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notesSlides/notesSlide3.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6.xml" ContentType="application/vnd.openxmlformats-officedocument.themeOverr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7.xml" ContentType="application/vnd.openxmlformats-officedocument.themeOverr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8.xml" ContentType="application/vnd.openxmlformats-officedocument.themeOverr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9.xml" ContentType="application/vnd.openxmlformats-officedocument.themeOverr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0.xml" ContentType="application/vnd.openxmlformats-officedocument.themeOverr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1.xml" ContentType="application/vnd.openxmlformats-officedocument.themeOverride+xml"/>
  <Override PartName="/ppt/notesSlides/notesSlide6.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2.xml" ContentType="application/vnd.openxmlformats-officedocument.themeOverride+xml"/>
  <Override PartName="/ppt/tags/tag10.xml" ContentType="application/vnd.openxmlformats-officedocument.presentationml.tags+xml"/>
  <Override PartName="/ppt/notesSlides/notesSlide7.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3.xml" ContentType="application/vnd.openxmlformats-officedocument.themeOverr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4.xml" ContentType="application/vnd.openxmlformats-officedocument.themeOverr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5.xml" ContentType="application/vnd.openxmlformats-officedocument.themeOverrid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6.xml" ContentType="application/vnd.openxmlformats-officedocument.themeOverrid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7.xml" ContentType="application/vnd.openxmlformats-officedocument.themeOverr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8.xml" ContentType="application/vnd.openxmlformats-officedocument.themeOverride+xml"/>
  <Override PartName="/ppt/charts/chart43.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9.xml" ContentType="application/vnd.openxmlformats-officedocument.themeOverride+xml"/>
  <Override PartName="/ppt/charts/chart44.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40.xml" ContentType="application/vnd.openxmlformats-officedocument.themeOverride+xml"/>
  <Override PartName="/ppt/tags/tag11.xml" ContentType="application/vnd.openxmlformats-officedocument.presentationml.tags+xml"/>
  <Override PartName="/ppt/notesSlides/notesSlide8.xml" ContentType="application/vnd.openxmlformats-officedocument.presentationml.notesSlide+xml"/>
  <Override PartName="/ppt/charts/chart45.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41.xml" ContentType="application/vnd.openxmlformats-officedocument.themeOverride+xml"/>
  <Override PartName="/ppt/charts/chart46.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42.xml" ContentType="application/vnd.openxmlformats-officedocument.themeOverride+xml"/>
  <Override PartName="/ppt/charts/chart47.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3.xml" ContentType="application/vnd.openxmlformats-officedocument.themeOverride+xml"/>
  <Override PartName="/ppt/charts/chart48.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4.xml" ContentType="application/vnd.openxmlformats-officedocument.themeOverride+xml"/>
  <Override PartName="/ppt/charts/chart49.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5.xml" ContentType="application/vnd.openxmlformats-officedocument.themeOverride+xml"/>
  <Override PartName="/ppt/charts/chart50.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6.xml" ContentType="application/vnd.openxmlformats-officedocument.themeOverrid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7.xml" ContentType="application/vnd.openxmlformats-officedocument.themeOverride+xml"/>
  <Override PartName="/ppt/charts/chart52.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8.xml" ContentType="application/vnd.openxmlformats-officedocument.themeOverride+xml"/>
  <Override PartName="/ppt/charts/chart53.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9.xml" ContentType="application/vnd.openxmlformats-officedocument.themeOverride+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50.xml" ContentType="application/vnd.openxmlformats-officedocument.themeOverrid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51.xml" ContentType="application/vnd.openxmlformats-officedocument.themeOverrid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52.xml" ContentType="application/vnd.openxmlformats-officedocument.themeOverride+xml"/>
  <Override PartName="/ppt/charts/chart57.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3.xml" ContentType="application/vnd.openxmlformats-officedocument.themeOverride+xml"/>
  <Override PartName="/ppt/charts/chart58.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4.xml" ContentType="application/vnd.openxmlformats-officedocument.themeOverride+xml"/>
  <Override PartName="/ppt/charts/chart59.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5.xml" ContentType="application/vnd.openxmlformats-officedocument.themeOverride+xml"/>
  <Override PartName="/ppt/charts/chart60.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6.xml" ContentType="application/vnd.openxmlformats-officedocument.themeOverride+xml"/>
  <Override PartName="/ppt/charts/chart61.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7.xml" ContentType="application/vnd.openxmlformats-officedocument.themeOverride+xml"/>
  <Override PartName="/ppt/charts/chart62.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8.xml" ContentType="application/vnd.openxmlformats-officedocument.themeOverride+xml"/>
  <Override PartName="/ppt/charts/chart63.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9.xml" ContentType="application/vnd.openxmlformats-officedocument.themeOverride+xml"/>
  <Override PartName="/ppt/charts/chart64.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60.xml" ContentType="application/vnd.openxmlformats-officedocument.themeOverride+xml"/>
  <Override PartName="/ppt/charts/chart65.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61.xml" ContentType="application/vnd.openxmlformats-officedocument.themeOverride+xml"/>
  <Override PartName="/ppt/charts/chart66.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62.xml" ContentType="application/vnd.openxmlformats-officedocument.themeOverride+xml"/>
  <Override PartName="/ppt/charts/chart67.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63.xml" ContentType="application/vnd.openxmlformats-officedocument.themeOverride+xml"/>
  <Override PartName="/ppt/charts/chart68.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64.xml" ContentType="application/vnd.openxmlformats-officedocument.themeOverride+xml"/>
  <Override PartName="/ppt/charts/chart69.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5.xml" ContentType="application/vnd.openxmlformats-officedocument.themeOverride+xml"/>
  <Override PartName="/ppt/charts/chart70.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6.xml" ContentType="application/vnd.openxmlformats-officedocument.themeOverride+xml"/>
  <Override PartName="/ppt/charts/chart71.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2.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3.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4.xml" ContentType="application/vnd.openxmlformats-officedocument.drawingml.chart+xml"/>
  <Override PartName="/ppt/charts/style67.xml" ContentType="application/vnd.ms-office.chartstyle+xml"/>
  <Override PartName="/ppt/charts/colors67.xml" ContentType="application/vnd.ms-office.chartcolorstyle+xml"/>
  <Override PartName="/ppt/tags/tag12.xml" ContentType="application/vnd.openxmlformats-officedocument.presentationml.tags+xml"/>
  <Override PartName="/ppt/charts/chart75.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7.xml" ContentType="application/vnd.openxmlformats-officedocument.themeOverride+xml"/>
  <Override PartName="/ppt/charts/chart76.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8.xml" ContentType="application/vnd.openxmlformats-officedocument.themeOverride+xml"/>
  <Override PartName="/ppt/charts/chart77.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9.xml" ContentType="application/vnd.openxmlformats-officedocument.themeOverride+xml"/>
  <Override PartName="/ppt/charts/chart78.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70.xml" ContentType="application/vnd.openxmlformats-officedocument.themeOverride+xml"/>
  <Override PartName="/ppt/charts/chart79.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71.xml" ContentType="application/vnd.openxmlformats-officedocument.themeOverride+xml"/>
  <Override PartName="/ppt/charts/chart80.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72.xml" ContentType="application/vnd.openxmlformats-officedocument.themeOverride+xml"/>
  <Override PartName="/ppt/notesSlides/notesSlide9.xml" ContentType="application/vnd.openxmlformats-officedocument.presentationml.notesSlide+xml"/>
  <Override PartName="/ppt/charts/chart81.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82.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83.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48" r:id="rId5"/>
  </p:sldMasterIdLst>
  <p:notesMasterIdLst>
    <p:notesMasterId r:id="rId51"/>
  </p:notesMasterIdLst>
  <p:handoutMasterIdLst>
    <p:handoutMasterId r:id="rId52"/>
  </p:handoutMasterIdLst>
  <p:sldIdLst>
    <p:sldId id="257" r:id="rId6"/>
    <p:sldId id="10230" r:id="rId7"/>
    <p:sldId id="10833" r:id="rId8"/>
    <p:sldId id="10834" r:id="rId9"/>
    <p:sldId id="10865" r:id="rId10"/>
    <p:sldId id="10837" r:id="rId11"/>
    <p:sldId id="11372" r:id="rId12"/>
    <p:sldId id="11534" r:id="rId13"/>
    <p:sldId id="11377" r:id="rId14"/>
    <p:sldId id="11375" r:id="rId15"/>
    <p:sldId id="11374" r:id="rId16"/>
    <p:sldId id="11251" r:id="rId17"/>
    <p:sldId id="10862" r:id="rId18"/>
    <p:sldId id="11457" r:id="rId19"/>
    <p:sldId id="11376" r:id="rId20"/>
    <p:sldId id="11253" r:id="rId21"/>
    <p:sldId id="11254" r:id="rId22"/>
    <p:sldId id="10848" r:id="rId23"/>
    <p:sldId id="10863" r:id="rId24"/>
    <p:sldId id="10864" r:id="rId25"/>
    <p:sldId id="10866" r:id="rId26"/>
    <p:sldId id="10867" r:id="rId27"/>
    <p:sldId id="10874" r:id="rId28"/>
    <p:sldId id="10868" r:id="rId29"/>
    <p:sldId id="10849" r:id="rId30"/>
    <p:sldId id="10707" r:id="rId31"/>
    <p:sldId id="11459" r:id="rId32"/>
    <p:sldId id="11458" r:id="rId33"/>
    <p:sldId id="10709" r:id="rId34"/>
    <p:sldId id="10710" r:id="rId35"/>
    <p:sldId id="10713" r:id="rId36"/>
    <p:sldId id="10714" r:id="rId37"/>
    <p:sldId id="10715" r:id="rId38"/>
    <p:sldId id="10716" r:id="rId39"/>
    <p:sldId id="10869" r:id="rId40"/>
    <p:sldId id="10875" r:id="rId41"/>
    <p:sldId id="10718" r:id="rId42"/>
    <p:sldId id="11461" r:id="rId43"/>
    <p:sldId id="11535" r:id="rId44"/>
    <p:sldId id="10937" r:id="rId45"/>
    <p:sldId id="11536" r:id="rId46"/>
    <p:sldId id="11537" r:id="rId47"/>
    <p:sldId id="11538" r:id="rId48"/>
    <p:sldId id="11539" r:id="rId49"/>
    <p:sldId id="10430" r:id="rId50"/>
  </p:sldIdLst>
  <p:sldSz cx="12192000" cy="6858000"/>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CF4ECF-CA89-CE0F-A90D-14C96C5C3FBC}" name="Pieter Berg" initials="PB" userId="84388bd475cc454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rwin Sjollema" initials="GS" lastIdx="1" clrIdx="0">
    <p:extLst>
      <p:ext uri="{19B8F6BF-5375-455C-9EA6-DF929625EA0E}">
        <p15:presenceInfo xmlns:p15="http://schemas.microsoft.com/office/powerpoint/2012/main" userId="S::Sjollema@usp-mc.nl::7381c882-62c0-402c-9657-26a6468c13b0" providerId="AD"/>
      </p:ext>
    </p:extLst>
  </p:cmAuthor>
  <p:cmAuthor id="2" name="Hanane Bouazzaoui" initials="HB" lastIdx="1" clrIdx="1">
    <p:extLst>
      <p:ext uri="{19B8F6BF-5375-455C-9EA6-DF929625EA0E}">
        <p15:presenceInfo xmlns:p15="http://schemas.microsoft.com/office/powerpoint/2012/main" userId="S::Bouazzaoui@usp-mc.nl::5de818e3-3573-47a0-b5df-b6c1012e6ddc" providerId="AD"/>
      </p:ext>
    </p:extLst>
  </p:cmAuthor>
  <p:cmAuthor id="3" name="Ralitsa Ruseva" initials="RR" lastIdx="1" clrIdx="2">
    <p:extLst>
      <p:ext uri="{19B8F6BF-5375-455C-9EA6-DF929625EA0E}">
        <p15:presenceInfo xmlns:p15="http://schemas.microsoft.com/office/powerpoint/2012/main" userId="S::Ruseva@usp-mc.nl::3d0058b4-214b-4843-8c59-08e23e38c38a" providerId="AD"/>
      </p:ext>
    </p:extLst>
  </p:cmAuthor>
  <p:cmAuthor id="4" name="Pieter Berg" initials="PB" lastIdx="5" clrIdx="3">
    <p:extLst>
      <p:ext uri="{19B8F6BF-5375-455C-9EA6-DF929625EA0E}">
        <p15:presenceInfo xmlns:p15="http://schemas.microsoft.com/office/powerpoint/2012/main" userId="84388bd475cc45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D7A"/>
    <a:srgbClr val="CAA81F"/>
    <a:srgbClr val="B9C6CF"/>
    <a:srgbClr val="EF7D00"/>
    <a:srgbClr val="808080"/>
    <a:srgbClr val="40403F"/>
    <a:srgbClr val="5497BE"/>
    <a:srgbClr val="8DBDCB"/>
    <a:srgbClr val="497C9B"/>
    <a:srgbClr val="921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5770" autoAdjust="0"/>
  </p:normalViewPr>
  <p:slideViewPr>
    <p:cSldViewPr snapToGrid="0">
      <p:cViewPr varScale="1">
        <p:scale>
          <a:sx n="114" d="100"/>
          <a:sy n="114" d="100"/>
        </p:scale>
        <p:origin x="48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ja Sinković" userId="de3ac5a0-1af5-4ea1-86f9-91c5126697b2" providerId="ADAL" clId="{09238F63-AD4D-458A-BC86-5BD10C0DC708}"/>
    <pc:docChg chg="sldOrd">
      <pc:chgData name="Matija Sinković" userId="de3ac5a0-1af5-4ea1-86f9-91c5126697b2" providerId="ADAL" clId="{09238F63-AD4D-458A-BC86-5BD10C0DC708}" dt="2023-02-22T14:44:57.286" v="1"/>
      <pc:docMkLst>
        <pc:docMk/>
      </pc:docMkLst>
      <pc:sldChg chg="ord">
        <pc:chgData name="Matija Sinković" userId="de3ac5a0-1af5-4ea1-86f9-91c5126697b2" providerId="ADAL" clId="{09238F63-AD4D-458A-BC86-5BD10C0DC708}" dt="2023-02-22T14:44:57.286" v="1"/>
        <pc:sldMkLst>
          <pc:docMk/>
          <pc:sldMk cId="190482550" sldId="1083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4.xml"/><Relationship Id="rId1" Type="http://schemas.microsoft.com/office/2011/relationships/chartStyle" Target="style64.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5.xml"/><Relationship Id="rId1" Type="http://schemas.microsoft.com/office/2011/relationships/chartStyle" Target="style6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6.xml"/><Relationship Id="rId1" Type="http://schemas.microsoft.com/office/2011/relationships/chartStyle" Target="style6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7.xml"/><Relationship Id="rId1" Type="http://schemas.microsoft.com/office/2011/relationships/chartStyle" Target="style67.xm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4.xml"/><Relationship Id="rId1" Type="http://schemas.microsoft.com/office/2011/relationships/chartStyle" Target="style7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5.xml"/><Relationship Id="rId1" Type="http://schemas.microsoft.com/office/2011/relationships/chartStyle" Target="style75.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76.xml"/><Relationship Id="rId1" Type="http://schemas.microsoft.com/office/2011/relationships/chartStyle" Target="style7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5403268450318522E-2"/>
          <c:w val="1"/>
          <c:h val="0.9545967315496815"/>
        </c:manualLayout>
      </c:layout>
      <c:barChart>
        <c:barDir val="col"/>
        <c:grouping val="clustered"/>
        <c:varyColors val="0"/>
        <c:ser>
          <c:idx val="0"/>
          <c:order val="0"/>
          <c:tx>
            <c:strRef>
              <c:f>Blad1!$B$1</c:f>
              <c:strCache>
                <c:ptCount val="1"/>
                <c:pt idx="0">
                  <c:v>Reeks 1</c:v>
                </c:pt>
              </c:strCache>
            </c:strRef>
          </c:tx>
          <c:spPr>
            <a:solidFill>
              <a:srgbClr val="0A5D7A"/>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05-552B-468F-ABA5-BF580E2A7DA4}"/>
              </c:ext>
            </c:extLst>
          </c:dPt>
          <c:dPt>
            <c:idx val="1"/>
            <c:invertIfNegative val="0"/>
            <c:bubble3D val="0"/>
            <c:extLst>
              <c:ext xmlns:c16="http://schemas.microsoft.com/office/drawing/2014/chart" uri="{C3380CC4-5D6E-409C-BE32-E72D297353CC}">
                <c16:uniqueId val="{00000004-552B-468F-ABA5-BF580E2A7DA4}"/>
              </c:ext>
            </c:extLst>
          </c:dPt>
          <c:dPt>
            <c:idx val="2"/>
            <c:invertIfNegative val="0"/>
            <c:bubble3D val="0"/>
            <c:extLst>
              <c:ext xmlns:c16="http://schemas.microsoft.com/office/drawing/2014/chart" uri="{C3380CC4-5D6E-409C-BE32-E72D297353CC}">
                <c16:uniqueId val="{00000006-552B-468F-ABA5-BF580E2A7DA4}"/>
              </c:ext>
            </c:extLst>
          </c:dPt>
          <c:dPt>
            <c:idx val="3"/>
            <c:invertIfNegative val="0"/>
            <c:bubble3D val="0"/>
            <c:extLst>
              <c:ext xmlns:c16="http://schemas.microsoft.com/office/drawing/2014/chart" uri="{C3380CC4-5D6E-409C-BE32-E72D297353CC}">
                <c16:uniqueId val="{00000007-552B-468F-ABA5-BF580E2A7DA4}"/>
              </c:ext>
            </c:extLst>
          </c:dPt>
          <c:dPt>
            <c:idx val="4"/>
            <c:invertIfNegative val="0"/>
            <c:bubble3D val="0"/>
            <c:extLst>
              <c:ext xmlns:c16="http://schemas.microsoft.com/office/drawing/2014/chart" uri="{C3380CC4-5D6E-409C-BE32-E72D297353CC}">
                <c16:uniqueId val="{00000008-552B-468F-ABA5-BF580E2A7DA4}"/>
              </c:ext>
            </c:extLst>
          </c:dPt>
          <c:dPt>
            <c:idx val="5"/>
            <c:invertIfNegative val="0"/>
            <c:bubble3D val="0"/>
            <c:extLst>
              <c:ext xmlns:c16="http://schemas.microsoft.com/office/drawing/2014/chart" uri="{C3380CC4-5D6E-409C-BE32-E72D297353CC}">
                <c16:uniqueId val="{00000009-552B-468F-ABA5-BF580E2A7DA4}"/>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52B-468F-ABA5-BF580E2A7DA4}"/>
                </c:ext>
              </c:extLst>
            </c:dLbl>
            <c:dLbl>
              <c:idx val="2"/>
              <c:layout>
                <c:manualLayout>
                  <c:x val="0"/>
                  <c:y val="-2.323160815777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2B-468F-ABA5-BF580E2A7DA4}"/>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05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52B-468F-ABA5-BF580E2A7D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UK</c:v>
                </c:pt>
                <c:pt idx="1">
                  <c:v>Germany</c:v>
                </c:pt>
                <c:pt idx="2">
                  <c:v>France</c:v>
                </c:pt>
                <c:pt idx="3">
                  <c:v>Poland</c:v>
                </c:pt>
                <c:pt idx="4">
                  <c:v>Belgium</c:v>
                </c:pt>
                <c:pt idx="5">
                  <c:v>The Netherlands</c:v>
                </c:pt>
              </c:strCache>
            </c:strRef>
          </c:cat>
          <c:val>
            <c:numRef>
              <c:f>Blad1!$B$2:$B$7</c:f>
              <c:numCache>
                <c:formatCode>0%</c:formatCode>
                <c:ptCount val="6"/>
                <c:pt idx="0">
                  <c:v>0.6</c:v>
                </c:pt>
                <c:pt idx="1">
                  <c:v>0.6</c:v>
                </c:pt>
                <c:pt idx="2">
                  <c:v>0.6</c:v>
                </c:pt>
                <c:pt idx="3">
                  <c:v>0.6</c:v>
                </c:pt>
                <c:pt idx="4">
                  <c:v>0.6</c:v>
                </c:pt>
                <c:pt idx="5">
                  <c:v>0.6</c:v>
                </c:pt>
              </c:numCache>
            </c:numRef>
          </c:val>
          <c:extLst>
            <c:ext xmlns:c16="http://schemas.microsoft.com/office/drawing/2014/chart" uri="{C3380CC4-5D6E-409C-BE32-E72D297353CC}">
              <c16:uniqueId val="{00000000-552B-468F-ABA5-BF580E2A7DA4}"/>
            </c:ext>
          </c:extLst>
        </c:ser>
        <c:ser>
          <c:idx val="1"/>
          <c:order val="1"/>
          <c:tx>
            <c:strRef>
              <c:f>Blad1!$C$1</c:f>
              <c:strCache>
                <c:ptCount val="1"/>
                <c:pt idx="0">
                  <c:v>Kolom1</c:v>
                </c:pt>
              </c:strCache>
            </c:strRef>
          </c:tx>
          <c:spPr>
            <a:solidFill>
              <a:schemeClr val="accent3"/>
            </a:solidFill>
            <a:ln w="12700">
              <a:solidFill>
                <a:schemeClr val="bg1"/>
              </a:solidFill>
            </a:ln>
            <a:effectLst/>
          </c:spPr>
          <c:invertIfNegative val="0"/>
          <c:dLbls>
            <c:dLbl>
              <c:idx val="0"/>
              <c:layout>
                <c:manualLayout>
                  <c:x val="1.3606706713597306E-2"/>
                  <c:y val="3.8719346929616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BB-4647-BC7F-CCCEDBB1C17C}"/>
                </c:ext>
              </c:extLst>
            </c:dLbl>
            <c:dLbl>
              <c:idx val="1"/>
              <c:layout>
                <c:manualLayout>
                  <c:x val="1.0205030035197979E-2"/>
                  <c:y val="7.743869385923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FC-4FD9-B007-A87F5E51BA6B}"/>
                </c:ext>
              </c:extLst>
            </c:dLbl>
            <c:dLbl>
              <c:idx val="2"/>
              <c:layout>
                <c:manualLayout>
                  <c:x val="6.8033533567985905E-3"/>
                  <c:y val="7.743869385923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FC-4FD9-B007-A87F5E51BA6B}"/>
                </c:ext>
              </c:extLst>
            </c:dLbl>
            <c:dLbl>
              <c:idx val="3"/>
              <c:layout>
                <c:manualLayout>
                  <c:x val="1.3606706713597306E-2"/>
                  <c:y val="7.743869385923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3BB-4647-BC7F-CCCEDBB1C17C}"/>
                </c:ext>
              </c:extLst>
            </c:dLbl>
            <c:dLbl>
              <c:idx val="4"/>
              <c:layout>
                <c:manualLayout>
                  <c:x val="1.0205030035197979E-2"/>
                  <c:y val="7.743869385923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3BB-4647-BC7F-CCCEDBB1C17C}"/>
                </c:ext>
              </c:extLst>
            </c:dLbl>
            <c:dLbl>
              <c:idx val="5"/>
              <c:layout>
                <c:manualLayout>
                  <c:x val="6.803353356798653E-3"/>
                  <c:y val="3.8719346929616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3BB-4647-BC7F-CCCEDBB1C17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UK</c:v>
                </c:pt>
                <c:pt idx="1">
                  <c:v>Germany</c:v>
                </c:pt>
                <c:pt idx="2">
                  <c:v>France</c:v>
                </c:pt>
                <c:pt idx="3">
                  <c:v>Poland</c:v>
                </c:pt>
                <c:pt idx="4">
                  <c:v>Belgium</c:v>
                </c:pt>
                <c:pt idx="5">
                  <c:v>The Netherlands</c:v>
                </c:pt>
              </c:strCache>
            </c:strRef>
          </c:cat>
          <c:val>
            <c:numRef>
              <c:f>Blad1!$C$2:$C$7</c:f>
              <c:numCache>
                <c:formatCode>0%</c:formatCode>
                <c:ptCount val="6"/>
                <c:pt idx="0">
                  <c:v>0.4</c:v>
                </c:pt>
                <c:pt idx="1">
                  <c:v>0.4</c:v>
                </c:pt>
                <c:pt idx="2">
                  <c:v>0.4</c:v>
                </c:pt>
                <c:pt idx="3">
                  <c:v>0.4</c:v>
                </c:pt>
                <c:pt idx="4">
                  <c:v>0.4</c:v>
                </c:pt>
                <c:pt idx="5">
                  <c:v>0.4</c:v>
                </c:pt>
              </c:numCache>
            </c:numRef>
          </c:val>
          <c:extLst>
            <c:ext xmlns:c16="http://schemas.microsoft.com/office/drawing/2014/chart" uri="{C3380CC4-5D6E-409C-BE32-E72D297353CC}">
              <c16:uniqueId val="{0000000D-E8FC-4FD9-B007-A87F5E51BA6B}"/>
            </c:ext>
          </c:extLst>
        </c:ser>
        <c:dLbls>
          <c:showLegendKey val="0"/>
          <c:showVal val="0"/>
          <c:showCatName val="0"/>
          <c:showSerName val="0"/>
          <c:showPercent val="0"/>
          <c:showBubbleSize val="0"/>
        </c:dLbls>
        <c:gapWidth val="75"/>
        <c:axId val="629829224"/>
        <c:axId val="629825616"/>
      </c:barChart>
      <c:catAx>
        <c:axId val="629829224"/>
        <c:scaling>
          <c:orientation val="minMax"/>
        </c:scaling>
        <c:delete val="1"/>
        <c:axPos val="b"/>
        <c:numFmt formatCode="General" sourceLinked="1"/>
        <c:majorTickMark val="out"/>
        <c:minorTickMark val="none"/>
        <c:tickLblPos val="nextTo"/>
        <c:crossAx val="629825616"/>
        <c:crosses val="autoZero"/>
        <c:auto val="1"/>
        <c:lblAlgn val="ctr"/>
        <c:lblOffset val="100"/>
        <c:noMultiLvlLbl val="0"/>
      </c:catAx>
      <c:valAx>
        <c:axId val="629825616"/>
        <c:scaling>
          <c:orientation val="minMax"/>
          <c:max val="1"/>
          <c:min val="-0.2"/>
        </c:scaling>
        <c:delete val="1"/>
        <c:axPos val="l"/>
        <c:numFmt formatCode="0%" sourceLinked="0"/>
        <c:majorTickMark val="out"/>
        <c:minorTickMark val="none"/>
        <c:tickLblPos val="nextTo"/>
        <c:crossAx val="629829224"/>
        <c:crosses val="autoZero"/>
        <c:crossBetween val="between"/>
        <c:majorUnit val="0.1"/>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EF7D00"/>
              </a:solidFill>
              <a:ln w="19050">
                <a:solidFill>
                  <a:schemeClr val="lt1"/>
                </a:solidFill>
              </a:ln>
              <a:effectLst/>
            </c:spPr>
            <c:extLst>
              <c:ext xmlns:c16="http://schemas.microsoft.com/office/drawing/2014/chart" uri="{C3380CC4-5D6E-409C-BE32-E72D297353CC}">
                <c16:uniqueId val="{00000001-BB6E-4B86-9229-C9EE74AC672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B6E-4B86-9229-C9EE74AC6721}"/>
              </c:ext>
            </c:extLst>
          </c:dPt>
          <c:cat>
            <c:strRef>
              <c:f>Sheet1!$A$2:$A$3</c:f>
              <c:strCache>
                <c:ptCount val="2"/>
                <c:pt idx="0">
                  <c:v>1st Qtr</c:v>
                </c:pt>
                <c:pt idx="1">
                  <c:v>2nd Qtr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BB6E-4B86-9229-C9EE74AC672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EF7D00"/>
              </a:solidFill>
              <a:ln w="19050">
                <a:solidFill>
                  <a:schemeClr val="lt1"/>
                </a:solidFill>
              </a:ln>
              <a:effectLst/>
            </c:spPr>
            <c:extLst>
              <c:ext xmlns:c16="http://schemas.microsoft.com/office/drawing/2014/chart" uri="{C3380CC4-5D6E-409C-BE32-E72D297353CC}">
                <c16:uniqueId val="{00000001-3705-4D30-BE66-7A465FAE1C7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705-4D30-BE66-7A465FAE1C77}"/>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3705-4D30-BE66-7A465FAE1C7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EF7D00"/>
              </a:solidFill>
              <a:ln w="19050">
                <a:solidFill>
                  <a:schemeClr val="lt1"/>
                </a:solidFill>
              </a:ln>
              <a:effectLst/>
            </c:spPr>
            <c:extLst>
              <c:ext xmlns:c16="http://schemas.microsoft.com/office/drawing/2014/chart" uri="{C3380CC4-5D6E-409C-BE32-E72D297353CC}">
                <c16:uniqueId val="{00000001-8427-46DB-BC09-69198E269E6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427-46DB-BC09-69198E269E63}"/>
              </c:ext>
            </c:extLst>
          </c:dPt>
          <c:cat>
            <c:strRef>
              <c:f>Sheet1!$A$2:$A$3</c:f>
              <c:strCache>
                <c:ptCount val="2"/>
                <c:pt idx="0">
                  <c:v>1st Qtr</c:v>
                </c:pt>
                <c:pt idx="1">
                  <c:v>2nd Qtr</c:v>
                </c:pt>
              </c:strCache>
            </c:strRef>
          </c:cat>
          <c:val>
            <c:numRef>
              <c:f>Sheet1!$B$2:$B$3</c:f>
              <c:numCache>
                <c:formatCode>General</c:formatCode>
                <c:ptCount val="2"/>
                <c:pt idx="0">
                  <c:v>4.5999999999999996</c:v>
                </c:pt>
                <c:pt idx="1">
                  <c:v>5.4</c:v>
                </c:pt>
              </c:numCache>
            </c:numRef>
          </c:val>
          <c:extLst>
            <c:ext xmlns:c16="http://schemas.microsoft.com/office/drawing/2014/chart" uri="{C3380CC4-5D6E-409C-BE32-E72D297353CC}">
              <c16:uniqueId val="{00000004-8427-46DB-BC09-69198E269E6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EF7D00"/>
              </a:solidFill>
              <a:ln w="19050">
                <a:solidFill>
                  <a:schemeClr val="lt1"/>
                </a:solidFill>
              </a:ln>
              <a:effectLst/>
            </c:spPr>
            <c:extLst>
              <c:ext xmlns:c16="http://schemas.microsoft.com/office/drawing/2014/chart" uri="{C3380CC4-5D6E-409C-BE32-E72D297353CC}">
                <c16:uniqueId val="{00000001-0884-406B-AC49-A4FC15E622D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884-406B-AC49-A4FC15E622DE}"/>
              </c:ext>
            </c:extLst>
          </c:dPt>
          <c:cat>
            <c:strRef>
              <c:f>Sheet1!$A$2:$A$3</c:f>
              <c:strCache>
                <c:ptCount val="2"/>
                <c:pt idx="0">
                  <c:v>1st Qtr</c:v>
                </c:pt>
                <c:pt idx="1">
                  <c:v>2nd Qtr</c:v>
                </c:pt>
              </c:strCache>
            </c:strRef>
          </c:cat>
          <c:val>
            <c:numRef>
              <c:f>Sheet1!$B$2:$B$3</c:f>
              <c:numCache>
                <c:formatCode>General</c:formatCode>
                <c:ptCount val="2"/>
                <c:pt idx="0">
                  <c:v>2.2000000000000002</c:v>
                </c:pt>
                <c:pt idx="1">
                  <c:v>7.8</c:v>
                </c:pt>
              </c:numCache>
            </c:numRef>
          </c:val>
          <c:extLst>
            <c:ext xmlns:c16="http://schemas.microsoft.com/office/drawing/2014/chart" uri="{C3380CC4-5D6E-409C-BE32-E72D297353CC}">
              <c16:uniqueId val="{00000004-0884-406B-AC49-A4FC15E622D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EF7D00"/>
              </a:solidFill>
              <a:ln w="19050">
                <a:solidFill>
                  <a:schemeClr val="lt1"/>
                </a:solidFill>
              </a:ln>
              <a:effectLst/>
            </c:spPr>
            <c:extLst>
              <c:ext xmlns:c16="http://schemas.microsoft.com/office/drawing/2014/chart" uri="{C3380CC4-5D6E-409C-BE32-E72D297353CC}">
                <c16:uniqueId val="{00000001-FE0E-4025-B35E-E0AACD984B7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E0E-4025-B35E-E0AACD984B72}"/>
              </c:ext>
            </c:extLst>
          </c:dPt>
          <c:cat>
            <c:strRef>
              <c:f>Sheet1!$A$2:$A$3</c:f>
              <c:strCache>
                <c:ptCount val="2"/>
                <c:pt idx="0">
                  <c:v>1st Qtr</c:v>
                </c:pt>
                <c:pt idx="1">
                  <c:v>2nd Qtr</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FE0E-4025-B35E-E0AACD984B7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EF7D00"/>
              </a:solidFill>
              <a:ln w="19050">
                <a:solidFill>
                  <a:schemeClr val="lt1"/>
                </a:solidFill>
              </a:ln>
              <a:effectLst/>
            </c:spPr>
            <c:extLst>
              <c:ext xmlns:c16="http://schemas.microsoft.com/office/drawing/2014/chart" uri="{C3380CC4-5D6E-409C-BE32-E72D297353CC}">
                <c16:uniqueId val="{00000001-E73C-4D4B-9990-8E71F06AF38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73C-4D4B-9990-8E71F06AF38A}"/>
              </c:ext>
            </c:extLst>
          </c:dPt>
          <c:cat>
            <c:strRef>
              <c:f>Sheet1!$A$2:$A$3</c:f>
              <c:strCache>
                <c:ptCount val="2"/>
                <c:pt idx="0">
                  <c:v>1st Qtr</c:v>
                </c:pt>
                <c:pt idx="1">
                  <c:v>2nd Qtr</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E73C-4D4B-9990-8E71F06AF38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921A1A"/>
              </a:solidFill>
              <a:ln w="19050">
                <a:solidFill>
                  <a:schemeClr val="lt1"/>
                </a:solidFill>
              </a:ln>
              <a:effectLst/>
            </c:spPr>
            <c:extLst>
              <c:ext xmlns:c16="http://schemas.microsoft.com/office/drawing/2014/chart" uri="{C3380CC4-5D6E-409C-BE32-E72D297353CC}">
                <c16:uniqueId val="{00000001-AC56-41E1-A211-494F946B927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C56-41E1-A211-494F946B927E}"/>
              </c:ext>
            </c:extLst>
          </c:dPt>
          <c:cat>
            <c:strRef>
              <c:f>Sheet1!$A$2:$A$3</c:f>
              <c:strCache>
                <c:ptCount val="2"/>
                <c:pt idx="0">
                  <c:v>1st Qtr</c:v>
                </c:pt>
                <c:pt idx="1">
                  <c:v>2nd Qtr</c:v>
                </c:pt>
              </c:strCache>
            </c:strRef>
          </c:cat>
          <c:val>
            <c:numRef>
              <c:f>Sheet1!$B$2:$B$3</c:f>
              <c:numCache>
                <c:formatCode>General</c:formatCode>
                <c:ptCount val="2"/>
                <c:pt idx="0">
                  <c:v>2.2999999999999998</c:v>
                </c:pt>
                <c:pt idx="1">
                  <c:v>7.7</c:v>
                </c:pt>
              </c:numCache>
            </c:numRef>
          </c:val>
          <c:extLst>
            <c:ext xmlns:c16="http://schemas.microsoft.com/office/drawing/2014/chart" uri="{C3380CC4-5D6E-409C-BE32-E72D297353CC}">
              <c16:uniqueId val="{00000004-AC56-41E1-A211-494F946B927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921A1A"/>
              </a:solidFill>
              <a:ln w="19050">
                <a:solidFill>
                  <a:schemeClr val="lt1"/>
                </a:solidFill>
              </a:ln>
              <a:effectLst/>
            </c:spPr>
            <c:extLst>
              <c:ext xmlns:c16="http://schemas.microsoft.com/office/drawing/2014/chart" uri="{C3380CC4-5D6E-409C-BE32-E72D297353CC}">
                <c16:uniqueId val="{00000001-4DCA-4188-83A3-EAB26C73F79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DCA-4188-83A3-EAB26C73F798}"/>
              </c:ext>
            </c:extLst>
          </c:dPt>
          <c:cat>
            <c:strRef>
              <c:f>Sheet1!$A$2:$A$3</c:f>
              <c:strCache>
                <c:ptCount val="2"/>
                <c:pt idx="0">
                  <c:v>1st Qtr</c:v>
                </c:pt>
                <c:pt idx="1">
                  <c:v>2nd Qtr</c:v>
                </c:pt>
              </c:strCache>
            </c:strRef>
          </c:cat>
          <c:val>
            <c:numRef>
              <c:f>Sheet1!$B$2:$B$3</c:f>
              <c:numCache>
                <c:formatCode>General</c:formatCode>
                <c:ptCount val="2"/>
                <c:pt idx="0">
                  <c:v>2.2999999999999998</c:v>
                </c:pt>
                <c:pt idx="1">
                  <c:v>7.7</c:v>
                </c:pt>
              </c:numCache>
            </c:numRef>
          </c:val>
          <c:extLst>
            <c:ext xmlns:c16="http://schemas.microsoft.com/office/drawing/2014/chart" uri="{C3380CC4-5D6E-409C-BE32-E72D297353CC}">
              <c16:uniqueId val="{00000004-4DCA-4188-83A3-EAB26C73F79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921A1A"/>
              </a:solidFill>
              <a:ln w="19050">
                <a:solidFill>
                  <a:schemeClr val="lt1"/>
                </a:solidFill>
              </a:ln>
              <a:effectLst/>
            </c:spPr>
            <c:extLst>
              <c:ext xmlns:c16="http://schemas.microsoft.com/office/drawing/2014/chart" uri="{C3380CC4-5D6E-409C-BE32-E72D297353CC}">
                <c16:uniqueId val="{00000001-78EC-4C20-A218-4E0584C072C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8EC-4C20-A218-4E0584C072C6}"/>
              </c:ext>
            </c:extLst>
          </c:dPt>
          <c:cat>
            <c:strRef>
              <c:f>Sheet1!$A$2:$A$3</c:f>
              <c:strCache>
                <c:ptCount val="2"/>
                <c:pt idx="0">
                  <c:v>1st Qtr</c:v>
                </c:pt>
                <c:pt idx="1">
                  <c:v>2nd Qtr</c:v>
                </c:pt>
              </c:strCache>
            </c:strRef>
          </c:cat>
          <c:val>
            <c:numRef>
              <c:f>Sheet1!$B$2:$B$3</c:f>
              <c:numCache>
                <c:formatCode>General</c:formatCode>
                <c:ptCount val="2"/>
                <c:pt idx="0">
                  <c:v>3.6</c:v>
                </c:pt>
                <c:pt idx="1">
                  <c:v>6.4</c:v>
                </c:pt>
              </c:numCache>
            </c:numRef>
          </c:val>
          <c:extLst>
            <c:ext xmlns:c16="http://schemas.microsoft.com/office/drawing/2014/chart" uri="{C3380CC4-5D6E-409C-BE32-E72D297353CC}">
              <c16:uniqueId val="{00000004-78EC-4C20-A218-4E0584C072C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921A1A"/>
              </a:solidFill>
              <a:ln w="19050">
                <a:solidFill>
                  <a:schemeClr val="lt1"/>
                </a:solidFill>
              </a:ln>
              <a:effectLst/>
            </c:spPr>
            <c:extLst>
              <c:ext xmlns:c16="http://schemas.microsoft.com/office/drawing/2014/chart" uri="{C3380CC4-5D6E-409C-BE32-E72D297353CC}">
                <c16:uniqueId val="{00000001-501F-48DD-A3A2-CCAA10AA89B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01F-48DD-A3A2-CCAA10AA89B7}"/>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501F-48DD-A3A2-CCAA10AA89B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Reeks 1</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Heating installations</c:v>
                </c:pt>
                <c:pt idx="1">
                  <c:v>Installation of sanitary ware</c:v>
                </c:pt>
                <c:pt idx="2">
                  <c:v>Hot &amp; cold water installation</c:v>
                </c:pt>
                <c:pt idx="3">
                  <c:v>Ventilation</c:v>
                </c:pt>
                <c:pt idx="4">
                  <c:v>Air conditioning and cooling</c:v>
                </c:pt>
              </c:strCache>
            </c:strRef>
          </c:cat>
          <c:val>
            <c:numRef>
              <c:f>Blad1!$B$3:$B$6</c:f>
              <c:numCache>
                <c:formatCode>0%</c:formatCode>
                <c:ptCount val="4"/>
                <c:pt idx="0">
                  <c:v>0.4</c:v>
                </c:pt>
                <c:pt idx="1">
                  <c:v>0.4</c:v>
                </c:pt>
                <c:pt idx="2">
                  <c:v>0.4</c:v>
                </c:pt>
                <c:pt idx="3">
                  <c:v>0.4</c:v>
                </c:pt>
              </c:numCache>
            </c:numRef>
          </c:val>
          <c:extLst>
            <c:ext xmlns:c16="http://schemas.microsoft.com/office/drawing/2014/chart" uri="{C3380CC4-5D6E-409C-BE32-E72D297353CC}">
              <c16:uniqueId val="{00000000-7B5A-4D9E-B507-9932DCD90596}"/>
            </c:ext>
          </c:extLst>
        </c:ser>
        <c:dLbls>
          <c:showLegendKey val="0"/>
          <c:showVal val="0"/>
          <c:showCatName val="0"/>
          <c:showSerName val="0"/>
          <c:showPercent val="0"/>
          <c:showBubbleSize val="0"/>
        </c:dLbls>
        <c:gapWidth val="50"/>
        <c:axId val="804001008"/>
        <c:axId val="804006256"/>
      </c:barChart>
      <c:catAx>
        <c:axId val="804001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006256"/>
        <c:crosses val="autoZero"/>
        <c:auto val="1"/>
        <c:lblAlgn val="ctr"/>
        <c:lblOffset val="100"/>
        <c:noMultiLvlLbl val="0"/>
      </c:catAx>
      <c:valAx>
        <c:axId val="804006256"/>
        <c:scaling>
          <c:orientation val="minMax"/>
        </c:scaling>
        <c:delete val="1"/>
        <c:axPos val="t"/>
        <c:numFmt formatCode="0%" sourceLinked="1"/>
        <c:majorTickMark val="out"/>
        <c:minorTickMark val="none"/>
        <c:tickLblPos val="nextTo"/>
        <c:crossAx val="8040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921A1A"/>
              </a:solidFill>
              <a:ln w="19050">
                <a:solidFill>
                  <a:schemeClr val="lt1"/>
                </a:solidFill>
              </a:ln>
              <a:effectLst/>
            </c:spPr>
            <c:extLst>
              <c:ext xmlns:c16="http://schemas.microsoft.com/office/drawing/2014/chart" uri="{C3380CC4-5D6E-409C-BE32-E72D297353CC}">
                <c16:uniqueId val="{00000001-4EE0-4FCF-A8D8-BFD959F9311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EE0-4FCF-A8D8-BFD959F9311C}"/>
              </c:ext>
            </c:extLst>
          </c:dPt>
          <c:cat>
            <c:strRef>
              <c:f>Sheet1!$A$2:$A$3</c:f>
              <c:strCache>
                <c:ptCount val="2"/>
                <c:pt idx="0">
                  <c:v>1st Qtr</c:v>
                </c:pt>
                <c:pt idx="1">
                  <c:v>2nd Qtr</c:v>
                </c:pt>
              </c:strCache>
            </c:strRef>
          </c:cat>
          <c:val>
            <c:numRef>
              <c:f>Sheet1!$B$2:$B$3</c:f>
              <c:numCache>
                <c:formatCode>General</c:formatCode>
                <c:ptCount val="2"/>
                <c:pt idx="0">
                  <c:v>1.9</c:v>
                </c:pt>
                <c:pt idx="1">
                  <c:v>8.1</c:v>
                </c:pt>
              </c:numCache>
            </c:numRef>
          </c:val>
          <c:extLst>
            <c:ext xmlns:c16="http://schemas.microsoft.com/office/drawing/2014/chart" uri="{C3380CC4-5D6E-409C-BE32-E72D297353CC}">
              <c16:uniqueId val="{00000004-4EE0-4FCF-A8D8-BFD959F9311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921A1A"/>
              </a:solidFill>
              <a:ln w="19050">
                <a:solidFill>
                  <a:schemeClr val="lt1"/>
                </a:solidFill>
              </a:ln>
              <a:effectLst/>
            </c:spPr>
            <c:extLst>
              <c:ext xmlns:c16="http://schemas.microsoft.com/office/drawing/2014/chart" uri="{C3380CC4-5D6E-409C-BE32-E72D297353CC}">
                <c16:uniqueId val="{00000001-2BE1-4D17-A736-D59CADBF627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BE1-4D17-A736-D59CADBF6277}"/>
              </c:ext>
            </c:extLst>
          </c:dPt>
          <c:cat>
            <c:strRef>
              <c:f>Sheet1!$A$2:$A$3</c:f>
              <c:strCache>
                <c:ptCount val="2"/>
                <c:pt idx="0">
                  <c:v>1st Qtr</c:v>
                </c:pt>
                <c:pt idx="1">
                  <c:v>2nd Qtr</c:v>
                </c:pt>
              </c:strCache>
            </c:strRef>
          </c:cat>
          <c:val>
            <c:numRef>
              <c:f>Sheet1!$B$2:$B$3</c:f>
              <c:numCache>
                <c:formatCode>General</c:formatCode>
                <c:ptCount val="2"/>
                <c:pt idx="0">
                  <c:v>2.4</c:v>
                </c:pt>
                <c:pt idx="1">
                  <c:v>7.6</c:v>
                </c:pt>
              </c:numCache>
            </c:numRef>
          </c:val>
          <c:extLst>
            <c:ext xmlns:c16="http://schemas.microsoft.com/office/drawing/2014/chart" uri="{C3380CC4-5D6E-409C-BE32-E72D297353CC}">
              <c16:uniqueId val="{00000004-2BE1-4D17-A736-D59CADBF627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General"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8"/>
            <c:invertIfNegative val="0"/>
            <c:bubble3D val="0"/>
            <c:spPr>
              <a:solidFill>
                <a:srgbClr val="EF7D00"/>
              </a:solidFill>
              <a:ln>
                <a:noFill/>
              </a:ln>
              <a:effectLst/>
            </c:spPr>
            <c:extLst>
              <c:ext xmlns:c16="http://schemas.microsoft.com/office/drawing/2014/chart" uri="{C3380CC4-5D6E-409C-BE32-E72D297353CC}">
                <c16:uniqueId val="{0000000C-12E3-4D46-9D25-6739932080F4}"/>
              </c:ext>
            </c:extLst>
          </c:dPt>
          <c:dPt>
            <c:idx val="10"/>
            <c:invertIfNegative val="0"/>
            <c:bubble3D val="0"/>
            <c:extLst>
              <c:ext xmlns:c16="http://schemas.microsoft.com/office/drawing/2014/chart" uri="{C3380CC4-5D6E-409C-BE32-E72D297353CC}">
                <c16:uniqueId val="{00000000-12E3-4D46-9D25-6739932080F4}"/>
              </c:ext>
            </c:extLst>
          </c:dPt>
          <c:dPt>
            <c:idx val="13"/>
            <c:invertIfNegative val="0"/>
            <c:bubble3D val="0"/>
            <c:spPr>
              <a:solidFill>
                <a:srgbClr val="EF7D00"/>
              </a:solidFill>
              <a:ln>
                <a:noFill/>
              </a:ln>
              <a:effectLst/>
            </c:spPr>
            <c:extLst>
              <c:ext xmlns:c16="http://schemas.microsoft.com/office/drawing/2014/chart" uri="{C3380CC4-5D6E-409C-BE32-E72D297353CC}">
                <c16:uniqueId val="{00000002-12E3-4D46-9D25-6739932080F4}"/>
              </c:ext>
            </c:extLst>
          </c:dPt>
          <c:dPt>
            <c:idx val="1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4-12E3-4D46-9D25-6739932080F4}"/>
              </c:ext>
            </c:extLst>
          </c:dPt>
          <c:dPt>
            <c:idx val="1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6-12E3-4D46-9D25-6739932080F4}"/>
              </c:ext>
            </c:extLst>
          </c:dPt>
          <c:dLbls>
            <c:dLbl>
              <c:idx val="8"/>
              <c:spPr>
                <a:noFill/>
                <a:ln>
                  <a:noFill/>
                </a:ln>
                <a:effectLst/>
              </c:spPr>
              <c:txPr>
                <a:bodyPr wrap="square" lIns="38100" tIns="19050" rIns="38100" bIns="19050" anchor="ctr">
                  <a:spAutoFit/>
                </a:bodyPr>
                <a:lstStyle/>
                <a:p>
                  <a:pPr>
                    <a:defRPr>
                      <a:solidFill>
                        <a:srgbClr val="EF7D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12E3-4D46-9D25-6739932080F4}"/>
                </c:ext>
              </c:extLst>
            </c:dLbl>
            <c:spPr>
              <a:noFill/>
              <a:ln>
                <a:noFill/>
              </a:ln>
              <a:effectLst/>
            </c:spPr>
            <c:txPr>
              <a:bodyPr wrap="square" lIns="38100" tIns="19050" rIns="38100" bIns="19050" anchor="ctr">
                <a:spAutoFit/>
              </a:bodyPr>
              <a:lstStyle/>
              <a:p>
                <a:pPr>
                  <a:defRPr>
                    <a:solidFill>
                      <a:srgbClr val="0A5D7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End consumers</c:v>
                </c:pt>
                <c:pt idx="1">
                  <c:v>Business clients</c:v>
                </c:pt>
                <c:pt idx="2">
                  <c:v>Main contractors</c:v>
                </c:pt>
                <c:pt idx="3">
                  <c:v>Property developers</c:v>
                </c:pt>
                <c:pt idx="4">
                  <c:v>Housing associations </c:v>
                </c:pt>
                <c:pt idx="5">
                  <c:v>Investors</c:v>
                </c:pt>
                <c:pt idx="6">
                  <c:v>Government </c:v>
                </c:pt>
                <c:pt idx="7">
                  <c:v>Other</c:v>
                </c:pt>
                <c:pt idx="8">
                  <c:v>None</c:v>
                </c:pt>
              </c:strCache>
            </c:strRef>
          </c:cat>
          <c:val>
            <c:numRef>
              <c:f>Sheet1!$B$2:$B$10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A-12E3-4D46-9D25-6739932080F4}"/>
            </c:ext>
          </c:extLst>
        </c:ser>
        <c:dLbls>
          <c:dLblPos val="outEnd"/>
          <c:showLegendKey val="0"/>
          <c:showVal val="1"/>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8"/>
            <c:invertIfNegative val="0"/>
            <c:bubble3D val="0"/>
            <c:spPr>
              <a:solidFill>
                <a:srgbClr val="EF7D00"/>
              </a:solidFill>
              <a:ln>
                <a:noFill/>
              </a:ln>
              <a:effectLst/>
            </c:spPr>
            <c:extLst>
              <c:ext xmlns:c16="http://schemas.microsoft.com/office/drawing/2014/chart" uri="{C3380CC4-5D6E-409C-BE32-E72D297353CC}">
                <c16:uniqueId val="{00000001-BD69-4DEF-8A4A-5EB04F7C7B7F}"/>
              </c:ext>
            </c:extLst>
          </c:dPt>
          <c:dPt>
            <c:idx val="10"/>
            <c:invertIfNegative val="0"/>
            <c:bubble3D val="0"/>
            <c:extLst>
              <c:ext xmlns:c16="http://schemas.microsoft.com/office/drawing/2014/chart" uri="{C3380CC4-5D6E-409C-BE32-E72D297353CC}">
                <c16:uniqueId val="{00000000-C2E1-494A-BA1B-BE2ABF2FF359}"/>
              </c:ext>
            </c:extLst>
          </c:dPt>
          <c:dPt>
            <c:idx val="13"/>
            <c:invertIfNegative val="0"/>
            <c:bubble3D val="0"/>
            <c:spPr>
              <a:solidFill>
                <a:srgbClr val="EF7D00"/>
              </a:solidFill>
              <a:ln>
                <a:noFill/>
              </a:ln>
              <a:effectLst/>
            </c:spPr>
            <c:extLst>
              <c:ext xmlns:c16="http://schemas.microsoft.com/office/drawing/2014/chart" uri="{C3380CC4-5D6E-409C-BE32-E72D297353CC}">
                <c16:uniqueId val="{00000002-C2E1-494A-BA1B-BE2ABF2FF359}"/>
              </c:ext>
            </c:extLst>
          </c:dPt>
          <c:dPt>
            <c:idx val="1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4-C2E1-494A-BA1B-BE2ABF2FF359}"/>
              </c:ext>
            </c:extLst>
          </c:dPt>
          <c:dPt>
            <c:idx val="1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6-C2E1-494A-BA1B-BE2ABF2FF359}"/>
              </c:ext>
            </c:extLst>
          </c:dPt>
          <c:dLbls>
            <c:dLbl>
              <c:idx val="8"/>
              <c:spPr>
                <a:noFill/>
                <a:ln>
                  <a:noFill/>
                </a:ln>
                <a:effectLst/>
              </c:spPr>
              <c:txPr>
                <a:bodyPr rot="0" spcFirstLastPara="1" vertOverflow="ellipsis" vert="horz" wrap="square" anchor="ctr" anchorCtr="1"/>
                <a:lstStyle/>
                <a:p>
                  <a:pPr>
                    <a:defRPr sz="1200" b="0" i="0" u="none" strike="noStrike" kern="1200" baseline="0">
                      <a:solidFill>
                        <a:srgbClr val="EF7D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D69-4DEF-8A4A-5EB04F7C7B7F}"/>
                </c:ext>
              </c:extLst>
            </c:dLbl>
            <c:dLbl>
              <c:idx val="12"/>
              <c:spPr>
                <a:noFill/>
                <a:ln>
                  <a:noFill/>
                </a:ln>
                <a:effectLst/>
              </c:spPr>
              <c:txPr>
                <a:bodyPr rot="0" spcFirstLastPara="1" vertOverflow="ellipsis" vert="horz" wrap="square" lIns="0"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2E1-494A-BA1B-BE2ABF2FF359}"/>
                </c:ext>
              </c:extLst>
            </c:dLbl>
            <c:spPr>
              <a:noFill/>
              <a:ln>
                <a:noFill/>
              </a:ln>
              <a:effectLst/>
            </c:spPr>
            <c:txPr>
              <a:bodyPr rot="0" spcFirstLastPara="1" vertOverflow="ellipsis" vert="horz" wrap="square"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End consumers</c:v>
                </c:pt>
                <c:pt idx="1">
                  <c:v>Business clients</c:v>
                </c:pt>
                <c:pt idx="2">
                  <c:v>Main contractors</c:v>
                </c:pt>
                <c:pt idx="3">
                  <c:v>Property developers</c:v>
                </c:pt>
                <c:pt idx="4">
                  <c:v>Housing associations </c:v>
                </c:pt>
                <c:pt idx="5">
                  <c:v>Investors</c:v>
                </c:pt>
                <c:pt idx="6">
                  <c:v>Government </c:v>
                </c:pt>
                <c:pt idx="7">
                  <c:v>Other</c:v>
                </c:pt>
                <c:pt idx="8">
                  <c:v>None</c:v>
                </c:pt>
              </c:strCache>
            </c:strRef>
          </c:cat>
          <c:val>
            <c:numRef>
              <c:f>Sheet1!$B$2:$B$10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A-C2E1-494A-BA1B-BE2ABF2FF359}"/>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8"/>
            <c:invertIfNegative val="0"/>
            <c:bubble3D val="0"/>
            <c:spPr>
              <a:solidFill>
                <a:srgbClr val="EF7D00"/>
              </a:solidFill>
              <a:ln>
                <a:noFill/>
              </a:ln>
              <a:effectLst/>
            </c:spPr>
            <c:extLst>
              <c:ext xmlns:c16="http://schemas.microsoft.com/office/drawing/2014/chart" uri="{C3380CC4-5D6E-409C-BE32-E72D297353CC}">
                <c16:uniqueId val="{0000000C-9568-4963-BA3C-6D87C1C43654}"/>
              </c:ext>
            </c:extLst>
          </c:dPt>
          <c:dPt>
            <c:idx val="10"/>
            <c:invertIfNegative val="0"/>
            <c:bubble3D val="0"/>
            <c:extLst>
              <c:ext xmlns:c16="http://schemas.microsoft.com/office/drawing/2014/chart" uri="{C3380CC4-5D6E-409C-BE32-E72D297353CC}">
                <c16:uniqueId val="{00000000-9568-4963-BA3C-6D87C1C43654}"/>
              </c:ext>
            </c:extLst>
          </c:dPt>
          <c:dPt>
            <c:idx val="13"/>
            <c:invertIfNegative val="0"/>
            <c:bubble3D val="0"/>
            <c:spPr>
              <a:solidFill>
                <a:srgbClr val="EF7D00"/>
              </a:solidFill>
              <a:ln>
                <a:noFill/>
              </a:ln>
              <a:effectLst/>
            </c:spPr>
            <c:extLst>
              <c:ext xmlns:c16="http://schemas.microsoft.com/office/drawing/2014/chart" uri="{C3380CC4-5D6E-409C-BE32-E72D297353CC}">
                <c16:uniqueId val="{00000002-9568-4963-BA3C-6D87C1C43654}"/>
              </c:ext>
            </c:extLst>
          </c:dPt>
          <c:dPt>
            <c:idx val="1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4-9568-4963-BA3C-6D87C1C43654}"/>
              </c:ext>
            </c:extLst>
          </c:dPt>
          <c:dPt>
            <c:idx val="1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6-9568-4963-BA3C-6D87C1C43654}"/>
              </c:ext>
            </c:extLst>
          </c:dPt>
          <c:dLbls>
            <c:dLbl>
              <c:idx val="12"/>
              <c:spPr>
                <a:noFill/>
                <a:ln>
                  <a:noFill/>
                </a:ln>
                <a:effectLst/>
              </c:spPr>
              <c:txPr>
                <a:bodyPr rot="0" spcFirstLastPara="1" vertOverflow="ellipsis" vert="horz" wrap="square" lIns="0"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568-4963-BA3C-6D87C1C43654}"/>
                </c:ext>
              </c:extLst>
            </c:dLbl>
            <c:spPr>
              <a:noFill/>
              <a:ln>
                <a:noFill/>
              </a:ln>
              <a:effectLst/>
            </c:spPr>
            <c:txPr>
              <a:bodyPr rot="0" spcFirstLastPara="1" vertOverflow="ellipsis" vert="horz" wrap="square"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End consumers</c:v>
                </c:pt>
                <c:pt idx="1">
                  <c:v>Business clients</c:v>
                </c:pt>
                <c:pt idx="2">
                  <c:v>Main contractors</c:v>
                </c:pt>
                <c:pt idx="3">
                  <c:v>Property developers</c:v>
                </c:pt>
                <c:pt idx="4">
                  <c:v>Housing associations </c:v>
                </c:pt>
                <c:pt idx="5">
                  <c:v>Investors</c:v>
                </c:pt>
                <c:pt idx="6">
                  <c:v>Government </c:v>
                </c:pt>
                <c:pt idx="7">
                  <c:v>Other</c:v>
                </c:pt>
                <c:pt idx="8">
                  <c:v>None</c:v>
                </c:pt>
              </c:strCache>
            </c:strRef>
          </c:cat>
          <c:val>
            <c:numRef>
              <c:f>Sheet1!$B$2:$B$10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A-9568-4963-BA3C-6D87C1C4365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8"/>
            <c:invertIfNegative val="0"/>
            <c:bubble3D val="0"/>
            <c:spPr>
              <a:solidFill>
                <a:srgbClr val="EF7D00"/>
              </a:solidFill>
              <a:ln>
                <a:noFill/>
              </a:ln>
              <a:effectLst/>
            </c:spPr>
            <c:extLst>
              <c:ext xmlns:c16="http://schemas.microsoft.com/office/drawing/2014/chart" uri="{C3380CC4-5D6E-409C-BE32-E72D297353CC}">
                <c16:uniqueId val="{0000000C-F3E7-4D41-98E3-558A9E14FB18}"/>
              </c:ext>
            </c:extLst>
          </c:dPt>
          <c:dPt>
            <c:idx val="10"/>
            <c:invertIfNegative val="0"/>
            <c:bubble3D val="0"/>
            <c:extLst>
              <c:ext xmlns:c16="http://schemas.microsoft.com/office/drawing/2014/chart" uri="{C3380CC4-5D6E-409C-BE32-E72D297353CC}">
                <c16:uniqueId val="{00000000-F3E7-4D41-98E3-558A9E14FB18}"/>
              </c:ext>
            </c:extLst>
          </c:dPt>
          <c:dPt>
            <c:idx val="13"/>
            <c:invertIfNegative val="0"/>
            <c:bubble3D val="0"/>
            <c:spPr>
              <a:solidFill>
                <a:srgbClr val="EF7D00"/>
              </a:solidFill>
              <a:ln>
                <a:noFill/>
              </a:ln>
              <a:effectLst/>
            </c:spPr>
            <c:extLst>
              <c:ext xmlns:c16="http://schemas.microsoft.com/office/drawing/2014/chart" uri="{C3380CC4-5D6E-409C-BE32-E72D297353CC}">
                <c16:uniqueId val="{00000002-F3E7-4D41-98E3-558A9E14FB18}"/>
              </c:ext>
            </c:extLst>
          </c:dPt>
          <c:dPt>
            <c:idx val="1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4-F3E7-4D41-98E3-558A9E14FB18}"/>
              </c:ext>
            </c:extLst>
          </c:dPt>
          <c:dPt>
            <c:idx val="1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6-F3E7-4D41-98E3-558A9E14FB18}"/>
              </c:ext>
            </c:extLst>
          </c:dPt>
          <c:dLbls>
            <c:dLbl>
              <c:idx val="8"/>
              <c:spPr>
                <a:noFill/>
                <a:ln>
                  <a:noFill/>
                </a:ln>
                <a:effectLst/>
              </c:spPr>
              <c:txPr>
                <a:bodyPr rot="0" spcFirstLastPara="1" vertOverflow="ellipsis" vert="horz" wrap="square" anchor="ctr" anchorCtr="1"/>
                <a:lstStyle/>
                <a:p>
                  <a:pPr>
                    <a:defRPr sz="1200" b="0" i="0" u="none" strike="noStrike" kern="1200" baseline="0">
                      <a:solidFill>
                        <a:srgbClr val="EF7D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F3E7-4D41-98E3-558A9E14FB18}"/>
                </c:ext>
              </c:extLst>
            </c:dLbl>
            <c:dLbl>
              <c:idx val="11"/>
              <c:layout>
                <c:manualLayout>
                  <c:x val="-2.0751633986928865E-3"/>
                  <c:y val="-8.81898148148148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E7-4D41-98E3-558A9E14FB18}"/>
                </c:ext>
              </c:extLst>
            </c:dLbl>
            <c:dLbl>
              <c:idx val="12"/>
              <c:layout>
                <c:manualLayout>
                  <c:x val="4.1503267973855449E-3"/>
                  <c:y val="-5.8784722222222224E-3"/>
                </c:manualLayout>
              </c:layout>
              <c:spPr>
                <a:noFill/>
                <a:ln>
                  <a:noFill/>
                </a:ln>
                <a:effectLst/>
              </c:spPr>
              <c:txPr>
                <a:bodyPr rot="0" spcFirstLastPara="1" vertOverflow="ellipsis" vert="horz" wrap="square" lIns="0"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3E7-4D41-98E3-558A9E14FB18}"/>
                </c:ext>
              </c:extLst>
            </c:dLbl>
            <c:spPr>
              <a:noFill/>
              <a:ln>
                <a:noFill/>
              </a:ln>
              <a:effectLst/>
            </c:spPr>
            <c:txPr>
              <a:bodyPr rot="0" spcFirstLastPara="1" vertOverflow="ellipsis" vert="horz" wrap="square"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End consumers</c:v>
                </c:pt>
                <c:pt idx="1">
                  <c:v>Business clients</c:v>
                </c:pt>
                <c:pt idx="2">
                  <c:v>Main contractors</c:v>
                </c:pt>
                <c:pt idx="3">
                  <c:v>Property developers</c:v>
                </c:pt>
                <c:pt idx="4">
                  <c:v>Housing associations </c:v>
                </c:pt>
                <c:pt idx="5">
                  <c:v>Investors</c:v>
                </c:pt>
                <c:pt idx="6">
                  <c:v>Government </c:v>
                </c:pt>
                <c:pt idx="7">
                  <c:v>Other</c:v>
                </c:pt>
                <c:pt idx="8">
                  <c:v>None</c:v>
                </c:pt>
              </c:strCache>
            </c:strRef>
          </c:cat>
          <c:val>
            <c:numRef>
              <c:f>Sheet1!$B$2:$B$10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A-F3E7-4D41-98E3-558A9E14FB18}"/>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8"/>
            <c:invertIfNegative val="0"/>
            <c:bubble3D val="0"/>
            <c:spPr>
              <a:solidFill>
                <a:srgbClr val="EF7D00"/>
              </a:solidFill>
              <a:ln>
                <a:noFill/>
              </a:ln>
              <a:effectLst/>
            </c:spPr>
            <c:extLst>
              <c:ext xmlns:c16="http://schemas.microsoft.com/office/drawing/2014/chart" uri="{C3380CC4-5D6E-409C-BE32-E72D297353CC}">
                <c16:uniqueId val="{0000000D-E041-464D-B1C6-32C9C85985E4}"/>
              </c:ext>
            </c:extLst>
          </c:dPt>
          <c:dPt>
            <c:idx val="10"/>
            <c:invertIfNegative val="0"/>
            <c:bubble3D val="0"/>
            <c:extLst>
              <c:ext xmlns:c16="http://schemas.microsoft.com/office/drawing/2014/chart" uri="{C3380CC4-5D6E-409C-BE32-E72D297353CC}">
                <c16:uniqueId val="{00000000-E041-464D-B1C6-32C9C85985E4}"/>
              </c:ext>
            </c:extLst>
          </c:dPt>
          <c:dPt>
            <c:idx val="13"/>
            <c:invertIfNegative val="0"/>
            <c:bubble3D val="0"/>
            <c:extLst>
              <c:ext xmlns:c16="http://schemas.microsoft.com/office/drawing/2014/chart" uri="{C3380CC4-5D6E-409C-BE32-E72D297353CC}">
                <c16:uniqueId val="{00000002-E041-464D-B1C6-32C9C85985E4}"/>
              </c:ext>
            </c:extLst>
          </c:dPt>
          <c:dPt>
            <c:idx val="14"/>
            <c:invertIfNegative val="0"/>
            <c:bubble3D val="0"/>
            <c:extLst>
              <c:ext xmlns:c16="http://schemas.microsoft.com/office/drawing/2014/chart" uri="{C3380CC4-5D6E-409C-BE32-E72D297353CC}">
                <c16:uniqueId val="{00000004-E041-464D-B1C6-32C9C85985E4}"/>
              </c:ext>
            </c:extLst>
          </c:dPt>
          <c:dPt>
            <c:idx val="15"/>
            <c:invertIfNegative val="0"/>
            <c:bubble3D val="0"/>
            <c:extLst>
              <c:ext xmlns:c16="http://schemas.microsoft.com/office/drawing/2014/chart" uri="{C3380CC4-5D6E-409C-BE32-E72D297353CC}">
                <c16:uniqueId val="{00000006-E041-464D-B1C6-32C9C85985E4}"/>
              </c:ext>
            </c:extLst>
          </c:dPt>
          <c:dLbls>
            <c:dLbl>
              <c:idx val="8"/>
              <c:spPr>
                <a:noFill/>
                <a:ln>
                  <a:noFill/>
                </a:ln>
                <a:effectLst/>
              </c:spPr>
              <c:txPr>
                <a:bodyPr rot="0" spcFirstLastPara="1" vertOverflow="ellipsis" vert="horz" wrap="square" anchor="ctr" anchorCtr="1"/>
                <a:lstStyle/>
                <a:p>
                  <a:pPr>
                    <a:defRPr sz="1200" b="0" i="0" u="none" strike="noStrike" kern="1200" baseline="0">
                      <a:solidFill>
                        <a:srgbClr val="EF7D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E041-464D-B1C6-32C9C85985E4}"/>
                </c:ext>
              </c:extLst>
            </c:dLbl>
            <c:dLbl>
              <c:idx val="11"/>
              <c:layout>
                <c:manualLayout>
                  <c:x val="-2.0751633986928865E-3"/>
                  <c:y val="-8.81898148148148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41-464D-B1C6-32C9C85985E4}"/>
                </c:ext>
              </c:extLst>
            </c:dLbl>
            <c:dLbl>
              <c:idx val="12"/>
              <c:layout>
                <c:manualLayout>
                  <c:x val="4.1503267973855449E-3"/>
                  <c:y val="-5.8784722222222224E-3"/>
                </c:manualLayout>
              </c:layout>
              <c:spPr>
                <a:noFill/>
                <a:ln>
                  <a:noFill/>
                </a:ln>
                <a:effectLst/>
              </c:spPr>
              <c:txPr>
                <a:bodyPr rot="0" spcFirstLastPara="1" vertOverflow="ellipsis" vert="horz" wrap="square" lIns="0"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041-464D-B1C6-32C9C85985E4}"/>
                </c:ext>
              </c:extLst>
            </c:dLbl>
            <c:spPr>
              <a:noFill/>
              <a:ln>
                <a:noFill/>
              </a:ln>
              <a:effectLst/>
            </c:spPr>
            <c:txPr>
              <a:bodyPr rot="0" spcFirstLastPara="1" vertOverflow="ellipsis" vert="horz" wrap="square" anchor="ctr" anchorCtr="1"/>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End consumers</c:v>
                </c:pt>
                <c:pt idx="1">
                  <c:v>Business clients</c:v>
                </c:pt>
                <c:pt idx="2">
                  <c:v>Main contractors</c:v>
                </c:pt>
                <c:pt idx="3">
                  <c:v>Property developers</c:v>
                </c:pt>
                <c:pt idx="4">
                  <c:v>Housing associations </c:v>
                </c:pt>
                <c:pt idx="5">
                  <c:v>Investors</c:v>
                </c:pt>
                <c:pt idx="6">
                  <c:v>Government </c:v>
                </c:pt>
                <c:pt idx="7">
                  <c:v>Other</c:v>
                </c:pt>
                <c:pt idx="8">
                  <c:v>None</c:v>
                </c:pt>
              </c:strCache>
            </c:strRef>
          </c:cat>
          <c:val>
            <c:numRef>
              <c:f>Sheet1!$B$2:$B$10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A-E041-464D-B1C6-32C9C85985E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48389114585262"/>
          <c:y val="0"/>
          <c:w val="0.5111706036745407"/>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7"/>
            <c:invertIfNegative val="0"/>
            <c:bubble3D val="0"/>
            <c:extLst>
              <c:ext xmlns:c16="http://schemas.microsoft.com/office/drawing/2014/chart" uri="{C3380CC4-5D6E-409C-BE32-E72D297353CC}">
                <c16:uniqueId val="{00000001-1560-4D24-849C-8D06EBD4C0D2}"/>
              </c:ext>
            </c:extLst>
          </c:dPt>
          <c:dPt>
            <c:idx val="8"/>
            <c:invertIfNegative val="0"/>
            <c:bubble3D val="0"/>
            <c:spPr>
              <a:solidFill>
                <a:srgbClr val="EF7D00"/>
              </a:solidFill>
              <a:ln>
                <a:noFill/>
              </a:ln>
              <a:effectLst/>
            </c:spPr>
            <c:extLst>
              <c:ext xmlns:c16="http://schemas.microsoft.com/office/drawing/2014/chart" uri="{C3380CC4-5D6E-409C-BE32-E72D297353CC}">
                <c16:uniqueId val="{00000009-1560-4D24-849C-8D06EBD4C0D2}"/>
              </c:ext>
            </c:extLst>
          </c:dPt>
          <c:dPt>
            <c:idx val="10"/>
            <c:invertIfNegative val="0"/>
            <c:bubble3D val="0"/>
            <c:extLst>
              <c:ext xmlns:c16="http://schemas.microsoft.com/office/drawing/2014/chart" uri="{C3380CC4-5D6E-409C-BE32-E72D297353CC}">
                <c16:uniqueId val="{00000002-1560-4D24-849C-8D06EBD4C0D2}"/>
              </c:ext>
            </c:extLst>
          </c:dPt>
          <c:dPt>
            <c:idx val="13"/>
            <c:invertIfNegative val="0"/>
            <c:bubble3D val="0"/>
            <c:spPr>
              <a:solidFill>
                <a:srgbClr val="EF7D00"/>
              </a:solidFill>
              <a:ln>
                <a:noFill/>
              </a:ln>
              <a:effectLst/>
            </c:spPr>
            <c:extLst>
              <c:ext xmlns:c16="http://schemas.microsoft.com/office/drawing/2014/chart" uri="{C3380CC4-5D6E-409C-BE32-E72D297353CC}">
                <c16:uniqueId val="{00000004-1560-4D24-849C-8D06EBD4C0D2}"/>
              </c:ext>
            </c:extLst>
          </c:dPt>
          <c:dPt>
            <c:idx val="1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6-1560-4D24-849C-8D06EBD4C0D2}"/>
              </c:ext>
            </c:extLst>
          </c:dPt>
          <c:dPt>
            <c:idx val="1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8-1560-4D24-849C-8D06EBD4C0D2}"/>
              </c:ext>
            </c:extLst>
          </c:dPt>
          <c:dLbls>
            <c:dLbl>
              <c:idx val="8"/>
              <c:spPr>
                <a:noFill/>
                <a:ln>
                  <a:noFill/>
                </a:ln>
                <a:effectLst/>
              </c:spPr>
              <c:txPr>
                <a:bodyPr wrap="square" lIns="38100" tIns="19050" rIns="38100" bIns="19050" anchor="ctr">
                  <a:spAutoFit/>
                </a:bodyPr>
                <a:lstStyle/>
                <a:p>
                  <a:pPr>
                    <a:defRPr>
                      <a:solidFill>
                        <a:srgbClr val="EF7D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1560-4D24-849C-8D06EBD4C0D2}"/>
                </c:ext>
              </c:extLst>
            </c:dLbl>
            <c:spPr>
              <a:noFill/>
              <a:ln>
                <a:noFill/>
              </a:ln>
              <a:effectLst/>
            </c:spPr>
            <c:txPr>
              <a:bodyPr wrap="square" lIns="38100" tIns="19050" rIns="38100" bIns="19050" anchor="ctr">
                <a:spAutoFit/>
              </a:bodyPr>
              <a:lstStyle/>
              <a:p>
                <a:pPr>
                  <a:defRPr>
                    <a:solidFill>
                      <a:srgbClr val="0A5D7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Materials will become more expensive</c:v>
                </c:pt>
                <c:pt idx="1">
                  <c:v>Materials will become more difficult to obtain</c:v>
                </c:pt>
                <c:pt idx="2">
                  <c:v>We will need to increase our prices</c:v>
                </c:pt>
                <c:pt idx="3">
                  <c:v>Projects will be postponed</c:v>
                </c:pt>
                <c:pt idx="4">
                  <c:v>Projects will be cancelled</c:v>
                </c:pt>
                <c:pt idx="5">
                  <c:v>Fewer orders</c:v>
                </c:pt>
                <c:pt idx="6">
                  <c:v>Energy prices will increase</c:v>
                </c:pt>
                <c:pt idx="7">
                  <c:v>More staff will be available</c:v>
                </c:pt>
                <c:pt idx="8">
                  <c:v>No impact</c:v>
                </c:pt>
              </c:strCache>
            </c:strRef>
          </c:cat>
          <c:val>
            <c:numRef>
              <c:f>Sheet1!$B$2:$B$10</c:f>
              <c:numCache>
                <c:formatCode>0%</c:formatCode>
                <c:ptCount val="9"/>
                <c:pt idx="0">
                  <c:v>0.2</c:v>
                </c:pt>
                <c:pt idx="1">
                  <c:v>0.2</c:v>
                </c:pt>
                <c:pt idx="2">
                  <c:v>0.2</c:v>
                </c:pt>
                <c:pt idx="3">
                  <c:v>0.2</c:v>
                </c:pt>
                <c:pt idx="4">
                  <c:v>0.2</c:v>
                </c:pt>
                <c:pt idx="5">
                  <c:v>0.2</c:v>
                </c:pt>
                <c:pt idx="6">
                  <c:v>0.2</c:v>
                </c:pt>
                <c:pt idx="7">
                  <c:v>0.2</c:v>
                </c:pt>
                <c:pt idx="8">
                  <c:v>0.2</c:v>
                </c:pt>
              </c:numCache>
            </c:numRef>
          </c:val>
          <c:extLst>
            <c:ext xmlns:c16="http://schemas.microsoft.com/office/drawing/2014/chart" uri="{C3380CC4-5D6E-409C-BE32-E72D297353CC}">
              <c16:uniqueId val="{0000000A-1560-4D24-849C-8D06EBD4C0D2}"/>
            </c:ext>
          </c:extLst>
        </c:ser>
        <c:dLbls>
          <c:dLblPos val="outEnd"/>
          <c:showLegendKey val="0"/>
          <c:showVal val="1"/>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20922925143885E-2"/>
          <c:y val="2.3332362274032934E-2"/>
          <c:w val="0.98051812781403691"/>
          <c:h val="0.91091790026315278"/>
        </c:manualLayout>
      </c:layout>
      <c:lineChart>
        <c:grouping val="standard"/>
        <c:varyColors val="0"/>
        <c:ser>
          <c:idx val="0"/>
          <c:order val="0"/>
          <c:tx>
            <c:strRef>
              <c:f>Sheet1!$D$1</c:f>
              <c:strCache>
                <c:ptCount val="1"/>
                <c:pt idx="0">
                  <c:v>UK</c:v>
                </c:pt>
              </c:strCache>
            </c:strRef>
          </c:tx>
          <c:spPr>
            <a:ln w="28575" cap="rnd">
              <a:solidFill>
                <a:schemeClr val="bg2"/>
              </a:solidFill>
              <a:round/>
            </a:ln>
            <a:effectLst/>
          </c:spPr>
          <c:marker>
            <c:symbol val="none"/>
          </c:marker>
          <c:dLbls>
            <c:dLbl>
              <c:idx val="16"/>
              <c:layout>
                <c:manualLayout>
                  <c:x val="-1.4158713431756564E-2"/>
                  <c:y val="-4.3760317505066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C-4BB6-A2F7-32CAB2115E96}"/>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Sheet1!$D$2:$D$109</c:f>
              <c:numCache>
                <c:formatCode>0.0</c:formatCode>
                <c:ptCount val="10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numCache>
            </c:numRef>
          </c:val>
          <c:smooth val="0"/>
          <c:extLst>
            <c:ext xmlns:c16="http://schemas.microsoft.com/office/drawing/2014/chart" uri="{C3380CC4-5D6E-409C-BE32-E72D297353CC}">
              <c16:uniqueId val="{00000001-9A4C-4BB6-A2F7-32CAB2115E96}"/>
            </c:ext>
          </c:extLst>
        </c:ser>
        <c:ser>
          <c:idx val="1"/>
          <c:order val="1"/>
          <c:tx>
            <c:strRef>
              <c:f>Sheet1!$E$1</c:f>
              <c:strCache>
                <c:ptCount val="1"/>
                <c:pt idx="0">
                  <c:v>DE</c:v>
                </c:pt>
              </c:strCache>
            </c:strRef>
          </c:tx>
          <c:spPr>
            <a:ln w="28575" cap="rnd">
              <a:solidFill>
                <a:srgbClr val="EF7D00"/>
              </a:solidFill>
              <a:round/>
            </a:ln>
            <a:effectLst/>
          </c:spPr>
          <c:marker>
            <c:symbol val="none"/>
          </c:marker>
          <c:dPt>
            <c:idx val="3"/>
            <c:marker>
              <c:symbol val="none"/>
            </c:marker>
            <c:bubble3D val="0"/>
            <c:extLst>
              <c:ext xmlns:c16="http://schemas.microsoft.com/office/drawing/2014/chart" uri="{C3380CC4-5D6E-409C-BE32-E72D297353CC}">
                <c16:uniqueId val="{00000003-9A4C-4BB6-A2F7-32CAB2115E96}"/>
              </c:ext>
            </c:extLst>
          </c:dPt>
          <c:dLbls>
            <c:dLbl>
              <c:idx val="34"/>
              <c:layout>
                <c:manualLayout>
                  <c:x val="-1.1980449826870963E-2"/>
                  <c:y val="-3.5803896140509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F7D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Sheet1!$E$2:$E$109</c:f>
              <c:numCache>
                <c:formatCode>General</c:formatCode>
                <c:ptCount val="108"/>
                <c:pt idx="18" formatCode="0.0">
                  <c:v>5</c:v>
                </c:pt>
                <c:pt idx="19" formatCode="0.0">
                  <c:v>5</c:v>
                </c:pt>
                <c:pt idx="20" formatCode="0.0">
                  <c:v>5</c:v>
                </c:pt>
                <c:pt idx="21" formatCode="0.0">
                  <c:v>5</c:v>
                </c:pt>
                <c:pt idx="22" formatCode="0.0">
                  <c:v>5</c:v>
                </c:pt>
                <c:pt idx="23" formatCode="0.0">
                  <c:v>5</c:v>
                </c:pt>
                <c:pt idx="24" formatCode="0.0">
                  <c:v>5</c:v>
                </c:pt>
                <c:pt idx="25" formatCode="0.0">
                  <c:v>5</c:v>
                </c:pt>
                <c:pt idx="26" formatCode="0.0">
                  <c:v>5</c:v>
                </c:pt>
                <c:pt idx="27" formatCode="0.0">
                  <c:v>5</c:v>
                </c:pt>
                <c:pt idx="28" formatCode="0.0">
                  <c:v>5</c:v>
                </c:pt>
                <c:pt idx="29" formatCode="0.0">
                  <c:v>5</c:v>
                </c:pt>
                <c:pt idx="30" formatCode="0.0">
                  <c:v>5</c:v>
                </c:pt>
                <c:pt idx="31" formatCode="0.0">
                  <c:v>5</c:v>
                </c:pt>
                <c:pt idx="32" formatCode="0.0">
                  <c:v>5</c:v>
                </c:pt>
                <c:pt idx="33" formatCode="0.0">
                  <c:v>5</c:v>
                </c:pt>
                <c:pt idx="34" formatCode="0.0">
                  <c:v>5</c:v>
                </c:pt>
              </c:numCache>
            </c:numRef>
          </c:val>
          <c:smooth val="0"/>
          <c:extLst>
            <c:ext xmlns:c16="http://schemas.microsoft.com/office/drawing/2014/chart" uri="{C3380CC4-5D6E-409C-BE32-E72D297353CC}">
              <c16:uniqueId val="{00000005-9A4C-4BB6-A2F7-32CAB2115E96}"/>
            </c:ext>
          </c:extLst>
        </c:ser>
        <c:ser>
          <c:idx val="2"/>
          <c:order val="2"/>
          <c:tx>
            <c:strRef>
              <c:f>Sheet1!$F$1</c:f>
              <c:strCache>
                <c:ptCount val="1"/>
                <c:pt idx="0">
                  <c:v>FR</c:v>
                </c:pt>
              </c:strCache>
            </c:strRef>
          </c:tx>
          <c:spPr>
            <a:ln w="28575" cap="rnd">
              <a:solidFill>
                <a:srgbClr val="EF7D00"/>
              </a:solidFill>
              <a:round/>
            </a:ln>
            <a:effectLst/>
          </c:spPr>
          <c:marker>
            <c:symbol val="none"/>
          </c:marker>
          <c:dPt>
            <c:idx val="36"/>
            <c:marker>
              <c:symbol val="none"/>
            </c:marker>
            <c:bubble3D val="0"/>
            <c:extLst>
              <c:ext xmlns:c16="http://schemas.microsoft.com/office/drawing/2014/chart" uri="{C3380CC4-5D6E-409C-BE32-E72D297353CC}">
                <c16:uniqueId val="{00000006-9A4C-4BB6-A2F7-32CAB2115E96}"/>
              </c:ext>
            </c:extLst>
          </c:dPt>
          <c:dPt>
            <c:idx val="41"/>
            <c:marker>
              <c:symbol val="none"/>
            </c:marker>
            <c:bubble3D val="0"/>
            <c:extLst>
              <c:ext xmlns:c16="http://schemas.microsoft.com/office/drawing/2014/chart" uri="{C3380CC4-5D6E-409C-BE32-E72D297353CC}">
                <c16:uniqueId val="{00000007-9A4C-4BB6-A2F7-32CAB2115E96}"/>
              </c:ext>
            </c:extLst>
          </c:dPt>
          <c:dPt>
            <c:idx val="43"/>
            <c:marker>
              <c:symbol val="none"/>
            </c:marker>
            <c:bubble3D val="0"/>
            <c:extLst>
              <c:ext xmlns:c16="http://schemas.microsoft.com/office/drawing/2014/chart" uri="{C3380CC4-5D6E-409C-BE32-E72D297353CC}">
                <c16:uniqueId val="{00000009-9A4C-4BB6-A2F7-32CAB2115E96}"/>
              </c:ext>
            </c:extLst>
          </c:dPt>
          <c:dPt>
            <c:idx val="45"/>
            <c:marker>
              <c:symbol val="none"/>
            </c:marker>
            <c:bubble3D val="0"/>
            <c:extLst>
              <c:ext xmlns:c16="http://schemas.microsoft.com/office/drawing/2014/chart" uri="{C3380CC4-5D6E-409C-BE32-E72D297353CC}">
                <c16:uniqueId val="{0000000A-9A4C-4BB6-A2F7-32CAB2115E96}"/>
              </c:ext>
            </c:extLst>
          </c:dPt>
          <c:dPt>
            <c:idx val="46"/>
            <c:marker>
              <c:symbol val="none"/>
            </c:marker>
            <c:bubble3D val="0"/>
            <c:extLst>
              <c:ext xmlns:c16="http://schemas.microsoft.com/office/drawing/2014/chart" uri="{C3380CC4-5D6E-409C-BE32-E72D297353CC}">
                <c16:uniqueId val="{0000000B-9A4C-4BB6-A2F7-32CAB2115E96}"/>
              </c:ext>
            </c:extLst>
          </c:dPt>
          <c:dLbls>
            <c:dLbl>
              <c:idx val="52"/>
              <c:layout>
                <c:manualLayout>
                  <c:x val="-2.0693504246413412E-2"/>
                  <c:y val="-3.978210682278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F7D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Sheet1!$F$2:$F$109</c:f>
              <c:numCache>
                <c:formatCode>General</c:formatCode>
                <c:ptCount val="108"/>
                <c:pt idx="36" formatCode="0.0">
                  <c:v>5</c:v>
                </c:pt>
                <c:pt idx="37" formatCode="0.0">
                  <c:v>5</c:v>
                </c:pt>
                <c:pt idx="38" formatCode="0.0">
                  <c:v>5</c:v>
                </c:pt>
                <c:pt idx="39" formatCode="0.0">
                  <c:v>5</c:v>
                </c:pt>
                <c:pt idx="40" formatCode="0.0">
                  <c:v>5</c:v>
                </c:pt>
                <c:pt idx="41" formatCode="0.0">
                  <c:v>5</c:v>
                </c:pt>
                <c:pt idx="42" formatCode="0.0">
                  <c:v>5</c:v>
                </c:pt>
                <c:pt idx="43" formatCode="0.0">
                  <c:v>5</c:v>
                </c:pt>
                <c:pt idx="44" formatCode="0.0">
                  <c:v>5</c:v>
                </c:pt>
                <c:pt idx="45" formatCode="0.0">
                  <c:v>5</c:v>
                </c:pt>
                <c:pt idx="46" formatCode="0.0">
                  <c:v>5</c:v>
                </c:pt>
                <c:pt idx="47" formatCode="0.0">
                  <c:v>5</c:v>
                </c:pt>
                <c:pt idx="48" formatCode="0.0">
                  <c:v>5</c:v>
                </c:pt>
                <c:pt idx="49" formatCode="0.0">
                  <c:v>5</c:v>
                </c:pt>
                <c:pt idx="50" formatCode="0.0">
                  <c:v>5</c:v>
                </c:pt>
                <c:pt idx="51" formatCode="0.0">
                  <c:v>5</c:v>
                </c:pt>
                <c:pt idx="52" formatCode="0.0">
                  <c:v>5</c:v>
                </c:pt>
              </c:numCache>
            </c:numRef>
          </c:val>
          <c:smooth val="0"/>
          <c:extLst>
            <c:ext xmlns:c16="http://schemas.microsoft.com/office/drawing/2014/chart" uri="{C3380CC4-5D6E-409C-BE32-E72D297353CC}">
              <c16:uniqueId val="{0000000D-9A4C-4BB6-A2F7-32CAB2115E96}"/>
            </c:ext>
          </c:extLst>
        </c:ser>
        <c:ser>
          <c:idx val="3"/>
          <c:order val="3"/>
          <c:tx>
            <c:strRef>
              <c:f>Sheet1!$G$1</c:f>
              <c:strCache>
                <c:ptCount val="1"/>
                <c:pt idx="0">
                  <c:v>PL</c:v>
                </c:pt>
              </c:strCache>
            </c:strRef>
          </c:tx>
          <c:spPr>
            <a:ln w="28575" cap="rnd">
              <a:solidFill>
                <a:schemeClr val="bg1">
                  <a:lumMod val="75000"/>
                </a:schemeClr>
              </a:solidFill>
              <a:round/>
            </a:ln>
            <a:effectLst/>
          </c:spPr>
          <c:marker>
            <c:symbol val="none"/>
          </c:marker>
          <c:dPt>
            <c:idx val="16"/>
            <c:marker>
              <c:symbol val="circle"/>
              <c:size val="6"/>
              <c:spPr>
                <a:solidFill>
                  <a:schemeClr val="bg1">
                    <a:lumMod val="65000"/>
                  </a:schemeClr>
                </a:solidFill>
                <a:ln w="9525">
                  <a:solidFill>
                    <a:schemeClr val="bg1">
                      <a:lumMod val="75000"/>
                    </a:schemeClr>
                  </a:solidFill>
                </a:ln>
                <a:effectLst/>
              </c:spPr>
            </c:marker>
            <c:bubble3D val="0"/>
            <c:extLst>
              <c:ext xmlns:c16="http://schemas.microsoft.com/office/drawing/2014/chart" uri="{C3380CC4-5D6E-409C-BE32-E72D297353CC}">
                <c16:uniqueId val="{0000000E-9A4C-4BB6-A2F7-32CAB2115E96}"/>
              </c:ext>
            </c:extLst>
          </c:dPt>
          <c:dPt>
            <c:idx val="55"/>
            <c:marker>
              <c:symbol val="none"/>
            </c:marker>
            <c:bubble3D val="0"/>
            <c:extLst>
              <c:ext xmlns:c16="http://schemas.microsoft.com/office/drawing/2014/chart" uri="{C3380CC4-5D6E-409C-BE32-E72D297353CC}">
                <c16:uniqueId val="{0000000F-9A4C-4BB6-A2F7-32CAB2115E96}"/>
              </c:ext>
            </c:extLst>
          </c:dPt>
          <c:dPt>
            <c:idx val="60"/>
            <c:marker>
              <c:symbol val="none"/>
            </c:marker>
            <c:bubble3D val="0"/>
            <c:extLst>
              <c:ext xmlns:c16="http://schemas.microsoft.com/office/drawing/2014/chart" uri="{C3380CC4-5D6E-409C-BE32-E72D297353CC}">
                <c16:uniqueId val="{00000010-9A4C-4BB6-A2F7-32CAB2115E96}"/>
              </c:ext>
            </c:extLst>
          </c:dPt>
          <c:dLbls>
            <c:dLbl>
              <c:idx val="70"/>
              <c:layout>
                <c:manualLayout>
                  <c:x val="-2.0693504246413332E-2"/>
                  <c:y val="-2.784747477595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Sheet1!$G$2:$G$109</c:f>
              <c:numCache>
                <c:formatCode>General</c:formatCode>
                <c:ptCount val="108"/>
                <c:pt idx="54" formatCode="0.0">
                  <c:v>5</c:v>
                </c:pt>
                <c:pt idx="55" formatCode="0.0">
                  <c:v>5</c:v>
                </c:pt>
                <c:pt idx="56" formatCode="0.0">
                  <c:v>5</c:v>
                </c:pt>
                <c:pt idx="57" formatCode="0.0">
                  <c:v>5</c:v>
                </c:pt>
                <c:pt idx="58" formatCode="0.0">
                  <c:v>5</c:v>
                </c:pt>
                <c:pt idx="59" formatCode="0.0">
                  <c:v>5</c:v>
                </c:pt>
                <c:pt idx="60" formatCode="0.0">
                  <c:v>5</c:v>
                </c:pt>
                <c:pt idx="61" formatCode="0.0">
                  <c:v>5</c:v>
                </c:pt>
                <c:pt idx="62" formatCode="0.0">
                  <c:v>5</c:v>
                </c:pt>
                <c:pt idx="63" formatCode="0.0">
                  <c:v>5</c:v>
                </c:pt>
                <c:pt idx="64" formatCode="0.0">
                  <c:v>5</c:v>
                </c:pt>
                <c:pt idx="65" formatCode="0.0">
                  <c:v>5</c:v>
                </c:pt>
                <c:pt idx="66" formatCode="0.0">
                  <c:v>5</c:v>
                </c:pt>
                <c:pt idx="67" formatCode="0.0">
                  <c:v>5</c:v>
                </c:pt>
                <c:pt idx="68" formatCode="0.0">
                  <c:v>5</c:v>
                </c:pt>
                <c:pt idx="69" formatCode="0.0">
                  <c:v>5</c:v>
                </c:pt>
                <c:pt idx="70" formatCode="0.0">
                  <c:v>5</c:v>
                </c:pt>
              </c:numCache>
            </c:numRef>
          </c:val>
          <c:smooth val="0"/>
          <c:extLst>
            <c:ext xmlns:c16="http://schemas.microsoft.com/office/drawing/2014/chart" uri="{C3380CC4-5D6E-409C-BE32-E72D297353CC}">
              <c16:uniqueId val="{00000012-9A4C-4BB6-A2F7-32CAB2115E96}"/>
            </c:ext>
          </c:extLst>
        </c:ser>
        <c:ser>
          <c:idx val="4"/>
          <c:order val="4"/>
          <c:tx>
            <c:strRef>
              <c:f>Sheet1!$H$1</c:f>
              <c:strCache>
                <c:ptCount val="1"/>
                <c:pt idx="0">
                  <c:v>BE</c:v>
                </c:pt>
              </c:strCache>
            </c:strRef>
          </c:tx>
          <c:spPr>
            <a:ln w="28575" cap="rnd">
              <a:solidFill>
                <a:schemeClr val="bg2"/>
              </a:solidFill>
              <a:round/>
            </a:ln>
            <a:effectLst/>
          </c:spPr>
          <c:marker>
            <c:symbol val="none"/>
          </c:marker>
          <c:dPt>
            <c:idx val="3"/>
            <c:marker>
              <c:symbol val="none"/>
            </c:marker>
            <c:bubble3D val="0"/>
            <c:extLst>
              <c:ext xmlns:c16="http://schemas.microsoft.com/office/drawing/2014/chart" uri="{C3380CC4-5D6E-409C-BE32-E72D297353CC}">
                <c16:uniqueId val="{00000014-9A4C-4BB6-A2F7-32CAB2115E96}"/>
              </c:ext>
            </c:extLst>
          </c:dPt>
          <c:dPt>
            <c:idx val="22"/>
            <c:marker>
              <c:symbol val="circle"/>
              <c:size val="6"/>
              <c:spPr>
                <a:solidFill>
                  <a:schemeClr val="bg1">
                    <a:lumMod val="75000"/>
                  </a:schemeClr>
                </a:solidFill>
                <a:ln w="9525">
                  <a:solidFill>
                    <a:schemeClr val="bg2"/>
                  </a:solidFill>
                </a:ln>
                <a:effectLst/>
              </c:spPr>
            </c:marker>
            <c:bubble3D val="0"/>
            <c:extLst>
              <c:ext xmlns:c16="http://schemas.microsoft.com/office/drawing/2014/chart" uri="{C3380CC4-5D6E-409C-BE32-E72D297353CC}">
                <c16:uniqueId val="{00000015-9A4C-4BB6-A2F7-32CAB2115E96}"/>
              </c:ext>
            </c:extLst>
          </c:dPt>
          <c:dLbls>
            <c:dLbl>
              <c:idx val="88"/>
              <c:layout>
                <c:manualLayout>
                  <c:x val="-1.1980449826870923E-2"/>
                  <c:y val="-2.784747477595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Sheet1!$H$2:$H$109</c:f>
              <c:numCache>
                <c:formatCode>General</c:formatCode>
                <c:ptCount val="108"/>
                <c:pt idx="72" formatCode="0.0">
                  <c:v>5</c:v>
                </c:pt>
                <c:pt idx="73" formatCode="0.0">
                  <c:v>5</c:v>
                </c:pt>
                <c:pt idx="74" formatCode="0.0">
                  <c:v>5</c:v>
                </c:pt>
                <c:pt idx="75" formatCode="0.0">
                  <c:v>5</c:v>
                </c:pt>
                <c:pt idx="76" formatCode="0.0">
                  <c:v>5</c:v>
                </c:pt>
                <c:pt idx="77" formatCode="0.0">
                  <c:v>5</c:v>
                </c:pt>
                <c:pt idx="78" formatCode="0.0">
                  <c:v>5</c:v>
                </c:pt>
                <c:pt idx="79" formatCode="0.0">
                  <c:v>5</c:v>
                </c:pt>
                <c:pt idx="80" formatCode="0.0">
                  <c:v>5</c:v>
                </c:pt>
                <c:pt idx="81" formatCode="0.0">
                  <c:v>5</c:v>
                </c:pt>
                <c:pt idx="82" formatCode="0.0">
                  <c:v>5</c:v>
                </c:pt>
                <c:pt idx="83" formatCode="0.0">
                  <c:v>5</c:v>
                </c:pt>
                <c:pt idx="84" formatCode="0.0">
                  <c:v>5</c:v>
                </c:pt>
                <c:pt idx="85" formatCode="0.0">
                  <c:v>5</c:v>
                </c:pt>
                <c:pt idx="86" formatCode="0.0">
                  <c:v>5</c:v>
                </c:pt>
                <c:pt idx="87" formatCode="0.0">
                  <c:v>5</c:v>
                </c:pt>
                <c:pt idx="88" formatCode="0.0">
                  <c:v>5</c:v>
                </c:pt>
                <c:pt idx="89" formatCode="0.0">
                  <c:v>5</c:v>
                </c:pt>
              </c:numCache>
            </c:numRef>
          </c:val>
          <c:smooth val="0"/>
          <c:extLst>
            <c:ext xmlns:c16="http://schemas.microsoft.com/office/drawing/2014/chart" uri="{C3380CC4-5D6E-409C-BE32-E72D297353CC}">
              <c16:uniqueId val="{00000017-9A4C-4BB6-A2F7-32CAB2115E96}"/>
            </c:ext>
          </c:extLst>
        </c:ser>
        <c:ser>
          <c:idx val="5"/>
          <c:order val="5"/>
          <c:tx>
            <c:strRef>
              <c:f>Sheet1!$I$1</c:f>
              <c:strCache>
                <c:ptCount val="1"/>
                <c:pt idx="0">
                  <c:v>NL</c:v>
                </c:pt>
              </c:strCache>
            </c:strRef>
          </c:tx>
          <c:spPr>
            <a:ln w="28575" cap="rnd">
              <a:solidFill>
                <a:srgbClr val="EF7D00"/>
              </a:solidFill>
              <a:round/>
            </a:ln>
            <a:effectLst/>
          </c:spPr>
          <c:marker>
            <c:symbol val="none"/>
          </c:marker>
          <c:dPt>
            <c:idx val="27"/>
            <c:marker>
              <c:symbol val="circle"/>
              <c:size val="6"/>
              <c:spPr>
                <a:solidFill>
                  <a:srgbClr val="BFBFBF"/>
                </a:solidFill>
                <a:ln w="9525">
                  <a:solidFill>
                    <a:srgbClr val="EF7D00"/>
                  </a:solidFill>
                </a:ln>
                <a:effectLst/>
              </c:spPr>
            </c:marker>
            <c:bubble3D val="0"/>
            <c:extLst>
              <c:ext xmlns:c16="http://schemas.microsoft.com/office/drawing/2014/chart" uri="{C3380CC4-5D6E-409C-BE32-E72D297353CC}">
                <c16:uniqueId val="{00000018-9A4C-4BB6-A2F7-32CAB2115E96}"/>
              </c:ext>
            </c:extLst>
          </c:dPt>
          <c:dPt>
            <c:idx val="36"/>
            <c:marker>
              <c:symbol val="none"/>
            </c:marker>
            <c:bubble3D val="0"/>
            <c:extLst>
              <c:ext xmlns:c16="http://schemas.microsoft.com/office/drawing/2014/chart" uri="{C3380CC4-5D6E-409C-BE32-E72D297353CC}">
                <c16:uniqueId val="{00000019-9A4C-4BB6-A2F7-32CAB2115E96}"/>
              </c:ext>
            </c:extLst>
          </c:dPt>
          <c:dPt>
            <c:idx val="41"/>
            <c:marker>
              <c:symbol val="none"/>
            </c:marker>
            <c:bubble3D val="0"/>
            <c:extLst>
              <c:ext xmlns:c16="http://schemas.microsoft.com/office/drawing/2014/chart" uri="{C3380CC4-5D6E-409C-BE32-E72D297353CC}">
                <c16:uniqueId val="{0000001A-9A4C-4BB6-A2F7-32CAB2115E96}"/>
              </c:ext>
            </c:extLst>
          </c:dPt>
          <c:dPt>
            <c:idx val="43"/>
            <c:marker>
              <c:symbol val="none"/>
            </c:marker>
            <c:bubble3D val="0"/>
            <c:extLst>
              <c:ext xmlns:c16="http://schemas.microsoft.com/office/drawing/2014/chart" uri="{C3380CC4-5D6E-409C-BE32-E72D297353CC}">
                <c16:uniqueId val="{0000001C-9A4C-4BB6-A2F7-32CAB2115E96}"/>
              </c:ext>
            </c:extLst>
          </c:dPt>
          <c:dPt>
            <c:idx val="45"/>
            <c:marker>
              <c:symbol val="none"/>
            </c:marker>
            <c:bubble3D val="0"/>
            <c:extLst>
              <c:ext xmlns:c16="http://schemas.microsoft.com/office/drawing/2014/chart" uri="{C3380CC4-5D6E-409C-BE32-E72D297353CC}">
                <c16:uniqueId val="{0000001D-9A4C-4BB6-A2F7-32CAB2115E96}"/>
              </c:ext>
            </c:extLst>
          </c:dPt>
          <c:dPt>
            <c:idx val="46"/>
            <c:marker>
              <c:symbol val="none"/>
            </c:marker>
            <c:bubble3D val="0"/>
            <c:extLst>
              <c:ext xmlns:c16="http://schemas.microsoft.com/office/drawing/2014/chart" uri="{C3380CC4-5D6E-409C-BE32-E72D297353CC}">
                <c16:uniqueId val="{0000001E-9A4C-4BB6-A2F7-32CAB2115E96}"/>
              </c:ext>
            </c:extLst>
          </c:dPt>
          <c:dLbls>
            <c:dLbl>
              <c:idx val="106"/>
              <c:layout>
                <c:manualLayout>
                  <c:x val="-4.3565272097712444E-3"/>
                  <c:y val="-3.978210682278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F7D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Sheet1!$I$2:$I$109</c:f>
              <c:numCache>
                <c:formatCode>General</c:formatCode>
                <c:ptCount val="108"/>
                <c:pt idx="91" formatCode="0.0">
                  <c:v>5</c:v>
                </c:pt>
                <c:pt idx="92" formatCode="0.0">
                  <c:v>5</c:v>
                </c:pt>
                <c:pt idx="93" formatCode="0.0">
                  <c:v>5</c:v>
                </c:pt>
                <c:pt idx="94" formatCode="0.0">
                  <c:v>5</c:v>
                </c:pt>
                <c:pt idx="95" formatCode="0.0">
                  <c:v>5</c:v>
                </c:pt>
                <c:pt idx="96" formatCode="0.0">
                  <c:v>5</c:v>
                </c:pt>
                <c:pt idx="97" formatCode="0.0">
                  <c:v>5</c:v>
                </c:pt>
                <c:pt idx="98" formatCode="0.0">
                  <c:v>5</c:v>
                </c:pt>
                <c:pt idx="99" formatCode="0.0">
                  <c:v>5</c:v>
                </c:pt>
                <c:pt idx="100" formatCode="0.0">
                  <c:v>5</c:v>
                </c:pt>
                <c:pt idx="101" formatCode="0.0">
                  <c:v>5</c:v>
                </c:pt>
                <c:pt idx="102" formatCode="0.0">
                  <c:v>5</c:v>
                </c:pt>
                <c:pt idx="103" formatCode="0.0">
                  <c:v>5</c:v>
                </c:pt>
                <c:pt idx="104" formatCode="0.0">
                  <c:v>5</c:v>
                </c:pt>
                <c:pt idx="105" formatCode="0.0">
                  <c:v>5</c:v>
                </c:pt>
                <c:pt idx="106" formatCode="0.0">
                  <c:v>5</c:v>
                </c:pt>
                <c:pt idx="107" formatCode="0.0">
                  <c:v>5</c:v>
                </c:pt>
              </c:numCache>
            </c:numRef>
          </c:val>
          <c:smooth val="0"/>
          <c:extLst>
            <c:ext xmlns:c16="http://schemas.microsoft.com/office/drawing/2014/chart" uri="{C3380CC4-5D6E-409C-BE32-E72D297353CC}">
              <c16:uniqueId val="{00000020-9A4C-4BB6-A2F7-32CAB2115E96}"/>
            </c:ext>
          </c:extLst>
        </c:ser>
        <c:ser>
          <c:idx val="6"/>
          <c:order val="6"/>
          <c:tx>
            <c:strRef>
              <c:f>Sheet1!$J$1</c:f>
              <c:strCache>
                <c:ptCount val="1"/>
                <c:pt idx="0">
                  <c:v>ES</c:v>
                </c:pt>
              </c:strCache>
            </c:strRef>
          </c:tx>
          <c:spPr>
            <a:ln w="28575" cap="rnd">
              <a:solidFill>
                <a:schemeClr val="bg1">
                  <a:lumMod val="75000"/>
                </a:schemeClr>
              </a:solidFill>
              <a:round/>
            </a:ln>
            <a:effectLst/>
          </c:spPr>
          <c:marker>
            <c:symbol val="none"/>
          </c:marker>
          <c:dPt>
            <c:idx val="16"/>
            <c:marker>
              <c:symbol val="circle"/>
              <c:size val="6"/>
              <c:spPr>
                <a:solidFill>
                  <a:schemeClr val="bg1">
                    <a:lumMod val="75000"/>
                  </a:schemeClr>
                </a:solidFill>
                <a:ln w="9525">
                  <a:solidFill>
                    <a:schemeClr val="bg1">
                      <a:lumMod val="75000"/>
                    </a:schemeClr>
                  </a:solidFill>
                </a:ln>
                <a:effectLst/>
              </c:spPr>
            </c:marker>
            <c:bubble3D val="0"/>
            <c:extLst>
              <c:ext xmlns:c16="http://schemas.microsoft.com/office/drawing/2014/chart" uri="{C3380CC4-5D6E-409C-BE32-E72D297353CC}">
                <c16:uniqueId val="{00000021-9A4C-4BB6-A2F7-32CAB2115E96}"/>
              </c:ext>
            </c:extLst>
          </c:dPt>
          <c:dPt>
            <c:idx val="55"/>
            <c:marker>
              <c:symbol val="none"/>
            </c:marker>
            <c:bubble3D val="0"/>
            <c:extLst>
              <c:ext xmlns:c16="http://schemas.microsoft.com/office/drawing/2014/chart" uri="{C3380CC4-5D6E-409C-BE32-E72D297353CC}">
                <c16:uniqueId val="{00000022-9A4C-4BB6-A2F7-32CAB2115E96}"/>
              </c:ext>
            </c:extLst>
          </c:dPt>
          <c:dPt>
            <c:idx val="60"/>
            <c:marker>
              <c:symbol val="none"/>
            </c:marker>
            <c:bubble3D val="0"/>
            <c:extLst>
              <c:ext xmlns:c16="http://schemas.microsoft.com/office/drawing/2014/chart" uri="{C3380CC4-5D6E-409C-BE32-E72D297353CC}">
                <c16:uniqueId val="{00000023-9A4C-4BB6-A2F7-32CAB2115E96}"/>
              </c:ext>
            </c:extLst>
          </c:dPt>
          <c:dLbls>
            <c:dLbl>
              <c:idx val="63"/>
              <c:layout>
                <c:manualLayout>
                  <c:x val="-1.3069581629313733E-2"/>
                  <c:y val="4.7738528187345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A4C-4BB6-A2F7-32CAB2115E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A4A49"/>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Sheet1!$J$2:$J$109</c:f>
              <c:numCache>
                <c:formatCode>General</c:formatCode>
                <c:ptCount val="108"/>
              </c:numCache>
            </c:numRef>
          </c:val>
          <c:smooth val="0"/>
          <c:extLst>
            <c:ext xmlns:c16="http://schemas.microsoft.com/office/drawing/2014/chart" uri="{C3380CC4-5D6E-409C-BE32-E72D297353CC}">
              <c16:uniqueId val="{00000025-9A4C-4BB6-A2F7-32CAB2115E96}"/>
            </c:ext>
          </c:extLst>
        </c:ser>
        <c:dLbls>
          <c:showLegendKey val="0"/>
          <c:showVal val="0"/>
          <c:showCatName val="0"/>
          <c:showSerName val="0"/>
          <c:showPercent val="0"/>
          <c:showBubbleSize val="0"/>
        </c:dLbls>
        <c:smooth val="0"/>
        <c:axId val="810690352"/>
        <c:axId val="810682152"/>
      </c:lineChart>
      <c:catAx>
        <c:axId val="810690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lumMod val="50000"/>
                  </a:schemeClr>
                </a:solidFill>
                <a:latin typeface="+mn-lt"/>
                <a:ea typeface="+mn-ea"/>
                <a:cs typeface="+mn-cs"/>
              </a:defRPr>
            </a:pPr>
            <a:endParaRPr lang="en-US"/>
          </a:p>
        </c:txPr>
        <c:crossAx val="810682152"/>
        <c:crosses val="autoZero"/>
        <c:auto val="1"/>
        <c:lblAlgn val="ctr"/>
        <c:lblOffset val="100"/>
        <c:noMultiLvlLbl val="0"/>
      </c:catAx>
      <c:valAx>
        <c:axId val="810682152"/>
        <c:scaling>
          <c:orientation val="minMax"/>
          <c:max val="9"/>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bg1">
                    <a:lumMod val="65000"/>
                  </a:schemeClr>
                </a:solidFill>
                <a:latin typeface="+mn-lt"/>
                <a:ea typeface="+mn-ea"/>
                <a:cs typeface="+mn-cs"/>
              </a:defRPr>
            </a:pPr>
            <a:endParaRPr lang="en-US"/>
          </a:p>
        </c:txPr>
        <c:crossAx val="810690352"/>
        <c:crosses val="autoZero"/>
        <c:crossBetween val="between"/>
        <c:maj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Reeks 1</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Electrical installation</c:v>
                </c:pt>
                <c:pt idx="1">
                  <c:v>Home automation installation</c:v>
                </c:pt>
                <c:pt idx="2">
                  <c:v>Solar cell, solar collectors installation</c:v>
                </c:pt>
              </c:strCache>
            </c:strRef>
          </c:cat>
          <c:val>
            <c:numRef>
              <c:f>Blad1!$B$2:$B$4</c:f>
              <c:numCache>
                <c:formatCode>0%</c:formatCode>
                <c:ptCount val="3"/>
                <c:pt idx="0">
                  <c:v>0.4</c:v>
                </c:pt>
                <c:pt idx="1">
                  <c:v>0.4</c:v>
                </c:pt>
                <c:pt idx="2">
                  <c:v>0.4</c:v>
                </c:pt>
              </c:numCache>
            </c:numRef>
          </c:val>
          <c:extLst>
            <c:ext xmlns:c16="http://schemas.microsoft.com/office/drawing/2014/chart" uri="{C3380CC4-5D6E-409C-BE32-E72D297353CC}">
              <c16:uniqueId val="{00000000-4AA8-4244-8AE2-54536E4195A9}"/>
            </c:ext>
          </c:extLst>
        </c:ser>
        <c:dLbls>
          <c:showLegendKey val="0"/>
          <c:showVal val="0"/>
          <c:showCatName val="0"/>
          <c:showSerName val="0"/>
          <c:showPercent val="0"/>
          <c:showBubbleSize val="0"/>
        </c:dLbls>
        <c:gapWidth val="50"/>
        <c:axId val="804001008"/>
        <c:axId val="804006256"/>
      </c:barChart>
      <c:catAx>
        <c:axId val="804001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006256"/>
        <c:crosses val="autoZero"/>
        <c:auto val="1"/>
        <c:lblAlgn val="ctr"/>
        <c:lblOffset val="100"/>
        <c:noMultiLvlLbl val="0"/>
      </c:catAx>
      <c:valAx>
        <c:axId val="804006256"/>
        <c:scaling>
          <c:orientation val="minMax"/>
          <c:max val="1"/>
        </c:scaling>
        <c:delete val="1"/>
        <c:axPos val="t"/>
        <c:numFmt formatCode="0%" sourceLinked="1"/>
        <c:majorTickMark val="out"/>
        <c:minorTickMark val="none"/>
        <c:tickLblPos val="nextTo"/>
        <c:crossAx val="8040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4FBC-4034-8CC4-9368F03871A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FBC-4034-8CC4-9368F03871AC}"/>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4FBC-4034-8CC4-9368F03871A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CAA81F"/>
              </a:solidFill>
              <a:ln w="19050">
                <a:solidFill>
                  <a:schemeClr val="lt1"/>
                </a:solidFill>
              </a:ln>
              <a:effectLst/>
            </c:spPr>
            <c:extLst>
              <c:ext xmlns:c16="http://schemas.microsoft.com/office/drawing/2014/chart" uri="{C3380CC4-5D6E-409C-BE32-E72D297353CC}">
                <c16:uniqueId val="{00000001-40EE-4DCF-A68F-6F71A7AA3D6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0EE-4DCF-A68F-6F71A7AA3D61}"/>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40EE-4DCF-A68F-6F71A7AA3D6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CAA81F"/>
              </a:solidFill>
              <a:ln w="19050">
                <a:solidFill>
                  <a:schemeClr val="lt1"/>
                </a:solidFill>
              </a:ln>
              <a:effectLst/>
            </c:spPr>
            <c:extLst>
              <c:ext xmlns:c16="http://schemas.microsoft.com/office/drawing/2014/chart" uri="{C3380CC4-5D6E-409C-BE32-E72D297353CC}">
                <c16:uniqueId val="{00000001-4F53-47A6-BBBE-72A242D4A97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F53-47A6-BBBE-72A242D4A97D}"/>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4F53-47A6-BBBE-72A242D4A97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CAA81F"/>
              </a:solidFill>
              <a:ln w="19050">
                <a:solidFill>
                  <a:schemeClr val="lt1"/>
                </a:solidFill>
              </a:ln>
              <a:effectLst/>
            </c:spPr>
            <c:extLst>
              <c:ext xmlns:c16="http://schemas.microsoft.com/office/drawing/2014/chart" uri="{C3380CC4-5D6E-409C-BE32-E72D297353CC}">
                <c16:uniqueId val="{00000001-E372-4974-8AAC-68356FDBCFB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372-4974-8AAC-68356FDBCFBE}"/>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E372-4974-8AAC-68356FDBCFB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CDAA-42F8-9DEA-C4051543AA2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DAA-42F8-9DEA-C4051543AA26}"/>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CDAA-42F8-9DEA-C4051543AA2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CE45-49F8-A103-01371A2E81E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E45-49F8-A103-01371A2E81E0}"/>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CE45-49F8-A103-01371A2E81E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6618733035893468E-3"/>
          <c:w val="0.99999999999999989"/>
          <c:h val="0.99533792778381236"/>
        </c:manualLayout>
      </c:layout>
      <c:barChart>
        <c:barDir val="col"/>
        <c:grouping val="clustered"/>
        <c:varyColors val="0"/>
        <c:ser>
          <c:idx val="0"/>
          <c:order val="0"/>
          <c:tx>
            <c:strRef>
              <c:f>Sheet1!$B$1</c:f>
              <c:strCache>
                <c:ptCount val="1"/>
                <c:pt idx="0">
                  <c:v>prefab projects</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Body)"/>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0-C945-41B5-84D2-B09A7E812A99}"/>
            </c:ext>
          </c:extLst>
        </c:ser>
        <c:ser>
          <c:idx val="1"/>
          <c:order val="1"/>
          <c:tx>
            <c:strRef>
              <c:f>Sheet1!$C$1</c:f>
              <c:strCache>
                <c:ptCount val="1"/>
                <c:pt idx="0">
                  <c:v>prefab installation works </c:v>
                </c:pt>
              </c:strCache>
            </c:strRef>
          </c:tx>
          <c:spPr>
            <a:solidFill>
              <a:srgbClr val="5497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1-C945-41B5-84D2-B09A7E812A99}"/>
            </c:ext>
          </c:extLst>
        </c:ser>
        <c:dLbls>
          <c:showLegendKey val="0"/>
          <c:showVal val="0"/>
          <c:showCatName val="0"/>
          <c:showSerName val="0"/>
          <c:showPercent val="0"/>
          <c:showBubbleSize val="0"/>
        </c:dLbls>
        <c:gapWidth val="100"/>
        <c:axId val="847263848"/>
        <c:axId val="847269752"/>
      </c:barChart>
      <c:catAx>
        <c:axId val="847263848"/>
        <c:scaling>
          <c:orientation val="minMax"/>
        </c:scaling>
        <c:delete val="1"/>
        <c:axPos val="b"/>
        <c:numFmt formatCode="General" sourceLinked="1"/>
        <c:majorTickMark val="out"/>
        <c:minorTickMark val="none"/>
        <c:tickLblPos val="nextTo"/>
        <c:crossAx val="847269752"/>
        <c:crosses val="autoZero"/>
        <c:auto val="1"/>
        <c:lblAlgn val="ctr"/>
        <c:lblOffset val="100"/>
        <c:noMultiLvlLbl val="0"/>
      </c:catAx>
      <c:valAx>
        <c:axId val="847269752"/>
        <c:scaling>
          <c:orientation val="minMax"/>
          <c:max val="0.70000000000000007"/>
          <c:min val="0"/>
        </c:scaling>
        <c:delete val="1"/>
        <c:axPos val="l"/>
        <c:numFmt formatCode="0%" sourceLinked="1"/>
        <c:majorTickMark val="out"/>
        <c:minorTickMark val="none"/>
        <c:tickLblPos val="nextTo"/>
        <c:crossAx val="847263848"/>
        <c:crosses val="autoZero"/>
        <c:crossBetween val="between"/>
        <c:majorUnit val="1"/>
        <c:minorUnit val="5.000000000000001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C7D9-4EF6-9450-B3CFE0C42624}"/>
              </c:ext>
            </c:extLst>
          </c:dPt>
          <c:dPt>
            <c:idx val="1"/>
            <c:invertIfNegative val="0"/>
            <c:bubble3D val="0"/>
            <c:spPr>
              <a:solidFill>
                <a:srgbClr val="B9C6CF"/>
              </a:solidFill>
              <a:ln>
                <a:noFill/>
              </a:ln>
              <a:effectLst/>
            </c:spPr>
            <c:extLst>
              <c:ext xmlns:c16="http://schemas.microsoft.com/office/drawing/2014/chart" uri="{C3380CC4-5D6E-409C-BE32-E72D297353CC}">
                <c16:uniqueId val="{00000003-C7D9-4EF6-9450-B3CFE0C42624}"/>
              </c:ext>
            </c:extLst>
          </c:dPt>
          <c:dPt>
            <c:idx val="2"/>
            <c:invertIfNegative val="0"/>
            <c:bubble3D val="0"/>
            <c:spPr>
              <a:solidFill>
                <a:srgbClr val="B9C6CF"/>
              </a:solidFill>
              <a:ln>
                <a:noFill/>
              </a:ln>
              <a:effectLst/>
            </c:spPr>
            <c:extLst>
              <c:ext xmlns:c16="http://schemas.microsoft.com/office/drawing/2014/chart" uri="{C3380CC4-5D6E-409C-BE32-E72D297353CC}">
                <c16:uniqueId val="{00000005-C7D9-4EF6-9450-B3CFE0C42624}"/>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7D9-4EF6-9450-B3CFE0C4262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products/solutions from wholesalers</c:v>
                </c:pt>
                <c:pt idx="1">
                  <c:v>Purchase prefab products/solutions from manufacturers</c:v>
                </c:pt>
                <c:pt idx="2">
                  <c:v>Prefab yourself – buy and preassemble the separate products</c:v>
                </c:pt>
                <c:pt idx="3">
                  <c:v>Purchase prefab products/solutions from dedicated prefab suppliers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7-C7D9-4EF6-9450-B3CFE0C4262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5"/>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3DB5-475A-9681-AB1F74061CF2}"/>
              </c:ext>
            </c:extLst>
          </c:dPt>
          <c:dPt>
            <c:idx val="1"/>
            <c:invertIfNegative val="0"/>
            <c:bubble3D val="0"/>
            <c:spPr>
              <a:solidFill>
                <a:srgbClr val="B9C6CF"/>
              </a:solidFill>
              <a:ln>
                <a:noFill/>
              </a:ln>
              <a:effectLst/>
            </c:spPr>
            <c:extLst>
              <c:ext xmlns:c16="http://schemas.microsoft.com/office/drawing/2014/chart" uri="{C3380CC4-5D6E-409C-BE32-E72D297353CC}">
                <c16:uniqueId val="{00000003-3DB5-475A-9681-AB1F74061CF2}"/>
              </c:ext>
            </c:extLst>
          </c:dPt>
          <c:dPt>
            <c:idx val="2"/>
            <c:invertIfNegative val="0"/>
            <c:bubble3D val="0"/>
            <c:spPr>
              <a:solidFill>
                <a:srgbClr val="B9C6CF"/>
              </a:solidFill>
              <a:ln>
                <a:noFill/>
              </a:ln>
              <a:effectLst/>
            </c:spPr>
            <c:extLst>
              <c:ext xmlns:c16="http://schemas.microsoft.com/office/drawing/2014/chart" uri="{C3380CC4-5D6E-409C-BE32-E72D297353CC}">
                <c16:uniqueId val="{00000005-3DB5-475A-9681-AB1F74061CF2}"/>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DB5-475A-9681-AB1F74061CF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products/solutions from wholesalers</c:v>
                </c:pt>
                <c:pt idx="1">
                  <c:v>Purchase prefab products/solutions from manufacturers</c:v>
                </c:pt>
                <c:pt idx="2">
                  <c:v>Prefab yourself – buy and preassemble the separate products</c:v>
                </c:pt>
                <c:pt idx="3">
                  <c:v>Purchase prefab products/solutions from dedicated prefab suppliers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6-3DB5-475A-9681-AB1F74061CF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5"/>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7E10-47B7-849F-B5770C44AEF2}"/>
              </c:ext>
            </c:extLst>
          </c:dPt>
          <c:dPt>
            <c:idx val="1"/>
            <c:invertIfNegative val="0"/>
            <c:bubble3D val="0"/>
            <c:spPr>
              <a:solidFill>
                <a:srgbClr val="B9C6CF"/>
              </a:solidFill>
              <a:ln>
                <a:noFill/>
              </a:ln>
              <a:effectLst/>
            </c:spPr>
            <c:extLst>
              <c:ext xmlns:c16="http://schemas.microsoft.com/office/drawing/2014/chart" uri="{C3380CC4-5D6E-409C-BE32-E72D297353CC}">
                <c16:uniqueId val="{00000003-7E10-47B7-849F-B5770C44AEF2}"/>
              </c:ext>
            </c:extLst>
          </c:dPt>
          <c:dPt>
            <c:idx val="2"/>
            <c:invertIfNegative val="0"/>
            <c:bubble3D val="0"/>
            <c:spPr>
              <a:solidFill>
                <a:srgbClr val="B9C6CF"/>
              </a:solidFill>
              <a:ln>
                <a:noFill/>
              </a:ln>
              <a:effectLst/>
            </c:spPr>
            <c:extLst>
              <c:ext xmlns:c16="http://schemas.microsoft.com/office/drawing/2014/chart" uri="{C3380CC4-5D6E-409C-BE32-E72D297353CC}">
                <c16:uniqueId val="{00000005-7E10-47B7-849F-B5770C44AEF2}"/>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7E10-47B7-849F-B5770C44AEF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products/solutions from wholesalers</c:v>
                </c:pt>
                <c:pt idx="1">
                  <c:v>Purchase prefab products/solutions from manufacturers</c:v>
                </c:pt>
                <c:pt idx="2">
                  <c:v>Prefab yourself – buy and preassemble the separate products</c:v>
                </c:pt>
                <c:pt idx="3">
                  <c:v>Purchase prefab products/solutions from dedicated prefab suppliers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6-7E10-47B7-849F-B5770C44AEF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5"/>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81B3-4CD7-AFF3-77845AD675C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1B3-4CD7-AFF3-77845AD675C8}"/>
              </c:ext>
            </c:extLst>
          </c:dPt>
          <c:cat>
            <c:strRef>
              <c:f>Sheet1!$A$2:$A$3</c:f>
              <c:strCache>
                <c:ptCount val="2"/>
                <c:pt idx="0">
                  <c:v>1st Qtr</c:v>
                </c:pt>
                <c:pt idx="1">
                  <c:v>2nd Qtr</c:v>
                </c:pt>
              </c:strCache>
            </c:strRef>
          </c:cat>
          <c:val>
            <c:numRef>
              <c:f>Sheet1!$B$2:$B$3</c:f>
              <c:numCache>
                <c:formatCode>General</c:formatCode>
                <c:ptCount val="2"/>
                <c:pt idx="0">
                  <c:v>9.4</c:v>
                </c:pt>
                <c:pt idx="1">
                  <c:v>0.59999999999999964</c:v>
                </c:pt>
              </c:numCache>
            </c:numRef>
          </c:val>
          <c:extLst>
            <c:ext xmlns:c16="http://schemas.microsoft.com/office/drawing/2014/chart" uri="{C3380CC4-5D6E-409C-BE32-E72D297353CC}">
              <c16:uniqueId val="{00000004-81B3-4CD7-AFF3-77845AD675C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AB0B-45AF-B6B7-F283A22BDCC7}"/>
              </c:ext>
            </c:extLst>
          </c:dPt>
          <c:dPt>
            <c:idx val="1"/>
            <c:invertIfNegative val="0"/>
            <c:bubble3D val="0"/>
            <c:spPr>
              <a:solidFill>
                <a:srgbClr val="B9C6CF"/>
              </a:solidFill>
              <a:ln>
                <a:noFill/>
              </a:ln>
              <a:effectLst/>
            </c:spPr>
            <c:extLst>
              <c:ext xmlns:c16="http://schemas.microsoft.com/office/drawing/2014/chart" uri="{C3380CC4-5D6E-409C-BE32-E72D297353CC}">
                <c16:uniqueId val="{00000003-AB0B-45AF-B6B7-F283A22BDCC7}"/>
              </c:ext>
            </c:extLst>
          </c:dPt>
          <c:dPt>
            <c:idx val="2"/>
            <c:invertIfNegative val="0"/>
            <c:bubble3D val="0"/>
            <c:spPr>
              <a:solidFill>
                <a:srgbClr val="B9C6CF"/>
              </a:solidFill>
              <a:ln>
                <a:noFill/>
              </a:ln>
              <a:effectLst/>
            </c:spPr>
            <c:extLst>
              <c:ext xmlns:c16="http://schemas.microsoft.com/office/drawing/2014/chart" uri="{C3380CC4-5D6E-409C-BE32-E72D297353CC}">
                <c16:uniqueId val="{00000005-AB0B-45AF-B6B7-F283A22BDCC7}"/>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AB0B-45AF-B6B7-F283A22BDC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products/solutions from wholesalers</c:v>
                </c:pt>
                <c:pt idx="1">
                  <c:v>Purchase prefab products/solutions from manufacturers</c:v>
                </c:pt>
                <c:pt idx="2">
                  <c:v>Prefab yourself – buy and preassemble the separate products</c:v>
                </c:pt>
                <c:pt idx="3">
                  <c:v>Purchase prefab products/solutions from dedicated prefab suppliers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6-AB0B-45AF-B6B7-F283A22BDCC7}"/>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5"/>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4886-4375-B583-D47B783C4E36}"/>
              </c:ext>
            </c:extLst>
          </c:dPt>
          <c:dPt>
            <c:idx val="1"/>
            <c:invertIfNegative val="0"/>
            <c:bubble3D val="0"/>
            <c:spPr>
              <a:solidFill>
                <a:srgbClr val="B9C6CF"/>
              </a:solidFill>
              <a:ln>
                <a:noFill/>
              </a:ln>
              <a:effectLst/>
            </c:spPr>
            <c:extLst>
              <c:ext xmlns:c16="http://schemas.microsoft.com/office/drawing/2014/chart" uri="{C3380CC4-5D6E-409C-BE32-E72D297353CC}">
                <c16:uniqueId val="{00000003-4886-4375-B583-D47B783C4E36}"/>
              </c:ext>
            </c:extLst>
          </c:dPt>
          <c:dPt>
            <c:idx val="2"/>
            <c:invertIfNegative val="0"/>
            <c:bubble3D val="0"/>
            <c:spPr>
              <a:solidFill>
                <a:srgbClr val="B9C6CF"/>
              </a:solidFill>
              <a:ln>
                <a:noFill/>
              </a:ln>
              <a:effectLst/>
            </c:spPr>
            <c:extLst>
              <c:ext xmlns:c16="http://schemas.microsoft.com/office/drawing/2014/chart" uri="{C3380CC4-5D6E-409C-BE32-E72D297353CC}">
                <c16:uniqueId val="{00000005-4886-4375-B583-D47B783C4E36}"/>
              </c:ext>
            </c:extLst>
          </c:dPt>
          <c:dPt>
            <c:idx val="3"/>
            <c:invertIfNegative val="0"/>
            <c:bubble3D val="0"/>
            <c:spPr>
              <a:solidFill>
                <a:srgbClr val="B9C6CF"/>
              </a:solidFill>
              <a:ln>
                <a:noFill/>
              </a:ln>
              <a:effectLst/>
            </c:spPr>
            <c:extLst>
              <c:ext xmlns:c16="http://schemas.microsoft.com/office/drawing/2014/chart" uri="{C3380CC4-5D6E-409C-BE32-E72D297353CC}">
                <c16:uniqueId val="{00000006-E2E1-4031-80E9-1FB4D15B0B9E}"/>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4886-4375-B583-D47B783C4E3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products/solutions from wholesalers</c:v>
                </c:pt>
                <c:pt idx="1">
                  <c:v>Purchase prefab products/solutions from manufacturers</c:v>
                </c:pt>
                <c:pt idx="2">
                  <c:v>Prefab yourself – buy and preassemble the separate products</c:v>
                </c:pt>
                <c:pt idx="3">
                  <c:v>Purchase prefab products/solutions from dedicated prefab suppliers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6-4886-4375-B583-D47B783C4E36}"/>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5"/>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2AA8-45CB-AF7A-1046E8141E92}"/>
              </c:ext>
            </c:extLst>
          </c:dPt>
          <c:dPt>
            <c:idx val="1"/>
            <c:invertIfNegative val="0"/>
            <c:bubble3D val="0"/>
            <c:spPr>
              <a:solidFill>
                <a:srgbClr val="B9C6CF"/>
              </a:solidFill>
              <a:ln>
                <a:noFill/>
              </a:ln>
              <a:effectLst/>
            </c:spPr>
            <c:extLst>
              <c:ext xmlns:c16="http://schemas.microsoft.com/office/drawing/2014/chart" uri="{C3380CC4-5D6E-409C-BE32-E72D297353CC}">
                <c16:uniqueId val="{00000003-2AA8-45CB-AF7A-1046E8141E92}"/>
              </c:ext>
            </c:extLst>
          </c:dPt>
          <c:dPt>
            <c:idx val="2"/>
            <c:invertIfNegative val="0"/>
            <c:bubble3D val="0"/>
            <c:spPr>
              <a:solidFill>
                <a:srgbClr val="B9C6CF"/>
              </a:solidFill>
              <a:ln>
                <a:noFill/>
              </a:ln>
              <a:effectLst/>
            </c:spPr>
            <c:extLst>
              <c:ext xmlns:c16="http://schemas.microsoft.com/office/drawing/2014/chart" uri="{C3380CC4-5D6E-409C-BE32-E72D297353CC}">
                <c16:uniqueId val="{00000005-2AA8-45CB-AF7A-1046E8141E92}"/>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AA8-45CB-AF7A-1046E8141E9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products/solutions from wholesalers</c:v>
                </c:pt>
                <c:pt idx="1">
                  <c:v>Purchase prefab products/solutions from manufacturers</c:v>
                </c:pt>
                <c:pt idx="2">
                  <c:v>Prefab yourself – buy and preassemble the separate products</c:v>
                </c:pt>
                <c:pt idx="3">
                  <c:v>Purchase prefab products/solutions from dedicated prefab suppliers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6-2AA8-45CB-AF7A-1046E8141E9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5"/>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percentStacked"/>
        <c:varyColors val="0"/>
        <c:ser>
          <c:idx val="0"/>
          <c:order val="0"/>
          <c:tx>
            <c:strRef>
              <c:f>Sheet1!$B$1</c:f>
              <c:strCache>
                <c:ptCount val="1"/>
                <c:pt idx="0">
                  <c:v>Increased strongly</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9DF3-4AB1-B242-6959AA6CD14C}"/>
              </c:ext>
            </c:extLst>
          </c:dPt>
          <c:dPt>
            <c:idx val="1"/>
            <c:invertIfNegative val="0"/>
            <c:bubble3D val="0"/>
            <c:spPr>
              <a:solidFill>
                <a:srgbClr val="0A5D7A"/>
              </a:solidFill>
              <a:ln>
                <a:noFill/>
              </a:ln>
              <a:effectLst/>
            </c:spPr>
            <c:extLst>
              <c:ext xmlns:c16="http://schemas.microsoft.com/office/drawing/2014/chart" uri="{C3380CC4-5D6E-409C-BE32-E72D297353CC}">
                <c16:uniqueId val="{00000003-9DF3-4AB1-B242-6959AA6CD14C}"/>
              </c:ext>
            </c:extLst>
          </c:dPt>
          <c:dPt>
            <c:idx val="2"/>
            <c:invertIfNegative val="0"/>
            <c:bubble3D val="0"/>
            <c:spPr>
              <a:solidFill>
                <a:srgbClr val="0A5D7A"/>
              </a:solidFill>
              <a:ln>
                <a:noFill/>
              </a:ln>
              <a:effectLst/>
            </c:spPr>
            <c:extLst>
              <c:ext xmlns:c16="http://schemas.microsoft.com/office/drawing/2014/chart" uri="{C3380CC4-5D6E-409C-BE32-E72D297353CC}">
                <c16:uniqueId val="{00000005-9DF3-4AB1-B242-6959AA6CD14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Poland</c:v>
                </c:pt>
                <c:pt idx="2">
                  <c:v>Belgium</c:v>
                </c:pt>
                <c:pt idx="3">
                  <c:v>The Netherlands</c:v>
                </c:pt>
                <c:pt idx="4">
                  <c:v>France</c:v>
                </c:pt>
                <c:pt idx="5">
                  <c:v>UK</c:v>
                </c:pt>
              </c:strCache>
            </c:strRef>
          </c:cat>
          <c:val>
            <c:numRef>
              <c:f>Sheet1!$B$2:$B$7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6-9DF3-4AB1-B242-6959AA6CD14C}"/>
            </c:ext>
          </c:extLst>
        </c:ser>
        <c:ser>
          <c:idx val="1"/>
          <c:order val="1"/>
          <c:tx>
            <c:strRef>
              <c:f>Sheet1!$C$1</c:f>
              <c:strCache>
                <c:ptCount val="1"/>
                <c:pt idx="0">
                  <c:v>Increased slightly</c:v>
                </c:pt>
              </c:strCache>
            </c:strRef>
          </c:tx>
          <c:spPr>
            <a:solidFill>
              <a:srgbClr val="5497B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Poland</c:v>
                </c:pt>
                <c:pt idx="2">
                  <c:v>Belgium</c:v>
                </c:pt>
                <c:pt idx="3">
                  <c:v>The Netherlands</c:v>
                </c:pt>
                <c:pt idx="4">
                  <c:v>France</c:v>
                </c:pt>
                <c:pt idx="5">
                  <c:v>UK</c:v>
                </c:pt>
              </c:strCache>
            </c:strRef>
          </c:cat>
          <c:val>
            <c:numRef>
              <c:f>Sheet1!$C$2:$C$7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7-07CC-46BE-BE04-51FEFB6821BD}"/>
            </c:ext>
          </c:extLst>
        </c:ser>
        <c:ser>
          <c:idx val="2"/>
          <c:order val="2"/>
          <c:tx>
            <c:strRef>
              <c:f>Sheet1!$D$1</c:f>
              <c:strCache>
                <c:ptCount val="1"/>
                <c:pt idx="0">
                  <c:v>Remained the same</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Poland</c:v>
                </c:pt>
                <c:pt idx="2">
                  <c:v>Belgium</c:v>
                </c:pt>
                <c:pt idx="3">
                  <c:v>The Netherlands</c:v>
                </c:pt>
                <c:pt idx="4">
                  <c:v>France</c:v>
                </c:pt>
                <c:pt idx="5">
                  <c:v>UK</c:v>
                </c:pt>
              </c:strCache>
            </c:strRef>
          </c:cat>
          <c:val>
            <c:numRef>
              <c:f>Sheet1!$D$2:$D$7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8-07CC-46BE-BE04-51FEFB6821BD}"/>
            </c:ext>
          </c:extLst>
        </c:ser>
        <c:ser>
          <c:idx val="3"/>
          <c:order val="3"/>
          <c:tx>
            <c:strRef>
              <c:f>Sheet1!$E$1</c:f>
              <c:strCache>
                <c:ptCount val="1"/>
                <c:pt idx="0">
                  <c:v>Decreased slightly</c:v>
                </c:pt>
              </c:strCache>
            </c:strRef>
          </c:tx>
          <c:spPr>
            <a:solidFill>
              <a:srgbClr val="EF7D00"/>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6E-4838-B5EA-4CAD8B17F310}"/>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Poland</c:v>
                </c:pt>
                <c:pt idx="2">
                  <c:v>Belgium</c:v>
                </c:pt>
                <c:pt idx="3">
                  <c:v>The Netherlands</c:v>
                </c:pt>
                <c:pt idx="4">
                  <c:v>France</c:v>
                </c:pt>
                <c:pt idx="5">
                  <c:v>UK</c:v>
                </c:pt>
              </c:strCache>
            </c:strRef>
          </c:cat>
          <c:val>
            <c:numRef>
              <c:f>Sheet1!$E$2:$E$7</c:f>
              <c:numCache>
                <c:formatCode>General</c:formatCode>
                <c:ptCount val="6"/>
              </c:numCache>
            </c:numRef>
          </c:val>
          <c:extLst>
            <c:ext xmlns:c16="http://schemas.microsoft.com/office/drawing/2014/chart" uri="{C3380CC4-5D6E-409C-BE32-E72D297353CC}">
              <c16:uniqueId val="{00000009-07CC-46BE-BE04-51FEFB6821BD}"/>
            </c:ext>
          </c:extLst>
        </c:ser>
        <c:ser>
          <c:idx val="4"/>
          <c:order val="4"/>
          <c:tx>
            <c:strRef>
              <c:f>Sheet1!$F$1</c:f>
              <c:strCache>
                <c:ptCount val="1"/>
                <c:pt idx="0">
                  <c:v>Decreased strongly</c:v>
                </c:pt>
              </c:strCache>
            </c:strRef>
          </c:tx>
          <c:spPr>
            <a:solidFill>
              <a:srgbClr val="EF7D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Poland</c:v>
                </c:pt>
                <c:pt idx="2">
                  <c:v>Belgium</c:v>
                </c:pt>
                <c:pt idx="3">
                  <c:v>The Netherlands</c:v>
                </c:pt>
                <c:pt idx="4">
                  <c:v>France</c:v>
                </c:pt>
                <c:pt idx="5">
                  <c:v>UK</c:v>
                </c:pt>
              </c:strCache>
            </c:strRef>
          </c:cat>
          <c:val>
            <c:numRef>
              <c:f>Sheet1!$F$2:$F$7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A-07CC-46BE-BE04-51FEFB6821BD}"/>
            </c:ext>
          </c:extLst>
        </c:ser>
        <c:ser>
          <c:idx val="5"/>
          <c:order val="5"/>
          <c:tx>
            <c:strRef>
              <c:f>Sheet1!$G$1</c:f>
              <c:strCache>
                <c:ptCount val="1"/>
                <c:pt idx="0">
                  <c:v>Don't know/no opinion</c:v>
                </c:pt>
              </c:strCache>
            </c:strRef>
          </c:tx>
          <c:spPr>
            <a:solidFill>
              <a:srgbClr val="757F7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Germany</c:v>
                </c:pt>
                <c:pt idx="1">
                  <c:v>Poland</c:v>
                </c:pt>
                <c:pt idx="2">
                  <c:v>Belgium</c:v>
                </c:pt>
                <c:pt idx="3">
                  <c:v>The Netherlands</c:v>
                </c:pt>
                <c:pt idx="4">
                  <c:v>France</c:v>
                </c:pt>
                <c:pt idx="5">
                  <c:v>UK</c:v>
                </c:pt>
              </c:strCache>
            </c:strRef>
          </c:cat>
          <c:val>
            <c:numRef>
              <c:f>Sheet1!$G$2:$G$7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B-07CC-46BE-BE04-51FEFB6821BD}"/>
            </c:ext>
          </c:extLst>
        </c:ser>
        <c:dLbls>
          <c:showLegendKey val="0"/>
          <c:showVal val="0"/>
          <c:showCatName val="0"/>
          <c:showSerName val="0"/>
          <c:showPercent val="0"/>
          <c:showBubbleSize val="0"/>
        </c:dLbls>
        <c:gapWidth val="40"/>
        <c:overlap val="10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percentStacked"/>
        <c:varyColors val="0"/>
        <c:ser>
          <c:idx val="0"/>
          <c:order val="0"/>
          <c:tx>
            <c:strRef>
              <c:f>Sheet1!$B$1</c:f>
              <c:strCache>
                <c:ptCount val="1"/>
                <c:pt idx="0">
                  <c:v>Increase significantly</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1206-4D82-9D06-037ACFEECD42}"/>
              </c:ext>
            </c:extLst>
          </c:dPt>
          <c:dPt>
            <c:idx val="1"/>
            <c:invertIfNegative val="0"/>
            <c:bubble3D val="0"/>
            <c:spPr>
              <a:solidFill>
                <a:srgbClr val="0A5D7A"/>
              </a:solidFill>
              <a:ln>
                <a:noFill/>
              </a:ln>
              <a:effectLst/>
            </c:spPr>
            <c:extLst>
              <c:ext xmlns:c16="http://schemas.microsoft.com/office/drawing/2014/chart" uri="{C3380CC4-5D6E-409C-BE32-E72D297353CC}">
                <c16:uniqueId val="{00000003-1206-4D82-9D06-037ACFEECD42}"/>
              </c:ext>
            </c:extLst>
          </c:dPt>
          <c:dPt>
            <c:idx val="2"/>
            <c:invertIfNegative val="0"/>
            <c:bubble3D val="0"/>
            <c:spPr>
              <a:solidFill>
                <a:srgbClr val="0A5D7A"/>
              </a:solidFill>
              <a:ln>
                <a:noFill/>
              </a:ln>
              <a:effectLst/>
            </c:spPr>
            <c:extLst>
              <c:ext xmlns:c16="http://schemas.microsoft.com/office/drawing/2014/chart" uri="{C3380CC4-5D6E-409C-BE32-E72D297353CC}">
                <c16:uniqueId val="{00000005-1206-4D82-9D06-037ACFEECD4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Netherlands</c:v>
                </c:pt>
                <c:pt idx="1">
                  <c:v>UK</c:v>
                </c:pt>
                <c:pt idx="2">
                  <c:v>Belgium</c:v>
                </c:pt>
                <c:pt idx="3">
                  <c:v>France</c:v>
                </c:pt>
                <c:pt idx="4">
                  <c:v>Poland</c:v>
                </c:pt>
                <c:pt idx="5">
                  <c:v>Germany</c:v>
                </c:pt>
              </c:strCache>
            </c:strRef>
          </c:cat>
          <c:val>
            <c:numRef>
              <c:f>Sheet1!$B$2:$B$7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6-1206-4D82-9D06-037ACFEECD42}"/>
            </c:ext>
          </c:extLst>
        </c:ser>
        <c:ser>
          <c:idx val="1"/>
          <c:order val="1"/>
          <c:tx>
            <c:strRef>
              <c:f>Sheet1!$C$1</c:f>
              <c:strCache>
                <c:ptCount val="1"/>
                <c:pt idx="0">
                  <c:v>Increase slightly</c:v>
                </c:pt>
              </c:strCache>
            </c:strRef>
          </c:tx>
          <c:spPr>
            <a:solidFill>
              <a:srgbClr val="5497B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Netherlands</c:v>
                </c:pt>
                <c:pt idx="1">
                  <c:v>UK</c:v>
                </c:pt>
                <c:pt idx="2">
                  <c:v>Belgium</c:v>
                </c:pt>
                <c:pt idx="3">
                  <c:v>France</c:v>
                </c:pt>
                <c:pt idx="4">
                  <c:v>Poland</c:v>
                </c:pt>
                <c:pt idx="5">
                  <c:v>Germany</c:v>
                </c:pt>
              </c:strCache>
            </c:strRef>
          </c:cat>
          <c:val>
            <c:numRef>
              <c:f>Sheet1!$C$2:$C$7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7-1206-4D82-9D06-037ACFEECD42}"/>
            </c:ext>
          </c:extLst>
        </c:ser>
        <c:ser>
          <c:idx val="2"/>
          <c:order val="2"/>
          <c:tx>
            <c:strRef>
              <c:f>Sheet1!$D$1</c:f>
              <c:strCache>
                <c:ptCount val="1"/>
                <c:pt idx="0">
                  <c:v>Remain the same</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Netherlands</c:v>
                </c:pt>
                <c:pt idx="1">
                  <c:v>UK</c:v>
                </c:pt>
                <c:pt idx="2">
                  <c:v>Belgium</c:v>
                </c:pt>
                <c:pt idx="3">
                  <c:v>France</c:v>
                </c:pt>
                <c:pt idx="4">
                  <c:v>Poland</c:v>
                </c:pt>
                <c:pt idx="5">
                  <c:v>Germany</c:v>
                </c:pt>
              </c:strCache>
            </c:strRef>
          </c:cat>
          <c:val>
            <c:numRef>
              <c:f>Sheet1!$D$2:$D$7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8-1206-4D82-9D06-037ACFEECD42}"/>
            </c:ext>
          </c:extLst>
        </c:ser>
        <c:ser>
          <c:idx val="3"/>
          <c:order val="3"/>
          <c:tx>
            <c:strRef>
              <c:f>Sheet1!$E$1</c:f>
              <c:strCache>
                <c:ptCount val="1"/>
                <c:pt idx="0">
                  <c:v>Decrease slightly</c:v>
                </c:pt>
              </c:strCache>
            </c:strRef>
          </c:tx>
          <c:spPr>
            <a:solidFill>
              <a:srgbClr val="EF7D00"/>
            </a:solidFill>
            <a:ln>
              <a:noFill/>
            </a:ln>
            <a:effectLst/>
          </c:spPr>
          <c:invertIfNegative val="0"/>
          <c:cat>
            <c:strRef>
              <c:f>Sheet1!$A$2:$A$7</c:f>
              <c:strCache>
                <c:ptCount val="6"/>
                <c:pt idx="0">
                  <c:v>The Netherlands</c:v>
                </c:pt>
                <c:pt idx="1">
                  <c:v>UK</c:v>
                </c:pt>
                <c:pt idx="2">
                  <c:v>Belgium</c:v>
                </c:pt>
                <c:pt idx="3">
                  <c:v>France</c:v>
                </c:pt>
                <c:pt idx="4">
                  <c:v>Poland</c:v>
                </c:pt>
                <c:pt idx="5">
                  <c:v>Germany</c:v>
                </c:pt>
              </c:strCache>
            </c:strRef>
          </c:cat>
          <c:val>
            <c:numRef>
              <c:f>Sheet1!$E$2:$E$7</c:f>
              <c:numCache>
                <c:formatCode>General</c:formatCode>
                <c:ptCount val="6"/>
              </c:numCache>
            </c:numRef>
          </c:val>
          <c:extLst>
            <c:ext xmlns:c16="http://schemas.microsoft.com/office/drawing/2014/chart" uri="{C3380CC4-5D6E-409C-BE32-E72D297353CC}">
              <c16:uniqueId val="{00000009-1206-4D82-9D06-037ACFEECD42}"/>
            </c:ext>
          </c:extLst>
        </c:ser>
        <c:ser>
          <c:idx val="4"/>
          <c:order val="4"/>
          <c:tx>
            <c:strRef>
              <c:f>Sheet1!$F$1</c:f>
              <c:strCache>
                <c:ptCount val="1"/>
                <c:pt idx="0">
                  <c:v>Decrease significantly</c:v>
                </c:pt>
              </c:strCache>
            </c:strRef>
          </c:tx>
          <c:spPr>
            <a:solidFill>
              <a:srgbClr val="EF7D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Netherlands</c:v>
                </c:pt>
                <c:pt idx="1">
                  <c:v>UK</c:v>
                </c:pt>
                <c:pt idx="2">
                  <c:v>Belgium</c:v>
                </c:pt>
                <c:pt idx="3">
                  <c:v>France</c:v>
                </c:pt>
                <c:pt idx="4">
                  <c:v>Poland</c:v>
                </c:pt>
                <c:pt idx="5">
                  <c:v>Germany</c:v>
                </c:pt>
              </c:strCache>
            </c:strRef>
          </c:cat>
          <c:val>
            <c:numRef>
              <c:f>Sheet1!$F$2:$F$7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A-1206-4D82-9D06-037ACFEECD42}"/>
            </c:ext>
          </c:extLst>
        </c:ser>
        <c:ser>
          <c:idx val="5"/>
          <c:order val="5"/>
          <c:tx>
            <c:strRef>
              <c:f>Sheet1!$G$1</c:f>
              <c:strCache>
                <c:ptCount val="1"/>
                <c:pt idx="0">
                  <c:v>Don't know/no opinion</c:v>
                </c:pt>
              </c:strCache>
            </c:strRef>
          </c:tx>
          <c:spPr>
            <a:solidFill>
              <a:srgbClr val="757F7F"/>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BC-40D4-8F90-AA5C598D298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BC-40D4-8F90-AA5C598D298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1B-4CC5-83F2-D2DA015C5C6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1B-4CC5-83F2-D2DA015C5C6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BC-40D4-8F90-AA5C598D298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1B-4CC5-83F2-D2DA015C5C6F}"/>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Netherlands</c:v>
                </c:pt>
                <c:pt idx="1">
                  <c:v>UK</c:v>
                </c:pt>
                <c:pt idx="2">
                  <c:v>Belgium</c:v>
                </c:pt>
                <c:pt idx="3">
                  <c:v>France</c:v>
                </c:pt>
                <c:pt idx="4">
                  <c:v>Poland</c:v>
                </c:pt>
                <c:pt idx="5">
                  <c:v>Germany</c:v>
                </c:pt>
              </c:strCache>
            </c:strRef>
          </c:cat>
          <c:val>
            <c:numRef>
              <c:f>Sheet1!$G$2:$G$7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B-1206-4D82-9D06-037ACFEECD42}"/>
            </c:ext>
          </c:extLst>
        </c:ser>
        <c:dLbls>
          <c:showLegendKey val="0"/>
          <c:showVal val="0"/>
          <c:showCatName val="0"/>
          <c:showSerName val="0"/>
          <c:showPercent val="0"/>
          <c:showBubbleSize val="0"/>
        </c:dLbls>
        <c:gapWidth val="40"/>
        <c:overlap val="10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C7D9-4EF6-9450-B3CFE0C42624}"/>
              </c:ext>
            </c:extLst>
          </c:dPt>
          <c:dPt>
            <c:idx val="1"/>
            <c:invertIfNegative val="0"/>
            <c:bubble3D val="0"/>
            <c:spPr>
              <a:solidFill>
                <a:srgbClr val="B9C6CF"/>
              </a:solidFill>
              <a:ln>
                <a:noFill/>
              </a:ln>
              <a:effectLst/>
            </c:spPr>
            <c:extLst>
              <c:ext xmlns:c16="http://schemas.microsoft.com/office/drawing/2014/chart" uri="{C3380CC4-5D6E-409C-BE32-E72D297353CC}">
                <c16:uniqueId val="{00000003-C7D9-4EF6-9450-B3CFE0C42624}"/>
              </c:ext>
            </c:extLst>
          </c:dPt>
          <c:dPt>
            <c:idx val="2"/>
            <c:invertIfNegative val="0"/>
            <c:bubble3D val="0"/>
            <c:spPr>
              <a:solidFill>
                <a:srgbClr val="B9C6CF"/>
              </a:solidFill>
              <a:ln>
                <a:noFill/>
              </a:ln>
              <a:effectLst/>
            </c:spPr>
            <c:extLst>
              <c:ext xmlns:c16="http://schemas.microsoft.com/office/drawing/2014/chart" uri="{C3380CC4-5D6E-409C-BE32-E72D297353CC}">
                <c16:uniqueId val="{00000005-C7D9-4EF6-9450-B3CFE0C42624}"/>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7D9-4EF6-9450-B3CFE0C4262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Prefabricated/pre-assembled products for waste water, hot and cold water etc.</c:v>
                </c:pt>
                <c:pt idx="1">
                  <c:v>A combination of prefabricated elements that differs per installation types</c:v>
                </c:pt>
                <c:pt idx="2">
                  <c:v>Prefabricated solutions, such as bathrooms, boiler rooms, technical shafts etc.</c:v>
                </c:pt>
                <c:pt idx="3">
                  <c:v>Prefab services such as design, bundling of products or cut-to-length pipes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7-C7D9-4EF6-9450-B3CFE0C4262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8D1B-4B30-B4F5-C0CE9BE8F43E}"/>
              </c:ext>
            </c:extLst>
          </c:dPt>
          <c:dPt>
            <c:idx val="1"/>
            <c:invertIfNegative val="0"/>
            <c:bubble3D val="0"/>
            <c:spPr>
              <a:solidFill>
                <a:srgbClr val="B9C6CF"/>
              </a:solidFill>
              <a:ln>
                <a:noFill/>
              </a:ln>
              <a:effectLst/>
            </c:spPr>
            <c:extLst>
              <c:ext xmlns:c16="http://schemas.microsoft.com/office/drawing/2014/chart" uri="{C3380CC4-5D6E-409C-BE32-E72D297353CC}">
                <c16:uniqueId val="{00000003-8D1B-4B30-B4F5-C0CE9BE8F43E}"/>
              </c:ext>
            </c:extLst>
          </c:dPt>
          <c:dPt>
            <c:idx val="2"/>
            <c:invertIfNegative val="0"/>
            <c:bubble3D val="0"/>
            <c:spPr>
              <a:solidFill>
                <a:srgbClr val="B9C6CF"/>
              </a:solidFill>
              <a:ln>
                <a:noFill/>
              </a:ln>
              <a:effectLst/>
            </c:spPr>
            <c:extLst>
              <c:ext xmlns:c16="http://schemas.microsoft.com/office/drawing/2014/chart" uri="{C3380CC4-5D6E-409C-BE32-E72D297353CC}">
                <c16:uniqueId val="{00000005-8D1B-4B30-B4F5-C0CE9BE8F43E}"/>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8D1B-4B30-B4F5-C0CE9BE8F43E}"/>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EB0-41C5-85AF-A321F261A6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Prefabricated/pre-assembled products for waste water, hot and cold water etc.</c:v>
                </c:pt>
                <c:pt idx="1">
                  <c:v>A combination of prefabricated elements that differs per installation types</c:v>
                </c:pt>
                <c:pt idx="2">
                  <c:v>Prefabricated solutions, such as bathrooms, boiler rooms, technical shafts etc.</c:v>
                </c:pt>
                <c:pt idx="3">
                  <c:v>Prefab services such as design, bundling of products or cut-to-length pipes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6-8D1B-4B30-B4F5-C0CE9BE8F43E}"/>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DAD2-4217-8252-87D9AE505FE0}"/>
              </c:ext>
            </c:extLst>
          </c:dPt>
          <c:dPt>
            <c:idx val="1"/>
            <c:invertIfNegative val="0"/>
            <c:bubble3D val="0"/>
            <c:spPr>
              <a:solidFill>
                <a:srgbClr val="B9C6CF"/>
              </a:solidFill>
              <a:ln>
                <a:noFill/>
              </a:ln>
              <a:effectLst/>
            </c:spPr>
            <c:extLst>
              <c:ext xmlns:c16="http://schemas.microsoft.com/office/drawing/2014/chart" uri="{C3380CC4-5D6E-409C-BE32-E72D297353CC}">
                <c16:uniqueId val="{00000003-DAD2-4217-8252-87D9AE505FE0}"/>
              </c:ext>
            </c:extLst>
          </c:dPt>
          <c:dPt>
            <c:idx val="2"/>
            <c:invertIfNegative val="0"/>
            <c:bubble3D val="0"/>
            <c:spPr>
              <a:solidFill>
                <a:srgbClr val="B9C6CF"/>
              </a:solidFill>
              <a:ln>
                <a:noFill/>
              </a:ln>
              <a:effectLst/>
            </c:spPr>
            <c:extLst>
              <c:ext xmlns:c16="http://schemas.microsoft.com/office/drawing/2014/chart" uri="{C3380CC4-5D6E-409C-BE32-E72D297353CC}">
                <c16:uniqueId val="{00000005-DAD2-4217-8252-87D9AE505FE0}"/>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AD2-4217-8252-87D9AE505FE0}"/>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DAD2-4217-8252-87D9AE505FE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Prefabricated/pre-assembled products for waste water, hot and cold water etc.</c:v>
                </c:pt>
                <c:pt idx="1">
                  <c:v>A combination of prefabricated elements that differs per installation types</c:v>
                </c:pt>
                <c:pt idx="2">
                  <c:v>Prefabricated solutions, such as bathrooms, boiler rooms, technical shafts etc.</c:v>
                </c:pt>
                <c:pt idx="3">
                  <c:v>Prefab services such as design, bundling of products or cut-to-length pipes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7-DAD2-4217-8252-87D9AE505FE0}"/>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solidFill>
                  <a:sysClr val="window" lastClr="FFFFFF">
                    <a:lumMod val="85000"/>
                  </a:sysClr>
                </a:solidFill>
              </a:ln>
              <a:effectLst/>
            </c:spPr>
            <c:extLst>
              <c:ext xmlns:c16="http://schemas.microsoft.com/office/drawing/2014/chart" uri="{C3380CC4-5D6E-409C-BE32-E72D297353CC}">
                <c16:uniqueId val="{00000001-346F-47DF-8C57-F7A866F66226}"/>
              </c:ext>
            </c:extLst>
          </c:dPt>
          <c:dPt>
            <c:idx val="1"/>
            <c:invertIfNegative val="0"/>
            <c:bubble3D val="0"/>
            <c:spPr>
              <a:solidFill>
                <a:srgbClr val="B9C6CF"/>
              </a:solidFill>
              <a:ln>
                <a:noFill/>
              </a:ln>
              <a:effectLst/>
            </c:spPr>
            <c:extLst>
              <c:ext xmlns:c16="http://schemas.microsoft.com/office/drawing/2014/chart" uri="{C3380CC4-5D6E-409C-BE32-E72D297353CC}">
                <c16:uniqueId val="{00000003-346F-47DF-8C57-F7A866F66226}"/>
              </c:ext>
            </c:extLst>
          </c:dPt>
          <c:dPt>
            <c:idx val="2"/>
            <c:invertIfNegative val="0"/>
            <c:bubble3D val="0"/>
            <c:spPr>
              <a:solidFill>
                <a:srgbClr val="B9C6CF"/>
              </a:solidFill>
              <a:ln>
                <a:noFill/>
              </a:ln>
              <a:effectLst/>
            </c:spPr>
            <c:extLst>
              <c:ext xmlns:c16="http://schemas.microsoft.com/office/drawing/2014/chart" uri="{C3380CC4-5D6E-409C-BE32-E72D297353CC}">
                <c16:uniqueId val="{00000005-346F-47DF-8C57-F7A866F66226}"/>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46F-47DF-8C57-F7A866F662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Prefabricated/pre-assembled products for waste water, hot and cold water etc.</c:v>
                </c:pt>
                <c:pt idx="1">
                  <c:v>A combination of prefabricated elements that differs per installation types</c:v>
                </c:pt>
                <c:pt idx="2">
                  <c:v>Prefabricated solutions, such as bathrooms, boiler rooms, technical shafts etc.</c:v>
                </c:pt>
                <c:pt idx="3">
                  <c:v>Prefab services such as design, bundling of products or cut-to-length pipes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7-346F-47DF-8C57-F7A866F66226}"/>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26AB-42CD-B30A-206C3C727A44}"/>
              </c:ext>
            </c:extLst>
          </c:dPt>
          <c:dPt>
            <c:idx val="1"/>
            <c:invertIfNegative val="0"/>
            <c:bubble3D val="0"/>
            <c:spPr>
              <a:solidFill>
                <a:srgbClr val="B9C6CF"/>
              </a:solidFill>
              <a:ln>
                <a:noFill/>
              </a:ln>
              <a:effectLst/>
            </c:spPr>
            <c:extLst>
              <c:ext xmlns:c16="http://schemas.microsoft.com/office/drawing/2014/chart" uri="{C3380CC4-5D6E-409C-BE32-E72D297353CC}">
                <c16:uniqueId val="{00000003-26AB-42CD-B30A-206C3C727A44}"/>
              </c:ext>
            </c:extLst>
          </c:dPt>
          <c:dPt>
            <c:idx val="2"/>
            <c:invertIfNegative val="0"/>
            <c:bubble3D val="0"/>
            <c:spPr>
              <a:solidFill>
                <a:srgbClr val="B9C6CF"/>
              </a:solidFill>
              <a:ln>
                <a:noFill/>
              </a:ln>
              <a:effectLst/>
            </c:spPr>
            <c:extLst>
              <c:ext xmlns:c16="http://schemas.microsoft.com/office/drawing/2014/chart" uri="{C3380CC4-5D6E-409C-BE32-E72D297353CC}">
                <c16:uniqueId val="{00000005-26AB-42CD-B30A-206C3C727A44}"/>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6AB-42CD-B30A-206C3C727A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Prefabricated/pre-assembled products for waste water, hot and cold water etc.</c:v>
                </c:pt>
                <c:pt idx="1">
                  <c:v>A combination of prefabricated elements that differs per installation types</c:v>
                </c:pt>
                <c:pt idx="2">
                  <c:v>Prefabricated solutions, such as bathrooms, boiler rooms, technical shafts etc.</c:v>
                </c:pt>
                <c:pt idx="3">
                  <c:v>Prefab services such as design, bundling of products or cut-to-length pipes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7-26AB-42CD-B30A-206C3C727A4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540B-4B5C-A14E-BDA2B4D43D3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40B-4B5C-A14E-BDA2B4D43D35}"/>
              </c:ext>
            </c:extLst>
          </c:dPt>
          <c:cat>
            <c:strRef>
              <c:f>Sheet1!$A$2:$A$3</c:f>
              <c:strCache>
                <c:ptCount val="2"/>
                <c:pt idx="0">
                  <c:v>1st Qtr</c:v>
                </c:pt>
                <c:pt idx="1">
                  <c:v>2nd Qtr</c:v>
                </c:pt>
              </c:strCache>
            </c:strRef>
          </c:cat>
          <c:val>
            <c:numRef>
              <c:f>Sheet1!$B$2:$B$3</c:f>
              <c:numCache>
                <c:formatCode>General</c:formatCode>
                <c:ptCount val="2"/>
                <c:pt idx="0">
                  <c:v>8.3000000000000007</c:v>
                </c:pt>
                <c:pt idx="1">
                  <c:v>1.6999999999999993</c:v>
                </c:pt>
              </c:numCache>
            </c:numRef>
          </c:val>
          <c:extLst>
            <c:ext xmlns:c16="http://schemas.microsoft.com/office/drawing/2014/chart" uri="{C3380CC4-5D6E-409C-BE32-E72D297353CC}">
              <c16:uniqueId val="{00000004-540B-4B5C-A14E-BDA2B4D43D3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B9C6CF"/>
            </a:solidFill>
            <a:ln>
              <a:noFill/>
            </a:ln>
            <a:effectLst/>
          </c:spPr>
          <c:invertIfNegative val="0"/>
          <c:dPt>
            <c:idx val="0"/>
            <c:invertIfNegative val="0"/>
            <c:bubble3D val="0"/>
            <c:spPr>
              <a:solidFill>
                <a:srgbClr val="B9C6CF"/>
              </a:solidFill>
              <a:ln>
                <a:noFill/>
              </a:ln>
              <a:effectLst/>
            </c:spPr>
            <c:extLst>
              <c:ext xmlns:c16="http://schemas.microsoft.com/office/drawing/2014/chart" uri="{C3380CC4-5D6E-409C-BE32-E72D297353CC}">
                <c16:uniqueId val="{00000001-14C9-4002-BD82-D2168783DA32}"/>
              </c:ext>
            </c:extLst>
          </c:dPt>
          <c:dPt>
            <c:idx val="1"/>
            <c:invertIfNegative val="0"/>
            <c:bubble3D val="0"/>
            <c:spPr>
              <a:solidFill>
                <a:srgbClr val="B9C6CF"/>
              </a:solidFill>
              <a:ln>
                <a:noFill/>
              </a:ln>
              <a:effectLst/>
            </c:spPr>
            <c:extLst>
              <c:ext xmlns:c16="http://schemas.microsoft.com/office/drawing/2014/chart" uri="{C3380CC4-5D6E-409C-BE32-E72D297353CC}">
                <c16:uniqueId val="{00000003-14C9-4002-BD82-D2168783DA32}"/>
              </c:ext>
            </c:extLst>
          </c:dPt>
          <c:dPt>
            <c:idx val="2"/>
            <c:invertIfNegative val="0"/>
            <c:bubble3D val="0"/>
            <c:spPr>
              <a:solidFill>
                <a:srgbClr val="B9C6CF"/>
              </a:solidFill>
              <a:ln>
                <a:noFill/>
              </a:ln>
              <a:effectLst/>
            </c:spPr>
            <c:extLst>
              <c:ext xmlns:c16="http://schemas.microsoft.com/office/drawing/2014/chart" uri="{C3380CC4-5D6E-409C-BE32-E72D297353CC}">
                <c16:uniqueId val="{00000005-14C9-4002-BD82-D2168783DA32}"/>
              </c:ext>
            </c:extLst>
          </c:dPt>
          <c:dLbls>
            <c:dLbl>
              <c:idx val="2"/>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4C9-4002-BD82-D2168783DA3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Prefabricated/pre-assembled products for waste water, hot and cold water etc.</c:v>
                </c:pt>
                <c:pt idx="1">
                  <c:v>A combination of prefabricated elements that differs per installation types</c:v>
                </c:pt>
                <c:pt idx="2">
                  <c:v>Prefabricated solutions, such as bathrooms, boiler rooms, technical shafts etc.</c:v>
                </c:pt>
                <c:pt idx="3">
                  <c:v>Prefab services such as design, bundling of products or cut-to-length pipes</c:v>
                </c:pt>
              </c:strCache>
            </c:strRef>
          </c:cat>
          <c:val>
            <c:numRef>
              <c:f>Sheet1!$B$2:$B$5</c:f>
              <c:numCache>
                <c:formatCode>0%</c:formatCode>
                <c:ptCount val="4"/>
                <c:pt idx="0">
                  <c:v>0.4</c:v>
                </c:pt>
                <c:pt idx="1">
                  <c:v>0.4</c:v>
                </c:pt>
                <c:pt idx="2">
                  <c:v>0.4</c:v>
                </c:pt>
                <c:pt idx="3">
                  <c:v>0.4</c:v>
                </c:pt>
              </c:numCache>
            </c:numRef>
          </c:val>
          <c:extLst>
            <c:ext xmlns:c16="http://schemas.microsoft.com/office/drawing/2014/chart" uri="{C3380CC4-5D6E-409C-BE32-E72D297353CC}">
              <c16:uniqueId val="{00000007-14C9-4002-BD82-D2168783DA3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0.89910921352303619"/>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Purchase prefab products/ solutions from wholesalers</c:v>
                </c:pt>
                <c:pt idx="1">
                  <c:v>Purchase prefab products/ solutions from manufacturers</c:v>
                </c:pt>
                <c:pt idx="2">
                  <c:v>Prefab yourself – buy and preassemble the separate products</c:v>
                </c:pt>
                <c:pt idx="3">
                  <c:v>Purchase prefab products/ solutions from dedicated prefab suppliers</c:v>
                </c:pt>
              </c:strCache>
            </c:strRef>
          </c:cat>
          <c:val>
            <c:numRef>
              <c:f>Sheet1!$B$2:$B$5</c:f>
              <c:numCache>
                <c:formatCode>0%</c:formatCode>
                <c:ptCount val="4"/>
                <c:pt idx="0">
                  <c:v>0.5</c:v>
                </c:pt>
                <c:pt idx="1">
                  <c:v>0.5</c:v>
                </c:pt>
                <c:pt idx="2">
                  <c:v>0.5</c:v>
                </c:pt>
                <c:pt idx="3">
                  <c:v>0.5</c:v>
                </c:pt>
              </c:numCache>
            </c:numRef>
          </c:val>
          <c:extLst>
            <c:ext xmlns:c16="http://schemas.microsoft.com/office/drawing/2014/chart" uri="{C3380CC4-5D6E-409C-BE32-E72D297353CC}">
              <c16:uniqueId val="{00000000-5A25-43AB-816B-C7EF8CBBFF37}"/>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4A4A49"/>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859995112405319"/>
          <c:y val="0"/>
          <c:w val="0.999769779660024"/>
          <c:h val="0.96719511681428805"/>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Boilers and boiler rooms</c:v>
                </c:pt>
                <c:pt idx="1">
                  <c:v>Cold water installations</c:v>
                </c:pt>
                <c:pt idx="2">
                  <c:v>Hot water installations / water heater installations</c:v>
                </c:pt>
                <c:pt idx="3">
                  <c:v>Sanitary/ bathroom installations</c:v>
                </c:pt>
                <c:pt idx="4">
                  <c:v>Underfloor heating</c:v>
                </c:pt>
              </c:strCache>
            </c:strRef>
          </c:cat>
          <c:val>
            <c:numRef>
              <c:f>Sheet1!$B$2:$B$6</c:f>
              <c:numCache>
                <c:formatCode>0%</c:formatCode>
                <c:ptCount val="5"/>
                <c:pt idx="0">
                  <c:v>0.5</c:v>
                </c:pt>
                <c:pt idx="1">
                  <c:v>0.5</c:v>
                </c:pt>
                <c:pt idx="2">
                  <c:v>0.5</c:v>
                </c:pt>
                <c:pt idx="3">
                  <c:v>0.5</c:v>
                </c:pt>
                <c:pt idx="4">
                  <c:v>0.5</c:v>
                </c:pt>
              </c:numCache>
            </c:numRef>
          </c:val>
          <c:extLst>
            <c:ext xmlns:c16="http://schemas.microsoft.com/office/drawing/2014/chart" uri="{C3380CC4-5D6E-409C-BE32-E72D297353CC}">
              <c16:uniqueId val="{00000004-1A1A-4E5B-AE9F-375B7FAA919B}"/>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859995112405319"/>
          <c:y val="0"/>
          <c:w val="0.999769779660024"/>
          <c:h val="0.96719511681428805"/>
        </c:manualLayout>
      </c:layout>
      <c:barChart>
        <c:barDir val="bar"/>
        <c:grouping val="clustered"/>
        <c:varyColors val="0"/>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859995112405319"/>
          <c:y val="0"/>
          <c:w val="0.999769779660024"/>
          <c:h val="0.96719511681428805"/>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Bathroom installations</c:v>
                </c:pt>
                <c:pt idx="1">
                  <c:v>Hot and cold water systems</c:v>
                </c:pt>
                <c:pt idx="2">
                  <c:v>Waste water products</c:v>
                </c:pt>
                <c:pt idx="3">
                  <c:v>Heating products</c:v>
                </c:pt>
                <c:pt idx="4">
                  <c:v>Ventilation installations</c:v>
                </c:pt>
              </c:strCache>
            </c:strRef>
          </c:cat>
          <c:val>
            <c:numRef>
              <c:f>Sheet1!$B$2:$B$6</c:f>
              <c:numCache>
                <c:formatCode>0%</c:formatCode>
                <c:ptCount val="5"/>
                <c:pt idx="0">
                  <c:v>0.5</c:v>
                </c:pt>
                <c:pt idx="1">
                  <c:v>0.5</c:v>
                </c:pt>
                <c:pt idx="2">
                  <c:v>0.5</c:v>
                </c:pt>
                <c:pt idx="3">
                  <c:v>0.5</c:v>
                </c:pt>
                <c:pt idx="4">
                  <c:v>0.5</c:v>
                </c:pt>
              </c:numCache>
            </c:numRef>
          </c:val>
          <c:extLst>
            <c:ext xmlns:c16="http://schemas.microsoft.com/office/drawing/2014/chart" uri="{C3380CC4-5D6E-409C-BE32-E72D297353CC}">
              <c16:uniqueId val="{00000000-DC2E-4507-B8D4-70CC2982A68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4BE4-43B8-9CEA-F2BEFDD70B2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BE4-43B8-9CEA-F2BEFDD70B2D}"/>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4BE4-43B8-9CEA-F2BEFDD70B2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930796827071272E-4"/>
          <c:y val="0"/>
          <c:w val="0.97115603797110095"/>
          <c:h val="1"/>
        </c:manualLayout>
      </c:layout>
      <c:barChart>
        <c:barDir val="bar"/>
        <c:grouping val="stacked"/>
        <c:varyColors val="0"/>
        <c:ser>
          <c:idx val="0"/>
          <c:order val="0"/>
          <c:tx>
            <c:strRef>
              <c:f>Sheet1!$B$1</c:f>
              <c:strCache>
                <c:ptCount val="1"/>
                <c:pt idx="0">
                  <c:v>Increased strongly</c:v>
                </c:pt>
              </c:strCache>
            </c:strRef>
          </c:tx>
          <c:spPr>
            <a:solidFill>
              <a:srgbClr val="0A5D7A"/>
            </a:solidFill>
            <a:ln>
              <a:solidFill>
                <a:sysClr val="window" lastClr="FFFFFF"/>
              </a:solidFill>
            </a:ln>
            <a:effectLst/>
          </c:spPr>
          <c:invertIfNegative val="0"/>
          <c:dLbls>
            <c:delete val="1"/>
          </c:dLbls>
          <c:cat>
            <c:numRef>
              <c:f>Sheet1!$A$2</c:f>
              <c:numCache>
                <c:formatCode>General</c:formatCode>
                <c:ptCount val="1"/>
              </c:numCache>
            </c:numRef>
          </c:cat>
          <c:val>
            <c:numRef>
              <c:f>Sheet1!$B$2</c:f>
              <c:numCache>
                <c:formatCode>0%</c:formatCode>
                <c:ptCount val="1"/>
              </c:numCache>
            </c:numRef>
          </c:val>
          <c:extLst>
            <c:ext xmlns:c16="http://schemas.microsoft.com/office/drawing/2014/chart" uri="{C3380CC4-5D6E-409C-BE32-E72D297353CC}">
              <c16:uniqueId val="{00000001-3413-4512-B723-A8C6961F0404}"/>
            </c:ext>
          </c:extLst>
        </c:ser>
        <c:ser>
          <c:idx val="1"/>
          <c:order val="1"/>
          <c:tx>
            <c:strRef>
              <c:f>Sheet1!$C$1</c:f>
              <c:strCache>
                <c:ptCount val="1"/>
                <c:pt idx="0">
                  <c:v>Increased slightly</c:v>
                </c:pt>
              </c:strCache>
            </c:strRef>
          </c:tx>
          <c:spPr>
            <a:solidFill>
              <a:srgbClr val="0A5D7A"/>
            </a:solidFill>
            <a:ln>
              <a:solidFill>
                <a:sysClr val="window" lastClr="FFFFFF"/>
              </a:solidFill>
            </a:ln>
            <a:effectLst/>
          </c:spPr>
          <c:invertIfNegative val="0"/>
          <c:dLbls>
            <c:dLbl>
              <c:idx val="0"/>
              <c:layout>
                <c:manualLayout>
                  <c:x val="-1.663937872224760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13-4512-B723-A8C6961F0404}"/>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0.33</c:v>
                </c:pt>
              </c:numCache>
            </c:numRef>
          </c:val>
          <c:extLst>
            <c:ext xmlns:c16="http://schemas.microsoft.com/office/drawing/2014/chart" uri="{C3380CC4-5D6E-409C-BE32-E72D297353CC}">
              <c16:uniqueId val="{00000003-3413-4512-B723-A8C6961F0404}"/>
            </c:ext>
          </c:extLst>
        </c:ser>
        <c:ser>
          <c:idx val="2"/>
          <c:order val="2"/>
          <c:tx>
            <c:strRef>
              <c:f>Sheet1!$D$1</c:f>
              <c:strCache>
                <c:ptCount val="1"/>
                <c:pt idx="0">
                  <c:v>Remained the same</c:v>
                </c:pt>
              </c:strCache>
            </c:strRef>
          </c:tx>
          <c:spPr>
            <a:solidFill>
              <a:sysClr val="window" lastClr="FFFFFF">
                <a:lumMod val="75000"/>
              </a:sysClr>
            </a:solidFill>
            <a:ln>
              <a:solidFill>
                <a:sysClr val="window" lastClr="FFFFFF"/>
              </a:solidFill>
            </a:ln>
            <a:effectLst/>
          </c:spPr>
          <c:invertIfNegative val="0"/>
          <c:dPt>
            <c:idx val="0"/>
            <c:invertIfNegative val="0"/>
            <c:bubble3D val="0"/>
            <c:spPr>
              <a:solidFill>
                <a:srgbClr val="BFBFBF"/>
              </a:solidFill>
              <a:ln>
                <a:solidFill>
                  <a:sysClr val="window" lastClr="FFFFFF"/>
                </a:solidFill>
              </a:ln>
              <a:effectLst/>
            </c:spPr>
            <c:extLst>
              <c:ext xmlns:c16="http://schemas.microsoft.com/office/drawing/2014/chart" uri="{C3380CC4-5D6E-409C-BE32-E72D297353CC}">
                <c16:uniqueId val="{00000005-3413-4512-B723-A8C6961F0404}"/>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0.34</c:v>
                </c:pt>
              </c:numCache>
            </c:numRef>
          </c:val>
          <c:extLst>
            <c:ext xmlns:c16="http://schemas.microsoft.com/office/drawing/2014/chart" uri="{C3380CC4-5D6E-409C-BE32-E72D297353CC}">
              <c16:uniqueId val="{00000006-3413-4512-B723-A8C6961F0404}"/>
            </c:ext>
          </c:extLst>
        </c:ser>
        <c:ser>
          <c:idx val="3"/>
          <c:order val="3"/>
          <c:tx>
            <c:strRef>
              <c:f>Sheet1!$E$1</c:f>
              <c:strCache>
                <c:ptCount val="1"/>
                <c:pt idx="0">
                  <c:v>Decreased slightly</c:v>
                </c:pt>
              </c:strCache>
            </c:strRef>
          </c:tx>
          <c:spPr>
            <a:solidFill>
              <a:srgbClr val="EF7D00"/>
            </a:solidFill>
            <a:ln>
              <a:solidFill>
                <a:sysClr val="window" lastClr="FFFFFF"/>
              </a:solidFill>
            </a:ln>
            <a:effectLst/>
          </c:spPr>
          <c:invertIfNegative val="0"/>
          <c:dLbls>
            <c:dLbl>
              <c:idx val="0"/>
              <c:layout>
                <c:manualLayout>
                  <c:x val="-7.0333856012389331E-4"/>
                  <c:y val="5.14218304764704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13-4512-B723-A8C6961F0404}"/>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0.33</c:v>
                </c:pt>
              </c:numCache>
            </c:numRef>
          </c:val>
          <c:extLst>
            <c:ext xmlns:c16="http://schemas.microsoft.com/office/drawing/2014/chart" uri="{C3380CC4-5D6E-409C-BE32-E72D297353CC}">
              <c16:uniqueId val="{00000008-3413-4512-B723-A8C6961F0404}"/>
            </c:ext>
          </c:extLst>
        </c:ser>
        <c:ser>
          <c:idx val="4"/>
          <c:order val="4"/>
          <c:tx>
            <c:strRef>
              <c:f>Sheet1!$F$1</c:f>
              <c:strCache>
                <c:ptCount val="1"/>
                <c:pt idx="0">
                  <c:v>Decreased strongly</c:v>
                </c:pt>
              </c:strCache>
            </c:strRef>
          </c:tx>
          <c:spPr>
            <a:solidFill>
              <a:srgbClr val="EF7D00"/>
            </a:solidFill>
            <a:ln>
              <a:solidFill>
                <a:sysClr val="window" lastClr="FFFFFF"/>
              </a:solidFill>
            </a:ln>
            <a:effectLst/>
          </c:spPr>
          <c:invertIfNegative val="0"/>
          <c:dLbls>
            <c:delete val="1"/>
          </c:dLbls>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9-3413-4512-B723-A8C6961F0404}"/>
            </c:ext>
          </c:extLst>
        </c:ser>
        <c:ser>
          <c:idx val="5"/>
          <c:order val="5"/>
          <c:tx>
            <c:strRef>
              <c:f>Sheet1!$G$1</c:f>
              <c:strCache>
                <c:ptCount val="1"/>
                <c:pt idx="0">
                  <c:v>Don't know/no opinion</c:v>
                </c:pt>
              </c:strCache>
            </c:strRef>
          </c:tx>
          <c:spPr>
            <a:solidFill>
              <a:sysClr val="window" lastClr="FFFFFF">
                <a:lumMod val="85000"/>
              </a:sysClr>
            </a:solidFill>
            <a:ln>
              <a:solidFill>
                <a:sysClr val="window" lastClr="FFFFFF"/>
              </a:solidFill>
            </a:ln>
            <a:effectLst/>
          </c:spPr>
          <c:invertIfNegative val="0"/>
          <c:dLbls>
            <c:delete val="1"/>
          </c:dLbls>
          <c:cat>
            <c:numRef>
              <c:f>Sheet1!$A$2</c:f>
              <c:numCache>
                <c:formatCode>General</c:formatCode>
                <c:ptCount val="1"/>
              </c:numCache>
            </c:numRef>
          </c:cat>
          <c:val>
            <c:numRef>
              <c:f>Sheet1!$G$2</c:f>
              <c:numCache>
                <c:formatCode>0%</c:formatCode>
                <c:ptCount val="1"/>
                <c:pt idx="0">
                  <c:v>0</c:v>
                </c:pt>
              </c:numCache>
            </c:numRef>
          </c:val>
          <c:extLst>
            <c:ext xmlns:c16="http://schemas.microsoft.com/office/drawing/2014/chart" uri="{C3380CC4-5D6E-409C-BE32-E72D297353CC}">
              <c16:uniqueId val="{0000000A-3413-4512-B723-A8C6961F0404}"/>
            </c:ext>
          </c:extLst>
        </c:ser>
        <c:dLbls>
          <c:dLblPos val="inBase"/>
          <c:showLegendKey val="0"/>
          <c:showVal val="1"/>
          <c:showCatName val="0"/>
          <c:showSerName val="0"/>
          <c:showPercent val="0"/>
          <c:showBubbleSize val="0"/>
        </c:dLbls>
        <c:gapWidth val="60"/>
        <c:overlap val="100"/>
        <c:axId val="847263848"/>
        <c:axId val="847269752"/>
      </c:barChart>
      <c:catAx>
        <c:axId val="847263848"/>
        <c:scaling>
          <c:orientation val="maxMin"/>
        </c:scaling>
        <c:delete val="1"/>
        <c:axPos val="l"/>
        <c:numFmt formatCode="General" sourceLinked="1"/>
        <c:majorTickMark val="out"/>
        <c:minorTickMark val="none"/>
        <c:tickLblPos val="nextTo"/>
        <c:crossAx val="847269752"/>
        <c:crosses val="autoZero"/>
        <c:auto val="1"/>
        <c:lblAlgn val="ctr"/>
        <c:lblOffset val="100"/>
        <c:noMultiLvlLbl val="0"/>
      </c:catAx>
      <c:valAx>
        <c:axId val="847269752"/>
        <c:scaling>
          <c:orientation val="minMax"/>
          <c:max val="1"/>
          <c:min val="0"/>
        </c:scaling>
        <c:delete val="1"/>
        <c:axPos val="t"/>
        <c:numFmt formatCode="0%" sourceLinked="1"/>
        <c:majorTickMark val="out"/>
        <c:minorTickMark val="none"/>
        <c:tickLblPos val="nextTo"/>
        <c:crossAx val="847263848"/>
        <c:crosses val="autoZero"/>
        <c:crossBetween val="between"/>
        <c:majorUnit val="1"/>
        <c:minorUnit val="5.000000000000001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859995112405319"/>
          <c:y val="0"/>
          <c:w val="0.999769779660024"/>
          <c:h val="0.96719511681428805"/>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Boilers and boiler rooms</c:v>
                </c:pt>
                <c:pt idx="1">
                  <c:v>Sanitary/ bathroom installations</c:v>
                </c:pt>
                <c:pt idx="2">
                  <c:v>Hot water installations / water heater installations</c:v>
                </c:pt>
                <c:pt idx="3">
                  <c:v>Underfloor heating</c:v>
                </c:pt>
                <c:pt idx="4">
                  <c:v>Radiant heating installations</c:v>
                </c:pt>
              </c:strCache>
            </c:strRef>
          </c:cat>
          <c:val>
            <c:numRef>
              <c:f>Sheet1!$B$2:$B$6</c:f>
              <c:numCache>
                <c:formatCode>0%</c:formatCode>
                <c:ptCount val="5"/>
                <c:pt idx="0">
                  <c:v>0.5</c:v>
                </c:pt>
                <c:pt idx="1">
                  <c:v>0.5</c:v>
                </c:pt>
                <c:pt idx="2">
                  <c:v>0.5</c:v>
                </c:pt>
                <c:pt idx="3">
                  <c:v>0.5</c:v>
                </c:pt>
                <c:pt idx="4">
                  <c:v>0.5</c:v>
                </c:pt>
              </c:numCache>
            </c:numRef>
          </c:val>
          <c:extLst>
            <c:ext xmlns:c16="http://schemas.microsoft.com/office/drawing/2014/chart" uri="{C3380CC4-5D6E-409C-BE32-E72D297353CC}">
              <c16:uniqueId val="{00000000-0D62-479E-8F0F-C3206ADADB2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0.96719511681428805"/>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Schools/ Education</c:v>
                </c:pt>
                <c:pt idx="1">
                  <c:v>1-2 family houses / detached houses</c:v>
                </c:pt>
                <c:pt idx="2">
                  <c:v>Offices</c:v>
                </c:pt>
                <c:pt idx="3">
                  <c:v>Terraced-/ row-houses</c:v>
                </c:pt>
                <c:pt idx="4">
                  <c:v>Semi detached houses</c:v>
                </c:pt>
              </c:strCache>
            </c:strRef>
          </c:cat>
          <c:val>
            <c:numRef>
              <c:f>Sheet1!$B$3:$B$7</c:f>
              <c:numCache>
                <c:formatCode>0%</c:formatCode>
                <c:ptCount val="5"/>
                <c:pt idx="0">
                  <c:v>0.4</c:v>
                </c:pt>
                <c:pt idx="1">
                  <c:v>0.4</c:v>
                </c:pt>
                <c:pt idx="2">
                  <c:v>0.4</c:v>
                </c:pt>
                <c:pt idx="3">
                  <c:v>0.4</c:v>
                </c:pt>
                <c:pt idx="4">
                  <c:v>0.4</c:v>
                </c:pt>
              </c:numCache>
            </c:numRef>
          </c:val>
          <c:extLst>
            <c:ext xmlns:c16="http://schemas.microsoft.com/office/drawing/2014/chart" uri="{C3380CC4-5D6E-409C-BE32-E72D297353CC}">
              <c16:uniqueId val="{00000004-3491-480F-ABE6-6DA9CAF9AFD1}"/>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88515329483112"/>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Multifamily houses / apartment blocks</c:v>
                </c:pt>
                <c:pt idx="1">
                  <c:v>1-2 family houses / detached houses</c:v>
                </c:pt>
                <c:pt idx="2">
                  <c:v>Schools/ Education</c:v>
                </c:pt>
                <c:pt idx="3">
                  <c:v>Terraced-/ row-houses</c:v>
                </c:pt>
                <c:pt idx="4">
                  <c:v>Semi detached houses</c:v>
                </c:pt>
              </c:strCache>
            </c:strRef>
          </c:cat>
          <c:val>
            <c:numRef>
              <c:f>Sheet1!$B$4:$B$8</c:f>
              <c:numCache>
                <c:formatCode>0%</c:formatCode>
                <c:ptCount val="5"/>
                <c:pt idx="0">
                  <c:v>0.4</c:v>
                </c:pt>
                <c:pt idx="1">
                  <c:v>0.4</c:v>
                </c:pt>
                <c:pt idx="2">
                  <c:v>0.4</c:v>
                </c:pt>
                <c:pt idx="3">
                  <c:v>0.4</c:v>
                </c:pt>
                <c:pt idx="4">
                  <c:v>0.4</c:v>
                </c:pt>
              </c:numCache>
            </c:numRef>
          </c:val>
          <c:extLst>
            <c:ext xmlns:c16="http://schemas.microsoft.com/office/drawing/2014/chart" uri="{C3380CC4-5D6E-409C-BE32-E72D297353CC}">
              <c16:uniqueId val="{00000004-61DA-4231-B083-0C6EAE10735E}"/>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D9B7-4B29-A872-148FBA455B3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9B7-4B29-A872-148FBA455B37}"/>
              </c:ext>
            </c:extLst>
          </c:dPt>
          <c:cat>
            <c:strRef>
              <c:f>Sheet1!$A$2:$A$3</c:f>
              <c:strCache>
                <c:ptCount val="2"/>
                <c:pt idx="0">
                  <c:v>1st Qtr</c:v>
                </c:pt>
                <c:pt idx="1">
                  <c:v>2nd Qtr</c:v>
                </c:pt>
              </c:strCache>
            </c:strRef>
          </c:cat>
          <c:val>
            <c:numRef>
              <c:f>Sheet1!$B$2:$B$3</c:f>
              <c:numCache>
                <c:formatCode>General</c:formatCode>
                <c:ptCount val="2"/>
                <c:pt idx="0">
                  <c:v>7.4</c:v>
                </c:pt>
                <c:pt idx="1">
                  <c:v>2.5999999999999996</c:v>
                </c:pt>
              </c:numCache>
            </c:numRef>
          </c:val>
          <c:extLst>
            <c:ext xmlns:c16="http://schemas.microsoft.com/office/drawing/2014/chart" uri="{C3380CC4-5D6E-409C-BE32-E72D297353CC}">
              <c16:uniqueId val="{00000004-D9B7-4B29-A872-148FBA455B3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43270656788369"/>
          <c:y val="0"/>
          <c:w val="0.999769779660024"/>
          <c:h val="0.96719511681428805"/>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3"/>
            <c:invertIfNegative val="0"/>
            <c:bubble3D val="0"/>
            <c:spPr>
              <a:solidFill>
                <a:srgbClr val="757F7F"/>
              </a:solidFill>
              <a:ln>
                <a:noFill/>
              </a:ln>
              <a:effectLst/>
            </c:spPr>
            <c:extLst>
              <c:ext xmlns:c16="http://schemas.microsoft.com/office/drawing/2014/chart" uri="{C3380CC4-5D6E-409C-BE32-E72D297353CC}">
                <c16:uniqueId val="{00000000-5A02-4BBE-A782-44CB52161E7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Renovation</c:v>
                </c:pt>
                <c:pt idx="1">
                  <c:v>New build projects</c:v>
                </c:pt>
                <c:pt idx="2">
                  <c:v>Both equally</c:v>
                </c:pt>
                <c:pt idx="3">
                  <c:v>Don't know</c:v>
                </c:pt>
              </c:strCache>
            </c:strRef>
          </c:cat>
          <c:val>
            <c:numRef>
              <c:f>Sheet1!$B$2:$B$5</c:f>
              <c:numCache>
                <c:formatCode>0%</c:formatCode>
                <c:ptCount val="4"/>
                <c:pt idx="0">
                  <c:v>0.3</c:v>
                </c:pt>
                <c:pt idx="1">
                  <c:v>0.3</c:v>
                </c:pt>
                <c:pt idx="2">
                  <c:v>0.3</c:v>
                </c:pt>
                <c:pt idx="3">
                  <c:v>0.1</c:v>
                </c:pt>
              </c:numCache>
            </c:numRef>
          </c:val>
          <c:extLst>
            <c:ext xmlns:c16="http://schemas.microsoft.com/office/drawing/2014/chart" uri="{C3380CC4-5D6E-409C-BE32-E72D297353CC}">
              <c16:uniqueId val="{00000004-670E-4B3A-8F6D-9F8F1F92ED1C}"/>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0"/>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81399929628635"/>
          <c:y val="0"/>
          <c:w val="0.4819656956077093"/>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6"/>
            <c:invertIfNegative val="0"/>
            <c:bubble3D val="0"/>
            <c:spPr>
              <a:solidFill>
                <a:srgbClr val="EF7D00"/>
              </a:solidFill>
              <a:ln>
                <a:noFill/>
              </a:ln>
              <a:effectLst/>
            </c:spPr>
            <c:extLst>
              <c:ext xmlns:c16="http://schemas.microsoft.com/office/drawing/2014/chart" uri="{C3380CC4-5D6E-409C-BE32-E72D297353CC}">
                <c16:uniqueId val="{00000001-4AB8-4F18-B35F-0521C16750EE}"/>
              </c:ext>
            </c:extLst>
          </c:dPt>
          <c:dPt>
            <c:idx val="7"/>
            <c:invertIfNegative val="0"/>
            <c:bubble3D val="0"/>
            <c:spPr>
              <a:solidFill>
                <a:srgbClr val="757F7F"/>
              </a:solidFill>
              <a:ln>
                <a:noFill/>
              </a:ln>
              <a:effectLst/>
            </c:spPr>
            <c:extLst>
              <c:ext xmlns:c16="http://schemas.microsoft.com/office/drawing/2014/chart" uri="{C3380CC4-5D6E-409C-BE32-E72D297353CC}">
                <c16:uniqueId val="{00000002-D9E2-4913-BCF7-18209C53EE05}"/>
              </c:ext>
            </c:extLst>
          </c:dPt>
          <c:dLbls>
            <c:dLbl>
              <c:idx val="2"/>
              <c:tx>
                <c:rich>
                  <a:bodyPr/>
                  <a:lstStyle/>
                  <a:p>
                    <a:fld id="{39539E2A-24A3-4794-AD33-2E8B2483830C}"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5E-410B-8041-3D38B1AD7F39}"/>
                </c:ext>
              </c:extLst>
            </c:dLbl>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7A7-4290-96A6-C3EC856267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Products that do not fit and need to be reworked</c:v>
                </c:pt>
                <c:pt idx="1">
                  <c:v>Delivery issues</c:v>
                </c:pt>
                <c:pt idx="2">
                  <c:v>Availability</c:v>
                </c:pt>
                <c:pt idx="3">
                  <c:v>Quality issues – leakages or other similar</c:v>
                </c:pt>
                <c:pt idx="4">
                  <c:v>Little flexibility by manufacturers and wholesalers in case of changes in the planning or the  drawings</c:v>
                </c:pt>
                <c:pt idx="5">
                  <c:v>Other</c:v>
                </c:pt>
                <c:pt idx="6">
                  <c:v>None</c:v>
                </c:pt>
                <c:pt idx="7">
                  <c:v>Don't know</c:v>
                </c:pt>
              </c:strCache>
            </c:strRef>
          </c:cat>
          <c:val>
            <c:numRef>
              <c:f>Sheet1!$B$5:$B$12</c:f>
              <c:numCache>
                <c:formatCode>0%</c:formatCode>
                <c:ptCount val="8"/>
                <c:pt idx="0">
                  <c:v>0.2</c:v>
                </c:pt>
                <c:pt idx="1">
                  <c:v>0.2</c:v>
                </c:pt>
                <c:pt idx="2">
                  <c:v>0.2</c:v>
                </c:pt>
                <c:pt idx="3">
                  <c:v>0.2</c:v>
                </c:pt>
                <c:pt idx="4">
                  <c:v>0.2</c:v>
                </c:pt>
                <c:pt idx="5">
                  <c:v>0.2</c:v>
                </c:pt>
                <c:pt idx="6">
                  <c:v>0.20376351357571326</c:v>
                </c:pt>
                <c:pt idx="7">
                  <c:v>0.2</c:v>
                </c:pt>
              </c:numCache>
            </c:numRef>
          </c:val>
          <c:extLst>
            <c:ext xmlns:c16="http://schemas.microsoft.com/office/drawing/2014/chart" uri="{C3380CC4-5D6E-409C-BE32-E72D297353CC}">
              <c16:uniqueId val="{00000002-F7A7-4290-96A6-C3EC85626708}"/>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Quality of products</c:v>
                </c:pt>
                <c:pt idx="1">
                  <c:v>Price of offered solution</c:v>
                </c:pt>
                <c:pt idx="2">
                  <c:v>Well known brand</c:v>
                </c:pt>
                <c:pt idx="3">
                  <c:v>Availability</c:v>
                </c:pt>
                <c:pt idx="4">
                  <c:v>Providing technical consulting</c:v>
                </c:pt>
              </c:strCache>
            </c:strRef>
          </c:cat>
          <c:val>
            <c:numRef>
              <c:f>Sheet1!$B$8:$B$12</c:f>
              <c:numCache>
                <c:formatCode>0%</c:formatCode>
                <c:ptCount val="5"/>
                <c:pt idx="0">
                  <c:v>0.4</c:v>
                </c:pt>
                <c:pt idx="1">
                  <c:v>0.4</c:v>
                </c:pt>
                <c:pt idx="2">
                  <c:v>0.4</c:v>
                </c:pt>
                <c:pt idx="3">
                  <c:v>0.4</c:v>
                </c:pt>
                <c:pt idx="4">
                  <c:v>0.4</c:v>
                </c:pt>
              </c:numCache>
            </c:numRef>
          </c:val>
          <c:extLst>
            <c:ext xmlns:c16="http://schemas.microsoft.com/office/drawing/2014/chart" uri="{C3380CC4-5D6E-409C-BE32-E72D297353CC}">
              <c16:uniqueId val="{00000004-670E-4B3A-8F6D-9F8F1F92ED1C}"/>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56787135002734"/>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1"/>
            <c:invertIfNegative val="0"/>
            <c:bubble3D val="0"/>
            <c:spPr>
              <a:solidFill>
                <a:srgbClr val="0A5D7A"/>
              </a:solidFill>
              <a:ln>
                <a:noFill/>
              </a:ln>
              <a:effectLst/>
            </c:spPr>
            <c:extLst>
              <c:ext xmlns:c16="http://schemas.microsoft.com/office/drawing/2014/chart" uri="{C3380CC4-5D6E-409C-BE32-E72D297353CC}">
                <c16:uniqueId val="{00000001-FF93-4651-AF59-0937BDA13E09}"/>
              </c:ext>
            </c:extLst>
          </c:dPt>
          <c:dPt>
            <c:idx val="4"/>
            <c:invertIfNegative val="0"/>
            <c:bubble3D val="0"/>
            <c:spPr>
              <a:solidFill>
                <a:srgbClr val="0A5D7A"/>
              </a:solidFill>
              <a:ln>
                <a:noFill/>
              </a:ln>
              <a:effectLst/>
            </c:spPr>
            <c:extLst>
              <c:ext xmlns:c16="http://schemas.microsoft.com/office/drawing/2014/chart" uri="{C3380CC4-5D6E-409C-BE32-E72D297353CC}">
                <c16:uniqueId val="{00000003-627F-449B-B35E-D923CD6E0279}"/>
              </c:ext>
            </c:extLst>
          </c:dPt>
          <c:dLbls>
            <c:dLbl>
              <c:idx val="1"/>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F93-4651-AF59-0937BDA13E09}"/>
                </c:ext>
              </c:extLst>
            </c:dLbl>
            <c:dLbl>
              <c:idx val="4"/>
              <c:spPr>
                <a:noFill/>
                <a:ln>
                  <a:noFill/>
                </a:ln>
                <a:effectLst/>
              </c:spPr>
              <c:txPr>
                <a:bodyPr rot="0" spcFirstLastPara="1" vertOverflow="ellipsis" vert="horz" wrap="square" lIns="38100" tIns="19050" rIns="38100" bIns="19050" anchor="ctr" anchorCtr="0">
                  <a:noAutofit/>
                </a:bodyPr>
                <a:lstStyle/>
                <a:p>
                  <a:pPr algn="ctr" rtl="0">
                    <a:defRPr lang="en-US"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3634191076299163E-2"/>
                      <c:h val="8.2089297577515499E-2"/>
                    </c:manualLayout>
                  </c15:layout>
                </c:ext>
                <c:ext xmlns:c16="http://schemas.microsoft.com/office/drawing/2014/chart" uri="{C3380CC4-5D6E-409C-BE32-E72D297353CC}">
                  <c16:uniqueId val="{00000003-627F-449B-B35E-D923CD6E027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Prefabricated / pre-assembled products for waste water, hot and cold water etc.</c:v>
                </c:pt>
                <c:pt idx="1">
                  <c:v>Prefabricated solutions, such as bathrooms, boiler rooms, technical shafts etc.</c:v>
                </c:pt>
                <c:pt idx="2">
                  <c:v>A combination of prefabricated elements that differs per installation types </c:v>
                </c:pt>
                <c:pt idx="3">
                  <c:v>Prefab services such as design, bundling of products or cut-to-length pipes</c:v>
                </c:pt>
                <c:pt idx="4">
                  <c:v>Other</c:v>
                </c:pt>
              </c:strCache>
            </c:strRef>
          </c:cat>
          <c:val>
            <c:numRef>
              <c:f>Sheet1!$B$2:$B$6</c:f>
              <c:numCache>
                <c:formatCode>0%</c:formatCode>
                <c:ptCount val="5"/>
                <c:pt idx="0">
                  <c:v>0.6</c:v>
                </c:pt>
                <c:pt idx="1">
                  <c:v>0.6</c:v>
                </c:pt>
                <c:pt idx="2">
                  <c:v>0.6</c:v>
                </c:pt>
                <c:pt idx="3">
                  <c:v>0.6</c:v>
                </c:pt>
                <c:pt idx="4">
                  <c:v>0.1</c:v>
                </c:pt>
              </c:numCache>
            </c:numRef>
          </c:val>
          <c:extLst>
            <c:ext xmlns:c16="http://schemas.microsoft.com/office/drawing/2014/chart" uri="{C3380CC4-5D6E-409C-BE32-E72D297353CC}">
              <c16:uniqueId val="{00000004-FF93-4651-AF59-0937BDA13E09}"/>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CAA81F"/>
            </a:solidFill>
            <a:ln>
              <a:noFill/>
            </a:ln>
            <a:effectLst/>
          </c:spPr>
          <c:invertIfNegative val="0"/>
          <c:dPt>
            <c:idx val="0"/>
            <c:invertIfNegative val="0"/>
            <c:bubble3D val="0"/>
            <c:spPr>
              <a:solidFill>
                <a:srgbClr val="CAA81F"/>
              </a:solidFill>
              <a:ln>
                <a:noFill/>
              </a:ln>
              <a:effectLst/>
            </c:spPr>
            <c:extLst>
              <c:ext xmlns:c16="http://schemas.microsoft.com/office/drawing/2014/chart" uri="{C3380CC4-5D6E-409C-BE32-E72D297353CC}">
                <c16:uniqueId val="{00000001-1040-4F77-BBCC-74A160B8C907}"/>
              </c:ext>
            </c:extLst>
          </c:dPt>
          <c:dPt>
            <c:idx val="5"/>
            <c:invertIfNegative val="0"/>
            <c:bubble3D val="0"/>
            <c:spPr>
              <a:solidFill>
                <a:srgbClr val="757F7F"/>
              </a:solidFill>
              <a:ln>
                <a:noFill/>
              </a:ln>
              <a:effectLst/>
            </c:spPr>
            <c:extLst>
              <c:ext xmlns:c16="http://schemas.microsoft.com/office/drawing/2014/chart" uri="{C3380CC4-5D6E-409C-BE32-E72D297353CC}">
                <c16:uniqueId val="{00000005-AAB5-4E2F-9A97-90FBD5C2DF9D}"/>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040-4F77-BBCC-74A160B8C907}"/>
                </c:ext>
              </c:extLst>
            </c:dLbl>
            <c:dLbl>
              <c:idx val="2"/>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AB5-4E2F-9A97-90FBD5C2DF9D}"/>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AAB5-4E2F-9A97-90FBD5C2DF9D}"/>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AAB5-4E2F-9A97-90FBD5C2DF9D}"/>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AAB5-4E2F-9A97-90FBD5C2DF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Our traditional way of working is good/ fast enough</c:v>
                </c:pt>
                <c:pt idx="1">
                  <c:v>No need/ not applicable to our business</c:v>
                </c:pt>
                <c:pt idx="2">
                  <c:v>Small projects/ no repetitive installations/ works</c:v>
                </c:pt>
                <c:pt idx="3">
                  <c:v>Not aware of prefab products and solutions</c:v>
                </c:pt>
                <c:pt idx="4">
                  <c:v>Other</c:v>
                </c:pt>
                <c:pt idx="5">
                  <c:v>Don't know</c:v>
                </c:pt>
              </c:strCache>
            </c:strRef>
          </c:cat>
          <c:val>
            <c:numRef>
              <c:f>Sheet1!$B$2:$B$7</c:f>
              <c:numCache>
                <c:formatCode>0%</c:formatCode>
                <c:ptCount val="6"/>
                <c:pt idx="0">
                  <c:v>0.2</c:v>
                </c:pt>
                <c:pt idx="1">
                  <c:v>0.2</c:v>
                </c:pt>
                <c:pt idx="2">
                  <c:v>0.2</c:v>
                </c:pt>
                <c:pt idx="3">
                  <c:v>0.2</c:v>
                </c:pt>
                <c:pt idx="4">
                  <c:v>9.8480052094952211E-2</c:v>
                </c:pt>
                <c:pt idx="5">
                  <c:v>0.1</c:v>
                </c:pt>
              </c:numCache>
            </c:numRef>
          </c:val>
          <c:extLst>
            <c:ext xmlns:c16="http://schemas.microsoft.com/office/drawing/2014/chart" uri="{C3380CC4-5D6E-409C-BE32-E72D297353CC}">
              <c16:uniqueId val="{00000002-1040-4F77-BBCC-74A160B8C907}"/>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4866-4CC0-8F2A-9B72DBE19572}"/>
              </c:ext>
            </c:extLst>
          </c:dPt>
          <c:dPt>
            <c:idx val="5"/>
            <c:invertIfNegative val="0"/>
            <c:bubble3D val="0"/>
            <c:spPr>
              <a:solidFill>
                <a:srgbClr val="757F7F"/>
              </a:solidFill>
              <a:ln>
                <a:noFill/>
              </a:ln>
              <a:effectLst/>
            </c:spPr>
            <c:extLst>
              <c:ext xmlns:c16="http://schemas.microsoft.com/office/drawing/2014/chart" uri="{C3380CC4-5D6E-409C-BE32-E72D297353CC}">
                <c16:uniqueId val="{00000002-61BA-401B-9FF3-323768665DE1}"/>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866-4CC0-8F2A-9B72DBE19572}"/>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FA0-4251-B902-9C7CE55E28E0}"/>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AFA0-4251-B902-9C7CE55E28E0}"/>
                </c:ext>
              </c:extLst>
            </c:dLbl>
            <c:dLbl>
              <c:idx val="5"/>
              <c:tx>
                <c:rich>
                  <a:bodyPr/>
                  <a:lstStyle/>
                  <a:p>
                    <a:fld id="{9D1764B6-C8EA-405B-AA1A-B12E2FD1064A}"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A-401B-9FF3-323768665DE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significantly</c:v>
                </c:pt>
                <c:pt idx="1">
                  <c:v>Increase slightly</c:v>
                </c:pt>
                <c:pt idx="2">
                  <c:v>Remain the same</c:v>
                </c:pt>
                <c:pt idx="3">
                  <c:v>Decrease slightly</c:v>
                </c:pt>
                <c:pt idx="4">
                  <c:v>Decrease significantly</c:v>
                </c:pt>
                <c:pt idx="5">
                  <c:v>Don't know</c:v>
                </c:pt>
              </c:strCache>
            </c:strRef>
          </c:cat>
          <c:val>
            <c:numRef>
              <c:f>Sheet1!$B$2:$B$7</c:f>
              <c:numCache>
                <c:formatCode>0%</c:formatCode>
                <c:ptCount val="6"/>
                <c:pt idx="0">
                  <c:v>0.18</c:v>
                </c:pt>
                <c:pt idx="1">
                  <c:v>0.18</c:v>
                </c:pt>
                <c:pt idx="2">
                  <c:v>0.18</c:v>
                </c:pt>
                <c:pt idx="3">
                  <c:v>0.18</c:v>
                </c:pt>
                <c:pt idx="4">
                  <c:v>0.18</c:v>
                </c:pt>
                <c:pt idx="5">
                  <c:v>0.1</c:v>
                </c:pt>
              </c:numCache>
            </c:numRef>
          </c:val>
          <c:extLst>
            <c:ext xmlns:c16="http://schemas.microsoft.com/office/drawing/2014/chart" uri="{C3380CC4-5D6E-409C-BE32-E72D297353CC}">
              <c16:uniqueId val="{00000002-4866-4CC0-8F2A-9B72DBE1957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CAA81F"/>
            </a:solidFill>
            <a:ln>
              <a:noFill/>
            </a:ln>
            <a:effectLst/>
          </c:spPr>
          <c:invertIfNegative val="0"/>
          <c:dPt>
            <c:idx val="0"/>
            <c:invertIfNegative val="0"/>
            <c:bubble3D val="0"/>
            <c:spPr>
              <a:solidFill>
                <a:srgbClr val="CAA81F"/>
              </a:solidFill>
              <a:ln>
                <a:noFill/>
              </a:ln>
              <a:effectLst/>
            </c:spPr>
            <c:extLst>
              <c:ext xmlns:c16="http://schemas.microsoft.com/office/drawing/2014/chart" uri="{C3380CC4-5D6E-409C-BE32-E72D297353CC}">
                <c16:uniqueId val="{00000001-B2B7-4A87-B7B3-BEEB9A10F1A1}"/>
              </c:ext>
            </c:extLst>
          </c:dPt>
          <c:dPt>
            <c:idx val="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2-72E5-48C3-BEDE-CD65AC07E050}"/>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B2B7-4A87-B7B3-BEEB9A10F1A1}"/>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DF6-4243-8852-E19A3788A7D5}"/>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DF6-4243-8852-E19A3788A7D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significantly</c:v>
                </c:pt>
                <c:pt idx="1">
                  <c:v>Increase slightly</c:v>
                </c:pt>
                <c:pt idx="2">
                  <c:v>Remain the same</c:v>
                </c:pt>
                <c:pt idx="3">
                  <c:v>Decrease slightly</c:v>
                </c:pt>
                <c:pt idx="4">
                  <c:v>Decrease significantly</c:v>
                </c:pt>
                <c:pt idx="5">
                  <c:v>Don't know</c:v>
                </c:pt>
              </c:strCache>
            </c:strRef>
          </c:cat>
          <c:val>
            <c:numRef>
              <c:f>Sheet1!$B$2:$B$7</c:f>
              <c:numCache>
                <c:formatCode>0%</c:formatCode>
                <c:ptCount val="6"/>
                <c:pt idx="0">
                  <c:v>0.18</c:v>
                </c:pt>
                <c:pt idx="1">
                  <c:v>0.18</c:v>
                </c:pt>
                <c:pt idx="2">
                  <c:v>0.18</c:v>
                </c:pt>
                <c:pt idx="3">
                  <c:v>0.18</c:v>
                </c:pt>
                <c:pt idx="4">
                  <c:v>0.18</c:v>
                </c:pt>
                <c:pt idx="5">
                  <c:v>0.1</c:v>
                </c:pt>
              </c:numCache>
            </c:numRef>
          </c:val>
          <c:extLst>
            <c:ext xmlns:c16="http://schemas.microsoft.com/office/drawing/2014/chart" uri="{C3380CC4-5D6E-409C-BE32-E72D297353CC}">
              <c16:uniqueId val="{00000002-B2B7-4A87-B7B3-BEEB9A10F1A1}"/>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4866-4CC0-8F2A-9B72DBE19572}"/>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866-4CC0-8F2A-9B72DBE195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Schools/ Education</c:v>
                </c:pt>
                <c:pt idx="1">
                  <c:v>Hospitals/ Healthcare institutions</c:v>
                </c:pt>
                <c:pt idx="2">
                  <c:v>1-2 family houses / detached houses</c:v>
                </c:pt>
                <c:pt idx="3">
                  <c:v>Multifamily houses / Apartment blocks</c:v>
                </c:pt>
                <c:pt idx="4">
                  <c:v>Terraced-/ row-houses</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2-4866-4CC0-8F2A-9B72DBE1957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CAA81F"/>
            </a:solidFill>
            <a:ln>
              <a:noFill/>
            </a:ln>
            <a:effectLst/>
          </c:spPr>
          <c:invertIfNegative val="0"/>
          <c:dPt>
            <c:idx val="0"/>
            <c:invertIfNegative val="0"/>
            <c:bubble3D val="0"/>
            <c:spPr>
              <a:solidFill>
                <a:srgbClr val="CAA81F"/>
              </a:solidFill>
              <a:ln>
                <a:noFill/>
              </a:ln>
              <a:effectLst/>
            </c:spPr>
            <c:extLst>
              <c:ext xmlns:c16="http://schemas.microsoft.com/office/drawing/2014/chart" uri="{C3380CC4-5D6E-409C-BE32-E72D297353CC}">
                <c16:uniqueId val="{00000001-7D3A-43A8-B1D1-704E1B586FE4}"/>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D3A-43A8-B1D1-704E1B586FE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Multifamily houses / Apartment blocks</c:v>
                </c:pt>
                <c:pt idx="1">
                  <c:v>1-2 family houses / detached houses</c:v>
                </c:pt>
                <c:pt idx="2">
                  <c:v>Semi detached houses</c:v>
                </c:pt>
                <c:pt idx="3">
                  <c:v>Hotels / hospitality</c:v>
                </c:pt>
                <c:pt idx="4">
                  <c:v>Terraced-/ row-houses</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2-7D3A-43A8-B1D1-704E1B586FE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8"/>
            <c:invertIfNegative val="0"/>
            <c:bubble3D val="0"/>
            <c:spPr>
              <a:solidFill>
                <a:srgbClr val="757F7F"/>
              </a:solidFill>
              <a:ln>
                <a:noFill/>
              </a:ln>
              <a:effectLst/>
            </c:spPr>
            <c:extLst>
              <c:ext xmlns:c16="http://schemas.microsoft.com/office/drawing/2014/chart" uri="{C3380CC4-5D6E-409C-BE32-E72D297353CC}">
                <c16:uniqueId val="{00000000-3E61-44A2-A0F7-6A4CA8CC40AC}"/>
              </c:ext>
            </c:extLst>
          </c:dPt>
          <c:dLbls>
            <c:dLbl>
              <c:idx val="3"/>
              <c:spPr>
                <a:noFill/>
                <a:ln>
                  <a:noFill/>
                </a:ln>
                <a:effectLst/>
              </c:spPr>
              <c:txPr>
                <a:bodyPr rot="0" spcFirstLastPara="1" vertOverflow="ellipsis" vert="horz" wrap="square" anchor="ctr" anchorCtr="1"/>
                <a:lstStyle/>
                <a:p>
                  <a:pPr algn="ctr" rtl="0">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5AD-4B21-9F04-F95179595E95}"/>
                </c:ext>
              </c:extLst>
            </c:dLbl>
            <c:dLbl>
              <c:idx val="4"/>
              <c:spPr>
                <a:noFill/>
                <a:ln>
                  <a:noFill/>
                </a:ln>
                <a:effectLst/>
              </c:spPr>
              <c:txPr>
                <a:bodyPr rot="0" spcFirstLastPara="1" vertOverflow="ellipsis" vert="horz" wrap="square" anchor="ctr" anchorCtr="1"/>
                <a:lstStyle/>
                <a:p>
                  <a:pPr algn="ctr" rtl="0">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5AD-4B21-9F04-F95179595E95}"/>
                </c:ext>
              </c:extLst>
            </c:dLbl>
            <c:dLbl>
              <c:idx val="5"/>
              <c:spPr>
                <a:noFill/>
                <a:ln>
                  <a:noFill/>
                </a:ln>
                <a:effectLst/>
              </c:spPr>
              <c:txPr>
                <a:bodyPr rot="0" spcFirstLastPara="1" vertOverflow="ellipsis" vert="horz" wrap="square" anchor="ctr" anchorCtr="1"/>
                <a:lstStyle/>
                <a:p>
                  <a:pPr algn="ctr" rtl="0">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5AD-4B21-9F04-F95179595E95}"/>
                </c:ext>
              </c:extLst>
            </c:dLbl>
            <c:dLbl>
              <c:idx val="6"/>
              <c:spPr>
                <a:noFill/>
                <a:ln>
                  <a:noFill/>
                </a:ln>
                <a:effectLst/>
              </c:spPr>
              <c:txPr>
                <a:bodyPr rot="0" spcFirstLastPara="1" vertOverflow="ellipsis" vert="horz" wrap="square" anchor="ctr" anchorCtr="1"/>
                <a:lstStyle/>
                <a:p>
                  <a:pPr algn="ctr" rtl="0">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C5AD-4B21-9F04-F95179595E95}"/>
                </c:ext>
              </c:extLst>
            </c:dLbl>
            <c:dLbl>
              <c:idx val="7"/>
              <c:spPr>
                <a:noFill/>
                <a:ln>
                  <a:noFill/>
                </a:ln>
                <a:effectLst/>
              </c:spPr>
              <c:txPr>
                <a:bodyPr rot="0" spcFirstLastPara="1" vertOverflow="ellipsis" vert="horz" wrap="square" anchor="ctr" anchorCtr="1"/>
                <a:lstStyle/>
                <a:p>
                  <a:pPr algn="ctr" rtl="0">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5AD-4B21-9F04-F95179595E95}"/>
                </c:ext>
              </c:extLst>
            </c:dLbl>
            <c:dLbl>
              <c:idx val="8"/>
              <c:tx>
                <c:rich>
                  <a:bodyPr/>
                  <a:lstStyle/>
                  <a:p>
                    <a:fld id="{66549916-334A-42E7-99F1-254160D930CA}"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61-44A2-A0F7-6A4CA8CC40AC}"/>
                </c:ext>
              </c:extLst>
            </c:dLbl>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Manufacturers</c:v>
                </c:pt>
                <c:pt idx="1">
                  <c:v>Architects/ designers</c:v>
                </c:pt>
                <c:pt idx="2">
                  <c:v>Installers</c:v>
                </c:pt>
                <c:pt idx="3">
                  <c:v>Building owners</c:v>
                </c:pt>
                <c:pt idx="4">
                  <c:v>General contractors</c:v>
                </c:pt>
                <c:pt idx="5">
                  <c:v>Engineers/ planners</c:v>
                </c:pt>
                <c:pt idx="6">
                  <c:v>End consumers</c:v>
                </c:pt>
                <c:pt idx="7">
                  <c:v>Other</c:v>
                </c:pt>
                <c:pt idx="8">
                  <c:v>Don't know</c:v>
                </c:pt>
              </c:strCache>
            </c:strRef>
          </c:cat>
          <c:val>
            <c:numRef>
              <c:f>Sheet1!$B$2:$B$10</c:f>
              <c:numCache>
                <c:formatCode>0%</c:formatCode>
                <c:ptCount val="9"/>
                <c:pt idx="0">
                  <c:v>0.2</c:v>
                </c:pt>
                <c:pt idx="1">
                  <c:v>0.2</c:v>
                </c:pt>
                <c:pt idx="2">
                  <c:v>0.2</c:v>
                </c:pt>
                <c:pt idx="3">
                  <c:v>0.2</c:v>
                </c:pt>
                <c:pt idx="4">
                  <c:v>0.2</c:v>
                </c:pt>
                <c:pt idx="5">
                  <c:v>0.2</c:v>
                </c:pt>
                <c:pt idx="6">
                  <c:v>0.2</c:v>
                </c:pt>
                <c:pt idx="7">
                  <c:v>0.1</c:v>
                </c:pt>
                <c:pt idx="8">
                  <c:v>0.1</c:v>
                </c:pt>
              </c:numCache>
            </c:numRef>
          </c:val>
          <c:extLst>
            <c:ext xmlns:c16="http://schemas.microsoft.com/office/drawing/2014/chart" uri="{C3380CC4-5D6E-409C-BE32-E72D297353CC}">
              <c16:uniqueId val="{00000006-C5AD-4B21-9F04-F95179595E95}"/>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D1D4-48DF-91FA-90182C95850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1D4-48DF-91FA-90182C958509}"/>
              </c:ext>
            </c:extLst>
          </c:dPt>
          <c:cat>
            <c:strRef>
              <c:f>Sheet1!$A$2:$A$3</c:f>
              <c:strCache>
                <c:ptCount val="2"/>
                <c:pt idx="0">
                  <c:v>1st Qtr</c:v>
                </c:pt>
                <c:pt idx="1">
                  <c:v>2nd Qtr</c:v>
                </c:pt>
              </c:strCache>
            </c:strRef>
          </c:cat>
          <c:val>
            <c:numRef>
              <c:f>Sheet1!$B$2:$B$3</c:f>
              <c:numCache>
                <c:formatCode>General</c:formatCode>
                <c:ptCount val="2"/>
                <c:pt idx="0">
                  <c:v>4.5999999999999996</c:v>
                </c:pt>
                <c:pt idx="1">
                  <c:v>5.4</c:v>
                </c:pt>
              </c:numCache>
            </c:numRef>
          </c:val>
          <c:extLst>
            <c:ext xmlns:c16="http://schemas.microsoft.com/office/drawing/2014/chart" uri="{C3380CC4-5D6E-409C-BE32-E72D297353CC}">
              <c16:uniqueId val="{00000004-D1D4-48DF-91FA-90182C95850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32633072564709"/>
          <c:y val="0"/>
          <c:w val="0.54967366927435291"/>
          <c:h val="0.99888379497025959"/>
        </c:manualLayout>
      </c:layout>
      <c:barChart>
        <c:barDir val="bar"/>
        <c:grouping val="clustered"/>
        <c:varyColors val="0"/>
        <c:ser>
          <c:idx val="0"/>
          <c:order val="0"/>
          <c:tx>
            <c:strRef>
              <c:f>Sheet1!$B$1</c:f>
              <c:strCache>
                <c:ptCount val="1"/>
                <c:pt idx="0">
                  <c:v>Total</c:v>
                </c:pt>
              </c:strCache>
            </c:strRef>
          </c:tx>
          <c:spPr>
            <a:solidFill>
              <a:srgbClr val="CAA81F"/>
            </a:solidFill>
            <a:ln>
              <a:noFill/>
            </a:ln>
            <a:effectLst/>
          </c:spPr>
          <c:invertIfNegative val="0"/>
          <c:dPt>
            <c:idx val="8"/>
            <c:invertIfNegative val="0"/>
            <c:bubble3D val="0"/>
            <c:spPr>
              <a:solidFill>
                <a:srgbClr val="757F7F"/>
              </a:solidFill>
              <a:ln>
                <a:noFill/>
              </a:ln>
              <a:effectLst/>
            </c:spPr>
            <c:extLst>
              <c:ext xmlns:c16="http://schemas.microsoft.com/office/drawing/2014/chart" uri="{C3380CC4-5D6E-409C-BE32-E72D297353CC}">
                <c16:uniqueId val="{00000004-7CC8-4F5B-A12F-46281DE415D7}"/>
              </c:ext>
            </c:extLst>
          </c:dPt>
          <c:dLbls>
            <c:dLbl>
              <c:idx val="4"/>
              <c:spPr>
                <a:noFill/>
                <a:ln>
                  <a:noFill/>
                </a:ln>
                <a:effectLst/>
              </c:spPr>
              <c:txPr>
                <a:bodyPr rot="0" spcFirstLastPara="1" vertOverflow="ellipsis" vert="horz" wrap="square" anchor="ctr" anchorCtr="1"/>
                <a:lstStyle/>
                <a:p>
                  <a:pPr algn="ctr" rtl="0">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188-4A63-A4F9-967544B59FF2}"/>
                </c:ext>
              </c:extLst>
            </c:dLbl>
            <c:dLbl>
              <c:idx val="5"/>
              <c:spPr>
                <a:noFill/>
                <a:ln>
                  <a:noFill/>
                </a:ln>
                <a:effectLst/>
              </c:spPr>
              <c:txPr>
                <a:bodyPr rot="0" spcFirstLastPara="1" vertOverflow="ellipsis" vert="horz" wrap="square" anchor="ctr" anchorCtr="1"/>
                <a:lstStyle/>
                <a:p>
                  <a:pPr algn="ctr" rtl="0">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188-4A63-A4F9-967544B59FF2}"/>
                </c:ext>
              </c:extLst>
            </c:dLbl>
            <c:dLbl>
              <c:idx val="6"/>
              <c:spPr>
                <a:noFill/>
                <a:ln>
                  <a:noFill/>
                </a:ln>
                <a:effectLst/>
              </c:spPr>
              <c:txPr>
                <a:bodyPr rot="0" spcFirstLastPara="1" vertOverflow="ellipsis" vert="horz" wrap="square" anchor="ctr" anchorCtr="1"/>
                <a:lstStyle/>
                <a:p>
                  <a:pPr algn="ctr" rtl="0">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188-4A63-A4F9-967544B59FF2}"/>
                </c:ext>
              </c:extLst>
            </c:dLbl>
            <c:dLbl>
              <c:idx val="7"/>
              <c:spPr>
                <a:noFill/>
                <a:ln>
                  <a:noFill/>
                </a:ln>
                <a:effectLst/>
              </c:spPr>
              <c:txPr>
                <a:bodyPr rot="0" spcFirstLastPara="1" vertOverflow="ellipsis" vert="horz" wrap="square" anchor="ctr" anchorCtr="1"/>
                <a:lstStyle/>
                <a:p>
                  <a:pPr algn="ctr" rtl="0">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188-4A63-A4F9-967544B59FF2}"/>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Manufacturers</c:v>
                </c:pt>
                <c:pt idx="1">
                  <c:v>Architects/ designers</c:v>
                </c:pt>
                <c:pt idx="2">
                  <c:v>Building owners</c:v>
                </c:pt>
                <c:pt idx="3">
                  <c:v>Installers</c:v>
                </c:pt>
                <c:pt idx="4">
                  <c:v>General contractors</c:v>
                </c:pt>
                <c:pt idx="5">
                  <c:v>Investors</c:v>
                </c:pt>
                <c:pt idx="6">
                  <c:v>Engineers/ planners</c:v>
                </c:pt>
                <c:pt idx="7">
                  <c:v>End consumers</c:v>
                </c:pt>
                <c:pt idx="8">
                  <c:v>Don't know</c:v>
                </c:pt>
              </c:strCache>
            </c:strRef>
          </c:cat>
          <c:val>
            <c:numRef>
              <c:f>Sheet1!$B$2:$B$10</c:f>
              <c:numCache>
                <c:formatCode>0%</c:formatCode>
                <c:ptCount val="9"/>
                <c:pt idx="0">
                  <c:v>0.2</c:v>
                </c:pt>
                <c:pt idx="1">
                  <c:v>0.2</c:v>
                </c:pt>
                <c:pt idx="2">
                  <c:v>0.2</c:v>
                </c:pt>
                <c:pt idx="3">
                  <c:v>0.2</c:v>
                </c:pt>
                <c:pt idx="4">
                  <c:v>0.2</c:v>
                </c:pt>
                <c:pt idx="5">
                  <c:v>0.2</c:v>
                </c:pt>
                <c:pt idx="6">
                  <c:v>0.2</c:v>
                </c:pt>
                <c:pt idx="7">
                  <c:v>0.1</c:v>
                </c:pt>
                <c:pt idx="8">
                  <c:v>0.1</c:v>
                </c:pt>
              </c:numCache>
            </c:numRef>
          </c:val>
          <c:extLst>
            <c:ext xmlns:c16="http://schemas.microsoft.com/office/drawing/2014/chart" uri="{C3380CC4-5D6E-409C-BE32-E72D297353CC}">
              <c16:uniqueId val="{00000004-5188-4A63-A4F9-967544B59FF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endParaRPr lang="en-US"/>
          </a:p>
        </c:txPr>
        <c:crossAx val="770045800"/>
        <c:crosses val="autoZero"/>
        <c:auto val="1"/>
        <c:lblAlgn val="ctr"/>
        <c:lblOffset val="100"/>
        <c:noMultiLvlLbl val="0"/>
      </c:catAx>
      <c:valAx>
        <c:axId val="770045800"/>
        <c:scaling>
          <c:orientation val="minMax"/>
          <c:max val="0.8"/>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19293358018153E-2"/>
          <c:y val="5.3907304669175458E-5"/>
          <c:w val="0.79683232369114898"/>
          <c:h val="0.99994601902787739"/>
        </c:manualLayout>
      </c:layout>
      <c:barChart>
        <c:barDir val="bar"/>
        <c:grouping val="clustered"/>
        <c:varyColors val="0"/>
        <c:ser>
          <c:idx val="0"/>
          <c:order val="0"/>
          <c:tx>
            <c:strRef>
              <c:f>Sheet1!$B$1</c:f>
              <c:strCache>
                <c:ptCount val="1"/>
                <c:pt idx="0">
                  <c:v>deman</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D6D4-4E07-8EC7-F3E198E83517}"/>
              </c:ext>
            </c:extLst>
          </c:dPt>
          <c:dPt>
            <c:idx val="1"/>
            <c:invertIfNegative val="0"/>
            <c:bubble3D val="0"/>
            <c:spPr>
              <a:solidFill>
                <a:srgbClr val="0A5D7A"/>
              </a:solidFill>
              <a:ln>
                <a:noFill/>
              </a:ln>
              <a:effectLst/>
            </c:spPr>
            <c:extLst>
              <c:ext xmlns:c16="http://schemas.microsoft.com/office/drawing/2014/chart" uri="{C3380CC4-5D6E-409C-BE32-E72D297353CC}">
                <c16:uniqueId val="{00000003-D6D4-4E07-8EC7-F3E198E83517}"/>
              </c:ext>
            </c:extLst>
          </c:dPt>
          <c:dPt>
            <c:idx val="2"/>
            <c:invertIfNegative val="0"/>
            <c:bubble3D val="0"/>
            <c:spPr>
              <a:solidFill>
                <a:srgbClr val="0A5D7A"/>
              </a:solidFill>
              <a:ln>
                <a:noFill/>
              </a:ln>
              <a:effectLst/>
            </c:spPr>
            <c:extLst>
              <c:ext xmlns:c16="http://schemas.microsoft.com/office/drawing/2014/chart" uri="{C3380CC4-5D6E-409C-BE32-E72D297353CC}">
                <c16:uniqueId val="{00000005-D6D4-4E07-8EC7-F3E198E83517}"/>
              </c:ext>
            </c:extLst>
          </c:dPt>
          <c:dPt>
            <c:idx val="3"/>
            <c:invertIfNegative val="0"/>
            <c:bubble3D val="0"/>
            <c:spPr>
              <a:solidFill>
                <a:srgbClr val="0A5D7A"/>
              </a:solidFill>
              <a:ln>
                <a:noFill/>
              </a:ln>
              <a:effectLst/>
            </c:spPr>
            <c:extLst>
              <c:ext xmlns:c16="http://schemas.microsoft.com/office/drawing/2014/chart" uri="{C3380CC4-5D6E-409C-BE32-E72D297353CC}">
                <c16:uniqueId val="{00000007-D6D4-4E07-8EC7-F3E198E83517}"/>
              </c:ext>
            </c:extLst>
          </c:dPt>
          <c:dPt>
            <c:idx val="4"/>
            <c:invertIfNegative val="0"/>
            <c:bubble3D val="0"/>
            <c:spPr>
              <a:solidFill>
                <a:srgbClr val="0A5D7A"/>
              </a:solidFill>
              <a:ln>
                <a:noFill/>
              </a:ln>
              <a:effectLst/>
            </c:spPr>
            <c:extLst>
              <c:ext xmlns:c16="http://schemas.microsoft.com/office/drawing/2014/chart" uri="{C3380CC4-5D6E-409C-BE32-E72D297353CC}">
                <c16:uniqueId val="{00000009-D6D4-4E07-8EC7-F3E198E83517}"/>
              </c:ext>
            </c:extLst>
          </c:dPt>
          <c:dPt>
            <c:idx val="5"/>
            <c:invertIfNegative val="0"/>
            <c:bubble3D val="0"/>
            <c:spPr>
              <a:solidFill>
                <a:srgbClr val="0A5D7A"/>
              </a:solidFill>
              <a:ln>
                <a:noFill/>
              </a:ln>
              <a:effectLst/>
            </c:spPr>
            <c:extLst>
              <c:ext xmlns:c16="http://schemas.microsoft.com/office/drawing/2014/chart" uri="{C3380CC4-5D6E-409C-BE32-E72D297353CC}">
                <c16:uniqueId val="{0000000B-D6D4-4E07-8EC7-F3E198E83517}"/>
              </c:ext>
            </c:extLst>
          </c:dPt>
          <c:dPt>
            <c:idx val="6"/>
            <c:invertIfNegative val="0"/>
            <c:bubble3D val="0"/>
            <c:spPr>
              <a:solidFill>
                <a:srgbClr val="0A5D7A"/>
              </a:solidFill>
              <a:ln>
                <a:noFill/>
              </a:ln>
              <a:effectLst/>
            </c:spPr>
            <c:extLst>
              <c:ext xmlns:c16="http://schemas.microsoft.com/office/drawing/2014/chart" uri="{C3380CC4-5D6E-409C-BE32-E72D297353CC}">
                <c16:uniqueId val="{0000000D-D6D4-4E07-8EC7-F3E198E8351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D6D4-4E07-8EC7-F3E198E83517}"/>
              </c:ext>
            </c:extLst>
          </c:dPt>
          <c:dPt>
            <c:idx val="8"/>
            <c:invertIfNegative val="0"/>
            <c:bubble3D val="0"/>
            <c:spPr>
              <a:solidFill>
                <a:srgbClr val="0A5D7A"/>
              </a:solidFill>
              <a:ln>
                <a:noFill/>
              </a:ln>
              <a:effectLst/>
            </c:spPr>
            <c:extLst>
              <c:ext xmlns:c16="http://schemas.microsoft.com/office/drawing/2014/chart" uri="{C3380CC4-5D6E-409C-BE32-E72D297353CC}">
                <c16:uniqueId val="{00000011-D6D4-4E07-8EC7-F3E198E83517}"/>
              </c:ext>
            </c:extLst>
          </c:dPt>
          <c:dPt>
            <c:idx val="9"/>
            <c:invertIfNegative val="0"/>
            <c:bubble3D val="0"/>
            <c:spPr>
              <a:solidFill>
                <a:srgbClr val="0A5D7A"/>
              </a:solidFill>
              <a:ln>
                <a:noFill/>
              </a:ln>
              <a:effectLst/>
            </c:spPr>
            <c:extLst>
              <c:ext xmlns:c16="http://schemas.microsoft.com/office/drawing/2014/chart" uri="{C3380CC4-5D6E-409C-BE32-E72D297353CC}">
                <c16:uniqueId val="{00000013-D6D4-4E07-8EC7-F3E198E83517}"/>
              </c:ext>
            </c:extLst>
          </c:dPt>
          <c:dPt>
            <c:idx val="10"/>
            <c:invertIfNegative val="0"/>
            <c:bubble3D val="0"/>
            <c:spPr>
              <a:solidFill>
                <a:srgbClr val="0A5D7A"/>
              </a:solidFill>
              <a:ln>
                <a:noFill/>
              </a:ln>
              <a:effectLst/>
            </c:spPr>
            <c:extLst>
              <c:ext xmlns:c16="http://schemas.microsoft.com/office/drawing/2014/chart" uri="{C3380CC4-5D6E-409C-BE32-E72D297353CC}">
                <c16:uniqueId val="{00000015-D6D4-4E07-8EC7-F3E198E83517}"/>
              </c:ext>
            </c:extLst>
          </c:dPt>
          <c:dPt>
            <c:idx val="11"/>
            <c:invertIfNegative val="0"/>
            <c:bubble3D val="0"/>
            <c:spPr>
              <a:solidFill>
                <a:srgbClr val="0A5D7A"/>
              </a:solidFill>
              <a:ln>
                <a:noFill/>
              </a:ln>
              <a:effectLst/>
            </c:spPr>
            <c:extLst>
              <c:ext xmlns:c16="http://schemas.microsoft.com/office/drawing/2014/chart" uri="{C3380CC4-5D6E-409C-BE32-E72D297353CC}">
                <c16:uniqueId val="{00000017-D6D4-4E07-8EC7-F3E198E83517}"/>
              </c:ext>
            </c:extLst>
          </c:dPt>
          <c:dPt>
            <c:idx val="12"/>
            <c:invertIfNegative val="0"/>
            <c:bubble3D val="0"/>
            <c:spPr>
              <a:solidFill>
                <a:srgbClr val="757F7F"/>
              </a:solidFill>
              <a:ln>
                <a:noFill/>
              </a:ln>
              <a:effectLst/>
            </c:spPr>
            <c:extLst>
              <c:ext xmlns:c16="http://schemas.microsoft.com/office/drawing/2014/chart" uri="{C3380CC4-5D6E-409C-BE32-E72D297353CC}">
                <c16:uniqueId val="{00000018-32B1-4A0C-A78D-F2AEE40EFB6F}"/>
              </c:ext>
            </c:extLst>
          </c:dPt>
          <c:dLbls>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6D4-4E07-8EC7-F3E198E83517}"/>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6D4-4E07-8EC7-F3E198E83517}"/>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2B1-4A0C-A78D-F2AEE40EFB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Installation skids would help us to speed up the installation process.</c:v>
                </c:pt>
                <c:pt idx="1">
                  <c:v>Prefab fits newbuild projects the best</c:v>
                </c:pt>
                <c:pt idx="2">
                  <c:v>Digitalisation in the construction sector will lead to increasing usage of prefab in the installation sector</c:v>
                </c:pt>
                <c:pt idx="3">
                  <c:v>Using prefab elements reduces liability and risks for our company</c:v>
                </c:pt>
                <c:pt idx="4">
                  <c:v>Failure costs will be reduced to a minimum with prefab</c:v>
                </c:pt>
                <c:pt idx="5">
                  <c:v>Prefab requires good BIM model</c:v>
                </c:pt>
                <c:pt idx="6">
                  <c:v>Urbanisation is one of the drivers for prefab solutions</c:v>
                </c:pt>
                <c:pt idx="7">
                  <c:v>Prefab reduces the duration of a project (from design to delivery) substantially</c:v>
                </c:pt>
                <c:pt idx="8">
                  <c:v>Prefab is a way to improve quality of the installation</c:v>
                </c:pt>
                <c:pt idx="9">
                  <c:v>Prefab is worth to be used only in projects with repetitive installation such as multifamily housing</c:v>
                </c:pt>
                <c:pt idx="10">
                  <c:v>Prefab is the best solution for labour shortage</c:v>
                </c:pt>
                <c:pt idx="11">
                  <c:v>Prefab limits the freedom of design</c:v>
                </c:pt>
                <c:pt idx="12">
                  <c:v>Prefab fits renovation projects the best</c:v>
                </c:pt>
              </c:strCache>
            </c:strRef>
          </c:cat>
          <c:val>
            <c:numRef>
              <c:f>Sheet1!$B$2:$B$14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8-D6D4-4E07-8EC7-F3E198E83517}"/>
            </c:ext>
          </c:extLst>
        </c:ser>
        <c:dLbls>
          <c:showLegendKey val="0"/>
          <c:showVal val="0"/>
          <c:showCatName val="0"/>
          <c:showSerName val="0"/>
          <c:showPercent val="0"/>
          <c:showBubbleSize val="0"/>
        </c:dLbls>
        <c:gapWidth val="40"/>
        <c:axId val="965672032"/>
        <c:axId val="965667440"/>
      </c:barChart>
      <c:catAx>
        <c:axId val="965672032"/>
        <c:scaling>
          <c:orientation val="maxMin"/>
        </c:scaling>
        <c:delete val="1"/>
        <c:axPos val="l"/>
        <c:numFmt formatCode="General" sourceLinked="1"/>
        <c:majorTickMark val="out"/>
        <c:minorTickMark val="none"/>
        <c:tickLblPos val="low"/>
        <c:crossAx val="965667440"/>
        <c:crosses val="autoZero"/>
        <c:auto val="1"/>
        <c:lblAlgn val="ctr"/>
        <c:lblOffset val="100"/>
        <c:noMultiLvlLbl val="0"/>
      </c:catAx>
      <c:valAx>
        <c:axId val="965667440"/>
        <c:scaling>
          <c:orientation val="minMax"/>
          <c:max val="1"/>
          <c:min val="-1"/>
        </c:scaling>
        <c:delete val="1"/>
        <c:axPos val="t"/>
        <c:numFmt formatCode="0%" sourceLinked="1"/>
        <c:majorTickMark val="out"/>
        <c:minorTickMark val="none"/>
        <c:tickLblPos val="nextTo"/>
        <c:crossAx val="965672032"/>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9994600016342061"/>
        </c:manualLayout>
      </c:layout>
      <c:barChart>
        <c:barDir val="bar"/>
        <c:grouping val="clustered"/>
        <c:varyColors val="0"/>
        <c:ser>
          <c:idx val="0"/>
          <c:order val="0"/>
          <c:tx>
            <c:strRef>
              <c:f>Sheet1!$B$1</c:f>
              <c:strCache>
                <c:ptCount val="1"/>
                <c:pt idx="0">
                  <c:v>deman</c:v>
                </c:pt>
              </c:strCache>
            </c:strRef>
          </c:tx>
          <c:spPr>
            <a:solidFill>
              <a:srgbClr val="CAA81F"/>
            </a:solidFill>
            <a:ln>
              <a:noFill/>
            </a:ln>
            <a:effectLst/>
          </c:spPr>
          <c:invertIfNegative val="0"/>
          <c:dPt>
            <c:idx val="0"/>
            <c:invertIfNegative val="0"/>
            <c:bubble3D val="0"/>
            <c:spPr>
              <a:solidFill>
                <a:srgbClr val="CAA81F"/>
              </a:solidFill>
              <a:ln>
                <a:noFill/>
              </a:ln>
              <a:effectLst/>
            </c:spPr>
            <c:extLst>
              <c:ext xmlns:c16="http://schemas.microsoft.com/office/drawing/2014/chart" uri="{C3380CC4-5D6E-409C-BE32-E72D297353CC}">
                <c16:uniqueId val="{00000001-4B56-44CD-A7E1-921774C0335F}"/>
              </c:ext>
            </c:extLst>
          </c:dPt>
          <c:dPt>
            <c:idx val="1"/>
            <c:invertIfNegative val="0"/>
            <c:bubble3D val="0"/>
            <c:spPr>
              <a:solidFill>
                <a:srgbClr val="CAA81F"/>
              </a:solidFill>
              <a:ln>
                <a:noFill/>
              </a:ln>
              <a:effectLst/>
            </c:spPr>
            <c:extLst>
              <c:ext xmlns:c16="http://schemas.microsoft.com/office/drawing/2014/chart" uri="{C3380CC4-5D6E-409C-BE32-E72D297353CC}">
                <c16:uniqueId val="{00000003-4B56-44CD-A7E1-921774C0335F}"/>
              </c:ext>
            </c:extLst>
          </c:dPt>
          <c:dPt>
            <c:idx val="2"/>
            <c:invertIfNegative val="0"/>
            <c:bubble3D val="0"/>
            <c:spPr>
              <a:solidFill>
                <a:srgbClr val="CAA81F"/>
              </a:solidFill>
              <a:ln>
                <a:noFill/>
              </a:ln>
              <a:effectLst/>
            </c:spPr>
            <c:extLst>
              <c:ext xmlns:c16="http://schemas.microsoft.com/office/drawing/2014/chart" uri="{C3380CC4-5D6E-409C-BE32-E72D297353CC}">
                <c16:uniqueId val="{00000005-4B56-44CD-A7E1-921774C0335F}"/>
              </c:ext>
            </c:extLst>
          </c:dPt>
          <c:dPt>
            <c:idx val="3"/>
            <c:invertIfNegative val="0"/>
            <c:bubble3D val="0"/>
            <c:spPr>
              <a:solidFill>
                <a:srgbClr val="CAA81F"/>
              </a:solidFill>
              <a:ln>
                <a:noFill/>
              </a:ln>
              <a:effectLst/>
            </c:spPr>
            <c:extLst>
              <c:ext xmlns:c16="http://schemas.microsoft.com/office/drawing/2014/chart" uri="{C3380CC4-5D6E-409C-BE32-E72D297353CC}">
                <c16:uniqueId val="{00000007-4B56-44CD-A7E1-921774C0335F}"/>
              </c:ext>
            </c:extLst>
          </c:dPt>
          <c:dPt>
            <c:idx val="4"/>
            <c:invertIfNegative val="0"/>
            <c:bubble3D val="0"/>
            <c:spPr>
              <a:solidFill>
                <a:srgbClr val="CAA81F"/>
              </a:solidFill>
              <a:ln>
                <a:noFill/>
              </a:ln>
              <a:effectLst/>
            </c:spPr>
            <c:extLst>
              <c:ext xmlns:c16="http://schemas.microsoft.com/office/drawing/2014/chart" uri="{C3380CC4-5D6E-409C-BE32-E72D297353CC}">
                <c16:uniqueId val="{00000009-4B56-44CD-A7E1-921774C0335F}"/>
              </c:ext>
            </c:extLst>
          </c:dPt>
          <c:dPt>
            <c:idx val="5"/>
            <c:invertIfNegative val="0"/>
            <c:bubble3D val="0"/>
            <c:spPr>
              <a:solidFill>
                <a:srgbClr val="CAA81F"/>
              </a:solidFill>
              <a:ln>
                <a:noFill/>
              </a:ln>
              <a:effectLst/>
            </c:spPr>
            <c:extLst>
              <c:ext xmlns:c16="http://schemas.microsoft.com/office/drawing/2014/chart" uri="{C3380CC4-5D6E-409C-BE32-E72D297353CC}">
                <c16:uniqueId val="{0000000B-4B56-44CD-A7E1-921774C0335F}"/>
              </c:ext>
            </c:extLst>
          </c:dPt>
          <c:dPt>
            <c:idx val="6"/>
            <c:invertIfNegative val="0"/>
            <c:bubble3D val="0"/>
            <c:spPr>
              <a:solidFill>
                <a:srgbClr val="CAA81F"/>
              </a:solidFill>
              <a:ln>
                <a:noFill/>
              </a:ln>
              <a:effectLst/>
            </c:spPr>
            <c:extLst>
              <c:ext xmlns:c16="http://schemas.microsoft.com/office/drawing/2014/chart" uri="{C3380CC4-5D6E-409C-BE32-E72D297353CC}">
                <c16:uniqueId val="{0000000D-4B56-44CD-A7E1-921774C0335F}"/>
              </c:ext>
            </c:extLst>
          </c:dPt>
          <c:dPt>
            <c:idx val="7"/>
            <c:invertIfNegative val="0"/>
            <c:bubble3D val="0"/>
            <c:spPr>
              <a:solidFill>
                <a:srgbClr val="CAA81F"/>
              </a:solidFill>
              <a:ln>
                <a:noFill/>
              </a:ln>
              <a:effectLst/>
            </c:spPr>
            <c:extLst>
              <c:ext xmlns:c16="http://schemas.microsoft.com/office/drawing/2014/chart" uri="{C3380CC4-5D6E-409C-BE32-E72D297353CC}">
                <c16:uniqueId val="{0000000F-4B56-44CD-A7E1-921774C0335F}"/>
              </c:ext>
            </c:extLst>
          </c:dPt>
          <c:dPt>
            <c:idx val="8"/>
            <c:invertIfNegative val="0"/>
            <c:bubble3D val="0"/>
            <c:spPr>
              <a:solidFill>
                <a:srgbClr val="757F7F"/>
              </a:solidFill>
              <a:ln>
                <a:noFill/>
              </a:ln>
              <a:effectLst/>
            </c:spPr>
            <c:extLst>
              <c:ext xmlns:c16="http://schemas.microsoft.com/office/drawing/2014/chart" uri="{C3380CC4-5D6E-409C-BE32-E72D297353CC}">
                <c16:uniqueId val="{00000011-4B56-44CD-A7E1-921774C0335F}"/>
              </c:ext>
            </c:extLst>
          </c:dPt>
          <c:dPt>
            <c:idx val="9"/>
            <c:invertIfNegative val="0"/>
            <c:bubble3D val="0"/>
            <c:spPr>
              <a:solidFill>
                <a:srgbClr val="CAA81F"/>
              </a:solidFill>
              <a:ln>
                <a:noFill/>
              </a:ln>
              <a:effectLst/>
            </c:spPr>
            <c:extLst>
              <c:ext xmlns:c16="http://schemas.microsoft.com/office/drawing/2014/chart" uri="{C3380CC4-5D6E-409C-BE32-E72D297353CC}">
                <c16:uniqueId val="{00000013-4B56-44CD-A7E1-921774C0335F}"/>
              </c:ext>
            </c:extLst>
          </c:dPt>
          <c:dPt>
            <c:idx val="10"/>
            <c:invertIfNegative val="0"/>
            <c:bubble3D val="0"/>
            <c:spPr>
              <a:solidFill>
                <a:srgbClr val="CAA81F"/>
              </a:solidFill>
              <a:ln>
                <a:noFill/>
              </a:ln>
              <a:effectLst/>
            </c:spPr>
            <c:extLst>
              <c:ext xmlns:c16="http://schemas.microsoft.com/office/drawing/2014/chart" uri="{C3380CC4-5D6E-409C-BE32-E72D297353CC}">
                <c16:uniqueId val="{00000015-4B56-44CD-A7E1-921774C0335F}"/>
              </c:ext>
            </c:extLst>
          </c:dPt>
          <c:dPt>
            <c:idx val="11"/>
            <c:invertIfNegative val="0"/>
            <c:bubble3D val="0"/>
            <c:spPr>
              <a:solidFill>
                <a:srgbClr val="CAA81F"/>
              </a:solidFill>
              <a:ln>
                <a:noFill/>
              </a:ln>
              <a:effectLst/>
            </c:spPr>
            <c:extLst>
              <c:ext xmlns:c16="http://schemas.microsoft.com/office/drawing/2014/chart" uri="{C3380CC4-5D6E-409C-BE32-E72D297353CC}">
                <c16:uniqueId val="{00000017-4B56-44CD-A7E1-921774C0335F}"/>
              </c:ext>
            </c:extLst>
          </c:dPt>
          <c:dPt>
            <c:idx val="12"/>
            <c:invertIfNegative val="0"/>
            <c:bubble3D val="0"/>
            <c:spPr>
              <a:solidFill>
                <a:srgbClr val="757F7F"/>
              </a:solidFill>
              <a:ln>
                <a:noFill/>
              </a:ln>
              <a:effectLst/>
            </c:spPr>
            <c:extLst>
              <c:ext xmlns:c16="http://schemas.microsoft.com/office/drawing/2014/chart" uri="{C3380CC4-5D6E-409C-BE32-E72D297353CC}">
                <c16:uniqueId val="{00000018-94FA-47B8-9309-377FA05B62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AA81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Prefab requires good BIM model</c:v>
                </c:pt>
                <c:pt idx="1">
                  <c:v>Failure costs will be reduced to a minimum with prefab</c:v>
                </c:pt>
                <c:pt idx="2">
                  <c:v>Prefab is worth to be used only in projects with repetitive installation such as multifamily housing</c:v>
                </c:pt>
                <c:pt idx="3">
                  <c:v>Prefab fits newbuild projects the best</c:v>
                </c:pt>
                <c:pt idx="4">
                  <c:v>Prefab reduces the duration of a project (from design to delivery) substantially</c:v>
                </c:pt>
                <c:pt idx="5">
                  <c:v>Urbanisation is one of the drivers for prefab solutions</c:v>
                </c:pt>
                <c:pt idx="6">
                  <c:v>Prefab is a way to improve quality of the installation</c:v>
                </c:pt>
                <c:pt idx="7">
                  <c:v>Prefab is the best solution for labour shortage</c:v>
                </c:pt>
                <c:pt idx="8">
                  <c:v>Digitalisation in the construction sector will lead to increasing usage of prefab in the installation sector</c:v>
                </c:pt>
                <c:pt idx="9">
                  <c:v>Prefab limits the freedom of design</c:v>
                </c:pt>
                <c:pt idx="10">
                  <c:v>Using prefab elements reduces liability and risks for our company</c:v>
                </c:pt>
                <c:pt idx="11">
                  <c:v>Prefab fits renovation projects the best</c:v>
                </c:pt>
              </c:strCache>
            </c:strRef>
          </c:cat>
          <c:val>
            <c:numRef>
              <c:f>Sheet1!$B$2:$B$14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8-4B56-44CD-A7E1-921774C0335F}"/>
            </c:ext>
          </c:extLst>
        </c:ser>
        <c:dLbls>
          <c:showLegendKey val="0"/>
          <c:showVal val="0"/>
          <c:showCatName val="0"/>
          <c:showSerName val="0"/>
          <c:showPercent val="0"/>
          <c:showBubbleSize val="0"/>
        </c:dLbls>
        <c:gapWidth val="40"/>
        <c:axId val="965672032"/>
        <c:axId val="965667440"/>
      </c:barChart>
      <c:catAx>
        <c:axId val="965672032"/>
        <c:scaling>
          <c:orientation val="maxMin"/>
        </c:scaling>
        <c:delete val="1"/>
        <c:axPos val="l"/>
        <c:numFmt formatCode="General" sourceLinked="1"/>
        <c:majorTickMark val="out"/>
        <c:minorTickMark val="none"/>
        <c:tickLblPos val="low"/>
        <c:crossAx val="965667440"/>
        <c:crosses val="autoZero"/>
        <c:auto val="1"/>
        <c:lblAlgn val="ctr"/>
        <c:lblOffset val="100"/>
        <c:noMultiLvlLbl val="0"/>
      </c:catAx>
      <c:valAx>
        <c:axId val="965667440"/>
        <c:scaling>
          <c:orientation val="minMax"/>
          <c:max val="1"/>
          <c:min val="-1"/>
        </c:scaling>
        <c:delete val="1"/>
        <c:axPos val="t"/>
        <c:numFmt formatCode="0%" sourceLinked="1"/>
        <c:majorTickMark val="out"/>
        <c:minorTickMark val="none"/>
        <c:tickLblPos val="nextTo"/>
        <c:crossAx val="965672032"/>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3944378525179053E-5"/>
          <c:w val="1"/>
          <c:h val="0.99994600016342061"/>
        </c:manualLayout>
      </c:layout>
      <c:barChart>
        <c:barDir val="bar"/>
        <c:grouping val="clustered"/>
        <c:varyColors val="0"/>
        <c:ser>
          <c:idx val="0"/>
          <c:order val="0"/>
          <c:tx>
            <c:strRef>
              <c:f>Sheet1!$B$1</c:f>
              <c:strCache>
                <c:ptCount val="1"/>
                <c:pt idx="0">
                  <c:v>deman</c:v>
                </c:pt>
              </c:strCache>
            </c:strRef>
          </c:tx>
          <c:spPr>
            <a:solidFill>
              <a:srgbClr val="CAA81F"/>
            </a:solidFill>
            <a:ln>
              <a:noFill/>
            </a:ln>
            <a:effectLst/>
          </c:spPr>
          <c:invertIfNegative val="0"/>
          <c:dPt>
            <c:idx val="0"/>
            <c:invertIfNegative val="0"/>
            <c:bubble3D val="0"/>
            <c:spPr>
              <a:solidFill>
                <a:srgbClr val="CAA81F"/>
              </a:solidFill>
              <a:ln>
                <a:noFill/>
              </a:ln>
              <a:effectLst/>
            </c:spPr>
            <c:extLst>
              <c:ext xmlns:c16="http://schemas.microsoft.com/office/drawing/2014/chart" uri="{C3380CC4-5D6E-409C-BE32-E72D297353CC}">
                <c16:uniqueId val="{00000001-4B56-44CD-A7E1-921774C0335F}"/>
              </c:ext>
            </c:extLst>
          </c:dPt>
          <c:dPt>
            <c:idx val="1"/>
            <c:invertIfNegative val="0"/>
            <c:bubble3D val="0"/>
            <c:spPr>
              <a:solidFill>
                <a:srgbClr val="CAA81F"/>
              </a:solidFill>
              <a:ln>
                <a:noFill/>
              </a:ln>
              <a:effectLst/>
            </c:spPr>
            <c:extLst>
              <c:ext xmlns:c16="http://schemas.microsoft.com/office/drawing/2014/chart" uri="{C3380CC4-5D6E-409C-BE32-E72D297353CC}">
                <c16:uniqueId val="{00000003-4B56-44CD-A7E1-921774C0335F}"/>
              </c:ext>
            </c:extLst>
          </c:dPt>
          <c:dPt>
            <c:idx val="2"/>
            <c:invertIfNegative val="0"/>
            <c:bubble3D val="0"/>
            <c:spPr>
              <a:solidFill>
                <a:srgbClr val="CAA81F"/>
              </a:solidFill>
              <a:ln>
                <a:noFill/>
              </a:ln>
              <a:effectLst/>
            </c:spPr>
            <c:extLst>
              <c:ext xmlns:c16="http://schemas.microsoft.com/office/drawing/2014/chart" uri="{C3380CC4-5D6E-409C-BE32-E72D297353CC}">
                <c16:uniqueId val="{00000005-4B56-44CD-A7E1-921774C0335F}"/>
              </c:ext>
            </c:extLst>
          </c:dPt>
          <c:dPt>
            <c:idx val="3"/>
            <c:invertIfNegative val="0"/>
            <c:bubble3D val="0"/>
            <c:spPr>
              <a:solidFill>
                <a:srgbClr val="CAA81F"/>
              </a:solidFill>
              <a:ln>
                <a:noFill/>
              </a:ln>
              <a:effectLst/>
            </c:spPr>
            <c:extLst>
              <c:ext xmlns:c16="http://schemas.microsoft.com/office/drawing/2014/chart" uri="{C3380CC4-5D6E-409C-BE32-E72D297353CC}">
                <c16:uniqueId val="{00000007-4B56-44CD-A7E1-921774C0335F}"/>
              </c:ext>
            </c:extLst>
          </c:dPt>
          <c:dPt>
            <c:idx val="4"/>
            <c:invertIfNegative val="0"/>
            <c:bubble3D val="0"/>
            <c:spPr>
              <a:solidFill>
                <a:srgbClr val="CAA81F"/>
              </a:solidFill>
              <a:ln>
                <a:noFill/>
              </a:ln>
              <a:effectLst/>
            </c:spPr>
            <c:extLst>
              <c:ext xmlns:c16="http://schemas.microsoft.com/office/drawing/2014/chart" uri="{C3380CC4-5D6E-409C-BE32-E72D297353CC}">
                <c16:uniqueId val="{00000009-4B56-44CD-A7E1-921774C0335F}"/>
              </c:ext>
            </c:extLst>
          </c:dPt>
          <c:dPt>
            <c:idx val="5"/>
            <c:invertIfNegative val="0"/>
            <c:bubble3D val="0"/>
            <c:spPr>
              <a:solidFill>
                <a:srgbClr val="CAA81F"/>
              </a:solidFill>
              <a:ln>
                <a:noFill/>
              </a:ln>
              <a:effectLst/>
            </c:spPr>
            <c:extLst>
              <c:ext xmlns:c16="http://schemas.microsoft.com/office/drawing/2014/chart" uri="{C3380CC4-5D6E-409C-BE32-E72D297353CC}">
                <c16:uniqueId val="{0000000B-4B56-44CD-A7E1-921774C0335F}"/>
              </c:ext>
            </c:extLst>
          </c:dPt>
          <c:dPt>
            <c:idx val="6"/>
            <c:invertIfNegative val="0"/>
            <c:bubble3D val="0"/>
            <c:spPr>
              <a:solidFill>
                <a:srgbClr val="757F7F"/>
              </a:solidFill>
              <a:ln>
                <a:noFill/>
              </a:ln>
              <a:effectLst/>
            </c:spPr>
            <c:extLst>
              <c:ext xmlns:c16="http://schemas.microsoft.com/office/drawing/2014/chart" uri="{C3380CC4-5D6E-409C-BE32-E72D297353CC}">
                <c16:uniqueId val="{0000000D-4B56-44CD-A7E1-921774C0335F}"/>
              </c:ext>
            </c:extLst>
          </c:dPt>
          <c:dPt>
            <c:idx val="7"/>
            <c:invertIfNegative val="0"/>
            <c:bubble3D val="0"/>
            <c:spPr>
              <a:solidFill>
                <a:srgbClr val="757F7F"/>
              </a:solidFill>
              <a:ln>
                <a:noFill/>
              </a:ln>
              <a:effectLst/>
            </c:spPr>
            <c:extLst>
              <c:ext xmlns:c16="http://schemas.microsoft.com/office/drawing/2014/chart" uri="{C3380CC4-5D6E-409C-BE32-E72D297353CC}">
                <c16:uniqueId val="{0000000F-4B56-44CD-A7E1-921774C0335F}"/>
              </c:ext>
            </c:extLst>
          </c:dPt>
          <c:dPt>
            <c:idx val="8"/>
            <c:invertIfNegative val="0"/>
            <c:bubble3D val="0"/>
            <c:spPr>
              <a:solidFill>
                <a:srgbClr val="CAA81F"/>
              </a:solidFill>
              <a:ln>
                <a:noFill/>
              </a:ln>
              <a:effectLst/>
            </c:spPr>
            <c:extLst>
              <c:ext xmlns:c16="http://schemas.microsoft.com/office/drawing/2014/chart" uri="{C3380CC4-5D6E-409C-BE32-E72D297353CC}">
                <c16:uniqueId val="{00000011-4B56-44CD-A7E1-921774C0335F}"/>
              </c:ext>
            </c:extLst>
          </c:dPt>
          <c:dPt>
            <c:idx val="9"/>
            <c:invertIfNegative val="0"/>
            <c:bubble3D val="0"/>
            <c:spPr>
              <a:solidFill>
                <a:srgbClr val="CAA81F"/>
              </a:solidFill>
              <a:ln>
                <a:noFill/>
              </a:ln>
              <a:effectLst/>
            </c:spPr>
            <c:extLst>
              <c:ext xmlns:c16="http://schemas.microsoft.com/office/drawing/2014/chart" uri="{C3380CC4-5D6E-409C-BE32-E72D297353CC}">
                <c16:uniqueId val="{00000013-4B56-44CD-A7E1-921774C0335F}"/>
              </c:ext>
            </c:extLst>
          </c:dPt>
          <c:dPt>
            <c:idx val="10"/>
            <c:invertIfNegative val="0"/>
            <c:bubble3D val="0"/>
            <c:spPr>
              <a:solidFill>
                <a:srgbClr val="CAA81F"/>
              </a:solidFill>
              <a:ln>
                <a:noFill/>
              </a:ln>
              <a:effectLst/>
            </c:spPr>
            <c:extLst>
              <c:ext xmlns:c16="http://schemas.microsoft.com/office/drawing/2014/chart" uri="{C3380CC4-5D6E-409C-BE32-E72D297353CC}">
                <c16:uniqueId val="{00000015-4B56-44CD-A7E1-921774C0335F}"/>
              </c:ext>
            </c:extLst>
          </c:dPt>
          <c:dPt>
            <c:idx val="11"/>
            <c:invertIfNegative val="0"/>
            <c:bubble3D val="0"/>
            <c:spPr>
              <a:solidFill>
                <a:srgbClr val="757F7F"/>
              </a:solidFill>
              <a:ln>
                <a:noFill/>
              </a:ln>
              <a:effectLst/>
            </c:spPr>
            <c:extLst>
              <c:ext xmlns:c16="http://schemas.microsoft.com/office/drawing/2014/chart" uri="{C3380CC4-5D6E-409C-BE32-E72D297353CC}">
                <c16:uniqueId val="{00000017-4B56-44CD-A7E1-921774C033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AA81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Online shops</c:v>
                </c:pt>
                <c:pt idx="1">
                  <c:v>Manufacturers of installation products</c:v>
                </c:pt>
                <c:pt idx="2">
                  <c:v>Wholesalers</c:v>
                </c:pt>
                <c:pt idx="3">
                  <c:v>Manufacturers of building products</c:v>
                </c:pt>
                <c:pt idx="4">
                  <c:v>Other suppliers</c:v>
                </c:pt>
                <c:pt idx="5">
                  <c:v>C-Part suppliers</c:v>
                </c:pt>
              </c:strCache>
            </c:strRef>
          </c:cat>
          <c:val>
            <c:numRef>
              <c:f>Sheet1!$B$2:$B$7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8-4B56-44CD-A7E1-921774C0335F}"/>
            </c:ext>
          </c:extLst>
        </c:ser>
        <c:dLbls>
          <c:showLegendKey val="0"/>
          <c:showVal val="0"/>
          <c:showCatName val="0"/>
          <c:showSerName val="0"/>
          <c:showPercent val="0"/>
          <c:showBubbleSize val="0"/>
        </c:dLbls>
        <c:gapWidth val="40"/>
        <c:axId val="965672032"/>
        <c:axId val="965667440"/>
      </c:barChart>
      <c:catAx>
        <c:axId val="965672032"/>
        <c:scaling>
          <c:orientation val="maxMin"/>
        </c:scaling>
        <c:delete val="1"/>
        <c:axPos val="l"/>
        <c:numFmt formatCode="General" sourceLinked="1"/>
        <c:majorTickMark val="out"/>
        <c:minorTickMark val="none"/>
        <c:tickLblPos val="low"/>
        <c:crossAx val="965667440"/>
        <c:crosses val="autoZero"/>
        <c:auto val="1"/>
        <c:lblAlgn val="ctr"/>
        <c:lblOffset val="100"/>
        <c:noMultiLvlLbl val="0"/>
      </c:catAx>
      <c:valAx>
        <c:axId val="965667440"/>
        <c:scaling>
          <c:orientation val="minMax"/>
          <c:max val="1"/>
          <c:min val="-1"/>
        </c:scaling>
        <c:delete val="1"/>
        <c:axPos val="t"/>
        <c:numFmt formatCode="0%" sourceLinked="1"/>
        <c:majorTickMark val="out"/>
        <c:minorTickMark val="none"/>
        <c:tickLblPos val="nextTo"/>
        <c:crossAx val="965672032"/>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30046735099721E-2"/>
          <c:y val="5.399983657944194E-5"/>
          <c:w val="0.79683232369114898"/>
          <c:h val="0.99994601902787739"/>
        </c:manualLayout>
      </c:layout>
      <c:barChart>
        <c:barDir val="bar"/>
        <c:grouping val="clustered"/>
        <c:varyColors val="0"/>
        <c:ser>
          <c:idx val="0"/>
          <c:order val="0"/>
          <c:tx>
            <c:strRef>
              <c:f>Sheet1!$B$1</c:f>
              <c:strCache>
                <c:ptCount val="1"/>
                <c:pt idx="0">
                  <c:v>deman</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D6D4-4E07-8EC7-F3E198E83517}"/>
              </c:ext>
            </c:extLst>
          </c:dPt>
          <c:dPt>
            <c:idx val="1"/>
            <c:invertIfNegative val="0"/>
            <c:bubble3D val="0"/>
            <c:spPr>
              <a:solidFill>
                <a:srgbClr val="0A5D7A"/>
              </a:solidFill>
              <a:ln>
                <a:noFill/>
              </a:ln>
              <a:effectLst/>
            </c:spPr>
            <c:extLst>
              <c:ext xmlns:c16="http://schemas.microsoft.com/office/drawing/2014/chart" uri="{C3380CC4-5D6E-409C-BE32-E72D297353CC}">
                <c16:uniqueId val="{00000003-D6D4-4E07-8EC7-F3E198E83517}"/>
              </c:ext>
            </c:extLst>
          </c:dPt>
          <c:dPt>
            <c:idx val="2"/>
            <c:invertIfNegative val="0"/>
            <c:bubble3D val="0"/>
            <c:spPr>
              <a:solidFill>
                <a:srgbClr val="0A5D7A"/>
              </a:solidFill>
              <a:ln>
                <a:noFill/>
              </a:ln>
              <a:effectLst/>
            </c:spPr>
            <c:extLst>
              <c:ext xmlns:c16="http://schemas.microsoft.com/office/drawing/2014/chart" uri="{C3380CC4-5D6E-409C-BE32-E72D297353CC}">
                <c16:uniqueId val="{00000005-D6D4-4E07-8EC7-F3E198E83517}"/>
              </c:ext>
            </c:extLst>
          </c:dPt>
          <c:dPt>
            <c:idx val="3"/>
            <c:invertIfNegative val="0"/>
            <c:bubble3D val="0"/>
            <c:spPr>
              <a:solidFill>
                <a:srgbClr val="0A5D7A"/>
              </a:solidFill>
              <a:ln>
                <a:noFill/>
              </a:ln>
              <a:effectLst/>
            </c:spPr>
            <c:extLst>
              <c:ext xmlns:c16="http://schemas.microsoft.com/office/drawing/2014/chart" uri="{C3380CC4-5D6E-409C-BE32-E72D297353CC}">
                <c16:uniqueId val="{00000007-D6D4-4E07-8EC7-F3E198E83517}"/>
              </c:ext>
            </c:extLst>
          </c:dPt>
          <c:dPt>
            <c:idx val="4"/>
            <c:invertIfNegative val="0"/>
            <c:bubble3D val="0"/>
            <c:spPr>
              <a:solidFill>
                <a:srgbClr val="0A5D7A"/>
              </a:solidFill>
              <a:ln>
                <a:noFill/>
              </a:ln>
              <a:effectLst/>
            </c:spPr>
            <c:extLst>
              <c:ext xmlns:c16="http://schemas.microsoft.com/office/drawing/2014/chart" uri="{C3380CC4-5D6E-409C-BE32-E72D297353CC}">
                <c16:uniqueId val="{00000009-D6D4-4E07-8EC7-F3E198E83517}"/>
              </c:ext>
            </c:extLst>
          </c:dPt>
          <c:dPt>
            <c:idx val="5"/>
            <c:invertIfNegative val="0"/>
            <c:bubble3D val="0"/>
            <c:spPr>
              <a:solidFill>
                <a:srgbClr val="0A5D7A"/>
              </a:solidFill>
              <a:ln>
                <a:noFill/>
              </a:ln>
              <a:effectLst/>
            </c:spPr>
            <c:extLst>
              <c:ext xmlns:c16="http://schemas.microsoft.com/office/drawing/2014/chart" uri="{C3380CC4-5D6E-409C-BE32-E72D297353CC}">
                <c16:uniqueId val="{0000000B-D6D4-4E07-8EC7-F3E198E83517}"/>
              </c:ext>
            </c:extLst>
          </c:dPt>
          <c:dPt>
            <c:idx val="6"/>
            <c:invertIfNegative val="0"/>
            <c:bubble3D val="0"/>
            <c:spPr>
              <a:solidFill>
                <a:srgbClr val="0A5D7A"/>
              </a:solidFill>
              <a:ln>
                <a:noFill/>
              </a:ln>
              <a:effectLst/>
            </c:spPr>
            <c:extLst>
              <c:ext xmlns:c16="http://schemas.microsoft.com/office/drawing/2014/chart" uri="{C3380CC4-5D6E-409C-BE32-E72D297353CC}">
                <c16:uniqueId val="{0000000D-D6D4-4E07-8EC7-F3E198E8351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D6D4-4E07-8EC7-F3E198E83517}"/>
              </c:ext>
            </c:extLst>
          </c:dPt>
          <c:dPt>
            <c:idx val="8"/>
            <c:invertIfNegative val="0"/>
            <c:bubble3D val="0"/>
            <c:spPr>
              <a:solidFill>
                <a:srgbClr val="0A5D7A"/>
              </a:solidFill>
              <a:ln>
                <a:noFill/>
              </a:ln>
              <a:effectLst/>
            </c:spPr>
            <c:extLst>
              <c:ext xmlns:c16="http://schemas.microsoft.com/office/drawing/2014/chart" uri="{C3380CC4-5D6E-409C-BE32-E72D297353CC}">
                <c16:uniqueId val="{00000011-D6D4-4E07-8EC7-F3E198E83517}"/>
              </c:ext>
            </c:extLst>
          </c:dPt>
          <c:dPt>
            <c:idx val="9"/>
            <c:invertIfNegative val="0"/>
            <c:bubble3D val="0"/>
            <c:spPr>
              <a:solidFill>
                <a:srgbClr val="0A5D7A"/>
              </a:solidFill>
              <a:ln>
                <a:noFill/>
              </a:ln>
              <a:effectLst/>
            </c:spPr>
            <c:extLst>
              <c:ext xmlns:c16="http://schemas.microsoft.com/office/drawing/2014/chart" uri="{C3380CC4-5D6E-409C-BE32-E72D297353CC}">
                <c16:uniqueId val="{00000013-D6D4-4E07-8EC7-F3E198E83517}"/>
              </c:ext>
            </c:extLst>
          </c:dPt>
          <c:dPt>
            <c:idx val="10"/>
            <c:invertIfNegative val="0"/>
            <c:bubble3D val="0"/>
            <c:spPr>
              <a:solidFill>
                <a:srgbClr val="0A5D7A"/>
              </a:solidFill>
              <a:ln>
                <a:noFill/>
              </a:ln>
              <a:effectLst/>
            </c:spPr>
            <c:extLst>
              <c:ext xmlns:c16="http://schemas.microsoft.com/office/drawing/2014/chart" uri="{C3380CC4-5D6E-409C-BE32-E72D297353CC}">
                <c16:uniqueId val="{00000015-D6D4-4E07-8EC7-F3E198E83517}"/>
              </c:ext>
            </c:extLst>
          </c:dPt>
          <c:dPt>
            <c:idx val="11"/>
            <c:invertIfNegative val="0"/>
            <c:bubble3D val="0"/>
            <c:spPr>
              <a:solidFill>
                <a:srgbClr val="757F7F"/>
              </a:solidFill>
              <a:ln>
                <a:noFill/>
              </a:ln>
              <a:effectLst/>
            </c:spPr>
            <c:extLst>
              <c:ext xmlns:c16="http://schemas.microsoft.com/office/drawing/2014/chart" uri="{C3380CC4-5D6E-409C-BE32-E72D297353CC}">
                <c16:uniqueId val="{00000017-D6D4-4E07-8EC7-F3E198E83517}"/>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D4-4E07-8EC7-F3E198E835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Manufacturers of installation products</c:v>
                </c:pt>
                <c:pt idx="1">
                  <c:v>C-Part suppliers </c:v>
                </c:pt>
                <c:pt idx="2">
                  <c:v>Manufacturers of building products</c:v>
                </c:pt>
                <c:pt idx="3">
                  <c:v>Online shops</c:v>
                </c:pt>
                <c:pt idx="4">
                  <c:v>Wholesalers</c:v>
                </c:pt>
                <c:pt idx="5">
                  <c:v>Other suppliers</c:v>
                </c:pt>
              </c:strCache>
            </c:strRef>
          </c:cat>
          <c:val>
            <c:numRef>
              <c:f>Sheet1!$B$2:$B$7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8-D6D4-4E07-8EC7-F3E198E83517}"/>
            </c:ext>
          </c:extLst>
        </c:ser>
        <c:dLbls>
          <c:showLegendKey val="0"/>
          <c:showVal val="0"/>
          <c:showCatName val="0"/>
          <c:showSerName val="0"/>
          <c:showPercent val="0"/>
          <c:showBubbleSize val="0"/>
        </c:dLbls>
        <c:gapWidth val="40"/>
        <c:axId val="965672032"/>
        <c:axId val="965667440"/>
      </c:barChart>
      <c:catAx>
        <c:axId val="965672032"/>
        <c:scaling>
          <c:orientation val="maxMin"/>
        </c:scaling>
        <c:delete val="1"/>
        <c:axPos val="l"/>
        <c:numFmt formatCode="General" sourceLinked="1"/>
        <c:majorTickMark val="out"/>
        <c:minorTickMark val="none"/>
        <c:tickLblPos val="low"/>
        <c:crossAx val="965667440"/>
        <c:crosses val="autoZero"/>
        <c:auto val="1"/>
        <c:lblAlgn val="ctr"/>
        <c:lblOffset val="100"/>
        <c:noMultiLvlLbl val="0"/>
      </c:catAx>
      <c:valAx>
        <c:axId val="965667440"/>
        <c:scaling>
          <c:orientation val="minMax"/>
          <c:max val="1"/>
          <c:min val="-1"/>
        </c:scaling>
        <c:delete val="1"/>
        <c:axPos val="t"/>
        <c:numFmt formatCode="0%" sourceLinked="1"/>
        <c:majorTickMark val="out"/>
        <c:minorTickMark val="none"/>
        <c:tickLblPos val="nextTo"/>
        <c:crossAx val="965672032"/>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UK</c:v>
                </c:pt>
              </c:strCache>
            </c:strRef>
          </c:tx>
          <c:spPr>
            <a:solidFill>
              <a:srgbClr val="0A5D7A"/>
            </a:solidFill>
            <a:ln>
              <a:noFill/>
            </a:ln>
            <a:effectLst/>
          </c:spPr>
          <c:invertIfNegative val="0"/>
          <c:dPt>
            <c:idx val="2"/>
            <c:invertIfNegative val="0"/>
            <c:bubble3D val="0"/>
            <c:extLst>
              <c:ext xmlns:c16="http://schemas.microsoft.com/office/drawing/2014/chart" uri="{C3380CC4-5D6E-409C-BE32-E72D297353CC}">
                <c16:uniqueId val="{00000001-F5E5-44E0-9627-50669758604F}"/>
              </c:ext>
            </c:extLst>
          </c:dPt>
          <c:dPt>
            <c:idx val="8"/>
            <c:invertIfNegative val="0"/>
            <c:bubble3D val="0"/>
            <c:extLst>
              <c:ext xmlns:c16="http://schemas.microsoft.com/office/drawing/2014/chart" uri="{C3380CC4-5D6E-409C-BE32-E72D297353CC}">
                <c16:uniqueId val="{00000003-F5E5-44E0-9627-50669758604F}"/>
              </c:ext>
            </c:extLst>
          </c:dPt>
          <c:dPt>
            <c:idx val="9"/>
            <c:invertIfNegative val="0"/>
            <c:bubble3D val="0"/>
            <c:extLst>
              <c:ext xmlns:c16="http://schemas.microsoft.com/office/drawing/2014/chart" uri="{C3380CC4-5D6E-409C-BE32-E72D297353CC}">
                <c16:uniqueId val="{00000005-F5E5-44E0-9627-50669758604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6326777115949296"/>
                      <c:h val="7.2780232306108389E-2"/>
                    </c:manualLayout>
                  </c15:layout>
                </c:ext>
                <c:ext xmlns:c16="http://schemas.microsoft.com/office/drawing/2014/chart" uri="{C3380CC4-5D6E-409C-BE32-E72D297353CC}">
                  <c16:uniqueId val="{00000006-F5E5-44E0-9627-50669758604F}"/>
                </c:ext>
              </c:extLst>
            </c:dLbl>
            <c:dLbl>
              <c:idx val="1"/>
              <c:delete val="1"/>
              <c:extLst>
                <c:ext xmlns:c15="http://schemas.microsoft.com/office/drawing/2012/chart" uri="{CE6537A1-D6FC-4f65-9D91-7224C49458BB}">
                  <c15:layout>
                    <c:manualLayout>
                      <c:w val="0.28508796543718523"/>
                      <c:h val="7.2780232306108389E-2"/>
                    </c:manualLayout>
                  </c15:layout>
                </c:ext>
                <c:ext xmlns:c16="http://schemas.microsoft.com/office/drawing/2014/chart" uri="{C3380CC4-5D6E-409C-BE32-E72D297353CC}">
                  <c16:uniqueId val="{00000007-F5E5-44E0-9627-50669758604F}"/>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08796543718523"/>
                      <c:h val="7.2780232306108389E-2"/>
                    </c:manualLayout>
                  </c15:layout>
                </c:ext>
                <c:ext xmlns:c16="http://schemas.microsoft.com/office/drawing/2014/chart" uri="{C3380CC4-5D6E-409C-BE32-E72D297353CC}">
                  <c16:uniqueId val="{00000001-F5E5-44E0-9627-50669758604F}"/>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960528871847693"/>
                      <c:h val="7.2780232306108389E-2"/>
                    </c:manualLayout>
                  </c15:layout>
                </c:ext>
                <c:ext xmlns:c16="http://schemas.microsoft.com/office/drawing/2014/chart" uri="{C3380CC4-5D6E-409C-BE32-E72D297353CC}">
                  <c16:uniqueId val="{00000008-F5E5-44E0-9627-50669758604F}"/>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08796543718523"/>
                      <c:h val="7.2780232306108389E-2"/>
                    </c:manualLayout>
                  </c15:layout>
                </c:ext>
                <c:ext xmlns:c16="http://schemas.microsoft.com/office/drawing/2014/chart" uri="{C3380CC4-5D6E-409C-BE32-E72D297353CC}">
                  <c16:uniqueId val="{00000009-F5E5-44E0-9627-50669758604F}"/>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12304368960122"/>
                      <c:h val="7.2780232306108389E-2"/>
                    </c:manualLayout>
                  </c15:layout>
                </c:ext>
                <c:ext xmlns:c16="http://schemas.microsoft.com/office/drawing/2014/chart" uri="{C3380CC4-5D6E-409C-BE32-E72D297353CC}">
                  <c16:uniqueId val="{0000000A-F5E5-44E0-9627-50669758604F}"/>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960528871847693"/>
                      <c:h val="7.2780232306108389E-2"/>
                    </c:manualLayout>
                  </c15:layout>
                </c:ext>
                <c:ext xmlns:c16="http://schemas.microsoft.com/office/drawing/2014/chart" uri="{C3380CC4-5D6E-409C-BE32-E72D297353CC}">
                  <c16:uniqueId val="{0000000B-F5E5-44E0-9627-50669758604F}"/>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4002222339258131"/>
                      <c:h val="7.2780232306108389E-2"/>
                    </c:manualLayout>
                  </c15:layout>
                </c:ext>
                <c:ext xmlns:c16="http://schemas.microsoft.com/office/drawing/2014/chart" uri="{C3380CC4-5D6E-409C-BE32-E72D297353CC}">
                  <c16:uniqueId val="{00000003-F5E5-44E0-9627-50669758604F}"/>
                </c:ext>
              </c:extLst>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7423269290707697"/>
                      <c:h val="7.2780232306108389E-2"/>
                    </c:manualLayout>
                  </c15:layout>
                </c:ext>
                <c:ext xmlns:c16="http://schemas.microsoft.com/office/drawing/2014/chart" uri="{C3380CC4-5D6E-409C-BE32-E72D297353CC}">
                  <c16:uniqueId val="{00000005-F5E5-44E0-9627-50669758604F}"/>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326777115949296"/>
                      <c:h val="7.2780232306108389E-2"/>
                    </c:manualLayout>
                  </c15:layout>
                </c:ext>
                <c:ext xmlns:c16="http://schemas.microsoft.com/office/drawing/2014/chart" uri="{C3380CC4-5D6E-409C-BE32-E72D297353CC}">
                  <c16:uniqueId val="{00000000-87CD-4911-A5B8-3919E8490A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8">
                  <c:v>1-4 FTE</c:v>
                </c:pt>
                <c:pt idx="9">
                  <c:v>5-14 FTE</c:v>
                </c:pt>
                <c:pt idx="10">
                  <c:v>15 and more FTE</c:v>
                </c:pt>
              </c:strCache>
            </c:strRef>
          </c:cat>
          <c:val>
            <c:numRef>
              <c:f>Sheet1!$B$2:$B$12</c:f>
              <c:numCache>
                <c:formatCode>0%</c:formatCode>
                <c:ptCount val="11"/>
                <c:pt idx="0">
                  <c:v>0.93</c:v>
                </c:pt>
                <c:pt idx="1">
                  <c:v>0</c:v>
                </c:pt>
                <c:pt idx="2">
                  <c:v>0.02</c:v>
                </c:pt>
                <c:pt idx="3">
                  <c:v>8.0000000000000002E-3</c:v>
                </c:pt>
                <c:pt idx="4">
                  <c:v>8.0000000000000002E-3</c:v>
                </c:pt>
                <c:pt idx="5">
                  <c:v>8.0000000000000002E-3</c:v>
                </c:pt>
                <c:pt idx="6">
                  <c:v>8.0000000000000002E-3</c:v>
                </c:pt>
                <c:pt idx="8">
                  <c:v>0.56999999999999995</c:v>
                </c:pt>
                <c:pt idx="9">
                  <c:v>0.26</c:v>
                </c:pt>
                <c:pt idx="10">
                  <c:v>0.17</c:v>
                </c:pt>
              </c:numCache>
            </c:numRef>
          </c:val>
          <c:extLst>
            <c:ext xmlns:c16="http://schemas.microsoft.com/office/drawing/2014/chart" uri="{C3380CC4-5D6E-409C-BE32-E72D297353CC}">
              <c16:uniqueId val="{0000000C-F5E5-44E0-9627-50669758604F}"/>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Germany</c:v>
                </c:pt>
              </c:strCache>
            </c:strRef>
          </c:tx>
          <c:spPr>
            <a:solidFill>
              <a:srgbClr val="0A5D7A"/>
            </a:solidFill>
            <a:ln>
              <a:noFill/>
            </a:ln>
            <a:effectLst/>
          </c:spPr>
          <c:invertIfNegative val="0"/>
          <c:dPt>
            <c:idx val="2"/>
            <c:invertIfNegative val="0"/>
            <c:bubble3D val="0"/>
            <c:extLst>
              <c:ext xmlns:c16="http://schemas.microsoft.com/office/drawing/2014/chart" uri="{C3380CC4-5D6E-409C-BE32-E72D297353CC}">
                <c16:uniqueId val="{00000001-7E7E-48FB-BC04-F9A581FD3033}"/>
              </c:ext>
            </c:extLst>
          </c:dPt>
          <c:dPt>
            <c:idx val="8"/>
            <c:invertIfNegative val="0"/>
            <c:bubble3D val="0"/>
            <c:extLst>
              <c:ext xmlns:c16="http://schemas.microsoft.com/office/drawing/2014/chart" uri="{C3380CC4-5D6E-409C-BE32-E72D297353CC}">
                <c16:uniqueId val="{00000003-7E7E-48FB-BC04-F9A581FD3033}"/>
              </c:ext>
            </c:extLst>
          </c:dPt>
          <c:dPt>
            <c:idx val="9"/>
            <c:invertIfNegative val="0"/>
            <c:bubble3D val="0"/>
            <c:extLst>
              <c:ext xmlns:c16="http://schemas.microsoft.com/office/drawing/2014/chart" uri="{C3380CC4-5D6E-409C-BE32-E72D297353CC}">
                <c16:uniqueId val="{00000005-7E7E-48FB-BC04-F9A581FD303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B758E"/>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6-7E7E-48FB-BC04-F9A581FD3033}"/>
                </c:ext>
              </c:extLst>
            </c:dLbl>
            <c:dLbl>
              <c:idx val="1"/>
              <c:layout>
                <c:manualLayout>
                  <c:x val="-2.8596861269565264E-2"/>
                  <c:y val="-3.072313113954622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7E7E-48FB-BC04-F9A581FD3033}"/>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7423269290707697"/>
                      <c:h val="7.3117195104020719E-2"/>
                    </c:manualLayout>
                  </c15:layout>
                </c:ext>
                <c:ext xmlns:c16="http://schemas.microsoft.com/office/drawing/2014/chart" uri="{C3380CC4-5D6E-409C-BE32-E72D297353CC}">
                  <c16:uniqueId val="{00000001-7E7E-48FB-BC04-F9A581FD3033}"/>
                </c:ext>
              </c:extLst>
            </c:dLbl>
            <c:dLbl>
              <c:idx val="3"/>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7E7E-48FB-BC04-F9A581FD3033}"/>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7E7E-48FB-BC04-F9A581FD3033}"/>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290573016449973"/>
                      <c:h val="7.3117205824295761E-2"/>
                    </c:manualLayout>
                  </c15:layout>
                </c:ext>
                <c:ext xmlns:c16="http://schemas.microsoft.com/office/drawing/2014/chart" uri="{C3380CC4-5D6E-409C-BE32-E72D297353CC}">
                  <c16:uniqueId val="{0000000A-7E7E-48FB-BC04-F9A581FD3033}"/>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7E7E-48FB-BC04-F9A581FD3033}"/>
                </c:ext>
              </c:extLst>
            </c:dLbl>
            <c:dLbl>
              <c:idx val="7"/>
              <c:dLblPos val="inEnd"/>
              <c:showLegendKey val="0"/>
              <c:showVal val="1"/>
              <c:showCatName val="0"/>
              <c:showSerName val="0"/>
              <c:showPercent val="0"/>
              <c:showBubbleSize val="0"/>
              <c:extLst>
                <c:ext xmlns:c15="http://schemas.microsoft.com/office/drawing/2012/chart" uri="{CE6537A1-D6FC-4f65-9D91-7224C49458BB}">
                  <c15:layout>
                    <c:manualLayout>
                      <c:w val="0.30712745814982917"/>
                      <c:h val="7.2780232306108389E-2"/>
                    </c:manualLayout>
                  </c15:layout>
                </c:ext>
                <c:ext xmlns:c16="http://schemas.microsoft.com/office/drawing/2014/chart" uri="{C3380CC4-5D6E-409C-BE32-E72D297353CC}">
                  <c16:uniqueId val="{0000000C-7E7E-48FB-BC04-F9A581FD3033}"/>
                </c:ext>
              </c:extLst>
            </c:dLbl>
            <c:dLbl>
              <c:idx val="8"/>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3-7E7E-48FB-BC04-F9A581FD3033}"/>
                </c:ext>
              </c:extLst>
            </c:dLbl>
            <c:dLbl>
              <c:idx val="9"/>
              <c:layout>
                <c:manualLayout>
                  <c:x val="-0.33998596144664445"/>
                  <c:y val="1.209524474160835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7E7E-48FB-BC04-F9A581FD3033}"/>
                </c:ext>
              </c:extLst>
            </c:dLbl>
            <c:dLbl>
              <c:idx val="10"/>
              <c:layout>
                <c:manualLayout>
                  <c:x val="-0.35930710328351922"/>
                  <c:y val="-6.144142418120031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519761465466104"/>
                      <c:h val="7.2780232306108389E-2"/>
                    </c:manualLayout>
                  </c15:layout>
                </c:ext>
                <c:ext xmlns:c16="http://schemas.microsoft.com/office/drawing/2014/chart" uri="{C3380CC4-5D6E-409C-BE32-E72D297353CC}">
                  <c16:uniqueId val="{00000000-3966-4281-965F-20DC9CCFD2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8">
                  <c:v>1-4 FTE</c:v>
                </c:pt>
                <c:pt idx="9">
                  <c:v>5-14 FTE</c:v>
                </c:pt>
                <c:pt idx="10">
                  <c:v>15 and more FTE</c:v>
                </c:pt>
              </c:strCache>
            </c:strRef>
          </c:cat>
          <c:val>
            <c:numRef>
              <c:f>Sheet1!$B$2:$B$12</c:f>
              <c:numCache>
                <c:formatCode>0%</c:formatCode>
                <c:ptCount val="11"/>
                <c:pt idx="0">
                  <c:v>0.21</c:v>
                </c:pt>
                <c:pt idx="1">
                  <c:v>0</c:v>
                </c:pt>
                <c:pt idx="2">
                  <c:v>0.3</c:v>
                </c:pt>
                <c:pt idx="3">
                  <c:v>0.46</c:v>
                </c:pt>
                <c:pt idx="4">
                  <c:v>8.7999999999999995E-2</c:v>
                </c:pt>
                <c:pt idx="5">
                  <c:v>3.2000000000000001E-2</c:v>
                </c:pt>
                <c:pt idx="6">
                  <c:v>8.0000000000000002E-3</c:v>
                </c:pt>
                <c:pt idx="8">
                  <c:v>0.33600000000000002</c:v>
                </c:pt>
                <c:pt idx="9">
                  <c:v>0.33600000000000002</c:v>
                </c:pt>
                <c:pt idx="10">
                  <c:v>0.32800000000000007</c:v>
                </c:pt>
              </c:numCache>
            </c:numRef>
          </c:val>
          <c:extLst>
            <c:ext xmlns:c16="http://schemas.microsoft.com/office/drawing/2014/chart" uri="{C3380CC4-5D6E-409C-BE32-E72D297353CC}">
              <c16:uniqueId val="{0000000D-7E7E-48FB-BC04-F9A581FD3033}"/>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6441727484568E-3"/>
          <c:y val="0"/>
          <c:w val="0.98720774541708423"/>
          <c:h val="1"/>
        </c:manualLayout>
      </c:layout>
      <c:barChart>
        <c:barDir val="bar"/>
        <c:grouping val="clustered"/>
        <c:varyColors val="0"/>
        <c:ser>
          <c:idx val="0"/>
          <c:order val="0"/>
          <c:tx>
            <c:strRef>
              <c:f>Sheet1!$B$1</c:f>
              <c:strCache>
                <c:ptCount val="1"/>
                <c:pt idx="0">
                  <c:v>France</c:v>
                </c:pt>
              </c:strCache>
            </c:strRef>
          </c:tx>
          <c:spPr>
            <a:solidFill>
              <a:srgbClr val="0A5D7A"/>
            </a:solidFill>
            <a:ln>
              <a:noFill/>
            </a:ln>
            <a:effectLst/>
          </c:spPr>
          <c:invertIfNegative val="0"/>
          <c:dPt>
            <c:idx val="2"/>
            <c:invertIfNegative val="0"/>
            <c:bubble3D val="0"/>
            <c:extLst>
              <c:ext xmlns:c16="http://schemas.microsoft.com/office/drawing/2014/chart" uri="{C3380CC4-5D6E-409C-BE32-E72D297353CC}">
                <c16:uniqueId val="{00000001-93FB-44E6-B2BF-02341A0AD241}"/>
              </c:ext>
            </c:extLst>
          </c:dPt>
          <c:dPt>
            <c:idx val="8"/>
            <c:invertIfNegative val="0"/>
            <c:bubble3D val="0"/>
            <c:extLst>
              <c:ext xmlns:c16="http://schemas.microsoft.com/office/drawing/2014/chart" uri="{C3380CC4-5D6E-409C-BE32-E72D297353CC}">
                <c16:uniqueId val="{00000003-93FB-44E6-B2BF-02341A0AD241}"/>
              </c:ext>
            </c:extLst>
          </c:dPt>
          <c:dPt>
            <c:idx val="9"/>
            <c:invertIfNegative val="0"/>
            <c:bubble3D val="0"/>
            <c:extLst>
              <c:ext xmlns:c16="http://schemas.microsoft.com/office/drawing/2014/chart" uri="{C3380CC4-5D6E-409C-BE32-E72D297353CC}">
                <c16:uniqueId val="{00000005-93FB-44E6-B2BF-02341A0AD241}"/>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6-93FB-44E6-B2BF-02341A0AD241}"/>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93FB-44E6-B2BF-02341A0AD241}"/>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5230284941190895"/>
                      <c:h val="7.3117205824295761E-2"/>
                    </c:manualLayout>
                  </c15:layout>
                </c:ext>
                <c:ext xmlns:c16="http://schemas.microsoft.com/office/drawing/2014/chart" uri="{C3380CC4-5D6E-409C-BE32-E72D297353CC}">
                  <c16:uniqueId val="{00000001-93FB-44E6-B2BF-02341A0AD241}"/>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93FB-44E6-B2BF-02341A0AD241}"/>
                </c:ext>
              </c:extLst>
            </c:dLbl>
            <c:dLbl>
              <c:idx val="4"/>
              <c:layout>
                <c:manualLayout>
                  <c:x val="-4.3895517246440516E-2"/>
                  <c:y val="-1.2095244730343776E-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93FB-44E6-B2BF-02341A0AD241}"/>
                </c:ext>
              </c:extLst>
            </c:dLbl>
            <c:dLbl>
              <c:idx val="5"/>
              <c:layout>
                <c:manualLayout>
                  <c:x val="-0.35865438825665508"/>
                  <c:y val="2.483850196238915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1809237989741324"/>
                      <c:h val="7.3117205824295761E-2"/>
                    </c:manualLayout>
                  </c15:layout>
                </c:ext>
                <c:ext xmlns:c16="http://schemas.microsoft.com/office/drawing/2014/chart" uri="{C3380CC4-5D6E-409C-BE32-E72D297353CC}">
                  <c16:uniqueId val="{0000000A-93FB-44E6-B2BF-02341A0AD241}"/>
                </c:ext>
              </c:extLst>
            </c:dLbl>
            <c:dLbl>
              <c:idx val="6"/>
              <c:layout>
                <c:manualLayout>
                  <c:x val="-5.3804093973696301E-2"/>
                  <c:y val="2.4302488210255408E-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93FB-44E6-B2BF-02341A0AD241}"/>
                </c:ext>
              </c:extLst>
            </c:dLbl>
            <c:dLbl>
              <c:idx val="7"/>
              <c:dLblPos val="inEnd"/>
              <c:showLegendKey val="0"/>
              <c:showVal val="1"/>
              <c:showCatName val="0"/>
              <c:showSerName val="0"/>
              <c:showPercent val="0"/>
              <c:showBubbleSize val="0"/>
              <c:extLst>
                <c:ext xmlns:c15="http://schemas.microsoft.com/office/drawing/2012/chart" uri="{CE6537A1-D6FC-4f65-9D91-7224C49458BB}">
                  <c15:layout>
                    <c:manualLayout>
                      <c:w val="0.30712745814982917"/>
                      <c:h val="7.2780232306108389E-2"/>
                    </c:manualLayout>
                  </c15:layout>
                </c:ext>
                <c:ext xmlns:c16="http://schemas.microsoft.com/office/drawing/2014/chart" uri="{C3380CC4-5D6E-409C-BE32-E72D297353CC}">
                  <c16:uniqueId val="{0000000C-93FB-44E6-B2BF-02341A0AD241}"/>
                </c:ext>
              </c:extLst>
            </c:dLbl>
            <c:dLbl>
              <c:idx val="8"/>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3-93FB-44E6-B2BF-02341A0AD241}"/>
                </c:ext>
              </c:extLst>
            </c:dLbl>
            <c:dLbl>
              <c:idx val="9"/>
              <c:layout>
                <c:manualLayout>
                  <c:x val="-0.32902103969906038"/>
                  <c:y val="1.209524474160835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93FB-44E6-B2BF-02341A0AD241}"/>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7423269290707697"/>
                      <c:h val="7.2780232306108389E-2"/>
                    </c:manualLayout>
                  </c15:layout>
                </c:ext>
                <c:ext xmlns:c16="http://schemas.microsoft.com/office/drawing/2014/chart" uri="{C3380CC4-5D6E-409C-BE32-E72D297353CC}">
                  <c16:uniqueId val="{00000000-CFAB-44FC-B61A-B82388B256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8">
                  <c:v>1-4 FTE</c:v>
                </c:pt>
                <c:pt idx="9">
                  <c:v>5-14 FTE</c:v>
                </c:pt>
                <c:pt idx="10">
                  <c:v>15 and more FTE</c:v>
                </c:pt>
              </c:strCache>
            </c:strRef>
          </c:cat>
          <c:val>
            <c:numRef>
              <c:f>Sheet1!$B$2:$B$12</c:f>
              <c:numCache>
                <c:formatCode>0%</c:formatCode>
                <c:ptCount val="11"/>
                <c:pt idx="0">
                  <c:v>0.57999999999999996</c:v>
                </c:pt>
                <c:pt idx="1">
                  <c:v>0.23</c:v>
                </c:pt>
                <c:pt idx="2">
                  <c:v>0.04</c:v>
                </c:pt>
                <c:pt idx="3">
                  <c:v>2.4E-2</c:v>
                </c:pt>
                <c:pt idx="4">
                  <c:v>0.1</c:v>
                </c:pt>
                <c:pt idx="5">
                  <c:v>0.04</c:v>
                </c:pt>
                <c:pt idx="6">
                  <c:v>8.0000000000000002E-3</c:v>
                </c:pt>
                <c:pt idx="8">
                  <c:v>0.41600000000000004</c:v>
                </c:pt>
                <c:pt idx="9">
                  <c:v>0.36</c:v>
                </c:pt>
                <c:pt idx="10">
                  <c:v>0.22400000000000003</c:v>
                </c:pt>
              </c:numCache>
            </c:numRef>
          </c:val>
          <c:extLst>
            <c:ext xmlns:c16="http://schemas.microsoft.com/office/drawing/2014/chart" uri="{C3380CC4-5D6E-409C-BE32-E72D297353CC}">
              <c16:uniqueId val="{0000000D-93FB-44E6-B2BF-02341A0AD241}"/>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Poland</c:v>
                </c:pt>
              </c:strCache>
            </c:strRef>
          </c:tx>
          <c:spPr>
            <a:solidFill>
              <a:srgbClr val="0A5D7A"/>
            </a:solidFill>
            <a:ln>
              <a:noFill/>
            </a:ln>
            <a:effectLst/>
          </c:spPr>
          <c:invertIfNegative val="0"/>
          <c:dPt>
            <c:idx val="2"/>
            <c:invertIfNegative val="0"/>
            <c:bubble3D val="0"/>
            <c:extLst>
              <c:ext xmlns:c16="http://schemas.microsoft.com/office/drawing/2014/chart" uri="{C3380CC4-5D6E-409C-BE32-E72D297353CC}">
                <c16:uniqueId val="{00000001-7414-4BF5-93ED-BE10B8F89D8D}"/>
              </c:ext>
            </c:extLst>
          </c:dPt>
          <c:dPt>
            <c:idx val="8"/>
            <c:invertIfNegative val="0"/>
            <c:bubble3D val="0"/>
            <c:extLst>
              <c:ext xmlns:c16="http://schemas.microsoft.com/office/drawing/2014/chart" uri="{C3380CC4-5D6E-409C-BE32-E72D297353CC}">
                <c16:uniqueId val="{00000003-7414-4BF5-93ED-BE10B8F89D8D}"/>
              </c:ext>
            </c:extLst>
          </c:dPt>
          <c:dPt>
            <c:idx val="9"/>
            <c:invertIfNegative val="0"/>
            <c:bubble3D val="0"/>
            <c:extLst>
              <c:ext xmlns:c16="http://schemas.microsoft.com/office/drawing/2014/chart" uri="{C3380CC4-5D6E-409C-BE32-E72D297353CC}">
                <c16:uniqueId val="{00000005-7414-4BF5-93ED-BE10B8F89D8D}"/>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6-7414-4BF5-93ED-BE10B8F89D8D}"/>
                </c:ext>
              </c:extLst>
            </c:dLbl>
            <c:dLbl>
              <c:idx val="1"/>
              <c:delete val="1"/>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7414-4BF5-93ED-BE10B8F89D8D}"/>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7423269290707697"/>
                      <c:h val="7.3117195104020719E-2"/>
                    </c:manualLayout>
                  </c15:layout>
                </c:ext>
                <c:ext xmlns:c16="http://schemas.microsoft.com/office/drawing/2014/chart" uri="{C3380CC4-5D6E-409C-BE32-E72D297353CC}">
                  <c16:uniqueId val="{00000001-7414-4BF5-93ED-BE10B8F89D8D}"/>
                </c:ext>
              </c:extLst>
            </c:dLbl>
            <c:dLbl>
              <c:idx val="3"/>
              <c:delete val="1"/>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7414-4BF5-93ED-BE10B8F89D8D}"/>
                </c:ext>
              </c:extLst>
            </c:dLbl>
            <c:dLbl>
              <c:idx val="4"/>
              <c:delete val="1"/>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7414-4BF5-93ED-BE10B8F89D8D}"/>
                </c:ext>
              </c:extLst>
            </c:dLbl>
            <c:dLbl>
              <c:idx val="5"/>
              <c:delete val="1"/>
              <c:extLst>
                <c:ext xmlns:c15="http://schemas.microsoft.com/office/drawing/2012/chart" uri="{CE6537A1-D6FC-4f65-9D91-7224C49458BB}">
                  <c15:layout>
                    <c:manualLayout>
                      <c:w val="0.41677667562566961"/>
                      <c:h val="7.3117195104020719E-2"/>
                    </c:manualLayout>
                  </c15:layout>
                </c:ext>
                <c:ext xmlns:c16="http://schemas.microsoft.com/office/drawing/2014/chart" uri="{C3380CC4-5D6E-409C-BE32-E72D297353CC}">
                  <c16:uniqueId val="{0000000A-7414-4BF5-93ED-BE10B8F89D8D}"/>
                </c:ext>
              </c:extLst>
            </c:dLbl>
            <c:dLbl>
              <c:idx val="6"/>
              <c:delete val="1"/>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7414-4BF5-93ED-BE10B8F89D8D}"/>
                </c:ext>
              </c:extLst>
            </c:dLbl>
            <c:dLbl>
              <c:idx val="7"/>
              <c:dLblPos val="inEnd"/>
              <c:showLegendKey val="0"/>
              <c:showVal val="1"/>
              <c:showCatName val="0"/>
              <c:showSerName val="0"/>
              <c:showPercent val="0"/>
              <c:showBubbleSize val="0"/>
              <c:extLst>
                <c:ext xmlns:c15="http://schemas.microsoft.com/office/drawing/2012/chart" uri="{CE6537A1-D6FC-4f65-9D91-7224C49458BB}">
                  <c15:layout>
                    <c:manualLayout>
                      <c:w val="0.30712745814982917"/>
                      <c:h val="7.2780232306108389E-2"/>
                    </c:manualLayout>
                  </c15:layout>
                </c:ext>
                <c:ext xmlns:c16="http://schemas.microsoft.com/office/drawing/2014/chart" uri="{C3380CC4-5D6E-409C-BE32-E72D297353CC}">
                  <c16:uniqueId val="{0000000C-7414-4BF5-93ED-BE10B8F89D8D}"/>
                </c:ext>
              </c:extLst>
            </c:dLbl>
            <c:dLbl>
              <c:idx val="8"/>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3-7414-4BF5-93ED-BE10B8F89D8D}"/>
                </c:ext>
              </c:extLst>
            </c:dLbl>
            <c:dLbl>
              <c:idx val="9"/>
              <c:layout>
                <c:manualLayout>
                  <c:x val="-0.32833206272625942"/>
                  <c:y val="1.209524474160835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7414-4BF5-93ED-BE10B8F89D8D}"/>
                </c:ext>
              </c:extLst>
            </c:dLbl>
            <c:dLbl>
              <c:idx val="10"/>
              <c:layout>
                <c:manualLayout>
                  <c:x val="-3.2967720824458487E-2"/>
                  <c:y val="2.4190489460687553E-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8519761465466104"/>
                      <c:h val="7.2780232306108389E-2"/>
                    </c:manualLayout>
                  </c15:layout>
                </c:ext>
                <c:ext xmlns:c16="http://schemas.microsoft.com/office/drawing/2014/chart" uri="{C3380CC4-5D6E-409C-BE32-E72D297353CC}">
                  <c16:uniqueId val="{00000000-8F81-477E-9D3B-65BD712A95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8">
                  <c:v>1-4 FTE</c:v>
                </c:pt>
                <c:pt idx="9">
                  <c:v>5-14 FTE</c:v>
                </c:pt>
                <c:pt idx="10">
                  <c:v>15 and more FTE</c:v>
                </c:pt>
              </c:strCache>
            </c:strRef>
          </c:cat>
          <c:val>
            <c:numRef>
              <c:f>Sheet1!$B$2:$B$12</c:f>
              <c:numCache>
                <c:formatCode>0%</c:formatCode>
                <c:ptCount val="11"/>
                <c:pt idx="0">
                  <c:v>0.96799999999999997</c:v>
                </c:pt>
                <c:pt idx="1">
                  <c:v>0</c:v>
                </c:pt>
                <c:pt idx="2">
                  <c:v>8.0000000000000002E-3</c:v>
                </c:pt>
                <c:pt idx="3">
                  <c:v>1.6E-2</c:v>
                </c:pt>
                <c:pt idx="4">
                  <c:v>0</c:v>
                </c:pt>
                <c:pt idx="5">
                  <c:v>0</c:v>
                </c:pt>
                <c:pt idx="6">
                  <c:v>0</c:v>
                </c:pt>
                <c:pt idx="8">
                  <c:v>0.45238095238095238</c:v>
                </c:pt>
                <c:pt idx="9">
                  <c:v>0.40476190476190477</c:v>
                </c:pt>
                <c:pt idx="10">
                  <c:v>0.14285714285714285</c:v>
                </c:pt>
              </c:numCache>
            </c:numRef>
          </c:val>
          <c:extLst>
            <c:ext xmlns:c16="http://schemas.microsoft.com/office/drawing/2014/chart" uri="{C3380CC4-5D6E-409C-BE32-E72D297353CC}">
              <c16:uniqueId val="{0000000D-7414-4BF5-93ED-BE10B8F89D8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Belgium</c:v>
                </c:pt>
              </c:strCache>
            </c:strRef>
          </c:tx>
          <c:spPr>
            <a:solidFill>
              <a:srgbClr val="0A5D7A"/>
            </a:solidFill>
            <a:ln>
              <a:noFill/>
            </a:ln>
            <a:effectLst/>
          </c:spPr>
          <c:invertIfNegative val="0"/>
          <c:dPt>
            <c:idx val="2"/>
            <c:invertIfNegative val="0"/>
            <c:bubble3D val="0"/>
            <c:extLst>
              <c:ext xmlns:c16="http://schemas.microsoft.com/office/drawing/2014/chart" uri="{C3380CC4-5D6E-409C-BE32-E72D297353CC}">
                <c16:uniqueId val="{00000001-A744-4417-AE4E-91D3515B0B3F}"/>
              </c:ext>
            </c:extLst>
          </c:dPt>
          <c:dPt>
            <c:idx val="8"/>
            <c:invertIfNegative val="0"/>
            <c:bubble3D val="0"/>
            <c:extLst>
              <c:ext xmlns:c16="http://schemas.microsoft.com/office/drawing/2014/chart" uri="{C3380CC4-5D6E-409C-BE32-E72D297353CC}">
                <c16:uniqueId val="{00000003-A744-4417-AE4E-91D3515B0B3F}"/>
              </c:ext>
            </c:extLst>
          </c:dPt>
          <c:dPt>
            <c:idx val="9"/>
            <c:invertIfNegative val="0"/>
            <c:bubble3D val="0"/>
            <c:extLst>
              <c:ext xmlns:c16="http://schemas.microsoft.com/office/drawing/2014/chart" uri="{C3380CC4-5D6E-409C-BE32-E72D297353CC}">
                <c16:uniqueId val="{00000005-A744-4417-AE4E-91D3515B0B3F}"/>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6-A744-4417-AE4E-91D3515B0B3F}"/>
                </c:ext>
              </c:extLst>
            </c:dLbl>
            <c:dLbl>
              <c:idx val="1"/>
              <c:delete val="1"/>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A744-4417-AE4E-91D3515B0B3F}"/>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729169886353334"/>
                      <c:h val="7.3117205824295761E-2"/>
                    </c:manualLayout>
                  </c15:layout>
                </c:ext>
                <c:ext xmlns:c16="http://schemas.microsoft.com/office/drawing/2014/chart" uri="{C3380CC4-5D6E-409C-BE32-E72D297353CC}">
                  <c16:uniqueId val="{00000001-A744-4417-AE4E-91D3515B0B3F}"/>
                </c:ext>
              </c:extLst>
            </c:dLbl>
            <c:dLbl>
              <c:idx val="3"/>
              <c:delete val="1"/>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A744-4417-AE4E-91D3515B0B3F}"/>
                </c:ext>
              </c:extLst>
            </c:dLbl>
            <c:dLbl>
              <c:idx val="4"/>
              <c:delete val="1"/>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A744-4417-AE4E-91D3515B0B3F}"/>
                </c:ext>
              </c:extLst>
            </c:dLbl>
            <c:dLbl>
              <c:idx val="5"/>
              <c:delete val="1"/>
              <c:extLst>
                <c:ext xmlns:c15="http://schemas.microsoft.com/office/drawing/2012/chart" uri="{CE6537A1-D6FC-4f65-9D91-7224C49458BB}">
                  <c15:layout>
                    <c:manualLayout>
                      <c:w val="0.41677667562566961"/>
                      <c:h val="7.3117195104020719E-2"/>
                    </c:manualLayout>
                  </c15:layout>
                </c:ext>
                <c:ext xmlns:c16="http://schemas.microsoft.com/office/drawing/2014/chart" uri="{C3380CC4-5D6E-409C-BE32-E72D297353CC}">
                  <c16:uniqueId val="{0000000A-A744-4417-AE4E-91D3515B0B3F}"/>
                </c:ext>
              </c:extLst>
            </c:dLbl>
            <c:dLbl>
              <c:idx val="6"/>
              <c:delete val="1"/>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A744-4417-AE4E-91D3515B0B3F}"/>
                </c:ext>
              </c:extLst>
            </c:dLbl>
            <c:dLbl>
              <c:idx val="7"/>
              <c:dLblPos val="inEnd"/>
              <c:showLegendKey val="0"/>
              <c:showVal val="1"/>
              <c:showCatName val="0"/>
              <c:showSerName val="0"/>
              <c:showPercent val="0"/>
              <c:showBubbleSize val="0"/>
              <c:extLst>
                <c:ext xmlns:c15="http://schemas.microsoft.com/office/drawing/2012/chart" uri="{CE6537A1-D6FC-4f65-9D91-7224C49458BB}">
                  <c15:layout>
                    <c:manualLayout>
                      <c:w val="0.30712745814982917"/>
                      <c:h val="7.2780232306108389E-2"/>
                    </c:manualLayout>
                  </c15:layout>
                </c:ext>
                <c:ext xmlns:c16="http://schemas.microsoft.com/office/drawing/2014/chart" uri="{C3380CC4-5D6E-409C-BE32-E72D297353CC}">
                  <c16:uniqueId val="{0000000C-A744-4417-AE4E-91D3515B0B3F}"/>
                </c:ext>
              </c:extLst>
            </c:dLbl>
            <c:dLbl>
              <c:idx val="8"/>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3-A744-4417-AE4E-91D3515B0B3F}"/>
                </c:ext>
              </c:extLst>
            </c:dLbl>
            <c:dLbl>
              <c:idx val="9"/>
              <c:layout>
                <c:manualLayout>
                  <c:x val="-4.39330742618751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A744-4417-AE4E-91D3515B0B3F}"/>
                </c:ext>
              </c:extLst>
            </c:dLbl>
            <c:dLbl>
              <c:idx val="10"/>
              <c:layout>
                <c:manualLayout>
                  <c:x val="-3.9536745006859553E-2"/>
                  <c:y val="-1.1264574462868065E-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0712745814982917"/>
                      <c:h val="7.2780232306108389E-2"/>
                    </c:manualLayout>
                  </c15:layout>
                </c:ext>
                <c:ext xmlns:c16="http://schemas.microsoft.com/office/drawing/2014/chart" uri="{C3380CC4-5D6E-409C-BE32-E72D297353CC}">
                  <c16:uniqueId val="{00000000-DBD8-42A5-8D9C-F0D9662C75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8">
                  <c:v>1-4 FTE</c:v>
                </c:pt>
                <c:pt idx="9">
                  <c:v>5-14 FTE</c:v>
                </c:pt>
                <c:pt idx="10">
                  <c:v>15 and more FTE</c:v>
                </c:pt>
              </c:strCache>
            </c:strRef>
          </c:cat>
          <c:val>
            <c:numRef>
              <c:f>Sheet1!$B$2:$B$12</c:f>
              <c:numCache>
                <c:formatCode>0%</c:formatCode>
                <c:ptCount val="11"/>
                <c:pt idx="0">
                  <c:v>0.84</c:v>
                </c:pt>
                <c:pt idx="1">
                  <c:v>0.03</c:v>
                </c:pt>
                <c:pt idx="2">
                  <c:v>2.5000000000000001E-2</c:v>
                </c:pt>
                <c:pt idx="3">
                  <c:v>0</c:v>
                </c:pt>
                <c:pt idx="4">
                  <c:v>0</c:v>
                </c:pt>
                <c:pt idx="5">
                  <c:v>0</c:v>
                </c:pt>
                <c:pt idx="6">
                  <c:v>0</c:v>
                </c:pt>
                <c:pt idx="8">
                  <c:v>0.7222222222222221</c:v>
                </c:pt>
                <c:pt idx="9">
                  <c:v>0.18888888888888888</c:v>
                </c:pt>
                <c:pt idx="10">
                  <c:v>8.8888888888888892E-2</c:v>
                </c:pt>
              </c:numCache>
            </c:numRef>
          </c:val>
          <c:extLst>
            <c:ext xmlns:c16="http://schemas.microsoft.com/office/drawing/2014/chart" uri="{C3380CC4-5D6E-409C-BE32-E72D297353CC}">
              <c16:uniqueId val="{0000000D-A744-4417-AE4E-91D3515B0B3F}"/>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1F22-4E5E-B762-2819F03073C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F22-4E5E-B762-2819F03073C2}"/>
              </c:ext>
            </c:extLst>
          </c:dPt>
          <c:cat>
            <c:strRef>
              <c:f>Sheet1!$A$2:$A$3</c:f>
              <c:strCache>
                <c:ptCount val="2"/>
                <c:pt idx="0">
                  <c:v>1st Qtr</c:v>
                </c:pt>
                <c:pt idx="1">
                  <c:v>2nd Qtr</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4-1F22-4E5E-B762-2819F03073C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The Netherlands</c:v>
                </c:pt>
              </c:strCache>
            </c:strRef>
          </c:tx>
          <c:spPr>
            <a:solidFill>
              <a:srgbClr val="0A5D7A"/>
            </a:solidFill>
            <a:ln>
              <a:noFill/>
            </a:ln>
            <a:effectLst/>
          </c:spPr>
          <c:invertIfNegative val="0"/>
          <c:dPt>
            <c:idx val="8"/>
            <c:invertIfNegative val="0"/>
            <c:bubble3D val="0"/>
            <c:extLst>
              <c:ext xmlns:c16="http://schemas.microsoft.com/office/drawing/2014/chart" uri="{C3380CC4-5D6E-409C-BE32-E72D297353CC}">
                <c16:uniqueId val="{00000003-95E1-4F7E-BB49-C0FC1457476D}"/>
              </c:ext>
            </c:extLst>
          </c:dPt>
          <c:dPt>
            <c:idx val="9"/>
            <c:invertIfNegative val="0"/>
            <c:bubble3D val="0"/>
            <c:extLst>
              <c:ext xmlns:c16="http://schemas.microsoft.com/office/drawing/2014/chart" uri="{C3380CC4-5D6E-409C-BE32-E72D297353CC}">
                <c16:uniqueId val="{00000005-95E1-4F7E-BB49-C0FC1457476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8519761465466104"/>
                      <c:h val="7.2780232306108389E-2"/>
                    </c:manualLayout>
                  </c15:layout>
                </c:ext>
                <c:ext xmlns:c16="http://schemas.microsoft.com/office/drawing/2014/chart" uri="{C3380CC4-5D6E-409C-BE32-E72D297353CC}">
                  <c16:uniqueId val="{00000006-95E1-4F7E-BB49-C0FC1457476D}"/>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122827844684905"/>
                      <c:h val="7.2780232306108389E-2"/>
                    </c:manualLayout>
                  </c15:layout>
                </c:ext>
                <c:ext xmlns:c16="http://schemas.microsoft.com/office/drawing/2014/chart" uri="{C3380CC4-5D6E-409C-BE32-E72D297353CC}">
                  <c16:uniqueId val="{00000007-95E1-4F7E-BB49-C0FC1457476D}"/>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326777115949296"/>
                      <c:h val="7.2780232306108389E-2"/>
                    </c:manualLayout>
                  </c15:layout>
                </c:ext>
                <c:ext xmlns:c16="http://schemas.microsoft.com/office/drawing/2014/chart" uri="{C3380CC4-5D6E-409C-BE32-E72D297353CC}">
                  <c16:uniqueId val="{00000001-95E1-4F7E-BB49-C0FC1457476D}"/>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19320019443309"/>
                      <c:h val="7.2780232306108389E-2"/>
                    </c:manualLayout>
                  </c15:layout>
                </c:ext>
                <c:ext xmlns:c16="http://schemas.microsoft.com/office/drawing/2014/chart" uri="{C3380CC4-5D6E-409C-BE32-E72D297353CC}">
                  <c16:uniqueId val="{00000009-95E1-4F7E-BB49-C0FC1457476D}"/>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5098714514016538"/>
                      <c:h val="7.2780232306108389E-2"/>
                    </c:manualLayout>
                  </c15:layout>
                </c:ext>
                <c:ext xmlns:c16="http://schemas.microsoft.com/office/drawing/2014/chart" uri="{C3380CC4-5D6E-409C-BE32-E72D297353CC}">
                  <c16:uniqueId val="{00000003-95E1-4F7E-BB49-C0FC1457476D}"/>
                </c:ext>
              </c:extLst>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0712745814982917"/>
                      <c:h val="7.2780232306108389E-2"/>
                    </c:manualLayout>
                  </c15:layout>
                </c:ext>
                <c:ext xmlns:c16="http://schemas.microsoft.com/office/drawing/2014/chart" uri="{C3380CC4-5D6E-409C-BE32-E72D297353CC}">
                  <c16:uniqueId val="{00000005-95E1-4F7E-BB49-C0FC1457476D}"/>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961625364022451"/>
                      <c:h val="7.2780232306108389E-2"/>
                    </c:manualLayout>
                  </c15:layout>
                </c:ext>
                <c:ext xmlns:c16="http://schemas.microsoft.com/office/drawing/2014/chart" uri="{C3380CC4-5D6E-409C-BE32-E72D297353CC}">
                  <c16:uniqueId val="{00000000-3AB7-409E-83D1-E2F6EB7605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8">
                  <c:v>1-4 FTE</c:v>
                </c:pt>
                <c:pt idx="9">
                  <c:v>5-14 FTE</c:v>
                </c:pt>
                <c:pt idx="10">
                  <c:v>15 and more FTE</c:v>
                </c:pt>
              </c:strCache>
            </c:strRef>
          </c:cat>
          <c:val>
            <c:numRef>
              <c:f>Sheet1!$B$2:$B$12</c:f>
              <c:numCache>
                <c:formatCode>0%</c:formatCode>
                <c:ptCount val="11"/>
                <c:pt idx="0">
                  <c:v>0.84</c:v>
                </c:pt>
                <c:pt idx="1">
                  <c:v>0.03</c:v>
                </c:pt>
                <c:pt idx="2">
                  <c:v>0.01</c:v>
                </c:pt>
                <c:pt idx="4">
                  <c:v>0.01</c:v>
                </c:pt>
                <c:pt idx="8">
                  <c:v>0.43333333333333335</c:v>
                </c:pt>
                <c:pt idx="9">
                  <c:v>0.22222222222222221</c:v>
                </c:pt>
                <c:pt idx="10">
                  <c:v>0.34444444444444444</c:v>
                </c:pt>
              </c:numCache>
            </c:numRef>
          </c:val>
          <c:extLst>
            <c:ext xmlns:c16="http://schemas.microsoft.com/office/drawing/2014/chart" uri="{C3380CC4-5D6E-409C-BE32-E72D297353CC}">
              <c16:uniqueId val="{0000000D-95E1-4F7E-BB49-C0FC1457476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1D9E-4BC2-A795-7A21E412F237}"/>
              </c:ext>
            </c:extLst>
          </c:dPt>
          <c:dPt>
            <c:idx val="1"/>
            <c:bubble3D val="0"/>
            <c:spPr>
              <a:solidFill>
                <a:srgbClr val="B9C6CF"/>
              </a:solidFill>
              <a:ln w="19050">
                <a:noFill/>
              </a:ln>
              <a:effectLst/>
            </c:spPr>
            <c:extLst>
              <c:ext xmlns:c16="http://schemas.microsoft.com/office/drawing/2014/chart" uri="{C3380CC4-5D6E-409C-BE32-E72D297353CC}">
                <c16:uniqueId val="{00000003-1D9E-4BC2-A795-7A21E412F237}"/>
              </c:ext>
            </c:extLst>
          </c:dPt>
          <c:cat>
            <c:numRef>
              <c:f>Blad1!$A$2:$A$3</c:f>
              <c:numCache>
                <c:formatCode>General</c:formatCode>
                <c:ptCount val="2"/>
              </c:numCache>
            </c:numRef>
          </c:cat>
          <c:val>
            <c:numRef>
              <c:f>Blad1!$B$2:$B$3</c:f>
              <c:numCache>
                <c:formatCode>General</c:formatCode>
                <c:ptCount val="2"/>
                <c:pt idx="0">
                  <c:v>70</c:v>
                </c:pt>
                <c:pt idx="1">
                  <c:v>30</c:v>
                </c:pt>
              </c:numCache>
            </c:numRef>
          </c:val>
          <c:extLst>
            <c:ext xmlns:c16="http://schemas.microsoft.com/office/drawing/2014/chart" uri="{C3380CC4-5D6E-409C-BE32-E72D297353CC}">
              <c16:uniqueId val="{00000004-1D9E-4BC2-A795-7A21E412F2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1">
                <a:lumMod val="20000"/>
                <a:lumOff val="8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77DE-4BD7-AA3E-18FCBF0B4711}"/>
              </c:ext>
            </c:extLst>
          </c:dPt>
          <c:dPt>
            <c:idx val="1"/>
            <c:bubble3D val="0"/>
            <c:spPr>
              <a:solidFill>
                <a:srgbClr val="B9C6CF"/>
              </a:solidFill>
              <a:ln w="19050">
                <a:noFill/>
              </a:ln>
              <a:effectLst/>
            </c:spPr>
            <c:extLst>
              <c:ext xmlns:c16="http://schemas.microsoft.com/office/drawing/2014/chart" uri="{C3380CC4-5D6E-409C-BE32-E72D297353CC}">
                <c16:uniqueId val="{00000003-77DE-4BD7-AA3E-18FCBF0B4711}"/>
              </c:ext>
            </c:extLst>
          </c:dPt>
          <c:cat>
            <c:numRef>
              <c:f>Blad1!$A$2:$A$3</c:f>
              <c:numCache>
                <c:formatCode>General</c:formatCode>
                <c:ptCount val="2"/>
              </c:numCache>
            </c:numRef>
          </c:cat>
          <c:val>
            <c:numRef>
              <c:f>Blad1!$B$2:$B$3</c:f>
              <c:numCache>
                <c:formatCode>General</c:formatCode>
                <c:ptCount val="2"/>
                <c:pt idx="0">
                  <c:v>90</c:v>
                </c:pt>
                <c:pt idx="1">
                  <c:v>10</c:v>
                </c:pt>
              </c:numCache>
            </c:numRef>
          </c:val>
          <c:extLst>
            <c:ext xmlns:c16="http://schemas.microsoft.com/office/drawing/2014/chart" uri="{C3380CC4-5D6E-409C-BE32-E72D297353CC}">
              <c16:uniqueId val="{00000004-77DE-4BD7-AA3E-18FCBF0B47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1">
                <a:lumMod val="20000"/>
                <a:lumOff val="8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CDE4-4CE0-A63C-39551639E9D7}"/>
              </c:ext>
            </c:extLst>
          </c:dPt>
          <c:dPt>
            <c:idx val="1"/>
            <c:bubble3D val="0"/>
            <c:spPr>
              <a:solidFill>
                <a:srgbClr val="B9C6CF"/>
              </a:solidFill>
              <a:ln w="19050">
                <a:noFill/>
              </a:ln>
              <a:effectLst/>
            </c:spPr>
            <c:extLst>
              <c:ext xmlns:c16="http://schemas.microsoft.com/office/drawing/2014/chart" uri="{C3380CC4-5D6E-409C-BE32-E72D297353CC}">
                <c16:uniqueId val="{00000003-CDE4-4CE0-A63C-39551639E9D7}"/>
              </c:ext>
            </c:extLst>
          </c:dPt>
          <c:cat>
            <c:numRef>
              <c:f>Blad1!$A$2:$A$3</c:f>
              <c:numCache>
                <c:formatCode>General</c:formatCode>
                <c:ptCount val="2"/>
              </c:numCache>
            </c:numRef>
          </c:cat>
          <c:val>
            <c:numRef>
              <c:f>Blad1!$B$2:$B$3</c:f>
              <c:numCache>
                <c:formatCode>General</c:formatCode>
                <c:ptCount val="2"/>
                <c:pt idx="0">
                  <c:v>70</c:v>
                </c:pt>
                <c:pt idx="1">
                  <c:v>30</c:v>
                </c:pt>
              </c:numCache>
            </c:numRef>
          </c:val>
          <c:extLst>
            <c:ext xmlns:c16="http://schemas.microsoft.com/office/drawing/2014/chart" uri="{C3380CC4-5D6E-409C-BE32-E72D297353CC}">
              <c16:uniqueId val="{00000004-CDE4-4CE0-A63C-39551639E9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rgbClr val="0A5D7A"/>
              </a:solidFill>
              <a:ln w="19050">
                <a:solidFill>
                  <a:schemeClr val="lt1"/>
                </a:solidFill>
              </a:ln>
              <a:effectLst/>
            </c:spPr>
            <c:extLst>
              <c:ext xmlns:c16="http://schemas.microsoft.com/office/drawing/2014/chart" uri="{C3380CC4-5D6E-409C-BE32-E72D297353CC}">
                <c16:uniqueId val="{00000001-C3E3-468A-BC7E-6E204430BB1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3E3-468A-BC7E-6E204430BB1B}"/>
              </c:ext>
            </c:extLst>
          </c:dPt>
          <c:cat>
            <c:strRef>
              <c:f>Sheet1!$A$2:$A$3</c:f>
              <c:strCache>
                <c:ptCount val="2"/>
                <c:pt idx="0">
                  <c:v>1st Qtr</c:v>
                </c:pt>
                <c:pt idx="1">
                  <c:v>2nd Qtr</c:v>
                </c:pt>
              </c:strCache>
            </c:strRef>
          </c:cat>
          <c:val>
            <c:numRef>
              <c:f>Sheet1!$B$2:$B$3</c:f>
              <c:numCache>
                <c:formatCode>General</c:formatCode>
                <c:ptCount val="2"/>
                <c:pt idx="0">
                  <c:v>8.4</c:v>
                </c:pt>
                <c:pt idx="1">
                  <c:v>1.5999999999999996</c:v>
                </c:pt>
              </c:numCache>
            </c:numRef>
          </c:val>
          <c:extLst>
            <c:ext xmlns:c16="http://schemas.microsoft.com/office/drawing/2014/chart" uri="{C3380CC4-5D6E-409C-BE32-E72D297353CC}">
              <c16:uniqueId val="{00000004-C3E3-468A-BC7E-6E204430BB1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D111CAF-65A1-4DD8-B481-A30E6AC03CCB}"/>
              </a:ext>
            </a:extLst>
          </p:cNvPr>
          <p:cNvSpPr>
            <a:spLocks noGrp="1"/>
          </p:cNvSpPr>
          <p:nvPr>
            <p:ph type="hdr" sz="quarter"/>
          </p:nvPr>
        </p:nvSpPr>
        <p:spPr>
          <a:xfrm>
            <a:off x="0" y="0"/>
            <a:ext cx="3037235" cy="46639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ACA6C0E-ADDA-42F3-827A-C014A23D54B7}"/>
              </a:ext>
            </a:extLst>
          </p:cNvPr>
          <p:cNvSpPr>
            <a:spLocks noGrp="1"/>
          </p:cNvSpPr>
          <p:nvPr>
            <p:ph type="dt" sz="quarter" idx="1"/>
          </p:nvPr>
        </p:nvSpPr>
        <p:spPr>
          <a:xfrm>
            <a:off x="3971514" y="0"/>
            <a:ext cx="3037235" cy="466390"/>
          </a:xfrm>
          <a:prstGeom prst="rect">
            <a:avLst/>
          </a:prstGeom>
        </p:spPr>
        <p:txBody>
          <a:bodyPr vert="horz" lIns="91440" tIns="45720" rIns="91440" bIns="45720" rtlCol="0"/>
          <a:lstStyle>
            <a:lvl1pPr algn="r">
              <a:defRPr sz="1200"/>
            </a:lvl1pPr>
          </a:lstStyle>
          <a:p>
            <a:fld id="{6E3AB41F-A43D-43D1-A5BC-5056A1A7601F}" type="datetimeFigureOut">
              <a:rPr lang="nl-NL" smtClean="0"/>
              <a:t>22-2-2023</a:t>
            </a:fld>
            <a:endParaRPr lang="nl-NL"/>
          </a:p>
        </p:txBody>
      </p:sp>
      <p:sp>
        <p:nvSpPr>
          <p:cNvPr id="4" name="Tijdelijke aanduiding voor voettekst 3">
            <a:extLst>
              <a:ext uri="{FF2B5EF4-FFF2-40B4-BE49-F238E27FC236}">
                <a16:creationId xmlns:a16="http://schemas.microsoft.com/office/drawing/2014/main" id="{245588AD-D69D-4391-B7E3-8AA6E06D8AD3}"/>
              </a:ext>
            </a:extLst>
          </p:cNvPr>
          <p:cNvSpPr>
            <a:spLocks noGrp="1"/>
          </p:cNvSpPr>
          <p:nvPr>
            <p:ph type="ftr" sz="quarter" idx="2"/>
          </p:nvPr>
        </p:nvSpPr>
        <p:spPr>
          <a:xfrm>
            <a:off x="0" y="8830010"/>
            <a:ext cx="3037235" cy="46639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151569D-E8A8-4CAA-A6F6-FC672BFDD7A7}"/>
              </a:ext>
            </a:extLst>
          </p:cNvPr>
          <p:cNvSpPr>
            <a:spLocks noGrp="1"/>
          </p:cNvSpPr>
          <p:nvPr>
            <p:ph type="sldNum" sz="quarter" idx="3"/>
          </p:nvPr>
        </p:nvSpPr>
        <p:spPr>
          <a:xfrm>
            <a:off x="3971514" y="8830010"/>
            <a:ext cx="3037235" cy="466390"/>
          </a:xfrm>
          <a:prstGeom prst="rect">
            <a:avLst/>
          </a:prstGeom>
        </p:spPr>
        <p:txBody>
          <a:bodyPr vert="horz" lIns="91440" tIns="45720" rIns="91440" bIns="45720" rtlCol="0" anchor="b"/>
          <a:lstStyle>
            <a:lvl1pPr algn="r">
              <a:defRPr sz="1200"/>
            </a:lvl1pPr>
          </a:lstStyle>
          <a:p>
            <a:fld id="{D07BB137-78BF-4F6B-BE44-F22100565757}" type="slidenum">
              <a:rPr lang="nl-NL" smtClean="0"/>
              <a:t>‹#›</a:t>
            </a:fld>
            <a:endParaRPr lang="nl-NL"/>
          </a:p>
        </p:txBody>
      </p:sp>
    </p:spTree>
    <p:extLst>
      <p:ext uri="{BB962C8B-B14F-4D97-AF65-F5344CB8AC3E}">
        <p14:creationId xmlns:p14="http://schemas.microsoft.com/office/powerpoint/2010/main" val="2425275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4EC3735-E59A-49B4-B2BC-307366A0FF55}" type="datetimeFigureOut">
              <a:rPr lang="nl-NL" smtClean="0"/>
              <a:t>22-2-2023</a:t>
            </a:fld>
            <a:endParaRPr lang="nl-NL"/>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EEBAAA-6600-4737-96BA-09AB67C0E1E7}" type="slidenum">
              <a:rPr lang="nl-NL" smtClean="0"/>
              <a:t>‹#›</a:t>
            </a:fld>
            <a:endParaRPr lang="nl-NL"/>
          </a:p>
        </p:txBody>
      </p:sp>
    </p:spTree>
    <p:extLst>
      <p:ext uri="{BB962C8B-B14F-4D97-AF65-F5344CB8AC3E}">
        <p14:creationId xmlns:p14="http://schemas.microsoft.com/office/powerpoint/2010/main" val="4319164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4AA825C1-33C9-452D-BF38-C3EF8B7373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0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73EB390E-B6DC-4DD6-8788-8D15AD8D1657}"/>
              </a:ext>
            </a:extLst>
          </p:cNvPr>
          <p:cNvSpPr>
            <a:spLocks noGrp="1"/>
          </p:cNvSpPr>
          <p:nvPr>
            <p:ph type="sldNum" sz="quarter" idx="5"/>
          </p:nvPr>
        </p:nvSpPr>
        <p:spPr/>
        <p:txBody>
          <a:bodyPr/>
          <a:lstStyle/>
          <a:p>
            <a:fld id="{44EEBAAA-6600-4737-96BA-09AB67C0E1E7}" type="slidenum">
              <a:rPr lang="nl-NL" smtClean="0"/>
              <a:t>42</a:t>
            </a:fld>
            <a:endParaRPr lang="nl-NL"/>
          </a:p>
        </p:txBody>
      </p:sp>
    </p:spTree>
    <p:extLst>
      <p:ext uri="{BB962C8B-B14F-4D97-AF65-F5344CB8AC3E}">
        <p14:creationId xmlns:p14="http://schemas.microsoft.com/office/powerpoint/2010/main" val="344621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00D05C35-1F1F-452D-9657-92329D98C0A4}"/>
              </a:ext>
            </a:extLst>
          </p:cNvPr>
          <p:cNvSpPr>
            <a:spLocks noGrp="1"/>
          </p:cNvSpPr>
          <p:nvPr>
            <p:ph type="sldNum" sz="quarter" idx="5"/>
          </p:nvPr>
        </p:nvSpPr>
        <p:spPr/>
        <p:txBody>
          <a:bodyPr/>
          <a:lstStyle/>
          <a:p>
            <a:fld id="{44EEBAAA-6600-4737-96BA-09AB67C0E1E7}" type="slidenum">
              <a:rPr lang="nl-NL" smtClean="0"/>
              <a:t>43</a:t>
            </a:fld>
            <a:endParaRPr lang="nl-NL"/>
          </a:p>
        </p:txBody>
      </p:sp>
    </p:spTree>
    <p:extLst>
      <p:ext uri="{BB962C8B-B14F-4D97-AF65-F5344CB8AC3E}">
        <p14:creationId xmlns:p14="http://schemas.microsoft.com/office/powerpoint/2010/main" val="51248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Veritcal</a:t>
            </a:r>
            <a:r>
              <a:rPr lang="nl-NL" dirty="0"/>
              <a:t> bar </a:t>
            </a:r>
            <a:r>
              <a:rPr lang="nl-NL" dirty="0" err="1"/>
              <a:t>chart</a:t>
            </a:r>
            <a:r>
              <a:rPr lang="nl-NL" dirty="0"/>
              <a:t> basic </a:t>
            </a:r>
            <a:r>
              <a:rPr lang="nl-NL" dirty="0" err="1"/>
              <a:t>with</a:t>
            </a:r>
            <a:r>
              <a:rPr lang="nl-NL" dirty="0"/>
              <a:t> </a:t>
            </a:r>
            <a:r>
              <a:rPr lang="nl-NL" dirty="0" err="1"/>
              <a:t>comparison</a:t>
            </a:r>
            <a:r>
              <a:rPr lang="nl-NL" dirty="0"/>
              <a:t> (e.g. </a:t>
            </a:r>
            <a:r>
              <a:rPr lang="nl-NL" dirty="0" err="1"/>
              <a:t>age</a:t>
            </a:r>
            <a:r>
              <a:rPr lang="nl-NL" dirty="0"/>
              <a:t>, </a:t>
            </a:r>
            <a:r>
              <a:rPr lang="nl-NL" dirty="0" err="1"/>
              <a:t>region</a:t>
            </a:r>
            <a:r>
              <a:rPr lang="nl-NL" dirty="0"/>
              <a:t> etc.)</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38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Veritcal</a:t>
            </a:r>
            <a:r>
              <a:rPr lang="nl-NL" dirty="0"/>
              <a:t> bar </a:t>
            </a:r>
            <a:r>
              <a:rPr lang="nl-NL" dirty="0" err="1"/>
              <a:t>chart</a:t>
            </a:r>
            <a:r>
              <a:rPr lang="nl-NL" dirty="0"/>
              <a:t> basic </a:t>
            </a:r>
            <a:r>
              <a:rPr lang="nl-NL" dirty="0" err="1"/>
              <a:t>with</a:t>
            </a:r>
            <a:r>
              <a:rPr lang="nl-NL" dirty="0"/>
              <a:t> </a:t>
            </a:r>
            <a:r>
              <a:rPr lang="nl-NL" dirty="0" err="1"/>
              <a:t>comparison</a:t>
            </a:r>
            <a:r>
              <a:rPr lang="nl-NL" dirty="0"/>
              <a:t> (e.g. </a:t>
            </a:r>
            <a:r>
              <a:rPr lang="nl-NL" dirty="0" err="1"/>
              <a:t>age</a:t>
            </a:r>
            <a:r>
              <a:rPr lang="nl-NL" dirty="0"/>
              <a:t>, </a:t>
            </a:r>
            <a:r>
              <a:rPr lang="nl-NL" dirty="0" err="1"/>
              <a:t>region</a:t>
            </a:r>
            <a:r>
              <a:rPr lang="nl-NL" dirty="0"/>
              <a:t> etc.)</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0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defRPr/>
            </a:pPr>
            <a:r>
              <a:rPr lang="nl-NL" err="1"/>
              <a:t>slope</a:t>
            </a:r>
            <a:r>
              <a:rPr lang="nl-NL"/>
              <a:t> </a:t>
            </a:r>
            <a:r>
              <a:rPr lang="nl-NL" err="1"/>
              <a:t>graph</a:t>
            </a:r>
            <a:endParaRPr lang="en-GB"/>
          </a:p>
          <a:p>
            <a:endParaRPr lang="en-GB"/>
          </a:p>
        </p:txBody>
      </p:sp>
    </p:spTree>
    <p:extLst>
      <p:ext uri="{BB962C8B-B14F-4D97-AF65-F5344CB8AC3E}">
        <p14:creationId xmlns:p14="http://schemas.microsoft.com/office/powerpoint/2010/main" val="321317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defRPr/>
            </a:pPr>
            <a:r>
              <a:rPr lang="nl-NL" err="1"/>
              <a:t>slope</a:t>
            </a:r>
            <a:r>
              <a:rPr lang="nl-NL"/>
              <a:t> </a:t>
            </a:r>
            <a:r>
              <a:rPr lang="nl-NL" err="1"/>
              <a:t>graph</a:t>
            </a:r>
            <a:endParaRPr lang="en-GB"/>
          </a:p>
          <a:p>
            <a:endParaRPr lang="en-GB"/>
          </a:p>
        </p:txBody>
      </p:sp>
    </p:spTree>
    <p:extLst>
      <p:ext uri="{BB962C8B-B14F-4D97-AF65-F5344CB8AC3E}">
        <p14:creationId xmlns:p14="http://schemas.microsoft.com/office/powerpoint/2010/main" val="210892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defRPr/>
            </a:pPr>
            <a:r>
              <a:rPr lang="nl-NL" err="1"/>
              <a:t>slope</a:t>
            </a:r>
            <a:r>
              <a:rPr lang="nl-NL"/>
              <a:t> </a:t>
            </a:r>
            <a:r>
              <a:rPr lang="nl-NL" err="1"/>
              <a:t>graph</a:t>
            </a:r>
            <a:endParaRPr lang="en-GB"/>
          </a:p>
          <a:p>
            <a:endParaRPr lang="en-GB"/>
          </a:p>
        </p:txBody>
      </p:sp>
    </p:spTree>
    <p:extLst>
      <p:ext uri="{BB962C8B-B14F-4D97-AF65-F5344CB8AC3E}">
        <p14:creationId xmlns:p14="http://schemas.microsoft.com/office/powerpoint/2010/main" val="254499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defRPr/>
            </a:pPr>
            <a:r>
              <a:rPr lang="nl-NL" err="1"/>
              <a:t>slope</a:t>
            </a:r>
            <a:r>
              <a:rPr lang="nl-NL"/>
              <a:t> </a:t>
            </a:r>
            <a:r>
              <a:rPr lang="nl-NL" err="1"/>
              <a:t>graph</a:t>
            </a:r>
            <a:endParaRPr lang="en-GB"/>
          </a:p>
          <a:p>
            <a:endParaRPr lang="en-GB"/>
          </a:p>
        </p:txBody>
      </p:sp>
    </p:spTree>
    <p:extLst>
      <p:ext uri="{BB962C8B-B14F-4D97-AF65-F5344CB8AC3E}">
        <p14:creationId xmlns:p14="http://schemas.microsoft.com/office/powerpoint/2010/main" val="200600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defRPr/>
            </a:pPr>
            <a:r>
              <a:rPr lang="nl-NL" err="1"/>
              <a:t>slope</a:t>
            </a:r>
            <a:r>
              <a:rPr lang="nl-NL"/>
              <a:t> </a:t>
            </a:r>
            <a:r>
              <a:rPr lang="nl-NL" err="1"/>
              <a:t>graph</a:t>
            </a:r>
            <a:endParaRPr lang="en-GB"/>
          </a:p>
          <a:p>
            <a:endParaRPr lang="en-GB"/>
          </a:p>
        </p:txBody>
      </p:sp>
    </p:spTree>
    <p:extLst>
      <p:ext uri="{BB962C8B-B14F-4D97-AF65-F5344CB8AC3E}">
        <p14:creationId xmlns:p14="http://schemas.microsoft.com/office/powerpoint/2010/main" val="31495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DDCC9423-E84B-435A-AD11-6047514C31BD}"/>
              </a:ext>
            </a:extLst>
          </p:cNvPr>
          <p:cNvSpPr>
            <a:spLocks noGrp="1"/>
          </p:cNvSpPr>
          <p:nvPr>
            <p:ph type="sldNum" sz="quarter" idx="5"/>
          </p:nvPr>
        </p:nvSpPr>
        <p:spPr/>
        <p:txBody>
          <a:bodyPr/>
          <a:lstStyle/>
          <a:p>
            <a:fld id="{44EEBAAA-6600-4737-96BA-09AB67C0E1E7}" type="slidenum">
              <a:rPr lang="nl-NL" smtClean="0"/>
              <a:t>41</a:t>
            </a:fld>
            <a:endParaRPr lang="nl-NL"/>
          </a:p>
        </p:txBody>
      </p:sp>
    </p:spTree>
    <p:extLst>
      <p:ext uri="{BB962C8B-B14F-4D97-AF65-F5344CB8AC3E}">
        <p14:creationId xmlns:p14="http://schemas.microsoft.com/office/powerpoint/2010/main" val="150733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8261327-156B-4D05-90F2-29542A4617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
        <p:nvSpPr>
          <p:cNvPr id="11" name="Freeform 5">
            <a:extLst>
              <a:ext uri="{FF2B5EF4-FFF2-40B4-BE49-F238E27FC236}">
                <a16:creationId xmlns:a16="http://schemas.microsoft.com/office/drawing/2014/main" id="{BA7B0CDD-12F6-4EC3-9143-4612E3136B50}"/>
              </a:ext>
            </a:extLst>
          </p:cNvPr>
          <p:cNvSpPr>
            <a:spLocks/>
          </p:cNvSpPr>
          <p:nvPr userDrawn="1"/>
        </p:nvSpPr>
        <p:spPr bwMode="auto">
          <a:xfrm>
            <a:off x="1998663" y="2690813"/>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a:extLst>
              <a:ext uri="{FF2B5EF4-FFF2-40B4-BE49-F238E27FC236}">
                <a16:creationId xmlns:a16="http://schemas.microsoft.com/office/drawing/2014/main" id="{02963765-F9DC-445A-9F82-D5356215697C}"/>
              </a:ext>
            </a:extLst>
          </p:cNvPr>
          <p:cNvSpPr>
            <a:spLocks/>
          </p:cNvSpPr>
          <p:nvPr userDrawn="1"/>
        </p:nvSpPr>
        <p:spPr bwMode="auto">
          <a:xfrm>
            <a:off x="3019426" y="2651125"/>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a:extLst>
              <a:ext uri="{FF2B5EF4-FFF2-40B4-BE49-F238E27FC236}">
                <a16:creationId xmlns:a16="http://schemas.microsoft.com/office/drawing/2014/main" id="{87983CBD-AAE8-48BC-9914-A597617E816D}"/>
              </a:ext>
            </a:extLst>
          </p:cNvPr>
          <p:cNvSpPr>
            <a:spLocks noEditPoints="1"/>
          </p:cNvSpPr>
          <p:nvPr userDrawn="1"/>
        </p:nvSpPr>
        <p:spPr bwMode="auto">
          <a:xfrm>
            <a:off x="4068763" y="2690813"/>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Oval 8">
            <a:extLst>
              <a:ext uri="{FF2B5EF4-FFF2-40B4-BE49-F238E27FC236}">
                <a16:creationId xmlns:a16="http://schemas.microsoft.com/office/drawing/2014/main" id="{F875E9D4-3F6D-43E9-BF83-DAF4F8910B9A}"/>
              </a:ext>
            </a:extLst>
          </p:cNvPr>
          <p:cNvSpPr>
            <a:spLocks noChangeArrowheads="1"/>
          </p:cNvSpPr>
          <p:nvPr userDrawn="1"/>
        </p:nvSpPr>
        <p:spPr bwMode="auto">
          <a:xfrm>
            <a:off x="3298826" y="3608388"/>
            <a:ext cx="328613" cy="330200"/>
          </a:xfrm>
          <a:prstGeom prst="ellipse">
            <a:avLst/>
          </a:pr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9">
            <a:extLst>
              <a:ext uri="{FF2B5EF4-FFF2-40B4-BE49-F238E27FC236}">
                <a16:creationId xmlns:a16="http://schemas.microsoft.com/office/drawing/2014/main" id="{E3E44651-AA53-49AE-A027-3D5073A1F2E0}"/>
              </a:ext>
            </a:extLst>
          </p:cNvPr>
          <p:cNvSpPr>
            <a:spLocks noEditPoints="1"/>
          </p:cNvSpPr>
          <p:nvPr userDrawn="1"/>
        </p:nvSpPr>
        <p:spPr bwMode="auto">
          <a:xfrm>
            <a:off x="5262563" y="3216275"/>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hthoek 15">
            <a:extLst>
              <a:ext uri="{FF2B5EF4-FFF2-40B4-BE49-F238E27FC236}">
                <a16:creationId xmlns:a16="http://schemas.microsoft.com/office/drawing/2014/main" id="{98901D6D-284C-48AC-A74A-69DAEE7083CE}"/>
              </a:ext>
            </a:extLst>
          </p:cNvPr>
          <p:cNvSpPr/>
          <p:nvPr userDrawn="1"/>
        </p:nvSpPr>
        <p:spPr>
          <a:xfrm>
            <a:off x="2863516" y="0"/>
            <a:ext cx="1191126" cy="244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
        <p:nvSpPr>
          <p:cNvPr id="17" name="Rechthoek 16">
            <a:extLst>
              <a:ext uri="{FF2B5EF4-FFF2-40B4-BE49-F238E27FC236}">
                <a16:creationId xmlns:a16="http://schemas.microsoft.com/office/drawing/2014/main" id="{B5715FF9-99FA-4CA9-8021-BF0B4A04901E}"/>
              </a:ext>
            </a:extLst>
          </p:cNvPr>
          <p:cNvSpPr/>
          <p:nvPr userDrawn="1"/>
        </p:nvSpPr>
        <p:spPr>
          <a:xfrm>
            <a:off x="1564105" y="4379495"/>
            <a:ext cx="3789948" cy="247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Tree>
    <p:extLst>
      <p:ext uri="{BB962C8B-B14F-4D97-AF65-F5344CB8AC3E}">
        <p14:creationId xmlns:p14="http://schemas.microsoft.com/office/powerpoint/2010/main" val="256686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with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6127845" y="0"/>
            <a:ext cx="6064155" cy="6858000"/>
          </a:xfrm>
        </p:spPr>
        <p:txBody>
          <a:bodyPr/>
          <a:lstStyle/>
          <a:p>
            <a:r>
              <a:rPr lang="nl-NL"/>
              <a:t>Klik op het pictogram als u een afbeelding wilt toevoegen</a:t>
            </a:r>
          </a:p>
        </p:txBody>
      </p:sp>
      <p:cxnSp>
        <p:nvCxnSpPr>
          <p:cNvPr id="4" name="Straight Connector 25">
            <a:extLst>
              <a:ext uri="{FF2B5EF4-FFF2-40B4-BE49-F238E27FC236}">
                <a16:creationId xmlns:a16="http://schemas.microsoft.com/office/drawing/2014/main" id="{7C790611-DC4A-4A14-A36F-6B54E7193999}"/>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ing red-N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17" name="Tekstvak 16">
            <a:extLst>
              <a:ext uri="{FF2B5EF4-FFF2-40B4-BE49-F238E27FC236}">
                <a16:creationId xmlns:a16="http://schemas.microsoft.com/office/drawing/2014/main" id="{6EA05146-5B7A-4077-8B65-53AAD784B717}"/>
              </a:ext>
            </a:extLst>
          </p:cNvPr>
          <p:cNvSpPr txBox="1"/>
          <p:nvPr userDrawn="1"/>
        </p:nvSpPr>
        <p:spPr>
          <a:xfrm>
            <a:off x="2792819" y="5484012"/>
            <a:ext cx="6606362"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nl-NL" sz="1000" b="0" i="0" u="none" strike="noStrike" kern="1200" cap="none" spc="0" normalizeH="0" noProof="0" smtClean="0">
                <a:ln>
                  <a:noFill/>
                </a:ln>
                <a:solidFill>
                  <a:schemeClr val="bg1"/>
                </a:solidFill>
                <a:effectLst/>
                <a:uLnTx/>
                <a:uFillTx/>
                <a:latin typeface="Arial" pitchFamily="34" charset="0"/>
                <a:cs typeface="Arial" pitchFamily="34" charset="0"/>
              </a:rPr>
              <a:pPr algn="ctr"/>
              <a:t>22 februari 2023</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algn="ctr"/>
            <a:r>
              <a:rPr lang="nl-NL" sz="1000" dirty="0">
                <a:solidFill>
                  <a:schemeClr val="bg1"/>
                </a:solidFill>
              </a:rPr>
              <a:t>De in deze uitgave vermelde gegevens zijn strikt vertrouwelijk en alle hierop betrekking hebbende auteursrechten,</a:t>
            </a:r>
            <a:br>
              <a:rPr lang="nl-NL" sz="1000" dirty="0">
                <a:solidFill>
                  <a:schemeClr val="bg1"/>
                </a:solidFill>
              </a:rPr>
            </a:br>
            <a:r>
              <a:rPr lang="nl-NL" sz="1000" dirty="0">
                <a:solidFill>
                  <a:schemeClr val="bg1"/>
                </a:solidFill>
              </a:rPr>
              <a:t>databankrechten en overige (intellectuele) eigendomsrechten worden uitdrukkelijk voorbehouden.</a:t>
            </a:r>
            <a:br>
              <a:rPr lang="nl-NL" sz="1000" dirty="0">
                <a:solidFill>
                  <a:schemeClr val="bg1"/>
                </a:solidFill>
              </a:rPr>
            </a:br>
            <a:r>
              <a:rPr lang="nl-NL" sz="1000" dirty="0">
                <a:solidFill>
                  <a:schemeClr val="bg1"/>
                </a:solidFill>
              </a:rPr>
              <a:t>Niets uit deze uitgave mag zonder voorafgaande schriftelijke toestemming van USP Marketing Consultancy B.V.</a:t>
            </a:r>
            <a:br>
              <a:rPr lang="nl-NL" sz="1000" dirty="0">
                <a:solidFill>
                  <a:schemeClr val="bg1"/>
                </a:solidFill>
              </a:rPr>
            </a:br>
            <a:r>
              <a:rPr lang="nl-NL" sz="1000" dirty="0">
                <a:solidFill>
                  <a:schemeClr val="bg1"/>
                </a:solidFill>
              </a:rPr>
              <a:t>verveelvoudigd en/of openbaar gemaakt worden.</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4234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dia red UK">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ekstvak 12">
            <a:extLst>
              <a:ext uri="{FF2B5EF4-FFF2-40B4-BE49-F238E27FC236}">
                <a16:creationId xmlns:a16="http://schemas.microsoft.com/office/drawing/2014/main" id="{74017F25-175F-44A1-960A-4976947FC8BB}"/>
              </a:ext>
            </a:extLst>
          </p:cNvPr>
          <p:cNvSpPr txBox="1"/>
          <p:nvPr userDrawn="1"/>
        </p:nvSpPr>
        <p:spPr>
          <a:xfrm>
            <a:off x="2321943" y="5481495"/>
            <a:ext cx="6865189"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en-GB" sz="1000" b="0" i="0" u="none" strike="noStrike" kern="1200" cap="none" spc="0" normalizeH="0" smtClean="0">
                <a:ln>
                  <a:noFill/>
                </a:ln>
                <a:solidFill>
                  <a:schemeClr val="bg1"/>
                </a:solidFill>
                <a:effectLst/>
                <a:uLnTx/>
                <a:uFillTx/>
                <a:latin typeface="Arial" pitchFamily="34" charset="0"/>
                <a:cs typeface="Arial" pitchFamily="34" charset="0"/>
              </a:rPr>
              <a:pPr algn="ctr"/>
              <a:t>22 February 2023</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1000" b="0" i="0" u="none" strike="noStrike" kern="1200" cap="none" spc="0" normalizeH="0" baseline="0" dirty="0">
              <a:ln>
                <a:noFill/>
              </a:ln>
              <a:solidFill>
                <a:schemeClr val="bg1"/>
              </a:solidFill>
              <a:effectLst/>
              <a:uLnTx/>
              <a:uFillTx/>
              <a:latin typeface="Arial" pitchFamily="34" charset="0"/>
              <a:cs typeface="Arial" pitchFamily="34" charset="0"/>
            </a:endParaRPr>
          </a:p>
          <a:p>
            <a:pPr algn="ctr"/>
            <a:r>
              <a:rPr lang="en-GB" sz="1000" dirty="0">
                <a:solidFill>
                  <a:schemeClr val="bg1"/>
                </a:solidFill>
                <a:latin typeface="Arial" pitchFamily="34" charset="0"/>
                <a:cs typeface="Arial" pitchFamily="34" charset="0"/>
              </a:rPr>
              <a:t>The information in this publication is strictly confidential and all relevant copyrights, database rights and other (intellectual) </a:t>
            </a:r>
          </a:p>
          <a:p>
            <a:pPr algn="ctr"/>
            <a:r>
              <a:rPr lang="en-GB" sz="1000" dirty="0">
                <a:solidFill>
                  <a:schemeClr val="bg1"/>
                </a:solidFill>
                <a:latin typeface="Arial" pitchFamily="34" charset="0"/>
                <a:cs typeface="Arial" pitchFamily="34" charset="0"/>
              </a:rPr>
              <a:t>property rights are explicitly reserved. No part of this publication may be reproduced and/or published without the prior </a:t>
            </a:r>
          </a:p>
          <a:p>
            <a:pPr algn="ctr"/>
            <a:r>
              <a:rPr lang="en-GB" sz="1000" dirty="0">
                <a:solidFill>
                  <a:schemeClr val="bg1"/>
                </a:solidFill>
                <a:latin typeface="Arial" pitchFamily="34" charset="0"/>
                <a:cs typeface="Arial" pitchFamily="34" charset="0"/>
              </a:rPr>
              <a:t>written permission of USP Marketing Consultancy B.V.</a:t>
            </a:r>
            <a:endParaRPr lang="en-GB" sz="3600" dirty="0">
              <a:solidFill>
                <a:schemeClr val="bg1"/>
              </a:solidFill>
            </a:endParaRPr>
          </a:p>
        </p:txBody>
      </p:sp>
    </p:spTree>
    <p:extLst>
      <p:ext uri="{BB962C8B-B14F-4D97-AF65-F5344CB8AC3E}">
        <p14:creationId xmlns:p14="http://schemas.microsoft.com/office/powerpoint/2010/main" val="13693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kst - 1 Kolom">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defRPr>
                <a:solidFill>
                  <a:srgbClr val="757F7F"/>
                </a:solidFill>
              </a:defRPr>
            </a:lvl1pPr>
          </a:lstStyle>
          <a:p>
            <a:endParaRPr lang="nl-NL" dirty="0"/>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63172"/>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dirty="0"/>
              <a:t>Explanation: What does the data say to support the key take-away?</a:t>
            </a:r>
            <a:endParaRPr lang="en-GB" sz="1400" b="0" noProof="0" dirty="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i="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dirty="0">
                <a:solidFill>
                  <a:srgbClr val="4A4A49"/>
                </a:solidFill>
              </a:rPr>
              <a:t>Topic </a:t>
            </a:r>
            <a:r>
              <a:rPr lang="en-GB" sz="1400" noProof="0" dirty="0">
                <a:solidFill>
                  <a:srgbClr val="4A4A49"/>
                </a:solidFill>
              </a:rPr>
              <a:t>1</a:t>
            </a:r>
            <a:r>
              <a:rPr lang="en-GB" sz="1400" b="0" noProof="0" dirty="0">
                <a:solidFill>
                  <a:srgbClr val="2F758E"/>
                </a:solidFill>
              </a:rPr>
              <a:t> </a:t>
            </a:r>
            <a:r>
              <a:rPr lang="en-GB" sz="1400" b="0" noProof="0" dirty="0">
                <a:solidFill>
                  <a:schemeClr val="bg1">
                    <a:lumMod val="65000"/>
                  </a:schemeClr>
                </a:solidFill>
              </a:rPr>
              <a:t>| Topic 2 | Topic 3</a:t>
            </a:r>
            <a:r>
              <a:rPr lang="en-GB" sz="1400" b="0" noProof="0" dirty="0">
                <a:solidFill>
                  <a:srgbClr val="2F758E"/>
                </a:solidFill>
              </a:rPr>
              <a:t> </a:t>
            </a:r>
            <a:r>
              <a:rPr lang="en-GB" sz="1400" b="0" noProof="0" dirty="0">
                <a:solidFill>
                  <a:schemeClr val="bg1">
                    <a:lumMod val="65000"/>
                  </a:schemeClr>
                </a:solidFill>
              </a:rPr>
              <a:t>| Topic 4</a:t>
            </a:r>
            <a:endParaRPr lang="en-GB" sz="1400" b="1" noProof="0" dirty="0">
              <a:solidFill>
                <a:schemeClr val="accent2"/>
              </a:solidFill>
            </a:endParaRPr>
          </a:p>
        </p:txBody>
      </p:sp>
    </p:spTree>
    <p:extLst>
      <p:ext uri="{BB962C8B-B14F-4D97-AF65-F5344CB8AC3E}">
        <p14:creationId xmlns:p14="http://schemas.microsoft.com/office/powerpoint/2010/main" val="16123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961988" y="0"/>
            <a:ext cx="4230012" cy="6858000"/>
          </a:xfrm>
          <a:prstGeom prst="rect">
            <a:avLst/>
          </a:prstGeom>
        </p:spPr>
        <p:txBody>
          <a:bodyPr/>
          <a:lstStyle/>
          <a:p>
            <a:r>
              <a:rPr lang="en-US"/>
              <a:t>Click icon to add picture</a:t>
            </a:r>
            <a:endParaRPr lang="nl-NL"/>
          </a:p>
        </p:txBody>
      </p:sp>
      <p:sp>
        <p:nvSpPr>
          <p:cNvPr id="9" name="Tijdelijke aanduiding voor verticale tekst 2">
            <a:extLst>
              <a:ext uri="{FF2B5EF4-FFF2-40B4-BE49-F238E27FC236}">
                <a16:creationId xmlns:a16="http://schemas.microsoft.com/office/drawing/2014/main" id="{1535BA40-FD98-4321-B177-2DE46DDD20DE}"/>
              </a:ext>
            </a:extLst>
          </p:cNvPr>
          <p:cNvSpPr>
            <a:spLocks noGrp="1"/>
          </p:cNvSpPr>
          <p:nvPr>
            <p:ph type="body" orient="vert" idx="1" hasCustomPrompt="1"/>
          </p:nvPr>
        </p:nvSpPr>
        <p:spPr>
          <a:xfrm>
            <a:off x="444500" y="1581149"/>
            <a:ext cx="7055896" cy="4724401"/>
          </a:xfrm>
          <a:prstGeom prst="rect">
            <a:avLst/>
          </a:prstGeom>
        </p:spPr>
        <p:txBody>
          <a:bodyPr vert="horz" numCol="1" spcCol="0" anchor="t" anchorCtr="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10" name="Tijdelijke aanduiding voor dianummer 5">
            <a:extLst>
              <a:ext uri="{FF2B5EF4-FFF2-40B4-BE49-F238E27FC236}">
                <a16:creationId xmlns:a16="http://schemas.microsoft.com/office/drawing/2014/main" id="{7EBCC88A-8283-45AD-AE53-31915B0FF53C}"/>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A6A6A6"/>
                </a:solidFill>
              </a:defRPr>
            </a:lvl1pPr>
          </a:lstStyle>
          <a:p>
            <a:fld id="{0E7476D2-0896-4839-9387-ABF8745D58E4}" type="slidenum">
              <a:rPr lang="nl-NL" smtClean="0"/>
              <a:pPr/>
              <a:t>‹#›</a:t>
            </a:fld>
            <a:endParaRPr lang="nl-NL" dirty="0"/>
          </a:p>
        </p:txBody>
      </p:sp>
      <p:sp>
        <p:nvSpPr>
          <p:cNvPr id="11" name="Tijdelijke aanduiding voor tekst 7">
            <a:extLst>
              <a:ext uri="{FF2B5EF4-FFF2-40B4-BE49-F238E27FC236}">
                <a16:creationId xmlns:a16="http://schemas.microsoft.com/office/drawing/2014/main" id="{37FA06A1-6E11-4D88-96D1-74D10F1A21CA}"/>
              </a:ext>
            </a:extLst>
          </p:cNvPr>
          <p:cNvSpPr>
            <a:spLocks noGrp="1"/>
          </p:cNvSpPr>
          <p:nvPr>
            <p:ph type="body" sz="quarter" idx="13" hasCustomPrompt="1"/>
          </p:nvPr>
        </p:nvSpPr>
        <p:spPr>
          <a:xfrm>
            <a:off x="444500" y="552450"/>
            <a:ext cx="7055896"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30988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fsluiting dia UK">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err="1">
                <a:solidFill>
                  <a:schemeClr val="accent2"/>
                </a:solidFill>
                <a:latin typeface="+mn-lt"/>
                <a:cs typeface="Calibri" panose="020F0502020204030204" pitchFamily="34" charset="0"/>
              </a:rPr>
              <a:t>AfSluiting</a:t>
            </a:r>
            <a:r>
              <a:rPr lang="nl-NL" sz="1200" b="0" cap="all" spc="50" baseline="0">
                <a:solidFill>
                  <a:schemeClr val="accent2"/>
                </a:solidFill>
                <a:latin typeface="+mn-lt"/>
                <a:cs typeface="Calibri" panose="020F0502020204030204" pitchFamily="34" charset="0"/>
              </a:rPr>
              <a:t> dia #2</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ekstvak 12">
            <a:extLst>
              <a:ext uri="{FF2B5EF4-FFF2-40B4-BE49-F238E27FC236}">
                <a16:creationId xmlns:a16="http://schemas.microsoft.com/office/drawing/2014/main" id="{74017F25-175F-44A1-960A-4976947FC8BB}"/>
              </a:ext>
            </a:extLst>
          </p:cNvPr>
          <p:cNvSpPr txBox="1"/>
          <p:nvPr userDrawn="1"/>
        </p:nvSpPr>
        <p:spPr>
          <a:xfrm>
            <a:off x="2321943" y="5481495"/>
            <a:ext cx="6865189" cy="916903"/>
          </a:xfrm>
          <a:prstGeom prst="rect">
            <a:avLst/>
          </a:prstGeom>
          <a:noFill/>
        </p:spPr>
        <p:txBody>
          <a:bodyPr wrap="square" lIns="0" tIns="0" rIns="0" bIns="0" rtlCol="0">
            <a:noAutofit/>
          </a:bodyPr>
          <a:lstStyle/>
          <a:p>
            <a:pPr algn="ctr"/>
            <a:r>
              <a:rPr lang="nl-NL" sz="1000">
                <a:solidFill>
                  <a:schemeClr val="bg1"/>
                </a:solidFill>
              </a:rPr>
              <a:t>© </a:t>
            </a:r>
            <a:fld id="{B49BE6BA-4099-48A6-8476-20552574E95E}" type="datetime4">
              <a:rPr kumimoji="0" lang="en-GB" sz="1000" b="0" i="0" u="none" strike="noStrike" kern="1200" cap="none" spc="0" normalizeH="0" smtClean="0">
                <a:ln>
                  <a:noFill/>
                </a:ln>
                <a:solidFill>
                  <a:schemeClr val="bg1"/>
                </a:solidFill>
                <a:effectLst/>
                <a:uLnTx/>
                <a:uFillTx/>
                <a:latin typeface="Arial" pitchFamily="34" charset="0"/>
                <a:cs typeface="Arial" pitchFamily="34" charset="0"/>
              </a:rPr>
              <a:pPr algn="ctr"/>
              <a:t>22 February 2023</a:t>
            </a:fld>
            <a:r>
              <a:rPr kumimoji="0" lang="en-GB" sz="1000" b="0" i="0" u="none" strike="noStrike" kern="1200" cap="none" spc="0" normalizeH="0">
                <a:ln>
                  <a:noFill/>
                </a:ln>
                <a:solidFill>
                  <a:schemeClr val="bg1"/>
                </a:solidFill>
                <a:effectLst/>
                <a:uLnTx/>
                <a:uFillTx/>
                <a:latin typeface="Arial" pitchFamily="34" charset="0"/>
                <a:cs typeface="Arial" pitchFamily="34" charset="0"/>
              </a:rPr>
              <a:t>, </a:t>
            </a:r>
            <a:r>
              <a:rPr lang="nl-NL" sz="1000">
                <a:solidFill>
                  <a:schemeClr val="bg1"/>
                </a:solidFill>
              </a:rPr>
              <a:t>USP Marketing Consultancy B.V.</a:t>
            </a:r>
          </a:p>
          <a:p>
            <a:pPr algn="ctr"/>
            <a:endParaRPr lang="nl-NL" sz="100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1000" b="0" i="0" u="none" strike="noStrike" kern="1200" cap="none" spc="0" normalizeH="0" baseline="0">
              <a:ln>
                <a:noFill/>
              </a:ln>
              <a:solidFill>
                <a:schemeClr val="bg1"/>
              </a:solidFill>
              <a:effectLst/>
              <a:uLnTx/>
              <a:uFillTx/>
              <a:latin typeface="Arial" pitchFamily="34" charset="0"/>
              <a:cs typeface="Arial" pitchFamily="34" charset="0"/>
            </a:endParaRPr>
          </a:p>
          <a:p>
            <a:pPr algn="ctr"/>
            <a:r>
              <a:rPr lang="en-GB" sz="1000">
                <a:solidFill>
                  <a:schemeClr val="bg1"/>
                </a:solidFill>
                <a:latin typeface="Arial" pitchFamily="34" charset="0"/>
                <a:cs typeface="Arial" pitchFamily="34" charset="0"/>
              </a:rPr>
              <a:t>The information in this publication is strictly confidential and all relevant copyrights, database rights and other (intellectual) </a:t>
            </a:r>
          </a:p>
          <a:p>
            <a:pPr algn="ctr"/>
            <a:r>
              <a:rPr lang="en-GB" sz="1000">
                <a:solidFill>
                  <a:schemeClr val="bg1"/>
                </a:solidFill>
                <a:latin typeface="Arial" pitchFamily="34" charset="0"/>
                <a:cs typeface="Arial" pitchFamily="34" charset="0"/>
              </a:rPr>
              <a:t>property rights are explicitly reserved. No part of this publication may be reproduced and/ or published without the prior </a:t>
            </a:r>
          </a:p>
          <a:p>
            <a:pPr algn="ctr"/>
            <a:r>
              <a:rPr lang="en-GB" sz="1000">
                <a:solidFill>
                  <a:schemeClr val="bg1"/>
                </a:solidFill>
                <a:latin typeface="Arial" pitchFamily="34" charset="0"/>
                <a:cs typeface="Arial" pitchFamily="34" charset="0"/>
              </a:rPr>
              <a:t>written permission of USP Marketing Consultancy B.V.</a:t>
            </a:r>
            <a:endParaRPr lang="en-GB" sz="3600">
              <a:solidFill>
                <a:schemeClr val="bg1"/>
              </a:solidFill>
            </a:endParaRPr>
          </a:p>
        </p:txBody>
      </p:sp>
    </p:spTree>
    <p:extLst>
      <p:ext uri="{BB962C8B-B14F-4D97-AF65-F5344CB8AC3E}">
        <p14:creationId xmlns:p14="http://schemas.microsoft.com/office/powerpoint/2010/main" val="8086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8261327-156B-4D05-90F2-29542A4617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
        <p:nvSpPr>
          <p:cNvPr id="11" name="Freeform 5">
            <a:extLst>
              <a:ext uri="{FF2B5EF4-FFF2-40B4-BE49-F238E27FC236}">
                <a16:creationId xmlns:a16="http://schemas.microsoft.com/office/drawing/2014/main" id="{BA7B0CDD-12F6-4EC3-9143-4612E3136B50}"/>
              </a:ext>
            </a:extLst>
          </p:cNvPr>
          <p:cNvSpPr>
            <a:spLocks/>
          </p:cNvSpPr>
          <p:nvPr userDrawn="1"/>
        </p:nvSpPr>
        <p:spPr bwMode="auto">
          <a:xfrm>
            <a:off x="1998663" y="2690813"/>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a:extLst>
              <a:ext uri="{FF2B5EF4-FFF2-40B4-BE49-F238E27FC236}">
                <a16:creationId xmlns:a16="http://schemas.microsoft.com/office/drawing/2014/main" id="{02963765-F9DC-445A-9F82-D5356215697C}"/>
              </a:ext>
            </a:extLst>
          </p:cNvPr>
          <p:cNvSpPr>
            <a:spLocks/>
          </p:cNvSpPr>
          <p:nvPr userDrawn="1"/>
        </p:nvSpPr>
        <p:spPr bwMode="auto">
          <a:xfrm>
            <a:off x="3019426" y="2651125"/>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a:extLst>
              <a:ext uri="{FF2B5EF4-FFF2-40B4-BE49-F238E27FC236}">
                <a16:creationId xmlns:a16="http://schemas.microsoft.com/office/drawing/2014/main" id="{87983CBD-AAE8-48BC-9914-A597617E816D}"/>
              </a:ext>
            </a:extLst>
          </p:cNvPr>
          <p:cNvSpPr>
            <a:spLocks noEditPoints="1"/>
          </p:cNvSpPr>
          <p:nvPr userDrawn="1"/>
        </p:nvSpPr>
        <p:spPr bwMode="auto">
          <a:xfrm>
            <a:off x="4068763" y="2690813"/>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Oval 8">
            <a:extLst>
              <a:ext uri="{FF2B5EF4-FFF2-40B4-BE49-F238E27FC236}">
                <a16:creationId xmlns:a16="http://schemas.microsoft.com/office/drawing/2014/main" id="{F875E9D4-3F6D-43E9-BF83-DAF4F8910B9A}"/>
              </a:ext>
            </a:extLst>
          </p:cNvPr>
          <p:cNvSpPr>
            <a:spLocks noChangeArrowheads="1"/>
          </p:cNvSpPr>
          <p:nvPr userDrawn="1"/>
        </p:nvSpPr>
        <p:spPr bwMode="auto">
          <a:xfrm>
            <a:off x="3298826" y="3608388"/>
            <a:ext cx="328613" cy="330200"/>
          </a:xfrm>
          <a:prstGeom prst="ellipse">
            <a:avLst/>
          </a:pr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9">
            <a:extLst>
              <a:ext uri="{FF2B5EF4-FFF2-40B4-BE49-F238E27FC236}">
                <a16:creationId xmlns:a16="http://schemas.microsoft.com/office/drawing/2014/main" id="{E3E44651-AA53-49AE-A027-3D5073A1F2E0}"/>
              </a:ext>
            </a:extLst>
          </p:cNvPr>
          <p:cNvSpPr>
            <a:spLocks noEditPoints="1"/>
          </p:cNvSpPr>
          <p:nvPr userDrawn="1"/>
        </p:nvSpPr>
        <p:spPr bwMode="auto">
          <a:xfrm>
            <a:off x="5262563" y="3216275"/>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hthoek 15">
            <a:extLst>
              <a:ext uri="{FF2B5EF4-FFF2-40B4-BE49-F238E27FC236}">
                <a16:creationId xmlns:a16="http://schemas.microsoft.com/office/drawing/2014/main" id="{98901D6D-284C-48AC-A74A-69DAEE7083CE}"/>
              </a:ext>
            </a:extLst>
          </p:cNvPr>
          <p:cNvSpPr/>
          <p:nvPr userDrawn="1"/>
        </p:nvSpPr>
        <p:spPr>
          <a:xfrm>
            <a:off x="2863516" y="0"/>
            <a:ext cx="1191126" cy="244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
        <p:nvSpPr>
          <p:cNvPr id="17" name="Rechthoek 16">
            <a:extLst>
              <a:ext uri="{FF2B5EF4-FFF2-40B4-BE49-F238E27FC236}">
                <a16:creationId xmlns:a16="http://schemas.microsoft.com/office/drawing/2014/main" id="{B5715FF9-99FA-4CA9-8021-BF0B4A04901E}"/>
              </a:ext>
            </a:extLst>
          </p:cNvPr>
          <p:cNvSpPr/>
          <p:nvPr userDrawn="1"/>
        </p:nvSpPr>
        <p:spPr>
          <a:xfrm>
            <a:off x="1564105" y="4379495"/>
            <a:ext cx="3789948" cy="247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dirty="0" err="1">
              <a:solidFill>
                <a:schemeClr val="bg1"/>
              </a:solidFill>
            </a:endParaRPr>
          </a:p>
        </p:txBody>
      </p:sp>
    </p:spTree>
    <p:extLst>
      <p:ext uri="{BB962C8B-B14F-4D97-AF65-F5344CB8AC3E}">
        <p14:creationId xmlns:p14="http://schemas.microsoft.com/office/powerpoint/2010/main" val="34450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15B13D04-5F85-4E84-8D68-35489BD2B743}"/>
              </a:ext>
            </a:extLst>
          </p:cNvPr>
          <p:cNvSpPr/>
          <p:nvPr userDrawn="1"/>
        </p:nvSpPr>
        <p:spPr>
          <a:xfrm>
            <a:off x="0" y="5689238"/>
            <a:ext cx="12192000" cy="1164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5716037"/>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87" name="Tijdelijke aanduiding voor afbeelding 12">
            <a:extLst>
              <a:ext uri="{FF2B5EF4-FFF2-40B4-BE49-F238E27FC236}">
                <a16:creationId xmlns:a16="http://schemas.microsoft.com/office/drawing/2014/main" id="{93EE9F20-F9B5-42AF-9F9C-BB704AB0F4C9}"/>
              </a:ext>
            </a:extLst>
          </p:cNvPr>
          <p:cNvSpPr>
            <a:spLocks noGrp="1"/>
          </p:cNvSpPr>
          <p:nvPr>
            <p:ph type="pic" sz="quarter" idx="14"/>
          </p:nvPr>
        </p:nvSpPr>
        <p:spPr>
          <a:xfrm>
            <a:off x="221" y="-4254"/>
            <a:ext cx="12191779" cy="5693492"/>
          </a:xfrm>
          <a:prstGeom prst="rect">
            <a:avLst/>
          </a:prstGeom>
          <a:noFill/>
          <a:ln>
            <a:solidFill>
              <a:srgbClr val="0A5D7A"/>
            </a:solidFill>
          </a:ln>
        </p:spPr>
        <p:txBody>
          <a:bodyPr lIns="0" tIns="2700000" anchor="t" anchorCtr="0">
            <a:normAutofit/>
          </a:bodyPr>
          <a:lstStyle>
            <a:lvl1pPr marL="0" indent="0" algn="ctr">
              <a:buNone/>
              <a:defRPr sz="1200" b="1" baseline="0">
                <a:solidFill>
                  <a:schemeClr val="accent1">
                    <a:lumMod val="40000"/>
                    <a:lumOff val="60000"/>
                  </a:schemeClr>
                </a:solidFill>
              </a:defRPr>
            </a:lvl1pPr>
          </a:lstStyle>
          <a:p>
            <a:r>
              <a:rPr lang="nl-NL"/>
              <a:t>Klik op het pictogram als u een afbeelding wilt toevoegen</a:t>
            </a:r>
            <a:endParaRPr lang="nl-NL" dirty="0"/>
          </a:p>
        </p:txBody>
      </p:sp>
      <p:sp>
        <p:nvSpPr>
          <p:cNvPr id="85" name="Tijdelijke aanduiding voor tekst 412">
            <a:extLst>
              <a:ext uri="{FF2B5EF4-FFF2-40B4-BE49-F238E27FC236}">
                <a16:creationId xmlns:a16="http://schemas.microsoft.com/office/drawing/2014/main" id="{95A718C5-CD62-4FFD-88E7-36654B191943}"/>
              </a:ext>
            </a:extLst>
          </p:cNvPr>
          <p:cNvSpPr>
            <a:spLocks noGrp="1"/>
          </p:cNvSpPr>
          <p:nvPr>
            <p:ph type="body" sz="quarter" idx="53" hasCustomPrompt="1"/>
          </p:nvPr>
        </p:nvSpPr>
        <p:spPr>
          <a:xfrm>
            <a:off x="444501" y="6351282"/>
            <a:ext cx="5651499" cy="269272"/>
          </a:xfrm>
          <a:prstGeom prst="rect">
            <a:avLst/>
          </a:prstGeom>
        </p:spPr>
        <p:txBody>
          <a:bodyPr anchor="t">
            <a:normAutofit/>
          </a:bodyPr>
          <a:lstStyle>
            <a:lvl1pPr marL="0" indent="0" algn="l">
              <a:lnSpc>
                <a:spcPct val="90000"/>
              </a:lnSpc>
              <a:spcBef>
                <a:spcPts val="0"/>
              </a:spcBef>
              <a:spcAft>
                <a:spcPts val="0"/>
              </a:spcAft>
              <a:buNone/>
              <a:defRPr sz="1400" b="0">
                <a:solidFill>
                  <a:srgbClr val="4A4A49"/>
                </a:solidFill>
                <a:latin typeface="+mj-lt"/>
              </a:defRPr>
            </a:lvl1pPr>
          </a:lstStyle>
          <a:p>
            <a:pPr lvl="0"/>
            <a:r>
              <a:rPr lang="nl-NL" dirty="0"/>
              <a:t>Projectteam</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44500" y="5934622"/>
            <a:ext cx="7870825" cy="388904"/>
          </a:xfrm>
          <a:prstGeom prst="rect">
            <a:avLst/>
          </a:prstGeom>
        </p:spPr>
        <p:txBody>
          <a:bodyPr anchor="b"/>
          <a:lstStyle>
            <a:lvl1pPr algn="l">
              <a:defRPr sz="2400">
                <a:solidFill>
                  <a:srgbClr val="4A4A49"/>
                </a:solidFill>
              </a:defRPr>
            </a:lvl1pPr>
          </a:lstStyle>
          <a:p>
            <a:r>
              <a:rPr lang="en-GB" noProof="0" dirty="0"/>
              <a:t>Report &lt;</a:t>
            </a:r>
            <a:r>
              <a:rPr lang="en-GB" noProof="0" dirty="0" err="1"/>
              <a:t>projectnaam</a:t>
            </a:r>
            <a:r>
              <a:rPr lang="en-GB" noProof="0" dirty="0"/>
              <a:t>&gt;</a:t>
            </a:r>
          </a:p>
        </p:txBody>
      </p:sp>
      <p:sp>
        <p:nvSpPr>
          <p:cNvPr id="19" name="Tijdelijke aanduiding voor tekst 18">
            <a:extLst>
              <a:ext uri="{FF2B5EF4-FFF2-40B4-BE49-F238E27FC236}">
                <a16:creationId xmlns:a16="http://schemas.microsoft.com/office/drawing/2014/main" id="{334DE3EB-8788-4F1F-BD00-8E698912AB7F}"/>
              </a:ext>
            </a:extLst>
          </p:cNvPr>
          <p:cNvSpPr>
            <a:spLocks noGrp="1"/>
          </p:cNvSpPr>
          <p:nvPr>
            <p:ph type="body" sz="quarter" idx="55" hasCustomPrompt="1"/>
          </p:nvPr>
        </p:nvSpPr>
        <p:spPr>
          <a:xfrm>
            <a:off x="10268255" y="6148716"/>
            <a:ext cx="1554118" cy="268561"/>
          </a:xfrm>
          <a:prstGeom prst="rect">
            <a:avLst/>
          </a:prstGeom>
          <a:blipFill>
            <a:blip r:embed="rId2"/>
            <a:stretch>
              <a:fillRect/>
            </a:stretch>
          </a:blipFill>
        </p:spPr>
        <p:txBody>
          <a:bodyPr/>
          <a:lstStyle>
            <a:lvl1pPr marL="0" indent="0" algn="ctr">
              <a:buNone/>
              <a:defRPr sz="100">
                <a:solidFill>
                  <a:schemeClr val="bg1"/>
                </a:solidFill>
              </a:defRPr>
            </a:lvl1pPr>
          </a:lstStyle>
          <a:p>
            <a:pPr lvl="0"/>
            <a:r>
              <a:rPr lang="nl-NL" dirty="0"/>
              <a:t> </a:t>
            </a:r>
          </a:p>
        </p:txBody>
      </p:sp>
      <p:sp>
        <p:nvSpPr>
          <p:cNvPr id="21" name="Tijdelijke aanduiding voor afbeelding 12">
            <a:extLst>
              <a:ext uri="{FF2B5EF4-FFF2-40B4-BE49-F238E27FC236}">
                <a16:creationId xmlns:a16="http://schemas.microsoft.com/office/drawing/2014/main" id="{7246EC51-80C4-4B3E-92A2-B0A8751208CF}"/>
              </a:ext>
            </a:extLst>
          </p:cNvPr>
          <p:cNvSpPr>
            <a:spLocks noGrp="1"/>
          </p:cNvSpPr>
          <p:nvPr>
            <p:ph type="pic" sz="quarter" idx="56" hasCustomPrompt="1"/>
          </p:nvPr>
        </p:nvSpPr>
        <p:spPr>
          <a:xfrm>
            <a:off x="8549170" y="6143276"/>
            <a:ext cx="1554118" cy="283228"/>
          </a:xfrm>
          <a:prstGeom prst="rect">
            <a:avLst/>
          </a:prstGeom>
          <a:solidFill>
            <a:schemeClr val="bg1"/>
          </a:solidFill>
        </p:spPr>
        <p:txBody>
          <a:bodyPr tIns="0" anchor="ctr">
            <a:normAutofit/>
          </a:bodyPr>
          <a:lstStyle>
            <a:lvl1pPr marL="0" indent="0" algn="ctr">
              <a:buNone/>
              <a:defRPr sz="700" b="0" i="1" baseline="0">
                <a:solidFill>
                  <a:schemeClr val="bg2">
                    <a:lumMod val="75000"/>
                  </a:schemeClr>
                </a:solidFill>
                <a:latin typeface="+mj-lt"/>
              </a:defRPr>
            </a:lvl1pPr>
          </a:lstStyle>
          <a:p>
            <a:r>
              <a:rPr lang="nl-NL" dirty="0"/>
              <a:t>Klik op onderstaand pictogram</a:t>
            </a:r>
            <a:br>
              <a:rPr lang="nl-NL" dirty="0"/>
            </a:br>
            <a:r>
              <a:rPr lang="nl-NL" dirty="0"/>
              <a:t>om een klantlogo in te voegen</a:t>
            </a:r>
          </a:p>
        </p:txBody>
      </p:sp>
    </p:spTree>
    <p:extLst>
      <p:ext uri="{BB962C8B-B14F-4D97-AF65-F5344CB8AC3E}">
        <p14:creationId xmlns:p14="http://schemas.microsoft.com/office/powerpoint/2010/main" val="35209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1 Kolom">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0A5D7A"/>
              </a:buClr>
              <a:defRPr lang="nl-NL" sz="1200" kern="1200" noProof="0" dirty="0">
                <a:solidFill>
                  <a:schemeClr val="tx2"/>
                </a:solidFill>
                <a:latin typeface="+mn-lt"/>
                <a:ea typeface="+mn-ea"/>
                <a:cs typeface="+mn-cs"/>
              </a:defRPr>
            </a:lvl7pPr>
            <a:lvl8pPr>
              <a:defRPr lang="nl-NL" sz="1200" kern="1200" noProof="0" dirty="0">
                <a:solidFill>
                  <a:schemeClr val="tx2"/>
                </a:solidFill>
                <a:latin typeface="+mn-lt"/>
                <a:ea typeface="+mn-ea"/>
                <a:cs typeface="+mn-cs"/>
              </a:defRPr>
            </a:lvl8pPr>
            <a:lvl9pPr>
              <a:defRPr sz="1200"/>
            </a:lvl9pPr>
          </a:lstStyle>
          <a:p>
            <a:pPr lvl="0"/>
            <a:r>
              <a:rPr lang="en-GB" noProof="0" dirty="0"/>
              <a:t>Bullet</a:t>
            </a:r>
          </a:p>
          <a:p>
            <a:pPr lvl="1"/>
            <a:r>
              <a:rPr lang="en-GB" noProof="0" dirty="0"/>
              <a:t>Sub-bullet #1</a:t>
            </a:r>
          </a:p>
          <a:p>
            <a:pPr lvl="2"/>
            <a:r>
              <a:rPr lang="en-GB" noProof="0" dirty="0"/>
              <a:t>Sub-bullet #2</a:t>
            </a:r>
          </a:p>
          <a:p>
            <a:pPr lvl="3"/>
            <a:r>
              <a:rPr lang="en-GB" noProof="0" dirty="0" err="1"/>
              <a:t>Leestekst</a:t>
            </a:r>
            <a:endParaRPr lang="en-GB" noProof="0" dirty="0"/>
          </a:p>
          <a:p>
            <a:pPr lvl="4"/>
            <a:r>
              <a:rPr lang="en-GB" noProof="0" dirty="0"/>
              <a:t>Kop Bold</a:t>
            </a:r>
          </a:p>
          <a:p>
            <a:pPr lvl="5"/>
            <a:r>
              <a:rPr lang="en-GB" noProof="0" dirty="0"/>
              <a:t>Kop </a:t>
            </a:r>
            <a:r>
              <a:rPr lang="en-GB" noProof="0" dirty="0" err="1"/>
              <a:t>normaal</a:t>
            </a:r>
            <a:endParaRPr lang="en-GB" noProof="0" dirty="0"/>
          </a:p>
          <a:p>
            <a:pPr lvl="6"/>
            <a:r>
              <a:rPr lang="en-GB" noProof="0" dirty="0"/>
              <a:t>Bullet</a:t>
            </a:r>
          </a:p>
          <a:p>
            <a:pPr lvl="7"/>
            <a:r>
              <a:rPr lang="en-GB" noProof="0" dirty="0"/>
              <a:t>Sub-bullet #1</a:t>
            </a:r>
          </a:p>
          <a:p>
            <a:pPr lvl="8"/>
            <a:r>
              <a:rPr lang="en-GB" noProof="0" dirty="0"/>
              <a:t>Sub-bullet #2</a:t>
            </a:r>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41400"/>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dirty="0"/>
              <a:t>Explanation: What does the data say to support the key take-away?</a:t>
            </a:r>
            <a:endParaRPr lang="en-GB" sz="1400" b="0" noProof="0" dirty="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dirty="0">
                <a:solidFill>
                  <a:srgbClr val="4A4A49"/>
                </a:solidFill>
              </a:rPr>
              <a:t>Topic </a:t>
            </a:r>
            <a:r>
              <a:rPr lang="en-GB" sz="1400" noProof="0" dirty="0">
                <a:solidFill>
                  <a:srgbClr val="4A4A49"/>
                </a:solidFill>
              </a:rPr>
              <a:t>1</a:t>
            </a:r>
            <a:r>
              <a:rPr lang="en-GB" sz="1400" b="0" noProof="0" dirty="0">
                <a:solidFill>
                  <a:srgbClr val="2F758E"/>
                </a:solidFill>
              </a:rPr>
              <a:t> </a:t>
            </a:r>
            <a:r>
              <a:rPr lang="en-GB" sz="1400" b="0" noProof="0" dirty="0">
                <a:solidFill>
                  <a:schemeClr val="bg1">
                    <a:lumMod val="65000"/>
                  </a:schemeClr>
                </a:solidFill>
              </a:rPr>
              <a:t>| Topic 2 | Topic 3</a:t>
            </a:r>
            <a:r>
              <a:rPr lang="en-GB" sz="1400" b="0" noProof="0" dirty="0">
                <a:solidFill>
                  <a:srgbClr val="2F758E"/>
                </a:solidFill>
              </a:rPr>
              <a:t> </a:t>
            </a:r>
            <a:r>
              <a:rPr lang="en-GB" sz="1400" b="0" noProof="0" dirty="0">
                <a:solidFill>
                  <a:schemeClr val="bg1">
                    <a:lumMod val="65000"/>
                  </a:schemeClr>
                </a:solidFill>
              </a:rPr>
              <a:t>| Topic 4</a:t>
            </a:r>
            <a:endParaRPr lang="en-GB" sz="1400" b="1" noProof="0" dirty="0">
              <a:solidFill>
                <a:schemeClr val="accent2"/>
              </a:solidFill>
            </a:endParaRPr>
          </a:p>
        </p:txBody>
      </p:sp>
    </p:spTree>
    <p:extLst>
      <p:ext uri="{BB962C8B-B14F-4D97-AF65-F5344CB8AC3E}">
        <p14:creationId xmlns:p14="http://schemas.microsoft.com/office/powerpoint/2010/main" val="82975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1 headliner">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defRPr sz="1200"/>
            </a:lvl2pPr>
            <a:lvl3pPr>
              <a:defRPr sz="1200"/>
            </a:lvl3pPr>
            <a:lvl4pPr>
              <a:defRPr sz="1200"/>
            </a:lvl4pPr>
            <a:lvl5pPr>
              <a:defRPr sz="1200"/>
            </a:lvl5pPr>
            <a:lvl6pPr>
              <a:defRPr sz="1200"/>
            </a:lvl6pPr>
            <a:lvl7pPr>
              <a:buClr>
                <a:srgbClr val="0A5D7A"/>
              </a:buClr>
              <a:defRPr sz="1200"/>
            </a:lvl7pPr>
            <a:lvl8pP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26265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15B13D04-5F85-4E84-8D68-35489BD2B743}"/>
              </a:ext>
            </a:extLst>
          </p:cNvPr>
          <p:cNvSpPr/>
          <p:nvPr userDrawn="1"/>
        </p:nvSpPr>
        <p:spPr>
          <a:xfrm>
            <a:off x="0" y="5689238"/>
            <a:ext cx="12192000" cy="1164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5716037"/>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87" name="Tijdelijke aanduiding voor afbeelding 12">
            <a:extLst>
              <a:ext uri="{FF2B5EF4-FFF2-40B4-BE49-F238E27FC236}">
                <a16:creationId xmlns:a16="http://schemas.microsoft.com/office/drawing/2014/main" id="{93EE9F20-F9B5-42AF-9F9C-BB704AB0F4C9}"/>
              </a:ext>
            </a:extLst>
          </p:cNvPr>
          <p:cNvSpPr>
            <a:spLocks noGrp="1"/>
          </p:cNvSpPr>
          <p:nvPr>
            <p:ph type="pic" sz="quarter" idx="14"/>
          </p:nvPr>
        </p:nvSpPr>
        <p:spPr>
          <a:xfrm>
            <a:off x="221" y="-4254"/>
            <a:ext cx="12191779" cy="5693492"/>
          </a:xfrm>
          <a:prstGeom prst="rect">
            <a:avLst/>
          </a:prstGeom>
          <a:noFill/>
          <a:ln>
            <a:solidFill>
              <a:srgbClr val="0A5D7A"/>
            </a:solidFill>
          </a:ln>
        </p:spPr>
        <p:txBody>
          <a:bodyPr lIns="0" tIns="2700000" anchor="t" anchorCtr="0">
            <a:normAutofit/>
          </a:bodyPr>
          <a:lstStyle>
            <a:lvl1pPr marL="0" indent="0" algn="ctr">
              <a:buNone/>
              <a:defRPr sz="1200" b="1" baseline="0">
                <a:solidFill>
                  <a:schemeClr val="accent1">
                    <a:lumMod val="40000"/>
                    <a:lumOff val="60000"/>
                  </a:schemeClr>
                </a:solidFill>
              </a:defRPr>
            </a:lvl1pPr>
          </a:lstStyle>
          <a:p>
            <a:r>
              <a:rPr lang="nl-NL"/>
              <a:t>Klik op het pictogram als u een afbeelding wilt toevoegen</a:t>
            </a:r>
            <a:endParaRPr lang="nl-NL" dirty="0"/>
          </a:p>
        </p:txBody>
      </p:sp>
      <p:sp>
        <p:nvSpPr>
          <p:cNvPr id="85" name="Tijdelijke aanduiding voor tekst 412">
            <a:extLst>
              <a:ext uri="{FF2B5EF4-FFF2-40B4-BE49-F238E27FC236}">
                <a16:creationId xmlns:a16="http://schemas.microsoft.com/office/drawing/2014/main" id="{95A718C5-CD62-4FFD-88E7-36654B191943}"/>
              </a:ext>
            </a:extLst>
          </p:cNvPr>
          <p:cNvSpPr>
            <a:spLocks noGrp="1"/>
          </p:cNvSpPr>
          <p:nvPr>
            <p:ph type="body" sz="quarter" idx="53" hasCustomPrompt="1"/>
          </p:nvPr>
        </p:nvSpPr>
        <p:spPr>
          <a:xfrm>
            <a:off x="444501" y="6351282"/>
            <a:ext cx="5651499" cy="269272"/>
          </a:xfrm>
          <a:prstGeom prst="rect">
            <a:avLst/>
          </a:prstGeom>
        </p:spPr>
        <p:txBody>
          <a:bodyPr anchor="t">
            <a:normAutofit/>
          </a:bodyPr>
          <a:lstStyle>
            <a:lvl1pPr marL="0" indent="0" algn="l">
              <a:lnSpc>
                <a:spcPct val="90000"/>
              </a:lnSpc>
              <a:spcBef>
                <a:spcPts val="0"/>
              </a:spcBef>
              <a:spcAft>
                <a:spcPts val="0"/>
              </a:spcAft>
              <a:buNone/>
              <a:defRPr sz="1400" b="0">
                <a:solidFill>
                  <a:srgbClr val="4A4A49"/>
                </a:solidFill>
                <a:latin typeface="+mj-lt"/>
              </a:defRPr>
            </a:lvl1pPr>
          </a:lstStyle>
          <a:p>
            <a:pPr lvl="0"/>
            <a:r>
              <a:rPr lang="nl-NL" dirty="0"/>
              <a:t>Projectteam</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44500" y="5934622"/>
            <a:ext cx="7870825" cy="388904"/>
          </a:xfrm>
          <a:prstGeom prst="rect">
            <a:avLst/>
          </a:prstGeom>
        </p:spPr>
        <p:txBody>
          <a:bodyPr anchor="b"/>
          <a:lstStyle>
            <a:lvl1pPr algn="l">
              <a:defRPr sz="2400">
                <a:solidFill>
                  <a:srgbClr val="4A4A49"/>
                </a:solidFill>
              </a:defRPr>
            </a:lvl1pPr>
          </a:lstStyle>
          <a:p>
            <a:r>
              <a:rPr lang="en-GB" noProof="0" dirty="0"/>
              <a:t>Report &lt;</a:t>
            </a:r>
            <a:r>
              <a:rPr lang="en-GB" noProof="0" dirty="0" err="1"/>
              <a:t>projectnaam</a:t>
            </a:r>
            <a:r>
              <a:rPr lang="en-GB" noProof="0" dirty="0"/>
              <a:t>&gt;</a:t>
            </a:r>
          </a:p>
        </p:txBody>
      </p:sp>
      <p:sp>
        <p:nvSpPr>
          <p:cNvPr id="19" name="Tijdelijke aanduiding voor tekst 18">
            <a:extLst>
              <a:ext uri="{FF2B5EF4-FFF2-40B4-BE49-F238E27FC236}">
                <a16:creationId xmlns:a16="http://schemas.microsoft.com/office/drawing/2014/main" id="{334DE3EB-8788-4F1F-BD00-8E698912AB7F}"/>
              </a:ext>
            </a:extLst>
          </p:cNvPr>
          <p:cNvSpPr>
            <a:spLocks noGrp="1"/>
          </p:cNvSpPr>
          <p:nvPr>
            <p:ph type="body" sz="quarter" idx="55" hasCustomPrompt="1"/>
          </p:nvPr>
        </p:nvSpPr>
        <p:spPr>
          <a:xfrm>
            <a:off x="10268255" y="6148716"/>
            <a:ext cx="1554118" cy="268561"/>
          </a:xfrm>
          <a:prstGeom prst="rect">
            <a:avLst/>
          </a:prstGeom>
          <a:blipFill>
            <a:blip r:embed="rId2"/>
            <a:stretch>
              <a:fillRect/>
            </a:stretch>
          </a:blipFill>
        </p:spPr>
        <p:txBody>
          <a:bodyPr/>
          <a:lstStyle>
            <a:lvl1pPr marL="0" indent="0" algn="ctr">
              <a:buNone/>
              <a:defRPr sz="100">
                <a:solidFill>
                  <a:schemeClr val="bg1"/>
                </a:solidFill>
              </a:defRPr>
            </a:lvl1pPr>
          </a:lstStyle>
          <a:p>
            <a:pPr lvl="0"/>
            <a:r>
              <a:rPr lang="nl-NL" dirty="0"/>
              <a:t> </a:t>
            </a:r>
          </a:p>
        </p:txBody>
      </p:sp>
      <p:sp>
        <p:nvSpPr>
          <p:cNvPr id="21" name="Tijdelijke aanduiding voor afbeelding 12">
            <a:extLst>
              <a:ext uri="{FF2B5EF4-FFF2-40B4-BE49-F238E27FC236}">
                <a16:creationId xmlns:a16="http://schemas.microsoft.com/office/drawing/2014/main" id="{7246EC51-80C4-4B3E-92A2-B0A8751208CF}"/>
              </a:ext>
            </a:extLst>
          </p:cNvPr>
          <p:cNvSpPr>
            <a:spLocks noGrp="1"/>
          </p:cNvSpPr>
          <p:nvPr>
            <p:ph type="pic" sz="quarter" idx="56" hasCustomPrompt="1"/>
          </p:nvPr>
        </p:nvSpPr>
        <p:spPr>
          <a:xfrm>
            <a:off x="8549170" y="6143276"/>
            <a:ext cx="1554118" cy="283228"/>
          </a:xfrm>
          <a:prstGeom prst="rect">
            <a:avLst/>
          </a:prstGeom>
          <a:solidFill>
            <a:schemeClr val="bg1"/>
          </a:solidFill>
        </p:spPr>
        <p:txBody>
          <a:bodyPr tIns="0" anchor="ctr">
            <a:normAutofit/>
          </a:bodyPr>
          <a:lstStyle>
            <a:lvl1pPr marL="0" indent="0" algn="ctr">
              <a:buNone/>
              <a:defRPr sz="700" b="0" i="1" baseline="0">
                <a:solidFill>
                  <a:schemeClr val="bg2">
                    <a:lumMod val="75000"/>
                  </a:schemeClr>
                </a:solidFill>
                <a:latin typeface="+mj-lt"/>
              </a:defRPr>
            </a:lvl1pPr>
          </a:lstStyle>
          <a:p>
            <a:r>
              <a:rPr lang="nl-NL" dirty="0"/>
              <a:t>Klik op onderstaand pictogram</a:t>
            </a:r>
            <a:br>
              <a:rPr lang="nl-NL" dirty="0"/>
            </a:br>
            <a:r>
              <a:rPr lang="nl-NL" dirty="0"/>
              <a:t>om een klantlogo in te voegen</a:t>
            </a:r>
          </a:p>
        </p:txBody>
      </p:sp>
    </p:spTree>
    <p:extLst>
      <p:ext uri="{BB962C8B-B14F-4D97-AF65-F5344CB8AC3E}">
        <p14:creationId xmlns:p14="http://schemas.microsoft.com/office/powerpoint/2010/main" val="28582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r - emtpy slid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404066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1 headliner - picture">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6249598"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afbeelding 3">
            <a:extLst>
              <a:ext uri="{FF2B5EF4-FFF2-40B4-BE49-F238E27FC236}">
                <a16:creationId xmlns:a16="http://schemas.microsoft.com/office/drawing/2014/main" id="{CAF648AE-081F-48AD-AB4B-45FB914BC8FD}"/>
              </a:ext>
            </a:extLst>
          </p:cNvPr>
          <p:cNvSpPr>
            <a:spLocks noGrp="1"/>
          </p:cNvSpPr>
          <p:nvPr>
            <p:ph type="pic" sz="quarter" idx="14"/>
          </p:nvPr>
        </p:nvSpPr>
        <p:spPr>
          <a:xfrm>
            <a:off x="7099300" y="1581149"/>
            <a:ext cx="4601126" cy="4724401"/>
          </a:xfrm>
        </p:spPr>
        <p:txBody>
          <a:bodyPr/>
          <a:lstStyle/>
          <a:p>
            <a:r>
              <a:rPr lang="nl-NL"/>
              <a:t>Klik op het pictogram als u een afbeelding wilt toevoegen</a:t>
            </a:r>
          </a:p>
        </p:txBody>
      </p:sp>
    </p:spTree>
    <p:extLst>
      <p:ext uri="{BB962C8B-B14F-4D97-AF65-F5344CB8AC3E}">
        <p14:creationId xmlns:p14="http://schemas.microsoft.com/office/powerpoint/2010/main" val="26927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50% pictur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5213343"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verticale tekst 2">
            <a:extLst>
              <a:ext uri="{FF2B5EF4-FFF2-40B4-BE49-F238E27FC236}">
                <a16:creationId xmlns:a16="http://schemas.microsoft.com/office/drawing/2014/main" id="{803E9EFF-97E5-4CEC-92AA-63D048B19160}"/>
              </a:ext>
            </a:extLst>
          </p:cNvPr>
          <p:cNvSpPr>
            <a:spLocks noGrp="1"/>
          </p:cNvSpPr>
          <p:nvPr>
            <p:ph type="body" orient="vert" idx="1" hasCustomPrompt="1"/>
          </p:nvPr>
        </p:nvSpPr>
        <p:spPr>
          <a:xfrm>
            <a:off x="444500" y="1447799"/>
            <a:ext cx="5213349"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74234"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6096000" y="0"/>
            <a:ext cx="6096000" cy="6856413"/>
          </a:xfrm>
        </p:spPr>
        <p:txBody>
          <a:bodyPr/>
          <a:lstStyle/>
          <a:p>
            <a:r>
              <a:rPr lang="nl-NL"/>
              <a:t>Klik op het pictogram als u een afbeelding wilt toevoegen</a:t>
            </a:r>
          </a:p>
        </p:txBody>
      </p:sp>
    </p:spTree>
    <p:extLst>
      <p:ext uri="{BB962C8B-B14F-4D97-AF65-F5344CB8AC3E}">
        <p14:creationId xmlns:p14="http://schemas.microsoft.com/office/powerpoint/2010/main" val="16102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 picture and text">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6540500" y="723900"/>
            <a:ext cx="5213343"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verticale tekst 2">
            <a:extLst>
              <a:ext uri="{FF2B5EF4-FFF2-40B4-BE49-F238E27FC236}">
                <a16:creationId xmlns:a16="http://schemas.microsoft.com/office/drawing/2014/main" id="{803E9EFF-97E5-4CEC-92AA-63D048B19160}"/>
              </a:ext>
            </a:extLst>
          </p:cNvPr>
          <p:cNvSpPr>
            <a:spLocks noGrp="1"/>
          </p:cNvSpPr>
          <p:nvPr>
            <p:ph type="body" orient="vert" idx="1" hasCustomPrompt="1"/>
          </p:nvPr>
        </p:nvSpPr>
        <p:spPr>
          <a:xfrm>
            <a:off x="6540500" y="1619249"/>
            <a:ext cx="5213349"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dirty="0"/>
              <a:t>Bullet</a:t>
            </a:r>
          </a:p>
          <a:p>
            <a:pPr lvl="1"/>
            <a:r>
              <a:rPr lang="en-GB" noProof="0" dirty="0"/>
              <a:t>Sub-bullet #1</a:t>
            </a:r>
          </a:p>
          <a:p>
            <a:pPr lvl="2"/>
            <a:r>
              <a:rPr lang="en-GB" noProof="0" dirty="0"/>
              <a:t>Sub-bullet #2</a:t>
            </a:r>
          </a:p>
          <a:p>
            <a:pPr lvl="3"/>
            <a:r>
              <a:rPr lang="en-GB" noProof="0" dirty="0" err="1"/>
              <a:t>Leestekst</a:t>
            </a:r>
            <a:endParaRPr lang="en-GB" noProof="0" dirty="0"/>
          </a:p>
          <a:p>
            <a:pPr lvl="4"/>
            <a:r>
              <a:rPr lang="en-GB" noProof="0" dirty="0"/>
              <a:t>Kop Bold</a:t>
            </a:r>
          </a:p>
          <a:p>
            <a:pPr lvl="5"/>
            <a:r>
              <a:rPr lang="en-GB" noProof="0" dirty="0"/>
              <a:t>Kop </a:t>
            </a:r>
            <a:r>
              <a:rPr lang="en-GB" noProof="0" dirty="0" err="1"/>
              <a:t>normaal</a:t>
            </a:r>
            <a:endParaRPr lang="en-GB" noProof="0" dirty="0"/>
          </a:p>
          <a:p>
            <a:pPr lvl="6"/>
            <a:r>
              <a:rPr lang="en-GB" noProof="0" dirty="0"/>
              <a:t>Bullet</a:t>
            </a:r>
          </a:p>
          <a:p>
            <a:pPr lvl="7"/>
            <a:r>
              <a:rPr lang="en-GB" noProof="0" dirty="0"/>
              <a:t>Sub-bullet #1</a:t>
            </a:r>
          </a:p>
          <a:p>
            <a:pPr lvl="8"/>
            <a:r>
              <a:rPr lang="en-GB" noProof="0" dirty="0"/>
              <a:t>Sub-bullet #2</a:t>
            </a:r>
          </a:p>
        </p:txBody>
      </p:sp>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0" y="1587"/>
            <a:ext cx="6096000" cy="6856413"/>
          </a:xfrm>
        </p:spPr>
        <p:txBody>
          <a:bodyPr/>
          <a:lstStyle/>
          <a:p>
            <a:r>
              <a:rPr lang="nl-NL"/>
              <a:t>Klik op het pictogram als u een afbeelding wilt toevoegen</a:t>
            </a:r>
          </a:p>
        </p:txBody>
      </p:sp>
    </p:spTree>
    <p:extLst>
      <p:ext uri="{BB962C8B-B14F-4D97-AF65-F5344CB8AC3E}">
        <p14:creationId xmlns:p14="http://schemas.microsoft.com/office/powerpoint/2010/main" val="215146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6127845" y="0"/>
            <a:ext cx="6064155" cy="6858000"/>
          </a:xfrm>
        </p:spPr>
        <p:txBody>
          <a:body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A2084DF5-9973-4FFF-A5EA-B958CC4673B2}"/>
              </a:ext>
            </a:extLst>
          </p:cNvPr>
          <p:cNvSpPr>
            <a:spLocks noGrp="1"/>
          </p:cNvSpPr>
          <p:nvPr>
            <p:ph type="body" sz="quarter" idx="13" hasCustomPrompt="1"/>
          </p:nvPr>
        </p:nvSpPr>
        <p:spPr>
          <a:xfrm>
            <a:off x="444500" y="552450"/>
            <a:ext cx="6794496"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nl-NL" dirty="0" err="1"/>
              <a:t>Key</a:t>
            </a:r>
            <a:r>
              <a:rPr lang="nl-NL" dirty="0"/>
              <a:t> take-</a:t>
            </a:r>
            <a:r>
              <a:rPr lang="nl-NL" dirty="0" err="1"/>
              <a:t>away</a:t>
            </a:r>
            <a:r>
              <a:rPr lang="nl-NL" dirty="0"/>
              <a:t>: </a:t>
            </a:r>
            <a:r>
              <a:rPr lang="nl-NL" dirty="0" err="1"/>
              <a:t>so</a:t>
            </a:r>
            <a:r>
              <a:rPr lang="nl-NL" dirty="0"/>
              <a:t> </a:t>
            </a:r>
            <a:r>
              <a:rPr lang="nl-NL" dirty="0" err="1"/>
              <a:t>what</a:t>
            </a:r>
            <a:r>
              <a:rPr lang="nl-NL" dirty="0"/>
              <a:t>?</a:t>
            </a:r>
          </a:p>
        </p:txBody>
      </p:sp>
      <p:cxnSp>
        <p:nvCxnSpPr>
          <p:cNvPr id="5" name="Straight Connector 25">
            <a:extLst>
              <a:ext uri="{FF2B5EF4-FFF2-40B4-BE49-F238E27FC236}">
                <a16:creationId xmlns:a16="http://schemas.microsoft.com/office/drawing/2014/main" id="{283B6C8A-736B-4848-BB67-5B8F028CF76B}"/>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79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with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6127845" y="0"/>
            <a:ext cx="6064155" cy="6858000"/>
          </a:xfrm>
        </p:spPr>
        <p:txBody>
          <a:bodyPr/>
          <a:lstStyle/>
          <a:p>
            <a:r>
              <a:rPr lang="nl-NL"/>
              <a:t>Klik op het pictogram als u een afbeelding wilt toevoegen</a:t>
            </a:r>
          </a:p>
        </p:txBody>
      </p:sp>
      <p:cxnSp>
        <p:nvCxnSpPr>
          <p:cNvPr id="4" name="Straight Connector 25">
            <a:extLst>
              <a:ext uri="{FF2B5EF4-FFF2-40B4-BE49-F238E27FC236}">
                <a16:creationId xmlns:a16="http://schemas.microsoft.com/office/drawing/2014/main" id="{7C790611-DC4A-4A14-A36F-6B54E7193999}"/>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342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iting red-N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17" name="Tekstvak 16">
            <a:extLst>
              <a:ext uri="{FF2B5EF4-FFF2-40B4-BE49-F238E27FC236}">
                <a16:creationId xmlns:a16="http://schemas.microsoft.com/office/drawing/2014/main" id="{6EA05146-5B7A-4077-8B65-53AAD784B717}"/>
              </a:ext>
            </a:extLst>
          </p:cNvPr>
          <p:cNvSpPr txBox="1"/>
          <p:nvPr userDrawn="1"/>
        </p:nvSpPr>
        <p:spPr>
          <a:xfrm>
            <a:off x="2792819" y="5484012"/>
            <a:ext cx="6606362"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nl-NL" sz="1000" b="0" i="0" u="none" strike="noStrike" kern="1200" cap="none" spc="0" normalizeH="0" noProof="0" smtClean="0">
                <a:ln>
                  <a:noFill/>
                </a:ln>
                <a:solidFill>
                  <a:schemeClr val="bg1"/>
                </a:solidFill>
                <a:effectLst/>
                <a:uLnTx/>
                <a:uFillTx/>
                <a:latin typeface="Arial" pitchFamily="34" charset="0"/>
                <a:cs typeface="Arial" pitchFamily="34" charset="0"/>
              </a:rPr>
              <a:pPr algn="ctr"/>
              <a:t>22 februari 2023</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algn="ctr"/>
            <a:r>
              <a:rPr lang="nl-NL" sz="1000" dirty="0">
                <a:solidFill>
                  <a:schemeClr val="bg1"/>
                </a:solidFill>
              </a:rPr>
              <a:t>De in deze uitgave vermelde gegevens zijn strikt vertrouwelijk en alle hierop betrekking hebbende auteursrechten,</a:t>
            </a:r>
            <a:br>
              <a:rPr lang="nl-NL" sz="1000" dirty="0">
                <a:solidFill>
                  <a:schemeClr val="bg1"/>
                </a:solidFill>
              </a:rPr>
            </a:br>
            <a:r>
              <a:rPr lang="nl-NL" sz="1000" dirty="0">
                <a:solidFill>
                  <a:schemeClr val="bg1"/>
                </a:solidFill>
              </a:rPr>
              <a:t>databankrechten en overige (intellectuele) eigendomsrechten worden uitdrukkelijk voorbehouden.</a:t>
            </a:r>
            <a:br>
              <a:rPr lang="nl-NL" sz="1000" dirty="0">
                <a:solidFill>
                  <a:schemeClr val="bg1"/>
                </a:solidFill>
              </a:rPr>
            </a:br>
            <a:r>
              <a:rPr lang="nl-NL" sz="1000" dirty="0">
                <a:solidFill>
                  <a:schemeClr val="bg1"/>
                </a:solidFill>
              </a:rPr>
              <a:t>Niets uit deze uitgave mag zonder voorafgaande schriftelijke toestemming van USP Marketing Consultancy B.V.</a:t>
            </a:r>
            <a:br>
              <a:rPr lang="nl-NL" sz="1000" dirty="0">
                <a:solidFill>
                  <a:schemeClr val="bg1"/>
                </a:solidFill>
              </a:rPr>
            </a:br>
            <a:r>
              <a:rPr lang="nl-NL" sz="1000" dirty="0">
                <a:solidFill>
                  <a:schemeClr val="bg1"/>
                </a:solidFill>
              </a:rPr>
              <a:t>verveelvoudigd en/of openbaar gemaakt worden.</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70325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sluiting dia red UK">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dirty="0" err="1">
                <a:solidFill>
                  <a:schemeClr val="accent2"/>
                </a:solidFill>
                <a:latin typeface="+mn-lt"/>
                <a:cs typeface="Calibri" panose="020F0502020204030204" pitchFamily="34" charset="0"/>
              </a:rPr>
              <a:t>AfSluiting</a:t>
            </a:r>
            <a:r>
              <a:rPr lang="nl-NL" sz="1200" b="0" cap="all" spc="50" baseline="0" dirty="0">
                <a:solidFill>
                  <a:schemeClr val="accent2"/>
                </a:solidFill>
                <a:latin typeface="+mn-lt"/>
                <a:cs typeface="Calibri" panose="020F0502020204030204" pitchFamily="34" charset="0"/>
              </a:rPr>
              <a:t> dia #2</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ekstvak 12">
            <a:extLst>
              <a:ext uri="{FF2B5EF4-FFF2-40B4-BE49-F238E27FC236}">
                <a16:creationId xmlns:a16="http://schemas.microsoft.com/office/drawing/2014/main" id="{74017F25-175F-44A1-960A-4976947FC8BB}"/>
              </a:ext>
            </a:extLst>
          </p:cNvPr>
          <p:cNvSpPr txBox="1"/>
          <p:nvPr userDrawn="1"/>
        </p:nvSpPr>
        <p:spPr>
          <a:xfrm>
            <a:off x="2321943" y="5481495"/>
            <a:ext cx="6865189" cy="916903"/>
          </a:xfrm>
          <a:prstGeom prst="rect">
            <a:avLst/>
          </a:prstGeom>
          <a:noFill/>
        </p:spPr>
        <p:txBody>
          <a:bodyPr wrap="square" lIns="0" tIns="0" rIns="0" bIns="0" rtlCol="0">
            <a:noAutofit/>
          </a:bodyPr>
          <a:lstStyle/>
          <a:p>
            <a:pPr algn="ctr"/>
            <a:r>
              <a:rPr lang="nl-NL" sz="1000" dirty="0">
                <a:solidFill>
                  <a:schemeClr val="bg1"/>
                </a:solidFill>
              </a:rPr>
              <a:t>© </a:t>
            </a:r>
            <a:fld id="{B49BE6BA-4099-48A6-8476-20552574E95E}" type="datetime4">
              <a:rPr kumimoji="0" lang="en-GB" sz="1000" b="0" i="0" u="none" strike="noStrike" kern="1200" cap="none" spc="0" normalizeH="0" smtClean="0">
                <a:ln>
                  <a:noFill/>
                </a:ln>
                <a:solidFill>
                  <a:schemeClr val="bg1"/>
                </a:solidFill>
                <a:effectLst/>
                <a:uLnTx/>
                <a:uFillTx/>
                <a:latin typeface="Arial" pitchFamily="34" charset="0"/>
                <a:cs typeface="Arial" pitchFamily="34" charset="0"/>
              </a:rPr>
              <a:pPr algn="ctr"/>
              <a:t>22 February 2023</a:t>
            </a:fld>
            <a:r>
              <a:rPr kumimoji="0" lang="en-GB" sz="1000" b="0" i="0" u="none" strike="noStrike" kern="1200" cap="none" spc="0" normalizeH="0" dirty="0">
                <a:ln>
                  <a:noFill/>
                </a:ln>
                <a:solidFill>
                  <a:schemeClr val="bg1"/>
                </a:solidFill>
                <a:effectLst/>
                <a:uLnTx/>
                <a:uFillTx/>
                <a:latin typeface="Arial" pitchFamily="34" charset="0"/>
                <a:cs typeface="Arial" pitchFamily="34" charset="0"/>
              </a:rPr>
              <a:t>, </a:t>
            </a:r>
            <a:r>
              <a:rPr lang="nl-NL" sz="1000" dirty="0">
                <a:solidFill>
                  <a:schemeClr val="bg1"/>
                </a:solidFill>
              </a:rPr>
              <a:t>USP Marketing Consultancy B.V.</a:t>
            </a:r>
          </a:p>
          <a:p>
            <a:pPr algn="ctr"/>
            <a:endParaRPr lang="nl-NL" sz="1000"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1000" b="0" i="0" u="none" strike="noStrike" kern="1200" cap="none" spc="0" normalizeH="0" baseline="0" dirty="0">
              <a:ln>
                <a:noFill/>
              </a:ln>
              <a:solidFill>
                <a:schemeClr val="bg1"/>
              </a:solidFill>
              <a:effectLst/>
              <a:uLnTx/>
              <a:uFillTx/>
              <a:latin typeface="Arial" pitchFamily="34" charset="0"/>
              <a:cs typeface="Arial" pitchFamily="34" charset="0"/>
            </a:endParaRPr>
          </a:p>
          <a:p>
            <a:pPr algn="ctr"/>
            <a:r>
              <a:rPr lang="en-GB" sz="1000" dirty="0">
                <a:solidFill>
                  <a:schemeClr val="bg1"/>
                </a:solidFill>
                <a:latin typeface="Arial" pitchFamily="34" charset="0"/>
                <a:cs typeface="Arial" pitchFamily="34" charset="0"/>
              </a:rPr>
              <a:t>The information in this publication is strictly confidential and all relevant copyrights, database rights and other (intellectual) </a:t>
            </a:r>
          </a:p>
          <a:p>
            <a:pPr algn="ctr"/>
            <a:r>
              <a:rPr lang="en-GB" sz="1000" dirty="0">
                <a:solidFill>
                  <a:schemeClr val="bg1"/>
                </a:solidFill>
                <a:latin typeface="Arial" pitchFamily="34" charset="0"/>
                <a:cs typeface="Arial" pitchFamily="34" charset="0"/>
              </a:rPr>
              <a:t>property rights are explicitly reserved. No part of this publication may be reproduced and/or published without the prior </a:t>
            </a:r>
          </a:p>
          <a:p>
            <a:pPr algn="ctr"/>
            <a:r>
              <a:rPr lang="en-GB" sz="1000" dirty="0">
                <a:solidFill>
                  <a:schemeClr val="bg1"/>
                </a:solidFill>
                <a:latin typeface="Arial" pitchFamily="34" charset="0"/>
                <a:cs typeface="Arial" pitchFamily="34" charset="0"/>
              </a:rPr>
              <a:t>written permission of USP Marketing Consultancy B.V.</a:t>
            </a:r>
            <a:endParaRPr lang="en-GB" sz="3600" dirty="0">
              <a:solidFill>
                <a:schemeClr val="bg1"/>
              </a:solidFill>
            </a:endParaRPr>
          </a:p>
        </p:txBody>
      </p:sp>
    </p:spTree>
    <p:extLst>
      <p:ext uri="{BB962C8B-B14F-4D97-AF65-F5344CB8AC3E}">
        <p14:creationId xmlns:p14="http://schemas.microsoft.com/office/powerpoint/2010/main" val="25537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kst - 1 Kolom">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defRPr>
                <a:solidFill>
                  <a:srgbClr val="757F7F"/>
                </a:solidFill>
              </a:defRPr>
            </a:lvl1pPr>
          </a:lstStyle>
          <a:p>
            <a:endParaRPr lang="nl-NL" dirty="0"/>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63172"/>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dirty="0"/>
              <a:t>Explanation: What does the data say to support the key take-away?</a:t>
            </a:r>
            <a:endParaRPr lang="en-GB" sz="1400" b="0" noProof="0" dirty="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i="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dirty="0">
                <a:solidFill>
                  <a:srgbClr val="4A4A49"/>
                </a:solidFill>
              </a:rPr>
              <a:t>Topic </a:t>
            </a:r>
            <a:r>
              <a:rPr lang="en-GB" sz="1400" noProof="0" dirty="0">
                <a:solidFill>
                  <a:srgbClr val="4A4A49"/>
                </a:solidFill>
              </a:rPr>
              <a:t>1</a:t>
            </a:r>
            <a:r>
              <a:rPr lang="en-GB" sz="1400" b="0" noProof="0" dirty="0">
                <a:solidFill>
                  <a:srgbClr val="2F758E"/>
                </a:solidFill>
              </a:rPr>
              <a:t> </a:t>
            </a:r>
            <a:r>
              <a:rPr lang="en-GB" sz="1400" b="0" noProof="0" dirty="0">
                <a:solidFill>
                  <a:schemeClr val="bg1">
                    <a:lumMod val="65000"/>
                  </a:schemeClr>
                </a:solidFill>
              </a:rPr>
              <a:t>| Topic 2 | Topic 3</a:t>
            </a:r>
            <a:r>
              <a:rPr lang="en-GB" sz="1400" b="0" noProof="0" dirty="0">
                <a:solidFill>
                  <a:srgbClr val="2F758E"/>
                </a:solidFill>
              </a:rPr>
              <a:t> </a:t>
            </a:r>
            <a:r>
              <a:rPr lang="en-GB" sz="1400" b="0" noProof="0" dirty="0">
                <a:solidFill>
                  <a:schemeClr val="bg1">
                    <a:lumMod val="65000"/>
                  </a:schemeClr>
                </a:solidFill>
              </a:rPr>
              <a:t>| Topic 4</a:t>
            </a:r>
            <a:endParaRPr lang="en-GB" sz="1400" b="1" noProof="0" dirty="0">
              <a:solidFill>
                <a:schemeClr val="accent2"/>
              </a:solidFill>
            </a:endParaRPr>
          </a:p>
        </p:txBody>
      </p:sp>
    </p:spTree>
    <p:extLst>
      <p:ext uri="{BB962C8B-B14F-4D97-AF65-F5344CB8AC3E}">
        <p14:creationId xmlns:p14="http://schemas.microsoft.com/office/powerpoint/2010/main" val="403200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961988" y="0"/>
            <a:ext cx="4230012" cy="6858000"/>
          </a:xfrm>
          <a:prstGeom prst="rect">
            <a:avLst/>
          </a:prstGeom>
        </p:spPr>
        <p:txBody>
          <a:bodyPr/>
          <a:lstStyle/>
          <a:p>
            <a:r>
              <a:rPr lang="en-US"/>
              <a:t>Click icon to add picture</a:t>
            </a:r>
            <a:endParaRPr lang="nl-NL"/>
          </a:p>
        </p:txBody>
      </p:sp>
      <p:sp>
        <p:nvSpPr>
          <p:cNvPr id="9" name="Tijdelijke aanduiding voor verticale tekst 2">
            <a:extLst>
              <a:ext uri="{FF2B5EF4-FFF2-40B4-BE49-F238E27FC236}">
                <a16:creationId xmlns:a16="http://schemas.microsoft.com/office/drawing/2014/main" id="{1535BA40-FD98-4321-B177-2DE46DDD20DE}"/>
              </a:ext>
            </a:extLst>
          </p:cNvPr>
          <p:cNvSpPr>
            <a:spLocks noGrp="1"/>
          </p:cNvSpPr>
          <p:nvPr>
            <p:ph type="body" orient="vert" idx="1" hasCustomPrompt="1"/>
          </p:nvPr>
        </p:nvSpPr>
        <p:spPr>
          <a:xfrm>
            <a:off x="444500" y="1581149"/>
            <a:ext cx="7055896" cy="4724401"/>
          </a:xfrm>
          <a:prstGeom prst="rect">
            <a:avLst/>
          </a:prstGeom>
        </p:spPr>
        <p:txBody>
          <a:bodyPr vert="horz" numCol="1" spcCol="0" anchor="t" anchorCtr="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10" name="Tijdelijke aanduiding voor dianummer 5">
            <a:extLst>
              <a:ext uri="{FF2B5EF4-FFF2-40B4-BE49-F238E27FC236}">
                <a16:creationId xmlns:a16="http://schemas.microsoft.com/office/drawing/2014/main" id="{7EBCC88A-8283-45AD-AE53-31915B0FF53C}"/>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A6A6A6"/>
                </a:solidFill>
              </a:defRPr>
            </a:lvl1pPr>
          </a:lstStyle>
          <a:p>
            <a:fld id="{0E7476D2-0896-4839-9387-ABF8745D58E4}" type="slidenum">
              <a:rPr lang="nl-NL" smtClean="0"/>
              <a:pPr/>
              <a:t>‹#›</a:t>
            </a:fld>
            <a:endParaRPr lang="nl-NL" dirty="0"/>
          </a:p>
        </p:txBody>
      </p:sp>
      <p:sp>
        <p:nvSpPr>
          <p:cNvPr id="11" name="Tijdelijke aanduiding voor tekst 7">
            <a:extLst>
              <a:ext uri="{FF2B5EF4-FFF2-40B4-BE49-F238E27FC236}">
                <a16:creationId xmlns:a16="http://schemas.microsoft.com/office/drawing/2014/main" id="{37FA06A1-6E11-4D88-96D1-74D10F1A21CA}"/>
              </a:ext>
            </a:extLst>
          </p:cNvPr>
          <p:cNvSpPr>
            <a:spLocks noGrp="1"/>
          </p:cNvSpPr>
          <p:nvPr>
            <p:ph type="body" sz="quarter" idx="13" hasCustomPrompt="1"/>
          </p:nvPr>
        </p:nvSpPr>
        <p:spPr>
          <a:xfrm>
            <a:off x="444500" y="552450"/>
            <a:ext cx="7055896"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296148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1 Kolom">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0A5D7A"/>
              </a:buClr>
              <a:defRPr lang="nl-NL" sz="1200" kern="1200" noProof="0" dirty="0">
                <a:solidFill>
                  <a:schemeClr val="tx2"/>
                </a:solidFill>
                <a:latin typeface="+mn-lt"/>
                <a:ea typeface="+mn-ea"/>
                <a:cs typeface="+mn-cs"/>
              </a:defRPr>
            </a:lvl7pPr>
            <a:lvl8pPr>
              <a:defRPr lang="nl-NL" sz="1200" kern="1200" noProof="0" dirty="0">
                <a:solidFill>
                  <a:schemeClr val="tx2"/>
                </a:solidFill>
                <a:latin typeface="+mn-lt"/>
                <a:ea typeface="+mn-ea"/>
                <a:cs typeface="+mn-cs"/>
              </a:defRPr>
            </a:lvl8pPr>
            <a:lvl9pPr>
              <a:defRPr sz="1200"/>
            </a:lvl9pPr>
          </a:lstStyle>
          <a:p>
            <a:pPr lvl="0"/>
            <a:r>
              <a:rPr lang="en-GB" noProof="0" dirty="0"/>
              <a:t>Bullet</a:t>
            </a:r>
          </a:p>
          <a:p>
            <a:pPr lvl="1"/>
            <a:r>
              <a:rPr lang="en-GB" noProof="0" dirty="0"/>
              <a:t>Sub-bullet #1</a:t>
            </a:r>
          </a:p>
          <a:p>
            <a:pPr lvl="2"/>
            <a:r>
              <a:rPr lang="en-GB" noProof="0" dirty="0"/>
              <a:t>Sub-bullet #2</a:t>
            </a:r>
          </a:p>
          <a:p>
            <a:pPr lvl="3"/>
            <a:r>
              <a:rPr lang="en-GB" noProof="0" dirty="0" err="1"/>
              <a:t>Leestekst</a:t>
            </a:r>
            <a:endParaRPr lang="en-GB" noProof="0" dirty="0"/>
          </a:p>
          <a:p>
            <a:pPr lvl="4"/>
            <a:r>
              <a:rPr lang="en-GB" noProof="0" dirty="0"/>
              <a:t>Kop Bold</a:t>
            </a:r>
          </a:p>
          <a:p>
            <a:pPr lvl="5"/>
            <a:r>
              <a:rPr lang="en-GB" noProof="0" dirty="0"/>
              <a:t>Kop </a:t>
            </a:r>
            <a:r>
              <a:rPr lang="en-GB" noProof="0" dirty="0" err="1"/>
              <a:t>normaal</a:t>
            </a:r>
            <a:endParaRPr lang="en-GB" noProof="0" dirty="0"/>
          </a:p>
          <a:p>
            <a:pPr lvl="6"/>
            <a:r>
              <a:rPr lang="en-GB" noProof="0" dirty="0"/>
              <a:t>Bullet</a:t>
            </a:r>
          </a:p>
          <a:p>
            <a:pPr lvl="7"/>
            <a:r>
              <a:rPr lang="en-GB" noProof="0" dirty="0"/>
              <a:t>Sub-bullet #1</a:t>
            </a:r>
          </a:p>
          <a:p>
            <a:pPr lvl="8"/>
            <a:r>
              <a:rPr lang="en-GB" noProof="0" dirty="0"/>
              <a:t>Sub-bullet #2</a:t>
            </a:r>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41400"/>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dirty="0"/>
              <a:t>Explanation: What does the data say to support the key take-away?</a:t>
            </a:r>
            <a:endParaRPr lang="en-GB" sz="1400" b="0" noProof="0" dirty="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dirty="0">
                <a:solidFill>
                  <a:srgbClr val="4A4A49"/>
                </a:solidFill>
              </a:rPr>
              <a:t>Topic </a:t>
            </a:r>
            <a:r>
              <a:rPr lang="en-GB" sz="1400" noProof="0" dirty="0">
                <a:solidFill>
                  <a:srgbClr val="4A4A49"/>
                </a:solidFill>
              </a:rPr>
              <a:t>1</a:t>
            </a:r>
            <a:r>
              <a:rPr lang="en-GB" sz="1400" b="0" noProof="0" dirty="0">
                <a:solidFill>
                  <a:srgbClr val="2F758E"/>
                </a:solidFill>
              </a:rPr>
              <a:t> </a:t>
            </a:r>
            <a:r>
              <a:rPr lang="en-GB" sz="1400" b="0" noProof="0" dirty="0">
                <a:solidFill>
                  <a:schemeClr val="bg1">
                    <a:lumMod val="65000"/>
                  </a:schemeClr>
                </a:solidFill>
              </a:rPr>
              <a:t>| Topic 2 | Topic 3</a:t>
            </a:r>
            <a:r>
              <a:rPr lang="en-GB" sz="1400" b="0" noProof="0" dirty="0">
                <a:solidFill>
                  <a:srgbClr val="2F758E"/>
                </a:solidFill>
              </a:rPr>
              <a:t> </a:t>
            </a:r>
            <a:r>
              <a:rPr lang="en-GB" sz="1400" b="0" noProof="0" dirty="0">
                <a:solidFill>
                  <a:schemeClr val="bg1">
                    <a:lumMod val="65000"/>
                  </a:schemeClr>
                </a:solidFill>
              </a:rPr>
              <a:t>| Topic 4</a:t>
            </a:r>
            <a:endParaRPr lang="en-GB" sz="1400" b="1" noProof="0" dirty="0">
              <a:solidFill>
                <a:schemeClr val="accent2"/>
              </a:solidFill>
            </a:endParaRPr>
          </a:p>
        </p:txBody>
      </p:sp>
    </p:spTree>
    <p:extLst>
      <p:ext uri="{BB962C8B-B14F-4D97-AF65-F5344CB8AC3E}">
        <p14:creationId xmlns:p14="http://schemas.microsoft.com/office/powerpoint/2010/main" val="24965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1 headliner">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defRPr sz="1200"/>
            </a:lvl2pPr>
            <a:lvl3pPr>
              <a:defRPr sz="1200"/>
            </a:lvl3pPr>
            <a:lvl4pPr>
              <a:defRPr sz="1200"/>
            </a:lvl4pPr>
            <a:lvl5pPr>
              <a:defRPr sz="1200"/>
            </a:lvl5pPr>
            <a:lvl6pPr>
              <a:defRPr sz="1200"/>
            </a:lvl6pPr>
            <a:lvl7pPr>
              <a:buClr>
                <a:srgbClr val="0A5D7A"/>
              </a:buClr>
              <a:defRPr sz="1200"/>
            </a:lvl7pPr>
            <a:lvl8pP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15171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r - emtpy slid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Tree>
    <p:extLst>
      <p:ext uri="{BB962C8B-B14F-4D97-AF65-F5344CB8AC3E}">
        <p14:creationId xmlns:p14="http://schemas.microsoft.com/office/powerpoint/2010/main" val="26579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1 headliner - picture">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6249598"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afbeelding 3">
            <a:extLst>
              <a:ext uri="{FF2B5EF4-FFF2-40B4-BE49-F238E27FC236}">
                <a16:creationId xmlns:a16="http://schemas.microsoft.com/office/drawing/2014/main" id="{CAF648AE-081F-48AD-AB4B-45FB914BC8FD}"/>
              </a:ext>
            </a:extLst>
          </p:cNvPr>
          <p:cNvSpPr>
            <a:spLocks noGrp="1"/>
          </p:cNvSpPr>
          <p:nvPr>
            <p:ph type="pic" sz="quarter" idx="14"/>
          </p:nvPr>
        </p:nvSpPr>
        <p:spPr>
          <a:xfrm>
            <a:off x="7099300" y="1581149"/>
            <a:ext cx="4601126" cy="4724401"/>
          </a:xfrm>
        </p:spPr>
        <p:txBody>
          <a:bodyPr/>
          <a:lstStyle/>
          <a:p>
            <a:r>
              <a:rPr lang="nl-NL"/>
              <a:t>Klik op het pictogram als u een afbeelding wilt toevoegen</a:t>
            </a:r>
          </a:p>
        </p:txBody>
      </p:sp>
    </p:spTree>
    <p:extLst>
      <p:ext uri="{BB962C8B-B14F-4D97-AF65-F5344CB8AC3E}">
        <p14:creationId xmlns:p14="http://schemas.microsoft.com/office/powerpoint/2010/main" val="1677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50% pictur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5213343"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verticale tekst 2">
            <a:extLst>
              <a:ext uri="{FF2B5EF4-FFF2-40B4-BE49-F238E27FC236}">
                <a16:creationId xmlns:a16="http://schemas.microsoft.com/office/drawing/2014/main" id="{803E9EFF-97E5-4CEC-92AA-63D048B19160}"/>
              </a:ext>
            </a:extLst>
          </p:cNvPr>
          <p:cNvSpPr>
            <a:spLocks noGrp="1"/>
          </p:cNvSpPr>
          <p:nvPr>
            <p:ph type="body" orient="vert" idx="1" hasCustomPrompt="1"/>
          </p:nvPr>
        </p:nvSpPr>
        <p:spPr>
          <a:xfrm>
            <a:off x="444500" y="1447799"/>
            <a:ext cx="5213349"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74234"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6096000" y="0"/>
            <a:ext cx="6096000" cy="6856413"/>
          </a:xfrm>
        </p:spPr>
        <p:txBody>
          <a:bodyPr/>
          <a:lstStyle/>
          <a:p>
            <a:r>
              <a:rPr lang="nl-NL"/>
              <a:t>Klik op het pictogram als u een afbeelding wilt toevoegen</a:t>
            </a:r>
          </a:p>
        </p:txBody>
      </p:sp>
    </p:spTree>
    <p:extLst>
      <p:ext uri="{BB962C8B-B14F-4D97-AF65-F5344CB8AC3E}">
        <p14:creationId xmlns:p14="http://schemas.microsoft.com/office/powerpoint/2010/main" val="21690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picture and text">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6540500" y="723900"/>
            <a:ext cx="5213343"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en-GB" noProof="0" dirty="0"/>
              <a:t>Key take-away: so what?</a:t>
            </a:r>
          </a:p>
        </p:txBody>
      </p:sp>
      <p:sp>
        <p:nvSpPr>
          <p:cNvPr id="4" name="Tijdelijke aanduiding voor verticale tekst 2">
            <a:extLst>
              <a:ext uri="{FF2B5EF4-FFF2-40B4-BE49-F238E27FC236}">
                <a16:creationId xmlns:a16="http://schemas.microsoft.com/office/drawing/2014/main" id="{803E9EFF-97E5-4CEC-92AA-63D048B19160}"/>
              </a:ext>
            </a:extLst>
          </p:cNvPr>
          <p:cNvSpPr>
            <a:spLocks noGrp="1"/>
          </p:cNvSpPr>
          <p:nvPr>
            <p:ph type="body" orient="vert" idx="1" hasCustomPrompt="1"/>
          </p:nvPr>
        </p:nvSpPr>
        <p:spPr>
          <a:xfrm>
            <a:off x="6540500" y="1619249"/>
            <a:ext cx="5213349"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dirty="0"/>
              <a:t>Bullet</a:t>
            </a:r>
          </a:p>
          <a:p>
            <a:pPr lvl="1"/>
            <a:r>
              <a:rPr lang="en-GB" noProof="0" dirty="0"/>
              <a:t>Sub-bullet #1</a:t>
            </a:r>
          </a:p>
          <a:p>
            <a:pPr lvl="2"/>
            <a:r>
              <a:rPr lang="en-GB" noProof="0" dirty="0"/>
              <a:t>Sub-bullet #2</a:t>
            </a:r>
          </a:p>
          <a:p>
            <a:pPr lvl="3"/>
            <a:r>
              <a:rPr lang="en-GB" noProof="0" dirty="0" err="1"/>
              <a:t>Leestekst</a:t>
            </a:r>
            <a:endParaRPr lang="en-GB" noProof="0" dirty="0"/>
          </a:p>
          <a:p>
            <a:pPr lvl="4"/>
            <a:r>
              <a:rPr lang="en-GB" noProof="0" dirty="0"/>
              <a:t>Kop Bold</a:t>
            </a:r>
          </a:p>
          <a:p>
            <a:pPr lvl="5"/>
            <a:r>
              <a:rPr lang="en-GB" noProof="0" dirty="0"/>
              <a:t>Kop </a:t>
            </a:r>
            <a:r>
              <a:rPr lang="en-GB" noProof="0" dirty="0" err="1"/>
              <a:t>normaal</a:t>
            </a:r>
            <a:endParaRPr lang="en-GB" noProof="0" dirty="0"/>
          </a:p>
          <a:p>
            <a:pPr lvl="6"/>
            <a:r>
              <a:rPr lang="en-GB" noProof="0" dirty="0"/>
              <a:t>Bullet</a:t>
            </a:r>
          </a:p>
          <a:p>
            <a:pPr lvl="7"/>
            <a:r>
              <a:rPr lang="en-GB" noProof="0" dirty="0"/>
              <a:t>Sub-bullet #1</a:t>
            </a:r>
          </a:p>
          <a:p>
            <a:pPr lvl="8"/>
            <a:r>
              <a:rPr lang="en-GB" noProof="0" dirty="0"/>
              <a:t>Sub-bullet #2</a:t>
            </a:r>
          </a:p>
        </p:txBody>
      </p:sp>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0" y="1587"/>
            <a:ext cx="6096000" cy="6856413"/>
          </a:xfrm>
        </p:spPr>
        <p:txBody>
          <a:bodyPr/>
          <a:lstStyle/>
          <a:p>
            <a:r>
              <a:rPr lang="nl-NL"/>
              <a:t>Klik op het pictogram als u een afbeelding wilt toevoegen</a:t>
            </a:r>
          </a:p>
        </p:txBody>
      </p:sp>
    </p:spTree>
    <p:extLst>
      <p:ext uri="{BB962C8B-B14F-4D97-AF65-F5344CB8AC3E}">
        <p14:creationId xmlns:p14="http://schemas.microsoft.com/office/powerpoint/2010/main" val="40439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6127845" y="0"/>
            <a:ext cx="6064155" cy="6858000"/>
          </a:xfrm>
        </p:spPr>
        <p:txBody>
          <a:body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A2084DF5-9973-4FFF-A5EA-B958CC4673B2}"/>
              </a:ext>
            </a:extLst>
          </p:cNvPr>
          <p:cNvSpPr>
            <a:spLocks noGrp="1"/>
          </p:cNvSpPr>
          <p:nvPr>
            <p:ph type="body" sz="quarter" idx="13" hasCustomPrompt="1"/>
          </p:nvPr>
        </p:nvSpPr>
        <p:spPr>
          <a:xfrm>
            <a:off x="444500" y="552450"/>
            <a:ext cx="6794496"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nl-NL" dirty="0" err="1"/>
              <a:t>Key</a:t>
            </a:r>
            <a:r>
              <a:rPr lang="nl-NL" dirty="0"/>
              <a:t> take-</a:t>
            </a:r>
            <a:r>
              <a:rPr lang="nl-NL" dirty="0" err="1"/>
              <a:t>away</a:t>
            </a:r>
            <a:r>
              <a:rPr lang="nl-NL" dirty="0"/>
              <a:t>: </a:t>
            </a:r>
            <a:r>
              <a:rPr lang="nl-NL" dirty="0" err="1"/>
              <a:t>so</a:t>
            </a:r>
            <a:r>
              <a:rPr lang="nl-NL" dirty="0"/>
              <a:t> </a:t>
            </a:r>
            <a:r>
              <a:rPr lang="nl-NL" dirty="0" err="1"/>
              <a:t>what</a:t>
            </a:r>
            <a:r>
              <a:rPr lang="nl-NL" dirty="0"/>
              <a:t>?</a:t>
            </a:r>
          </a:p>
        </p:txBody>
      </p:sp>
      <p:cxnSp>
        <p:nvCxnSpPr>
          <p:cNvPr id="5" name="Straight Connector 25">
            <a:extLst>
              <a:ext uri="{FF2B5EF4-FFF2-40B4-BE49-F238E27FC236}">
                <a16:creationId xmlns:a16="http://schemas.microsoft.com/office/drawing/2014/main" id="{283B6C8A-736B-4848-BB67-5B8F028CF76B}"/>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51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176942F-F0F8-4066-905E-22E2B72C951D}"/>
              </a:ext>
            </a:extLst>
          </p:cNvPr>
          <p:cNvSpPr>
            <a:spLocks noGrp="1"/>
          </p:cNvSpPr>
          <p:nvPr>
            <p:ph type="body" idx="1"/>
          </p:nvPr>
        </p:nvSpPr>
        <p:spPr>
          <a:xfrm>
            <a:off x="444500" y="1034628"/>
            <a:ext cx="11293914" cy="5163115"/>
          </a:xfrm>
          <a:prstGeom prst="rect">
            <a:avLst/>
          </a:prstGeom>
        </p:spPr>
        <p:txBody>
          <a:bodyPr vert="horz" lIns="0" tIns="0" rIns="0" bIns="0" rtlCol="0">
            <a:noAutofit/>
          </a:bodyPr>
          <a:lstStyle/>
          <a:p>
            <a:pPr lvl="4"/>
            <a:r>
              <a:rPr lang="en-GB" noProof="0"/>
              <a:t>Kop Bold</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grpSp>
        <p:nvGrpSpPr>
          <p:cNvPr id="75" name="Groep 74">
            <a:extLst>
              <a:ext uri="{FF2B5EF4-FFF2-40B4-BE49-F238E27FC236}">
                <a16:creationId xmlns:a16="http://schemas.microsoft.com/office/drawing/2014/main" id="{53FB4E99-8A01-4B10-A9DA-6BD9871A3BE3}"/>
              </a:ext>
            </a:extLst>
          </p:cNvPr>
          <p:cNvGrpSpPr/>
          <p:nvPr userDrawn="1"/>
        </p:nvGrpSpPr>
        <p:grpSpPr>
          <a:xfrm>
            <a:off x="11353139" y="246827"/>
            <a:ext cx="385275" cy="208238"/>
            <a:chOff x="10332476" y="239638"/>
            <a:chExt cx="491822" cy="265826"/>
          </a:xfrm>
        </p:grpSpPr>
        <p:sp>
          <p:nvSpPr>
            <p:cNvPr id="37" name="Freeform 6">
              <a:extLst>
                <a:ext uri="{FF2B5EF4-FFF2-40B4-BE49-F238E27FC236}">
                  <a16:creationId xmlns:a16="http://schemas.microsoft.com/office/drawing/2014/main" id="{8F659D1E-6FAA-474C-A012-CC8FDCACEDFA}"/>
                </a:ext>
              </a:extLst>
            </p:cNvPr>
            <p:cNvSpPr>
              <a:spLocks/>
            </p:cNvSpPr>
            <p:nvPr userDrawn="1"/>
          </p:nvSpPr>
          <p:spPr bwMode="auto">
            <a:xfrm>
              <a:off x="10506653" y="239638"/>
              <a:ext cx="149706" cy="265826"/>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8" name="Freeform 5">
              <a:extLst>
                <a:ext uri="{FF2B5EF4-FFF2-40B4-BE49-F238E27FC236}">
                  <a16:creationId xmlns:a16="http://schemas.microsoft.com/office/drawing/2014/main" id="{6DF77999-0462-4AC6-A7ED-5C156B190E67}"/>
                </a:ext>
              </a:extLst>
            </p:cNvPr>
            <p:cNvSpPr>
              <a:spLocks/>
            </p:cNvSpPr>
            <p:nvPr userDrawn="1"/>
          </p:nvSpPr>
          <p:spPr bwMode="auto">
            <a:xfrm>
              <a:off x="10332476" y="246356"/>
              <a:ext cx="150665" cy="25910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1823AA16-9795-44F6-BBCA-61A2D8010B08}"/>
                </a:ext>
              </a:extLst>
            </p:cNvPr>
            <p:cNvSpPr>
              <a:spLocks noEditPoints="1"/>
            </p:cNvSpPr>
            <p:nvPr userDrawn="1"/>
          </p:nvSpPr>
          <p:spPr bwMode="auto">
            <a:xfrm>
              <a:off x="10685628" y="246356"/>
              <a:ext cx="138670" cy="251911"/>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0" name="Oval 8">
              <a:extLst>
                <a:ext uri="{FF2B5EF4-FFF2-40B4-BE49-F238E27FC236}">
                  <a16:creationId xmlns:a16="http://schemas.microsoft.com/office/drawing/2014/main" id="{CC063DF1-D8C4-480D-A103-39A9B04F0E9A}"/>
                </a:ext>
              </a:extLst>
            </p:cNvPr>
            <p:cNvSpPr>
              <a:spLocks noChangeArrowheads="1"/>
            </p:cNvSpPr>
            <p:nvPr userDrawn="1"/>
          </p:nvSpPr>
          <p:spPr bwMode="auto">
            <a:xfrm>
              <a:off x="10554156" y="402780"/>
              <a:ext cx="56140" cy="5662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91" name="Rechthoek 90"/>
          <p:cNvSpPr/>
          <p:nvPr userDrawn="1"/>
        </p:nvSpPr>
        <p:spPr>
          <a:xfrm>
            <a:off x="-10854" y="-331612"/>
            <a:ext cx="252000" cy="252000"/>
          </a:xfrm>
          <a:prstGeom prst="rect">
            <a:avLst/>
          </a:prstGeom>
          <a:solidFill>
            <a:srgbClr val="00997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2" name="Rechthoek 91"/>
          <p:cNvSpPr/>
          <p:nvPr userDrawn="1"/>
        </p:nvSpPr>
        <p:spPr>
          <a:xfrm>
            <a:off x="368189" y="-331612"/>
            <a:ext cx="252000" cy="252000"/>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3" name="Rechthoek 92"/>
          <p:cNvSpPr/>
          <p:nvPr userDrawn="1"/>
        </p:nvSpPr>
        <p:spPr>
          <a:xfrm>
            <a:off x="747232" y="-331612"/>
            <a:ext cx="252000" cy="252000"/>
          </a:xfrm>
          <a:prstGeom prst="rect">
            <a:avLst/>
          </a:prstGeom>
          <a:solidFill>
            <a:srgbClr val="497C9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4" name="Rechthoek 93"/>
          <p:cNvSpPr/>
          <p:nvPr userDrawn="1"/>
        </p:nvSpPr>
        <p:spPr>
          <a:xfrm>
            <a:off x="1126275" y="-331612"/>
            <a:ext cx="252000" cy="252000"/>
          </a:xfrm>
          <a:prstGeom prst="rect">
            <a:avLst/>
          </a:prstGeom>
          <a:solidFill>
            <a:srgbClr val="5497BE"/>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5" name="Rechthoek 94"/>
          <p:cNvSpPr/>
          <p:nvPr userDrawn="1"/>
        </p:nvSpPr>
        <p:spPr>
          <a:xfrm>
            <a:off x="1505318" y="-331612"/>
            <a:ext cx="252000" cy="252000"/>
          </a:xfrm>
          <a:prstGeom prst="rect">
            <a:avLst/>
          </a:prstGeom>
          <a:solidFill>
            <a:srgbClr val="8DBDC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6" name="Rechthoek 95"/>
          <p:cNvSpPr/>
          <p:nvPr userDrawn="1"/>
        </p:nvSpPr>
        <p:spPr>
          <a:xfrm>
            <a:off x="8868352" y="-331612"/>
            <a:ext cx="252000" cy="252000"/>
          </a:xfrm>
          <a:prstGeom prst="rect">
            <a:avLst/>
          </a:prstGeom>
          <a:solidFill>
            <a:srgbClr val="802B6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7" name="Rechthoek 96"/>
          <p:cNvSpPr/>
          <p:nvPr userDrawn="1"/>
        </p:nvSpPr>
        <p:spPr>
          <a:xfrm>
            <a:off x="9252308" y="-331612"/>
            <a:ext cx="252000" cy="252000"/>
          </a:xfrm>
          <a:prstGeom prst="rect">
            <a:avLst/>
          </a:prstGeom>
          <a:solidFill>
            <a:srgbClr val="63577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8" name="Rechthoek 97"/>
          <p:cNvSpPr/>
          <p:nvPr userDrawn="1"/>
        </p:nvSpPr>
        <p:spPr>
          <a:xfrm>
            <a:off x="9636264" y="-331612"/>
            <a:ext cx="252000" cy="252000"/>
          </a:xfrm>
          <a:prstGeom prst="rect">
            <a:avLst/>
          </a:prstGeom>
          <a:solidFill>
            <a:srgbClr val="BBBBD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9" name="Rechthoek 98"/>
          <p:cNvSpPr/>
          <p:nvPr userDrawn="1"/>
        </p:nvSpPr>
        <p:spPr>
          <a:xfrm>
            <a:off x="10020220" y="-331612"/>
            <a:ext cx="252000" cy="252000"/>
          </a:xfrm>
          <a:prstGeom prst="rect">
            <a:avLst/>
          </a:prstGeom>
          <a:solidFill>
            <a:srgbClr val="921A1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0" name="Rechthoek 99"/>
          <p:cNvSpPr/>
          <p:nvPr userDrawn="1"/>
        </p:nvSpPr>
        <p:spPr>
          <a:xfrm>
            <a:off x="1884361" y="-331612"/>
            <a:ext cx="252000" cy="25200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1" name="Rechthoek 100"/>
          <p:cNvSpPr/>
          <p:nvPr userDrawn="1"/>
        </p:nvSpPr>
        <p:spPr>
          <a:xfrm>
            <a:off x="10404176" y="-331612"/>
            <a:ext cx="252000" cy="2520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2" name="Rechthoek 101"/>
          <p:cNvSpPr/>
          <p:nvPr userDrawn="1"/>
        </p:nvSpPr>
        <p:spPr>
          <a:xfrm>
            <a:off x="10788132" y="-331612"/>
            <a:ext cx="252000" cy="252000"/>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3" name="Rechthoek 102"/>
          <p:cNvSpPr/>
          <p:nvPr userDrawn="1"/>
        </p:nvSpPr>
        <p:spPr>
          <a:xfrm>
            <a:off x="2263404" y="-331612"/>
            <a:ext cx="252000" cy="252000"/>
          </a:xfrm>
          <a:prstGeom prst="rect">
            <a:avLst/>
          </a:prstGeom>
          <a:solidFill>
            <a:srgbClr val="FFD00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4" name="Rechthoek 103"/>
          <p:cNvSpPr/>
          <p:nvPr userDrawn="1"/>
        </p:nvSpPr>
        <p:spPr>
          <a:xfrm>
            <a:off x="11172088" y="-331612"/>
            <a:ext cx="252000" cy="252000"/>
          </a:xfrm>
          <a:prstGeom prst="rect">
            <a:avLst/>
          </a:prstGeom>
          <a:solidFill>
            <a:srgbClr val="EB5A5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5" name="Rechthoek 104"/>
          <p:cNvSpPr/>
          <p:nvPr userDrawn="1"/>
        </p:nvSpPr>
        <p:spPr>
          <a:xfrm>
            <a:off x="11556044" y="-331612"/>
            <a:ext cx="252000" cy="252000"/>
          </a:xfrm>
          <a:prstGeom prst="rect">
            <a:avLst/>
          </a:prstGeom>
          <a:solidFill>
            <a:srgbClr val="BB235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6" name="Rechthoek 105"/>
          <p:cNvSpPr/>
          <p:nvPr userDrawn="1"/>
        </p:nvSpPr>
        <p:spPr>
          <a:xfrm>
            <a:off x="2642447" y="-331612"/>
            <a:ext cx="252000" cy="252000"/>
          </a:xfrm>
          <a:prstGeom prst="rect">
            <a:avLst/>
          </a:prstGeom>
          <a:solidFill>
            <a:srgbClr val="4A4A4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7" name="Rechthoek 106"/>
          <p:cNvSpPr/>
          <p:nvPr userDrawn="1"/>
        </p:nvSpPr>
        <p:spPr>
          <a:xfrm>
            <a:off x="11940000" y="-331612"/>
            <a:ext cx="252000" cy="252000"/>
          </a:xfrm>
          <a:prstGeom prst="rect">
            <a:avLst/>
          </a:prstGeom>
          <a:solidFill>
            <a:srgbClr val="757F7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8" name="Rechthoek 107"/>
          <p:cNvSpPr/>
          <p:nvPr userDrawn="1"/>
        </p:nvSpPr>
        <p:spPr>
          <a:xfrm>
            <a:off x="3021490" y="-331612"/>
            <a:ext cx="252000" cy="252000"/>
          </a:xfrm>
          <a:prstGeom prst="rect">
            <a:avLst/>
          </a:prstGeom>
          <a:solidFill>
            <a:srgbClr val="B9C6C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Tree>
    <p:extLst>
      <p:ext uri="{BB962C8B-B14F-4D97-AF65-F5344CB8AC3E}">
        <p14:creationId xmlns:p14="http://schemas.microsoft.com/office/powerpoint/2010/main" val="165336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716" r:id="rId4"/>
    <p:sldLayoutId id="2147483734" r:id="rId5"/>
    <p:sldLayoutId id="2147483730" r:id="rId6"/>
    <p:sldLayoutId id="2147483729" r:id="rId7"/>
    <p:sldLayoutId id="2147483733" r:id="rId8"/>
    <p:sldLayoutId id="2147483731" r:id="rId9"/>
    <p:sldLayoutId id="2147483732" r:id="rId10"/>
    <p:sldLayoutId id="2147483696" r:id="rId11"/>
    <p:sldLayoutId id="2147483697" r:id="rId12"/>
    <p:sldLayoutId id="2147483745" r:id="rId13"/>
    <p:sldLayoutId id="2147483746" r:id="rId14"/>
    <p:sldLayoutId id="2147483763" r:id="rId15"/>
  </p:sldLayoutIdLst>
  <p:hf hdr="0" ftr="0" dt="0"/>
  <p:txStyles>
    <p:titleStyle>
      <a:lvl1pPr algn="l" defTabSz="914400" rtl="0" eaLnBrk="1" latinLnBrk="0" hangingPunct="1">
        <a:lnSpc>
          <a:spcPct val="80000"/>
        </a:lnSpc>
        <a:spcBef>
          <a:spcPct val="0"/>
        </a:spcBef>
        <a:buNone/>
        <a:defRPr sz="1400" b="1" kern="1200">
          <a:solidFill>
            <a:srgbClr val="4A4A49"/>
          </a:solidFill>
          <a:latin typeface="+mj-lt"/>
          <a:ea typeface="+mj-ea"/>
          <a:cs typeface="+mj-cs"/>
        </a:defRPr>
      </a:lvl1pPr>
    </p:titleStyle>
    <p:body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176942F-F0F8-4066-905E-22E2B72C951D}"/>
              </a:ext>
            </a:extLst>
          </p:cNvPr>
          <p:cNvSpPr>
            <a:spLocks noGrp="1"/>
          </p:cNvSpPr>
          <p:nvPr>
            <p:ph type="body" idx="1"/>
          </p:nvPr>
        </p:nvSpPr>
        <p:spPr>
          <a:xfrm>
            <a:off x="444500" y="1034628"/>
            <a:ext cx="11293914" cy="5163115"/>
          </a:xfrm>
          <a:prstGeom prst="rect">
            <a:avLst/>
          </a:prstGeom>
        </p:spPr>
        <p:txBody>
          <a:bodyPr vert="horz" lIns="0" tIns="0" rIns="0" bIns="0" rtlCol="0">
            <a:noAutofit/>
          </a:bodyPr>
          <a:lstStyle/>
          <a:p>
            <a:pPr lvl="4"/>
            <a:r>
              <a:rPr lang="en-GB" noProof="0"/>
              <a:t>Kop Bold</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grpSp>
        <p:nvGrpSpPr>
          <p:cNvPr id="75" name="Groep 74">
            <a:extLst>
              <a:ext uri="{FF2B5EF4-FFF2-40B4-BE49-F238E27FC236}">
                <a16:creationId xmlns:a16="http://schemas.microsoft.com/office/drawing/2014/main" id="{53FB4E99-8A01-4B10-A9DA-6BD9871A3BE3}"/>
              </a:ext>
            </a:extLst>
          </p:cNvPr>
          <p:cNvGrpSpPr/>
          <p:nvPr userDrawn="1"/>
        </p:nvGrpSpPr>
        <p:grpSpPr>
          <a:xfrm>
            <a:off x="11353139" y="246827"/>
            <a:ext cx="385275" cy="208238"/>
            <a:chOff x="10332476" y="239638"/>
            <a:chExt cx="491822" cy="265826"/>
          </a:xfrm>
        </p:grpSpPr>
        <p:sp>
          <p:nvSpPr>
            <p:cNvPr id="37" name="Freeform 6">
              <a:extLst>
                <a:ext uri="{FF2B5EF4-FFF2-40B4-BE49-F238E27FC236}">
                  <a16:creationId xmlns:a16="http://schemas.microsoft.com/office/drawing/2014/main" id="{8F659D1E-6FAA-474C-A012-CC8FDCACEDFA}"/>
                </a:ext>
              </a:extLst>
            </p:cNvPr>
            <p:cNvSpPr>
              <a:spLocks/>
            </p:cNvSpPr>
            <p:nvPr userDrawn="1"/>
          </p:nvSpPr>
          <p:spPr bwMode="auto">
            <a:xfrm>
              <a:off x="10506653" y="239638"/>
              <a:ext cx="149706" cy="265826"/>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8" name="Freeform 5">
              <a:extLst>
                <a:ext uri="{FF2B5EF4-FFF2-40B4-BE49-F238E27FC236}">
                  <a16:creationId xmlns:a16="http://schemas.microsoft.com/office/drawing/2014/main" id="{6DF77999-0462-4AC6-A7ED-5C156B190E67}"/>
                </a:ext>
              </a:extLst>
            </p:cNvPr>
            <p:cNvSpPr>
              <a:spLocks/>
            </p:cNvSpPr>
            <p:nvPr userDrawn="1"/>
          </p:nvSpPr>
          <p:spPr bwMode="auto">
            <a:xfrm>
              <a:off x="10332476" y="246356"/>
              <a:ext cx="150665" cy="25910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1823AA16-9795-44F6-BBCA-61A2D8010B08}"/>
                </a:ext>
              </a:extLst>
            </p:cNvPr>
            <p:cNvSpPr>
              <a:spLocks noEditPoints="1"/>
            </p:cNvSpPr>
            <p:nvPr userDrawn="1"/>
          </p:nvSpPr>
          <p:spPr bwMode="auto">
            <a:xfrm>
              <a:off x="10685628" y="246356"/>
              <a:ext cx="138670" cy="251911"/>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0" name="Oval 8">
              <a:extLst>
                <a:ext uri="{FF2B5EF4-FFF2-40B4-BE49-F238E27FC236}">
                  <a16:creationId xmlns:a16="http://schemas.microsoft.com/office/drawing/2014/main" id="{CC063DF1-D8C4-480D-A103-39A9B04F0E9A}"/>
                </a:ext>
              </a:extLst>
            </p:cNvPr>
            <p:cNvSpPr>
              <a:spLocks noChangeArrowheads="1"/>
            </p:cNvSpPr>
            <p:nvPr userDrawn="1"/>
          </p:nvSpPr>
          <p:spPr bwMode="auto">
            <a:xfrm>
              <a:off x="10554156" y="402780"/>
              <a:ext cx="56140" cy="5662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91" name="Rechthoek 90"/>
          <p:cNvSpPr/>
          <p:nvPr userDrawn="1"/>
        </p:nvSpPr>
        <p:spPr>
          <a:xfrm>
            <a:off x="-10854" y="-331612"/>
            <a:ext cx="252000" cy="252000"/>
          </a:xfrm>
          <a:prstGeom prst="rect">
            <a:avLst/>
          </a:prstGeom>
          <a:solidFill>
            <a:srgbClr val="00997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2" name="Rechthoek 91"/>
          <p:cNvSpPr/>
          <p:nvPr userDrawn="1"/>
        </p:nvSpPr>
        <p:spPr>
          <a:xfrm>
            <a:off x="368189" y="-331612"/>
            <a:ext cx="252000" cy="252000"/>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3" name="Rechthoek 92"/>
          <p:cNvSpPr/>
          <p:nvPr userDrawn="1"/>
        </p:nvSpPr>
        <p:spPr>
          <a:xfrm>
            <a:off x="747232" y="-331612"/>
            <a:ext cx="252000" cy="252000"/>
          </a:xfrm>
          <a:prstGeom prst="rect">
            <a:avLst/>
          </a:prstGeom>
          <a:solidFill>
            <a:srgbClr val="497C9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4" name="Rechthoek 93"/>
          <p:cNvSpPr/>
          <p:nvPr userDrawn="1"/>
        </p:nvSpPr>
        <p:spPr>
          <a:xfrm>
            <a:off x="1126275" y="-331612"/>
            <a:ext cx="252000" cy="252000"/>
          </a:xfrm>
          <a:prstGeom prst="rect">
            <a:avLst/>
          </a:prstGeom>
          <a:solidFill>
            <a:srgbClr val="5497BE"/>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5" name="Rechthoek 94"/>
          <p:cNvSpPr/>
          <p:nvPr userDrawn="1"/>
        </p:nvSpPr>
        <p:spPr>
          <a:xfrm>
            <a:off x="1505318" y="-331612"/>
            <a:ext cx="252000" cy="252000"/>
          </a:xfrm>
          <a:prstGeom prst="rect">
            <a:avLst/>
          </a:prstGeom>
          <a:solidFill>
            <a:srgbClr val="8DBDC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6" name="Rechthoek 95"/>
          <p:cNvSpPr/>
          <p:nvPr userDrawn="1"/>
        </p:nvSpPr>
        <p:spPr>
          <a:xfrm>
            <a:off x="8868352" y="-331612"/>
            <a:ext cx="252000" cy="252000"/>
          </a:xfrm>
          <a:prstGeom prst="rect">
            <a:avLst/>
          </a:prstGeom>
          <a:solidFill>
            <a:srgbClr val="802B6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7" name="Rechthoek 96"/>
          <p:cNvSpPr/>
          <p:nvPr userDrawn="1"/>
        </p:nvSpPr>
        <p:spPr>
          <a:xfrm>
            <a:off x="9252308" y="-331612"/>
            <a:ext cx="252000" cy="252000"/>
          </a:xfrm>
          <a:prstGeom prst="rect">
            <a:avLst/>
          </a:prstGeom>
          <a:solidFill>
            <a:srgbClr val="63577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8" name="Rechthoek 97"/>
          <p:cNvSpPr/>
          <p:nvPr userDrawn="1"/>
        </p:nvSpPr>
        <p:spPr>
          <a:xfrm>
            <a:off x="9636264" y="-331612"/>
            <a:ext cx="252000" cy="252000"/>
          </a:xfrm>
          <a:prstGeom prst="rect">
            <a:avLst/>
          </a:prstGeom>
          <a:solidFill>
            <a:srgbClr val="BBBBD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9" name="Rechthoek 98"/>
          <p:cNvSpPr/>
          <p:nvPr userDrawn="1"/>
        </p:nvSpPr>
        <p:spPr>
          <a:xfrm>
            <a:off x="10020220" y="-331612"/>
            <a:ext cx="252000" cy="252000"/>
          </a:xfrm>
          <a:prstGeom prst="rect">
            <a:avLst/>
          </a:prstGeom>
          <a:solidFill>
            <a:srgbClr val="921A1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0" name="Rechthoek 99"/>
          <p:cNvSpPr/>
          <p:nvPr userDrawn="1"/>
        </p:nvSpPr>
        <p:spPr>
          <a:xfrm>
            <a:off x="1884361" y="-331612"/>
            <a:ext cx="252000" cy="25200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1" name="Rechthoek 100"/>
          <p:cNvSpPr/>
          <p:nvPr userDrawn="1"/>
        </p:nvSpPr>
        <p:spPr>
          <a:xfrm>
            <a:off x="10404176" y="-331612"/>
            <a:ext cx="252000" cy="2520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2" name="Rechthoek 101"/>
          <p:cNvSpPr/>
          <p:nvPr userDrawn="1"/>
        </p:nvSpPr>
        <p:spPr>
          <a:xfrm>
            <a:off x="10788132" y="-331612"/>
            <a:ext cx="252000" cy="252000"/>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3" name="Rechthoek 102"/>
          <p:cNvSpPr/>
          <p:nvPr userDrawn="1"/>
        </p:nvSpPr>
        <p:spPr>
          <a:xfrm>
            <a:off x="2263404" y="-331612"/>
            <a:ext cx="252000" cy="252000"/>
          </a:xfrm>
          <a:prstGeom prst="rect">
            <a:avLst/>
          </a:prstGeom>
          <a:solidFill>
            <a:srgbClr val="FFD00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4" name="Rechthoek 103"/>
          <p:cNvSpPr/>
          <p:nvPr userDrawn="1"/>
        </p:nvSpPr>
        <p:spPr>
          <a:xfrm>
            <a:off x="11172088" y="-331612"/>
            <a:ext cx="252000" cy="252000"/>
          </a:xfrm>
          <a:prstGeom prst="rect">
            <a:avLst/>
          </a:prstGeom>
          <a:solidFill>
            <a:srgbClr val="EB5A5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5" name="Rechthoek 104"/>
          <p:cNvSpPr/>
          <p:nvPr userDrawn="1"/>
        </p:nvSpPr>
        <p:spPr>
          <a:xfrm>
            <a:off x="11556044" y="-331612"/>
            <a:ext cx="252000" cy="252000"/>
          </a:xfrm>
          <a:prstGeom prst="rect">
            <a:avLst/>
          </a:prstGeom>
          <a:solidFill>
            <a:srgbClr val="BB235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6" name="Rechthoek 105"/>
          <p:cNvSpPr/>
          <p:nvPr userDrawn="1"/>
        </p:nvSpPr>
        <p:spPr>
          <a:xfrm>
            <a:off x="2642447" y="-331612"/>
            <a:ext cx="252000" cy="252000"/>
          </a:xfrm>
          <a:prstGeom prst="rect">
            <a:avLst/>
          </a:prstGeom>
          <a:solidFill>
            <a:srgbClr val="4A4A4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7" name="Rechthoek 106"/>
          <p:cNvSpPr/>
          <p:nvPr userDrawn="1"/>
        </p:nvSpPr>
        <p:spPr>
          <a:xfrm>
            <a:off x="11940000" y="-331612"/>
            <a:ext cx="252000" cy="252000"/>
          </a:xfrm>
          <a:prstGeom prst="rect">
            <a:avLst/>
          </a:prstGeom>
          <a:solidFill>
            <a:srgbClr val="757F7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08" name="Rechthoek 107"/>
          <p:cNvSpPr/>
          <p:nvPr userDrawn="1"/>
        </p:nvSpPr>
        <p:spPr>
          <a:xfrm>
            <a:off x="3021490" y="-331612"/>
            <a:ext cx="252000" cy="252000"/>
          </a:xfrm>
          <a:prstGeom prst="rect">
            <a:avLst/>
          </a:prstGeom>
          <a:solidFill>
            <a:srgbClr val="B9C6C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Tree>
    <p:extLst>
      <p:ext uri="{BB962C8B-B14F-4D97-AF65-F5344CB8AC3E}">
        <p14:creationId xmlns:p14="http://schemas.microsoft.com/office/powerpoint/2010/main" val="402480680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hf sldNum="0" hdr="0" ftr="0" dt="0"/>
  <p:txStyles>
    <p:titleStyle>
      <a:lvl1pPr algn="l" defTabSz="914400" rtl="0" eaLnBrk="1" latinLnBrk="0" hangingPunct="1">
        <a:lnSpc>
          <a:spcPct val="80000"/>
        </a:lnSpc>
        <a:spcBef>
          <a:spcPct val="0"/>
        </a:spcBef>
        <a:buNone/>
        <a:defRPr sz="1400" b="1" kern="1200">
          <a:solidFill>
            <a:srgbClr val="4A4A49"/>
          </a:solidFill>
          <a:latin typeface="+mj-lt"/>
          <a:ea typeface="+mj-ea"/>
          <a:cs typeface="+mj-cs"/>
        </a:defRPr>
      </a:lvl1pPr>
    </p:titleStyle>
    <p:body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chart" Target="../charts/chart15.xml"/><Relationship Id="rId18" Type="http://schemas.openxmlformats.org/officeDocument/2006/relationships/chart" Target="../charts/chart20.xml"/><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chart" Target="../charts/chart14.xml"/><Relationship Id="rId17" Type="http://schemas.openxmlformats.org/officeDocument/2006/relationships/chart" Target="../charts/chart19.xml"/><Relationship Id="rId2" Type="http://schemas.openxmlformats.org/officeDocument/2006/relationships/chart" Target="../charts/chart4.xml"/><Relationship Id="rId16" Type="http://schemas.openxmlformats.org/officeDocument/2006/relationships/chart" Target="../charts/chart18.xml"/><Relationship Id="rId1" Type="http://schemas.openxmlformats.org/officeDocument/2006/relationships/slideLayout" Target="../slideLayouts/slideLayout5.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chart" Target="../charts/chart7.xml"/><Relationship Id="rId15" Type="http://schemas.openxmlformats.org/officeDocument/2006/relationships/chart" Target="../charts/chart17.xml"/><Relationship Id="rId10" Type="http://schemas.openxmlformats.org/officeDocument/2006/relationships/chart" Target="../charts/chart12.xml"/><Relationship Id="rId19" Type="http://schemas.openxmlformats.org/officeDocument/2006/relationships/chart" Target="../charts/chart21.xml"/><Relationship Id="rId4" Type="http://schemas.openxmlformats.org/officeDocument/2006/relationships/chart" Target="../charts/chart6.xml"/><Relationship Id="rId9" Type="http://schemas.openxmlformats.org/officeDocument/2006/relationships/chart" Target="../charts/chart11.xml"/><Relationship Id="rId14" Type="http://schemas.openxmlformats.org/officeDocument/2006/relationships/chart" Target="../charts/chart1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chart" Target="../charts/chart26.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chart" Target="../charts/chart2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chart" Target="../charts/chart24.xml"/><Relationship Id="rId5" Type="http://schemas.openxmlformats.org/officeDocument/2006/relationships/tags" Target="../tags/tag7.xml"/><Relationship Id="rId15" Type="http://schemas.openxmlformats.org/officeDocument/2006/relationships/chart" Target="../charts/chart28.xml"/><Relationship Id="rId10" Type="http://schemas.openxmlformats.org/officeDocument/2006/relationships/chart" Target="../charts/chart23.xml"/><Relationship Id="rId4" Type="http://schemas.openxmlformats.org/officeDocument/2006/relationships/tags" Target="../tags/tag6.xml"/><Relationship Id="rId9" Type="http://schemas.openxmlformats.org/officeDocument/2006/relationships/chart" Target="../charts/chart22.xml"/><Relationship Id="rId14" Type="http://schemas.openxmlformats.org/officeDocument/2006/relationships/chart" Target="../charts/char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notesSlide" Target="../notesSlides/notesSlide7.xml"/><Relationship Id="rId7" Type="http://schemas.openxmlformats.org/officeDocument/2006/relationships/chart" Target="../charts/chart40.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 Id="rId9" Type="http://schemas.openxmlformats.org/officeDocument/2006/relationships/chart" Target="../charts/chart42.xml"/></Relationships>
</file>

<file path=ppt/slides/_rels/slide2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chart" Target="../charts/chart49.xml"/><Relationship Id="rId3" Type="http://schemas.openxmlformats.org/officeDocument/2006/relationships/notesSlide" Target="../notesSlides/notesSlide8.xml"/><Relationship Id="rId7" Type="http://schemas.openxmlformats.org/officeDocument/2006/relationships/chart" Target="../charts/chart48.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 Id="rId9" Type="http://schemas.openxmlformats.org/officeDocument/2006/relationships/chart" Target="../charts/chart5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2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4.xml"/><Relationship Id="rId4" Type="http://schemas.openxmlformats.org/officeDocument/2006/relationships/chart" Target="../charts/chart57.xml"/></Relationships>
</file>

<file path=ppt/slides/_rels/slide2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chart" Target="../charts/chart80.xml"/><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jpeg"/><Relationship Id="rId47" Type="http://schemas.openxmlformats.org/officeDocument/2006/relationships/image" Target="../media/image68.png"/><Relationship Id="rId50" Type="http://schemas.openxmlformats.org/officeDocument/2006/relationships/image" Target="../media/image71.png"/><Relationship Id="rId55" Type="http://schemas.openxmlformats.org/officeDocument/2006/relationships/image" Target="../media/image76.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5" Type="http://schemas.openxmlformats.org/officeDocument/2006/relationships/image" Target="../media/image46.jpeg"/><Relationship Id="rId33" Type="http://schemas.openxmlformats.org/officeDocument/2006/relationships/image" Target="../media/image54.png"/><Relationship Id="rId38" Type="http://schemas.openxmlformats.org/officeDocument/2006/relationships/image" Target="../media/image59.png"/><Relationship Id="rId46" Type="http://schemas.openxmlformats.org/officeDocument/2006/relationships/image" Target="../media/image67.png"/><Relationship Id="rId2" Type="http://schemas.openxmlformats.org/officeDocument/2006/relationships/image" Target="../media/image23.png"/><Relationship Id="rId16" Type="http://schemas.openxmlformats.org/officeDocument/2006/relationships/image" Target="../media/image37.jpe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54"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jpeg"/><Relationship Id="rId24" Type="http://schemas.openxmlformats.org/officeDocument/2006/relationships/image" Target="../media/image45.jpe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45" Type="http://schemas.openxmlformats.org/officeDocument/2006/relationships/image" Target="../media/image66.png"/><Relationship Id="rId53" Type="http://schemas.openxmlformats.org/officeDocument/2006/relationships/image" Target="../media/image74.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49" Type="http://schemas.openxmlformats.org/officeDocument/2006/relationships/image" Target="../media/image70.png"/><Relationship Id="rId57" Type="http://schemas.openxmlformats.org/officeDocument/2006/relationships/image" Target="../media/image78.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4" Type="http://schemas.openxmlformats.org/officeDocument/2006/relationships/image" Target="../media/image65.png"/><Relationship Id="rId52" Type="http://schemas.openxmlformats.org/officeDocument/2006/relationships/image" Target="../media/image73.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48" Type="http://schemas.openxmlformats.org/officeDocument/2006/relationships/image" Target="../media/image69.png"/><Relationship Id="rId56" Type="http://schemas.openxmlformats.org/officeDocument/2006/relationships/image" Target="../media/image77.png"/><Relationship Id="rId8" Type="http://schemas.openxmlformats.org/officeDocument/2006/relationships/image" Target="../media/image29.png"/><Relationship Id="rId51" Type="http://schemas.openxmlformats.org/officeDocument/2006/relationships/image" Target="../media/image72.png"/><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4644FD8-CF12-450C-9059-052C8BED59B1}"/>
              </a:ext>
            </a:extLst>
          </p:cNvPr>
          <p:cNvSpPr>
            <a:spLocks noGrp="1"/>
          </p:cNvSpPr>
          <p:nvPr>
            <p:ph type="body" sz="quarter" idx="53"/>
          </p:nvPr>
        </p:nvSpPr>
        <p:spPr>
          <a:xfrm>
            <a:off x="444501" y="6305941"/>
            <a:ext cx="5651499" cy="552059"/>
          </a:xfrm>
        </p:spPr>
        <p:txBody>
          <a:bodyPr>
            <a:normAutofit/>
          </a:bodyPr>
          <a:lstStyle/>
          <a:p>
            <a:r>
              <a:rPr lang="en-GB" sz="1600" b="1">
                <a:solidFill>
                  <a:srgbClr val="7F7F7F"/>
                </a:solidFill>
              </a:rPr>
              <a:t>Theme: Prefab</a:t>
            </a:r>
            <a:endParaRPr lang="en-US" sz="1600" b="1">
              <a:solidFill>
                <a:srgbClr val="7F7F7F"/>
              </a:solidFill>
            </a:endParaRPr>
          </a:p>
          <a:p>
            <a:r>
              <a:rPr lang="nl-NL">
                <a:solidFill>
                  <a:srgbClr val="7F7F7F"/>
                </a:solidFill>
              </a:rPr>
              <a:t>July 202</a:t>
            </a:r>
            <a:r>
              <a:rPr lang="hr-HR">
                <a:solidFill>
                  <a:srgbClr val="7F7F7F"/>
                </a:solidFill>
              </a:rPr>
              <a:t>2</a:t>
            </a:r>
            <a:endParaRPr lang="en-GB">
              <a:solidFill>
                <a:srgbClr val="7F7F7F"/>
              </a:solidFill>
            </a:endParaRPr>
          </a:p>
          <a:p>
            <a:endParaRPr lang="nl-NL"/>
          </a:p>
        </p:txBody>
      </p:sp>
      <p:sp>
        <p:nvSpPr>
          <p:cNvPr id="4" name="Titel 3">
            <a:extLst>
              <a:ext uri="{FF2B5EF4-FFF2-40B4-BE49-F238E27FC236}">
                <a16:creationId xmlns:a16="http://schemas.microsoft.com/office/drawing/2014/main" id="{1F302888-8474-4F0F-8BF6-5990852E4920}"/>
              </a:ext>
            </a:extLst>
          </p:cNvPr>
          <p:cNvSpPr>
            <a:spLocks noGrp="1"/>
          </p:cNvSpPr>
          <p:nvPr>
            <p:ph type="title"/>
          </p:nvPr>
        </p:nvSpPr>
        <p:spPr>
          <a:xfrm>
            <a:off x="347785" y="5917037"/>
            <a:ext cx="9060227" cy="388904"/>
          </a:xfrm>
        </p:spPr>
        <p:txBody>
          <a:bodyPr/>
          <a:lstStyle/>
          <a:p>
            <a:r>
              <a:rPr lang="nl-NL">
                <a:solidFill>
                  <a:srgbClr val="7F7F7F"/>
                </a:solidFill>
              </a:rPr>
              <a:t>Report </a:t>
            </a:r>
            <a:r>
              <a:rPr lang="en-US">
                <a:solidFill>
                  <a:srgbClr val="7F7F7F"/>
                </a:solidFill>
              </a:rPr>
              <a:t>European Mechanical Installation Monitor – Q2 202</a:t>
            </a:r>
            <a:r>
              <a:rPr lang="hr-HR">
                <a:solidFill>
                  <a:srgbClr val="7F7F7F"/>
                </a:solidFill>
              </a:rPr>
              <a:t>2</a:t>
            </a:r>
            <a:r>
              <a:rPr lang="nl-NL">
                <a:solidFill>
                  <a:srgbClr val="7F7F7F"/>
                </a:solidFill>
              </a:rPr>
              <a:t> </a:t>
            </a:r>
          </a:p>
        </p:txBody>
      </p:sp>
      <p:sp>
        <p:nvSpPr>
          <p:cNvPr id="5" name="Tijdelijke aanduiding voor tekst 4">
            <a:extLst>
              <a:ext uri="{FF2B5EF4-FFF2-40B4-BE49-F238E27FC236}">
                <a16:creationId xmlns:a16="http://schemas.microsoft.com/office/drawing/2014/main" id="{16F3FA4C-CA22-47A8-8485-7473FF650C4A}"/>
              </a:ext>
            </a:extLst>
          </p:cNvPr>
          <p:cNvSpPr>
            <a:spLocks noGrp="1"/>
          </p:cNvSpPr>
          <p:nvPr>
            <p:ph type="body" sz="quarter" idx="55"/>
          </p:nvPr>
        </p:nvSpPr>
        <p:spPr/>
        <p:txBody>
          <a:bodyPr/>
          <a:lstStyle/>
          <a:p>
            <a:endParaRPr lang="nl-NL"/>
          </a:p>
        </p:txBody>
      </p:sp>
      <p:sp>
        <p:nvSpPr>
          <p:cNvPr id="9" name="Titel 3">
            <a:extLst>
              <a:ext uri="{FF2B5EF4-FFF2-40B4-BE49-F238E27FC236}">
                <a16:creationId xmlns:a16="http://schemas.microsoft.com/office/drawing/2014/main" id="{CB516739-1F3B-4399-A685-F20EDD285995}"/>
              </a:ext>
            </a:extLst>
          </p:cNvPr>
          <p:cNvSpPr txBox="1">
            <a:spLocks/>
          </p:cNvSpPr>
          <p:nvPr/>
        </p:nvSpPr>
        <p:spPr>
          <a:xfrm>
            <a:off x="-268564" y="6596666"/>
            <a:ext cx="7870825" cy="388904"/>
          </a:xfrm>
          <a:prstGeom prst="rect">
            <a:avLst/>
          </a:prstGeom>
        </p:spPr>
        <p:txBody>
          <a:bodyPr anchor="b"/>
          <a:lstStyle>
            <a:lvl1pPr algn="l" defTabSz="914400" rtl="0" eaLnBrk="1" latinLnBrk="0" hangingPunct="1">
              <a:lnSpc>
                <a:spcPct val="80000"/>
              </a:lnSpc>
              <a:spcBef>
                <a:spcPct val="0"/>
              </a:spcBef>
              <a:buNone/>
              <a:defRPr sz="2400" b="1" kern="1200">
                <a:solidFill>
                  <a:srgbClr val="4A4A49"/>
                </a:solidFill>
                <a:latin typeface="+mj-lt"/>
                <a:ea typeface="+mj-ea"/>
                <a:cs typeface="+mj-cs"/>
              </a:defRPr>
            </a:lvl1pPr>
          </a:lstStyle>
          <a:p>
            <a:endParaRPr lang="nl-NL"/>
          </a:p>
        </p:txBody>
      </p:sp>
      <p:pic>
        <p:nvPicPr>
          <p:cNvPr id="10" name="Tijdelijke aanduiding voor afbeelding 3">
            <a:extLst>
              <a:ext uri="{FF2B5EF4-FFF2-40B4-BE49-F238E27FC236}">
                <a16:creationId xmlns:a16="http://schemas.microsoft.com/office/drawing/2014/main" id="{8A46152E-6996-4D98-AD0E-3AB146EF1EBF}"/>
              </a:ext>
            </a:extLst>
          </p:cNvPr>
          <p:cNvPicPr>
            <a:picLocks noGrp="1" noChangeAspect="1"/>
          </p:cNvPicPr>
          <p:nvPr>
            <p:ph type="pic" sz="quarter" idx="14"/>
          </p:nvPr>
        </p:nvPicPr>
        <p:blipFill>
          <a:blip r:embed="rId2"/>
          <a:srcRect t="14988" b="14988"/>
          <a:stretch>
            <a:fillRect/>
          </a:stretch>
        </p:blipFill>
        <p:spPr>
          <a:xfrm>
            <a:off x="0" y="0"/>
            <a:ext cx="12192000" cy="5738070"/>
          </a:xfrm>
          <a:prstGeom prst="rect">
            <a:avLst/>
          </a:prstGeom>
          <a:ln>
            <a:noFill/>
          </a:ln>
        </p:spPr>
      </p:pic>
    </p:spTree>
    <p:extLst>
      <p:ext uri="{BB962C8B-B14F-4D97-AF65-F5344CB8AC3E}">
        <p14:creationId xmlns:p14="http://schemas.microsoft.com/office/powerpoint/2010/main" val="332526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E338D278-1E23-4236-8C87-F05E9AF65D44}"/>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D9D9D9"/>
                </a:solidFill>
                <a:effectLst/>
                <a:uLnTx/>
                <a:uFillTx/>
                <a:latin typeface="Arial" panose="020B0604020202020204"/>
                <a:ea typeface="+mn-ea"/>
                <a:cs typeface="+mn-cs"/>
              </a:rPr>
              <a:t>DUMMY DATA	</a:t>
            </a:r>
          </a:p>
        </p:txBody>
      </p:sp>
      <p:sp>
        <p:nvSpPr>
          <p:cNvPr id="28" name="Tekstvak 6">
            <a:extLst>
              <a:ext uri="{FF2B5EF4-FFF2-40B4-BE49-F238E27FC236}">
                <a16:creationId xmlns:a16="http://schemas.microsoft.com/office/drawing/2014/main" id="{FE1B517A-5D54-4AF6-B779-99B7DC9B757A}"/>
              </a:ext>
            </a:extLst>
          </p:cNvPr>
          <p:cNvSpPr txBox="1"/>
          <p:nvPr/>
        </p:nvSpPr>
        <p:spPr>
          <a:xfrm>
            <a:off x="6014720" y="601027"/>
            <a:ext cx="5445365" cy="272734"/>
          </a:xfrm>
          <a:prstGeom prst="rect">
            <a:avLst/>
          </a:prstGeom>
          <a:noFill/>
          <a:ln>
            <a:noFill/>
          </a:ln>
        </p:spPr>
        <p:txBody>
          <a:bodyPr wrap="square" lIns="0" tIns="0" rIns="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A4A49"/>
                </a:solidFill>
                <a:effectLst/>
                <a:uLnTx/>
                <a:uFillTx/>
                <a:latin typeface="Arial" panose="020B0604020202020204"/>
                <a:ea typeface="+mn-ea"/>
                <a:cs typeface="+mn-cs"/>
              </a:rPr>
              <a:t>Core HVAC activities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A4A49"/>
                </a:solidFill>
                <a:effectLst/>
                <a:uLnTx/>
                <a:uFillTx/>
                <a:latin typeface="Arial" panose="020B0604020202020204"/>
                <a:ea typeface="+mn-ea"/>
                <a:cs typeface="+mn-cs"/>
              </a:rPr>
              <a:t>Which of the following installation activities does your company perform?</a:t>
            </a:r>
            <a:endParaRPr kumimoji="0" lang="en-GB" sz="11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4" name="Rechthoek 3">
            <a:extLst>
              <a:ext uri="{FF2B5EF4-FFF2-40B4-BE49-F238E27FC236}">
                <a16:creationId xmlns:a16="http://schemas.microsoft.com/office/drawing/2014/main" id="{D770EADE-9962-4EB3-B2EB-3FBD21911456}"/>
              </a:ext>
            </a:extLst>
          </p:cNvPr>
          <p:cNvSpPr/>
          <p:nvPr/>
        </p:nvSpPr>
        <p:spPr>
          <a:xfrm>
            <a:off x="5882974" y="3762114"/>
            <a:ext cx="2813591" cy="31393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A4A49"/>
                </a:solidFill>
                <a:effectLst/>
                <a:uLnTx/>
                <a:uFillTx/>
                <a:latin typeface="Arial" panose="020B0604020202020204"/>
                <a:ea typeface="+mn-ea"/>
                <a:cs typeface="+mn-cs"/>
              </a:rPr>
              <a:t>Other installation activities</a:t>
            </a:r>
          </a:p>
        </p:txBody>
      </p:sp>
      <p:graphicFrame>
        <p:nvGraphicFramePr>
          <p:cNvPr id="29" name="Table 7">
            <a:extLst>
              <a:ext uri="{FF2B5EF4-FFF2-40B4-BE49-F238E27FC236}">
                <a16:creationId xmlns:a16="http://schemas.microsoft.com/office/drawing/2014/main" id="{255021F1-4FA4-42BC-9555-82084F3CA45E}"/>
              </a:ext>
            </a:extLst>
          </p:cNvPr>
          <p:cNvGraphicFramePr>
            <a:graphicFrameLocks noGrp="1"/>
          </p:cNvGraphicFramePr>
          <p:nvPr>
            <p:custDataLst>
              <p:tags r:id="rId1"/>
            </p:custDataLst>
          </p:nvPr>
        </p:nvGraphicFramePr>
        <p:xfrm>
          <a:off x="5852874" y="1384458"/>
          <a:ext cx="6044716" cy="1692000"/>
        </p:xfrm>
        <a:graphic>
          <a:graphicData uri="http://schemas.openxmlformats.org/drawingml/2006/table">
            <a:tbl>
              <a:tblPr firstRow="1" bandRow="1">
                <a:tableStyleId>{5C22544A-7EE6-4342-B048-85BDC9FD1C3A}</a:tableStyleId>
              </a:tblPr>
              <a:tblGrid>
                <a:gridCol w="2154482">
                  <a:extLst>
                    <a:ext uri="{9D8B030D-6E8A-4147-A177-3AD203B41FA5}">
                      <a16:colId xmlns:a16="http://schemas.microsoft.com/office/drawing/2014/main" val="2352585572"/>
                    </a:ext>
                  </a:extLst>
                </a:gridCol>
                <a:gridCol w="654186">
                  <a:extLst>
                    <a:ext uri="{9D8B030D-6E8A-4147-A177-3AD203B41FA5}">
                      <a16:colId xmlns:a16="http://schemas.microsoft.com/office/drawing/2014/main" val="1812799462"/>
                    </a:ext>
                  </a:extLst>
                </a:gridCol>
                <a:gridCol w="654186">
                  <a:extLst>
                    <a:ext uri="{9D8B030D-6E8A-4147-A177-3AD203B41FA5}">
                      <a16:colId xmlns:a16="http://schemas.microsoft.com/office/drawing/2014/main" val="2192113811"/>
                    </a:ext>
                  </a:extLst>
                </a:gridCol>
                <a:gridCol w="654186">
                  <a:extLst>
                    <a:ext uri="{9D8B030D-6E8A-4147-A177-3AD203B41FA5}">
                      <a16:colId xmlns:a16="http://schemas.microsoft.com/office/drawing/2014/main" val="3931290532"/>
                    </a:ext>
                  </a:extLst>
                </a:gridCol>
                <a:gridCol w="593131">
                  <a:extLst>
                    <a:ext uri="{9D8B030D-6E8A-4147-A177-3AD203B41FA5}">
                      <a16:colId xmlns:a16="http://schemas.microsoft.com/office/drawing/2014/main" val="1150430487"/>
                    </a:ext>
                  </a:extLst>
                </a:gridCol>
                <a:gridCol w="593131">
                  <a:extLst>
                    <a:ext uri="{9D8B030D-6E8A-4147-A177-3AD203B41FA5}">
                      <a16:colId xmlns:a16="http://schemas.microsoft.com/office/drawing/2014/main" val="3859233007"/>
                    </a:ext>
                  </a:extLst>
                </a:gridCol>
                <a:gridCol w="741414">
                  <a:extLst>
                    <a:ext uri="{9D8B030D-6E8A-4147-A177-3AD203B41FA5}">
                      <a16:colId xmlns:a16="http://schemas.microsoft.com/office/drawing/2014/main" val="3045303798"/>
                    </a:ext>
                  </a:extLst>
                </a:gridCol>
              </a:tblGrid>
              <a:tr h="216000">
                <a:tc>
                  <a:txBody>
                    <a:bodyPr/>
                    <a:lstStyle/>
                    <a:p>
                      <a:pPr marL="0" algn="r" defTabSz="914400" rtl="0" eaLnBrk="1" fontAlgn="b" latinLnBrk="0" hangingPunct="1"/>
                      <a:endParaRPr lang="en-US" sz="1000" b="1" i="1" u="none" strike="noStrike" kern="1200" dirty="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UK</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Germany</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France</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Poland</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Belgium</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Netherlands </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385364"/>
                  </a:ext>
                </a:extLst>
              </a:tr>
              <a:tr h="216000">
                <a:tc>
                  <a:txBody>
                    <a:bodyPr/>
                    <a:lstStyle/>
                    <a:p>
                      <a:pPr marL="0" algn="r" defTabSz="914400" rtl="0" eaLnBrk="1" fontAlgn="b" latinLnBrk="0" hangingPunct="1"/>
                      <a:r>
                        <a:rPr lang="en-US" sz="1000" b="1" i="1" u="none" strike="noStrike" kern="1200" dirty="0">
                          <a:solidFill>
                            <a:schemeClr val="tx2"/>
                          </a:solidFill>
                          <a:effectLst/>
                          <a:latin typeface="Arial" panose="020B0604020202020204" pitchFamily="34" charset="0"/>
                          <a:ea typeface="+mn-ea"/>
                          <a:cs typeface="Arial" panose="020B0604020202020204" pitchFamily="34" charset="0"/>
                        </a:rPr>
                        <a:t>  </a:t>
                      </a:r>
                      <a:r>
                        <a:rPr lang="en-US" sz="1000" b="0" i="1" u="none" strike="noStrike" kern="1200" dirty="0">
                          <a:solidFill>
                            <a:schemeClr val="tx2"/>
                          </a:solidFill>
                          <a:effectLst/>
                          <a:latin typeface="Arial" panose="020B0604020202020204" pitchFamily="34" charset="0"/>
                          <a:ea typeface="+mn-ea"/>
                          <a:cs typeface="Arial" panose="020B0604020202020204" pitchFamily="34" charset="0"/>
                        </a:rPr>
                        <a:t>Sample size</a:t>
                      </a:r>
                      <a:r>
                        <a:rPr lang="en-US" sz="1000" b="1" i="1" u="none" strike="noStrike" kern="1200" dirty="0">
                          <a:solidFill>
                            <a:schemeClr val="tx2"/>
                          </a:solidFill>
                          <a:effectLst/>
                          <a:latin typeface="Arial" panose="020B0604020202020204" pitchFamily="34" charset="0"/>
                          <a:ea typeface="+mn-ea"/>
                          <a:cs typeface="Arial" panose="020B0604020202020204" pitchFamily="34" charset="0"/>
                        </a:rPr>
                        <a:t>     </a:t>
                      </a:r>
                    </a:p>
                  </a:txBody>
                  <a:tcPr marL="0" marR="0" marT="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136</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252000">
                <a:tc>
                  <a:txBody>
                    <a:bodyPr/>
                    <a:lstStyle/>
                    <a:p>
                      <a:pPr marL="0" algn="r" defTabSz="914400" rtl="0" eaLnBrk="1" fontAlgn="ctr" latinLnBrk="0" hangingPunct="1"/>
                      <a:r>
                        <a:rPr lang="en-GB" sz="1200" b="0" i="0" u="none" strike="noStrike" kern="1200" dirty="0">
                          <a:solidFill>
                            <a:schemeClr val="tx2"/>
                          </a:solidFill>
                          <a:effectLst/>
                          <a:latin typeface="Arial" panose="020B0604020202020204" pitchFamily="34" charset="0"/>
                          <a:ea typeface="+mn-ea"/>
                          <a:cs typeface="+mn-cs"/>
                        </a:rPr>
                        <a:t>Heating installations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chemeClr val="bg1">
                              <a:lumMod val="50000"/>
                            </a:schemeClr>
                          </a:solidFill>
                          <a:effectLst/>
                          <a:latin typeface="Arial" panose="020B0604020202020204" pitchFamily="34" charset="0"/>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252000">
                <a:tc>
                  <a:txBody>
                    <a:bodyPr/>
                    <a:lstStyle/>
                    <a:p>
                      <a:pPr marL="0" algn="r" defTabSz="914400" rtl="0" eaLnBrk="1" fontAlgn="ctr" latinLnBrk="0" hangingPunct="1"/>
                      <a:r>
                        <a:rPr lang="en-GB" sz="1200" b="0" i="0" u="none" strike="noStrike" kern="1200" dirty="0">
                          <a:solidFill>
                            <a:schemeClr val="tx2"/>
                          </a:solidFill>
                          <a:effectLst/>
                          <a:latin typeface="Arial" panose="020B0604020202020204" pitchFamily="34" charset="0"/>
                          <a:ea typeface="+mn-ea"/>
                          <a:cs typeface="+mn-cs"/>
                        </a:rPr>
                        <a:t>Hot &amp; cold water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252000">
                <a:tc>
                  <a:txBody>
                    <a:bodyPr/>
                    <a:lstStyle/>
                    <a:p>
                      <a:pPr marL="0" algn="r" defTabSz="914400" rtl="0" eaLnBrk="1" fontAlgn="ctr" latinLnBrk="0" hangingPunct="1"/>
                      <a:r>
                        <a:rPr lang="en-GB" sz="1200" b="0" i="0" u="none" strike="noStrike" kern="1200" dirty="0">
                          <a:solidFill>
                            <a:schemeClr val="tx2"/>
                          </a:solidFill>
                          <a:effectLst/>
                          <a:latin typeface="Arial" panose="020B0604020202020204" pitchFamily="34" charset="0"/>
                          <a:ea typeface="+mn-ea"/>
                          <a:cs typeface="+mn-cs"/>
                        </a:rPr>
                        <a:t>Installation of sanitary ware</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252000">
                <a:tc>
                  <a:txBody>
                    <a:bodyPr/>
                    <a:lstStyle/>
                    <a:p>
                      <a:pPr marL="0" algn="r" defTabSz="914400" rtl="0" eaLnBrk="1" fontAlgn="ctr" latinLnBrk="0" hangingPunct="1"/>
                      <a:r>
                        <a:rPr lang="en-GB" sz="1200" b="0" i="0" u="none" strike="noStrike" kern="1200" dirty="0">
                          <a:solidFill>
                            <a:schemeClr val="tx2"/>
                          </a:solidFill>
                          <a:effectLst/>
                          <a:latin typeface="Arial" panose="020B0604020202020204" pitchFamily="34" charset="0"/>
                          <a:ea typeface="+mn-ea"/>
                          <a:cs typeface="+mn-cs"/>
                        </a:rPr>
                        <a:t>Ventilation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252000">
                <a:tc>
                  <a:txBody>
                    <a:bodyPr/>
                    <a:lstStyle/>
                    <a:p>
                      <a:pPr marL="0" algn="r" defTabSz="914400" rtl="0" eaLnBrk="1" fontAlgn="ctr" latinLnBrk="0" hangingPunct="1"/>
                      <a:r>
                        <a:rPr lang="en-GB" sz="1200" b="0" i="0" u="none" strike="noStrike" kern="1200" dirty="0">
                          <a:solidFill>
                            <a:schemeClr val="tx2"/>
                          </a:solidFill>
                          <a:effectLst/>
                          <a:latin typeface="Arial" panose="020B0604020202020204" pitchFamily="34" charset="0"/>
                          <a:ea typeface="+mn-ea"/>
                          <a:cs typeface="+mn-cs"/>
                        </a:rPr>
                        <a:t>Air conditioning and cooling</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199155"/>
                  </a:ext>
                </a:extLst>
              </a:tr>
            </a:tbl>
          </a:graphicData>
        </a:graphic>
      </p:graphicFrame>
      <p:graphicFrame>
        <p:nvGraphicFramePr>
          <p:cNvPr id="37" name="Table 7">
            <a:extLst>
              <a:ext uri="{FF2B5EF4-FFF2-40B4-BE49-F238E27FC236}">
                <a16:creationId xmlns:a16="http://schemas.microsoft.com/office/drawing/2014/main" id="{C639E160-5EFF-40DF-9D2B-F961A5477A10}"/>
              </a:ext>
            </a:extLst>
          </p:cNvPr>
          <p:cNvGraphicFramePr>
            <a:graphicFrameLocks noGrp="1"/>
          </p:cNvGraphicFramePr>
          <p:nvPr>
            <p:custDataLst>
              <p:tags r:id="rId2"/>
            </p:custDataLst>
          </p:nvPr>
        </p:nvGraphicFramePr>
        <p:xfrm>
          <a:off x="5852874" y="4559502"/>
          <a:ext cx="6167348" cy="1188000"/>
        </p:xfrm>
        <a:graphic>
          <a:graphicData uri="http://schemas.openxmlformats.org/drawingml/2006/table">
            <a:tbl>
              <a:tblPr firstRow="1" bandRow="1">
                <a:tableStyleId>{5C22544A-7EE6-4342-B048-85BDC9FD1C3A}</a:tableStyleId>
              </a:tblPr>
              <a:tblGrid>
                <a:gridCol w="2329676">
                  <a:extLst>
                    <a:ext uri="{9D8B030D-6E8A-4147-A177-3AD203B41FA5}">
                      <a16:colId xmlns:a16="http://schemas.microsoft.com/office/drawing/2014/main" val="2352585572"/>
                    </a:ext>
                  </a:extLst>
                </a:gridCol>
                <a:gridCol w="564770">
                  <a:extLst>
                    <a:ext uri="{9D8B030D-6E8A-4147-A177-3AD203B41FA5}">
                      <a16:colId xmlns:a16="http://schemas.microsoft.com/office/drawing/2014/main" val="1812799462"/>
                    </a:ext>
                  </a:extLst>
                </a:gridCol>
                <a:gridCol w="641735">
                  <a:extLst>
                    <a:ext uri="{9D8B030D-6E8A-4147-A177-3AD203B41FA5}">
                      <a16:colId xmlns:a16="http://schemas.microsoft.com/office/drawing/2014/main" val="2192113811"/>
                    </a:ext>
                  </a:extLst>
                </a:gridCol>
                <a:gridCol w="641735">
                  <a:extLst>
                    <a:ext uri="{9D8B030D-6E8A-4147-A177-3AD203B41FA5}">
                      <a16:colId xmlns:a16="http://schemas.microsoft.com/office/drawing/2014/main" val="3931290532"/>
                    </a:ext>
                  </a:extLst>
                </a:gridCol>
                <a:gridCol w="641735">
                  <a:extLst>
                    <a:ext uri="{9D8B030D-6E8A-4147-A177-3AD203B41FA5}">
                      <a16:colId xmlns:a16="http://schemas.microsoft.com/office/drawing/2014/main" val="1150430487"/>
                    </a:ext>
                  </a:extLst>
                </a:gridCol>
                <a:gridCol w="641735">
                  <a:extLst>
                    <a:ext uri="{9D8B030D-6E8A-4147-A177-3AD203B41FA5}">
                      <a16:colId xmlns:a16="http://schemas.microsoft.com/office/drawing/2014/main" val="3859233007"/>
                    </a:ext>
                  </a:extLst>
                </a:gridCol>
                <a:gridCol w="705962">
                  <a:extLst>
                    <a:ext uri="{9D8B030D-6E8A-4147-A177-3AD203B41FA5}">
                      <a16:colId xmlns:a16="http://schemas.microsoft.com/office/drawing/2014/main" val="3045303798"/>
                    </a:ext>
                  </a:extLst>
                </a:gridCol>
              </a:tblGrid>
              <a:tr h="216000">
                <a:tc>
                  <a:txBody>
                    <a:bodyPr/>
                    <a:lstStyle/>
                    <a:p>
                      <a:pPr marL="0" algn="r" defTabSz="914400" rtl="0" eaLnBrk="1" fontAlgn="b" latinLnBrk="0" hangingPunct="1"/>
                      <a:endParaRPr lang="en-US" sz="1000" b="1" i="1" u="none" strike="noStrike" kern="1200" dirty="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UK</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Germany</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France</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Poland</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Belgium</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dirty="0">
                          <a:solidFill>
                            <a:schemeClr val="tx2"/>
                          </a:solidFill>
                          <a:effectLst/>
                          <a:latin typeface="Arial" panose="020B0604020202020204" pitchFamily="34" charset="0"/>
                        </a:rPr>
                        <a:t>Netherlands </a:t>
                      </a:r>
                      <a:endParaRPr lang="en-GB" sz="1000" b="0" i="0" u="none" strike="noStrike" dirty="0">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08671"/>
                  </a:ext>
                </a:extLst>
              </a:tr>
              <a:tr h="216000">
                <a:tc>
                  <a:txBody>
                    <a:bodyPr/>
                    <a:lstStyle/>
                    <a:p>
                      <a:pPr marL="0" algn="r" defTabSz="914400" rtl="0" eaLnBrk="1" fontAlgn="b" latinLnBrk="0" hangingPunct="1"/>
                      <a:r>
                        <a:rPr lang="en-US" sz="1000" b="1" i="1" u="none" strike="noStrike" kern="1200" dirty="0">
                          <a:solidFill>
                            <a:schemeClr val="tx2"/>
                          </a:solidFill>
                          <a:effectLst/>
                          <a:latin typeface="Arial" panose="020B0604020202020204" pitchFamily="34" charset="0"/>
                          <a:ea typeface="+mn-ea"/>
                          <a:cs typeface="Arial" panose="020B0604020202020204" pitchFamily="34" charset="0"/>
                        </a:rPr>
                        <a:t>  </a:t>
                      </a:r>
                      <a:r>
                        <a:rPr lang="en-US" sz="1000" b="0" i="1" u="none" strike="noStrike" kern="1200" dirty="0">
                          <a:solidFill>
                            <a:schemeClr val="tx2"/>
                          </a:solidFill>
                          <a:effectLst/>
                          <a:latin typeface="Arial" panose="020B0604020202020204" pitchFamily="34" charset="0"/>
                          <a:ea typeface="+mn-ea"/>
                          <a:cs typeface="Arial" panose="020B0604020202020204" pitchFamily="34" charset="0"/>
                        </a:rPr>
                        <a:t>Sample size</a:t>
                      </a:r>
                      <a:r>
                        <a:rPr lang="en-US" sz="1000" b="1" i="1" u="none" strike="noStrike" kern="1200" dirty="0">
                          <a:solidFill>
                            <a:schemeClr val="tx2"/>
                          </a:solidFill>
                          <a:effectLst/>
                          <a:latin typeface="Arial" panose="020B0604020202020204" pitchFamily="34" charset="0"/>
                          <a:ea typeface="+mn-ea"/>
                          <a:cs typeface="Arial" panose="020B0604020202020204" pitchFamily="34" charset="0"/>
                        </a:rPr>
                        <a:t>     </a:t>
                      </a:r>
                    </a:p>
                  </a:txBody>
                  <a:tcPr marL="0" marR="0" marT="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136</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dirty="0">
                          <a:solidFill>
                            <a:schemeClr val="tx1">
                              <a:lumMod val="50000"/>
                              <a:lumOff val="50000"/>
                            </a:schemeClr>
                          </a:solidFill>
                          <a:effectLst/>
                          <a:latin typeface="Arial" panose="020B0604020202020204" pitchFamily="34" charset="0"/>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252000">
                <a:tc>
                  <a:txBody>
                    <a:bodyPr/>
                    <a:lstStyle/>
                    <a:p>
                      <a:pPr algn="r" fontAlgn="ctr"/>
                      <a:r>
                        <a:rPr lang="en-GB" sz="1200" b="0" i="0" u="none" strike="noStrike" kern="1200" dirty="0">
                          <a:solidFill>
                            <a:schemeClr val="tx2"/>
                          </a:solidFill>
                          <a:effectLst/>
                          <a:latin typeface="Arial" panose="020B0604020202020204" pitchFamily="34" charset="0"/>
                          <a:ea typeface="+mn-ea"/>
                          <a:cs typeface="+mn-cs"/>
                        </a:rPr>
                        <a:t>Solar cells, solar collectors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252000">
                <a:tc>
                  <a:txBody>
                    <a:bodyPr/>
                    <a:lstStyle/>
                    <a:p>
                      <a:pPr algn="r" fontAlgn="ctr"/>
                      <a:r>
                        <a:rPr lang="en-GB" sz="1200" b="0" i="0" u="none" strike="noStrike" kern="1200" dirty="0">
                          <a:solidFill>
                            <a:schemeClr val="tx2"/>
                          </a:solidFill>
                          <a:effectLst/>
                          <a:latin typeface="Arial" panose="020B0604020202020204" pitchFamily="34" charset="0"/>
                          <a:ea typeface="+mn-ea"/>
                          <a:cs typeface="+mn-cs"/>
                        </a:rPr>
                        <a:t>Electrical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680141"/>
                  </a:ext>
                </a:extLst>
              </a:tr>
              <a:tr h="252000">
                <a:tc>
                  <a:txBody>
                    <a:bodyPr/>
                    <a:lstStyle/>
                    <a:p>
                      <a:pPr algn="r" fontAlgn="ctr"/>
                      <a:r>
                        <a:rPr lang="en-GB" sz="1200" b="0" i="0" u="none" strike="noStrike" kern="1200" dirty="0">
                          <a:solidFill>
                            <a:schemeClr val="tx2"/>
                          </a:solidFill>
                          <a:effectLst/>
                          <a:latin typeface="Arial" panose="020B0604020202020204" pitchFamily="34" charset="0"/>
                          <a:ea typeface="+mn-ea"/>
                          <a:cs typeface="+mn-cs"/>
                        </a:rPr>
                        <a:t>Home automation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bl>
          </a:graphicData>
        </a:graphic>
      </p:graphicFrame>
      <p:pic>
        <p:nvPicPr>
          <p:cNvPr id="6" name="Afbeelding 5" descr="Afbeelding met binnen, object, fles, sluiten&#10;&#10;Automatisch gegenereerde beschrijving">
            <a:extLst>
              <a:ext uri="{FF2B5EF4-FFF2-40B4-BE49-F238E27FC236}">
                <a16:creationId xmlns:a16="http://schemas.microsoft.com/office/drawing/2014/main" id="{39A41008-5104-4242-9782-55297A195E29}"/>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38429"/>
          <a:stretch/>
        </p:blipFill>
        <p:spPr>
          <a:xfrm>
            <a:off x="7641" y="498777"/>
            <a:ext cx="5845233" cy="6359223"/>
          </a:xfrm>
          <a:prstGeom prst="rect">
            <a:avLst/>
          </a:prstGeom>
        </p:spPr>
      </p:pic>
      <p:sp>
        <p:nvSpPr>
          <p:cNvPr id="10" name="Text Placeholder 16">
            <a:extLst>
              <a:ext uri="{FF2B5EF4-FFF2-40B4-BE49-F238E27FC236}">
                <a16:creationId xmlns:a16="http://schemas.microsoft.com/office/drawing/2014/main" id="{D4D7CC99-FC5C-48CE-848C-431EDF387E57}"/>
              </a:ext>
            </a:extLst>
          </p:cNvPr>
          <p:cNvSpPr txBox="1">
            <a:spLocks/>
          </p:cNvSpPr>
          <p:nvPr/>
        </p:nvSpPr>
        <p:spPr>
          <a:xfrm>
            <a:off x="444499" y="0"/>
            <a:ext cx="10793771" cy="552450"/>
          </a:xfrm>
          <a:prstGeom prst="rect">
            <a:avLst/>
          </a:prstGeom>
        </p:spPr>
        <p:txBody>
          <a:bodyPr anchor="ct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pPr marL="0" marR="0" lvl="0" indent="0" algn="l" defTabSz="914400" rtl="0" eaLnBrk="1" fontAlgn="auto" latinLnBrk="0" hangingPunct="1">
              <a:lnSpc>
                <a:spcPts val="1500"/>
              </a:lnSpc>
              <a:spcBef>
                <a:spcPts val="400"/>
              </a:spcBef>
              <a:spcAft>
                <a:spcPts val="400"/>
              </a:spcAft>
              <a:buClr>
                <a:srgbClr val="497C9B"/>
              </a:buClr>
              <a:buSzTx/>
              <a:buFont typeface="Arial" panose="020B0604020202020204" pitchFamily="34" charset="0"/>
              <a:buNone/>
              <a:tabLst/>
              <a:defRPr/>
            </a:pPr>
            <a:r>
              <a:rPr kumimoji="0" lang="nl-NL" sz="1050" b="1" i="0" u="none" strike="noStrike" kern="1200" cap="none" spc="0" normalizeH="0" baseline="0" noProof="0" dirty="0">
                <a:ln>
                  <a:noFill/>
                </a:ln>
                <a:solidFill>
                  <a:srgbClr val="4A4A49"/>
                </a:solidFill>
                <a:effectLst/>
                <a:uLnTx/>
                <a:uFillTx/>
                <a:latin typeface="Arial" panose="020B0604020202020204"/>
                <a:ea typeface="+mn-ea"/>
                <a:cs typeface="+mn-cs"/>
              </a:rPr>
              <a:t>Summary</a:t>
            </a:r>
            <a:r>
              <a:rPr kumimoji="0" lang="nl-NL" sz="1050" b="0" i="0" u="none" strike="noStrike" kern="1200" cap="none" spc="0" normalizeH="0" baseline="0" noProof="0" dirty="0">
                <a:ln>
                  <a:noFill/>
                </a:ln>
                <a:solidFill>
                  <a:srgbClr val="4A4A49"/>
                </a:solidFill>
                <a:effectLst/>
                <a:uLnTx/>
                <a:uFillTx/>
                <a:latin typeface="Arial" panose="020B0604020202020204"/>
                <a:ea typeface="+mn-ea"/>
                <a:cs typeface="+mn-cs"/>
              </a:rPr>
              <a:t> | United </a:t>
            </a:r>
            <a:r>
              <a:rPr kumimoji="0" lang="nl-NL" sz="1050" b="0" i="0" u="none" strike="noStrike" kern="1200" cap="none" spc="0" normalizeH="0" baseline="0" noProof="0" dirty="0" err="1">
                <a:ln>
                  <a:noFill/>
                </a:ln>
                <a:solidFill>
                  <a:srgbClr val="4A4A49"/>
                </a:solidFill>
                <a:effectLst/>
                <a:uLnTx/>
                <a:uFillTx/>
                <a:latin typeface="Arial" panose="020B0604020202020204"/>
                <a:ea typeface="+mn-ea"/>
                <a:cs typeface="+mn-cs"/>
              </a:rPr>
              <a:t>Kingdom</a:t>
            </a:r>
            <a:r>
              <a:rPr kumimoji="0" lang="nl-NL" sz="1050" b="0" i="0" u="none" strike="noStrike" kern="1200" cap="none" spc="0" normalizeH="0" baseline="0" noProof="0" dirty="0">
                <a:ln>
                  <a:noFill/>
                </a:ln>
                <a:solidFill>
                  <a:srgbClr val="4A4A49"/>
                </a:solidFill>
                <a:effectLst/>
                <a:uLnTx/>
                <a:uFillTx/>
                <a:latin typeface="Arial" panose="020B0604020202020204"/>
                <a:ea typeface="+mn-ea"/>
                <a:cs typeface="+mn-cs"/>
              </a:rPr>
              <a:t> | Germany | France | Poland | Belgium | Netherlands</a:t>
            </a:r>
          </a:p>
        </p:txBody>
      </p:sp>
    </p:spTree>
    <p:extLst>
      <p:ext uri="{BB962C8B-B14F-4D97-AF65-F5344CB8AC3E}">
        <p14:creationId xmlns:p14="http://schemas.microsoft.com/office/powerpoint/2010/main" val="13153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8FF12A47-527E-44A0-BD72-BE49AEEBCB79}"/>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
        <p:nvSpPr>
          <p:cNvPr id="17" name="Text Placeholder 16">
            <a:extLst>
              <a:ext uri="{FF2B5EF4-FFF2-40B4-BE49-F238E27FC236}">
                <a16:creationId xmlns:a16="http://schemas.microsoft.com/office/drawing/2014/main" id="{1DFFECC6-3CE1-4B3E-AE94-34E4EEE35402}"/>
              </a:ext>
            </a:extLst>
          </p:cNvPr>
          <p:cNvSpPr>
            <a:spLocks noGrp="1"/>
          </p:cNvSpPr>
          <p:nvPr>
            <p:ph type="body" sz="quarter" idx="15"/>
          </p:nvPr>
        </p:nvSpPr>
        <p:spPr/>
        <p:txBody>
          <a:bodyPr/>
          <a:lstStyle/>
          <a:p>
            <a:r>
              <a:rPr lang="nl-NL" dirty="0"/>
              <a:t>Summary | </a:t>
            </a:r>
            <a:r>
              <a:rPr lang="nl-NL" b="1" dirty="0"/>
              <a:t>United </a:t>
            </a:r>
            <a:r>
              <a:rPr lang="nl-NL" b="1" dirty="0" err="1"/>
              <a:t>Kingdom</a:t>
            </a:r>
            <a:r>
              <a:rPr lang="nl-NL" b="1" dirty="0"/>
              <a:t> </a:t>
            </a:r>
            <a:r>
              <a:rPr lang="nl-NL" dirty="0"/>
              <a:t>| Germany | France | Poland | Belgium | Netherlands </a:t>
            </a:r>
          </a:p>
        </p:txBody>
      </p:sp>
      <p:sp>
        <p:nvSpPr>
          <p:cNvPr id="4" name="Tekstvak 6">
            <a:extLst>
              <a:ext uri="{FF2B5EF4-FFF2-40B4-BE49-F238E27FC236}">
                <a16:creationId xmlns:a16="http://schemas.microsoft.com/office/drawing/2014/main" id="{1614FAD8-0EA7-4EA5-A045-8F4443CD7524}"/>
              </a:ext>
            </a:extLst>
          </p:cNvPr>
          <p:cNvSpPr txBox="1"/>
          <p:nvPr/>
        </p:nvSpPr>
        <p:spPr>
          <a:xfrm>
            <a:off x="2303431" y="2118563"/>
            <a:ext cx="2679772" cy="317365"/>
          </a:xfrm>
          <a:prstGeom prst="rect">
            <a:avLst/>
          </a:prstGeom>
          <a:noFill/>
          <a:ln>
            <a:noFill/>
          </a:ln>
        </p:spPr>
        <p:txBody>
          <a:bodyPr wrap="square" lIns="0" tIns="0" rIns="0" bIns="0" rtlCol="0" anchor="b">
            <a:noAutofit/>
          </a:bodyPr>
          <a:lstStyle/>
          <a:p>
            <a:pPr>
              <a:lnSpc>
                <a:spcPct val="90000"/>
              </a:lnSpc>
            </a:pPr>
            <a:r>
              <a:rPr lang="en-GB" sz="1200" b="1" dirty="0">
                <a:solidFill>
                  <a:schemeClr val="tx1">
                    <a:lumMod val="50000"/>
                    <a:lumOff val="50000"/>
                  </a:schemeClr>
                </a:solidFill>
              </a:rPr>
              <a:t>Core HVAC activities</a:t>
            </a:r>
            <a:endParaRPr lang="en-GB" sz="1200" b="1" dirty="0">
              <a:solidFill>
                <a:schemeClr val="bg1">
                  <a:lumMod val="50000"/>
                </a:schemeClr>
              </a:solidFill>
            </a:endParaRPr>
          </a:p>
        </p:txBody>
      </p:sp>
      <p:sp>
        <p:nvSpPr>
          <p:cNvPr id="6" name="Tekstvak 6">
            <a:extLst>
              <a:ext uri="{FF2B5EF4-FFF2-40B4-BE49-F238E27FC236}">
                <a16:creationId xmlns:a16="http://schemas.microsoft.com/office/drawing/2014/main" id="{035F23A0-CB2D-4300-AA6F-6CAB7A4D0362}"/>
              </a:ext>
            </a:extLst>
          </p:cNvPr>
          <p:cNvSpPr txBox="1"/>
          <p:nvPr/>
        </p:nvSpPr>
        <p:spPr>
          <a:xfrm>
            <a:off x="8492310" y="2063750"/>
            <a:ext cx="1960736" cy="317365"/>
          </a:xfrm>
          <a:prstGeom prst="rect">
            <a:avLst/>
          </a:prstGeom>
          <a:noFill/>
          <a:ln>
            <a:noFill/>
          </a:ln>
        </p:spPr>
        <p:txBody>
          <a:bodyPr wrap="square" lIns="0" tIns="0" rIns="0" bIns="0" rtlCol="0" anchor="b">
            <a:noAutofit/>
          </a:bodyPr>
          <a:lstStyle/>
          <a:p>
            <a:pPr>
              <a:lnSpc>
                <a:spcPct val="90000"/>
              </a:lnSpc>
            </a:pPr>
            <a:r>
              <a:rPr lang="en-GB" sz="1200" b="1" dirty="0">
                <a:solidFill>
                  <a:schemeClr val="tx1">
                    <a:lumMod val="50000"/>
                    <a:lumOff val="50000"/>
                  </a:schemeClr>
                </a:solidFill>
              </a:rPr>
              <a:t>Other activities</a:t>
            </a:r>
            <a:endParaRPr lang="en-GB" sz="1200" b="1" dirty="0">
              <a:solidFill>
                <a:schemeClr val="bg1">
                  <a:lumMod val="50000"/>
                </a:schemeClr>
              </a:solidFill>
            </a:endParaRPr>
          </a:p>
        </p:txBody>
      </p:sp>
      <p:graphicFrame>
        <p:nvGraphicFramePr>
          <p:cNvPr id="15" name="Grafiek 14">
            <a:extLst>
              <a:ext uri="{FF2B5EF4-FFF2-40B4-BE49-F238E27FC236}">
                <a16:creationId xmlns:a16="http://schemas.microsoft.com/office/drawing/2014/main" id="{5763F227-76FD-4501-A74F-AD7F69667E7C}"/>
              </a:ext>
            </a:extLst>
          </p:cNvPr>
          <p:cNvGraphicFramePr/>
          <p:nvPr/>
        </p:nvGraphicFramePr>
        <p:xfrm>
          <a:off x="248581" y="2267820"/>
          <a:ext cx="4597399" cy="2710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ek 15">
            <a:extLst>
              <a:ext uri="{FF2B5EF4-FFF2-40B4-BE49-F238E27FC236}">
                <a16:creationId xmlns:a16="http://schemas.microsoft.com/office/drawing/2014/main" id="{DEEB1CFF-3D69-4047-B5D2-3187C2A7AC0A}"/>
              </a:ext>
            </a:extLst>
          </p:cNvPr>
          <p:cNvGraphicFramePr/>
          <p:nvPr/>
        </p:nvGraphicFramePr>
        <p:xfrm>
          <a:off x="6328242" y="2222433"/>
          <a:ext cx="4597399" cy="1815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D3AAC7D5-C0F8-49B5-A977-792390C13F9B}"/>
              </a:ext>
            </a:extLst>
          </p:cNvPr>
          <p:cNvGraphicFramePr>
            <a:graphicFrameLocks noGrp="1"/>
          </p:cNvGraphicFramePr>
          <p:nvPr/>
        </p:nvGraphicFramePr>
        <p:xfrm>
          <a:off x="4427292" y="1610552"/>
          <a:ext cx="1637832" cy="3311887"/>
        </p:xfrm>
        <a:graphic>
          <a:graphicData uri="http://schemas.openxmlformats.org/drawingml/2006/table">
            <a:tbl>
              <a:tblPr firstRow="1" bandRow="1">
                <a:tableStyleId>{5C22544A-7EE6-4342-B048-85BDC9FD1C3A}</a:tableStyleId>
              </a:tblPr>
              <a:tblGrid>
                <a:gridCol w="545944">
                  <a:extLst>
                    <a:ext uri="{9D8B030D-6E8A-4147-A177-3AD203B41FA5}">
                      <a16:colId xmlns:a16="http://schemas.microsoft.com/office/drawing/2014/main" val="836881745"/>
                    </a:ext>
                  </a:extLst>
                </a:gridCol>
                <a:gridCol w="545944">
                  <a:extLst>
                    <a:ext uri="{9D8B030D-6E8A-4147-A177-3AD203B41FA5}">
                      <a16:colId xmlns:a16="http://schemas.microsoft.com/office/drawing/2014/main" val="3524579341"/>
                    </a:ext>
                  </a:extLst>
                </a:gridCol>
                <a:gridCol w="545944">
                  <a:extLst>
                    <a:ext uri="{9D8B030D-6E8A-4147-A177-3AD203B41FA5}">
                      <a16:colId xmlns:a16="http://schemas.microsoft.com/office/drawing/2014/main" val="1149094131"/>
                    </a:ext>
                  </a:extLst>
                </a:gridCol>
              </a:tblGrid>
              <a:tr h="252121">
                <a:tc gridSpan="3">
                  <a:txBody>
                    <a:bodyPr/>
                    <a:lstStyle/>
                    <a:p>
                      <a:pPr algn="r" fontAlgn="ctr"/>
                      <a:r>
                        <a:rPr lang="en-GB" sz="1200" b="1"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By company size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323600"/>
                  </a:ext>
                </a:extLst>
              </a:tr>
              <a:tr h="492561">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1-4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5-14 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15+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73837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388504"/>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94835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434449"/>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316455"/>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rPr>
                        <a:t>40%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436113"/>
                  </a:ext>
                </a:extLst>
              </a:tr>
            </a:tbl>
          </a:graphicData>
        </a:graphic>
      </p:graphicFrame>
      <p:graphicFrame>
        <p:nvGraphicFramePr>
          <p:cNvPr id="20" name="Tabel 19">
            <a:extLst>
              <a:ext uri="{FF2B5EF4-FFF2-40B4-BE49-F238E27FC236}">
                <a16:creationId xmlns:a16="http://schemas.microsoft.com/office/drawing/2014/main" id="{F5DAB87E-A438-4E4B-8CA5-35427F22A38A}"/>
              </a:ext>
            </a:extLst>
          </p:cNvPr>
          <p:cNvGraphicFramePr>
            <a:graphicFrameLocks noGrp="1"/>
          </p:cNvGraphicFramePr>
          <p:nvPr/>
        </p:nvGraphicFramePr>
        <p:xfrm>
          <a:off x="10040969" y="1656946"/>
          <a:ext cx="1637832" cy="3311887"/>
        </p:xfrm>
        <a:graphic>
          <a:graphicData uri="http://schemas.openxmlformats.org/drawingml/2006/table">
            <a:tbl>
              <a:tblPr firstRow="1" bandRow="1">
                <a:tableStyleId>{5C22544A-7EE6-4342-B048-85BDC9FD1C3A}</a:tableStyleId>
              </a:tblPr>
              <a:tblGrid>
                <a:gridCol w="545944">
                  <a:extLst>
                    <a:ext uri="{9D8B030D-6E8A-4147-A177-3AD203B41FA5}">
                      <a16:colId xmlns:a16="http://schemas.microsoft.com/office/drawing/2014/main" val="836881745"/>
                    </a:ext>
                  </a:extLst>
                </a:gridCol>
                <a:gridCol w="545944">
                  <a:extLst>
                    <a:ext uri="{9D8B030D-6E8A-4147-A177-3AD203B41FA5}">
                      <a16:colId xmlns:a16="http://schemas.microsoft.com/office/drawing/2014/main" val="3524579341"/>
                    </a:ext>
                  </a:extLst>
                </a:gridCol>
                <a:gridCol w="545944">
                  <a:extLst>
                    <a:ext uri="{9D8B030D-6E8A-4147-A177-3AD203B41FA5}">
                      <a16:colId xmlns:a16="http://schemas.microsoft.com/office/drawing/2014/main" val="1149094131"/>
                    </a:ext>
                  </a:extLst>
                </a:gridCol>
              </a:tblGrid>
              <a:tr h="252121">
                <a:tc gridSpan="3">
                  <a:txBody>
                    <a:bodyPr/>
                    <a:lstStyle/>
                    <a:p>
                      <a:pPr algn="r" fontAlgn="ctr"/>
                      <a:r>
                        <a:rPr lang="en-GB" sz="1200" b="1"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By company size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323600"/>
                  </a:ext>
                </a:extLst>
              </a:tr>
              <a:tr h="492561">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1-4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5-14 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15+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73837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388504"/>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94835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rPr>
                        <a:t>40%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434449"/>
                  </a:ext>
                </a:extLst>
              </a:tr>
              <a:tr h="513441">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316455"/>
                  </a:ext>
                </a:extLst>
              </a:tr>
              <a:tr h="513441">
                <a:tc>
                  <a:txBody>
                    <a:bodyPr/>
                    <a:lstStyle/>
                    <a:p>
                      <a:pPr algn="r" fontAlgn="ctr"/>
                      <a:endParaRPr lang="nl-NL" sz="1200" b="0" i="0" u="none" strike="noStrike">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436113"/>
                  </a:ext>
                </a:extLst>
              </a:tr>
            </a:tbl>
          </a:graphicData>
        </a:graphic>
      </p:graphicFrame>
      <p:cxnSp>
        <p:nvCxnSpPr>
          <p:cNvPr id="21" name="Rechte verbindingslijn 9">
            <a:extLst>
              <a:ext uri="{FF2B5EF4-FFF2-40B4-BE49-F238E27FC236}">
                <a16:creationId xmlns:a16="http://schemas.microsoft.com/office/drawing/2014/main" id="{B3E0B306-D76B-4EC2-B1B4-7EADDD41F19B}"/>
              </a:ext>
            </a:extLst>
          </p:cNvPr>
          <p:cNvCxnSpPr>
            <a:cxnSpLocks/>
          </p:cNvCxnSpPr>
          <p:nvPr/>
        </p:nvCxnSpPr>
        <p:spPr>
          <a:xfrm flipV="1">
            <a:off x="6172199" y="1664496"/>
            <a:ext cx="0" cy="3204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dirty="0"/>
              <a:t>Index</a:t>
            </a:r>
          </a:p>
        </p:txBody>
      </p:sp>
      <p:graphicFrame>
        <p:nvGraphicFramePr>
          <p:cNvPr id="2" name="Tabel 1">
            <a:extLst>
              <a:ext uri="{FF2B5EF4-FFF2-40B4-BE49-F238E27FC236}">
                <a16:creationId xmlns:a16="http://schemas.microsoft.com/office/drawing/2014/main" id="{692ADCE5-09B2-4BA3-87E6-57E3A6662FA9}"/>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dirty="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dirty="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dirty="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dirty="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dirty="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dirty="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pPr marL="0" indent="0" algn="r">
                        <a:buFont typeface="Arial" panose="020B0604020202020204" pitchFamily="34" charset="0"/>
                        <a:buNone/>
                      </a:pPr>
                      <a:endParaRPr lang="en-GB" sz="13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dirty="0">
                          <a:solidFill>
                            <a:schemeClr val="bg1"/>
                          </a:solidFill>
                        </a:rPr>
                        <a:t>Theme topic –</a:t>
                      </a:r>
                      <a:r>
                        <a:rPr lang="hr-HR" sz="1400" noProof="0" dirty="0">
                          <a:solidFill>
                            <a:schemeClr val="bg1"/>
                          </a:solidFill>
                        </a:rPr>
                        <a:t> </a:t>
                      </a:r>
                      <a:r>
                        <a:rPr lang="en-GB" sz="1400" noProof="0" dirty="0">
                          <a:solidFill>
                            <a:schemeClr val="bg1"/>
                          </a:solidFill>
                        </a:rPr>
                        <a:t>BIM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dirty="0"/>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dirty="0">
                          <a:solidFill>
                            <a:schemeClr val="bg1"/>
                          </a:solidFill>
                          <a:latin typeface="+mn-lt"/>
                          <a:ea typeface="+mn-ea"/>
                          <a:cs typeface="+mn-cs"/>
                        </a:rPr>
                        <a:t>Cross-country summary</a:t>
                      </a: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dirty="0"/>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dirty="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dirty="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dirty="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dirty="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dirty="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dirty="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dirty="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pic>
        <p:nvPicPr>
          <p:cNvPr id="7" name="Picture 8" descr="Selective Focus Photo of Magnifying Glass">
            <a:extLst>
              <a:ext uri="{FF2B5EF4-FFF2-40B4-BE49-F238E27FC236}">
                <a16:creationId xmlns:a16="http://schemas.microsoft.com/office/drawing/2014/main" id="{42BBB9A1-32F1-440B-BA67-131BBB05B8F8}"/>
              </a:ext>
            </a:extLst>
          </p:cNvPr>
          <p:cNvPicPr>
            <a:picLocks noGrp="1" noChangeAspect="1" noChangeArrowheads="1"/>
          </p:cNvPicPr>
          <p:nvPr>
            <p:ph type="pic" sz="quarter" idx="10"/>
          </p:nvPr>
        </p:nvPicPr>
        <p:blipFill>
          <a:blip r:embed="rId2">
            <a:alphaModFix amt="70000"/>
            <a:extLst>
              <a:ext uri="{BEBA8EAE-BF5A-486C-A8C5-ECC9F3942E4B}">
                <a14:imgProps xmlns:a14="http://schemas.microsoft.com/office/drawing/2010/main">
                  <a14:imgLayer r:embed="rId3">
                    <a14:imgEffect>
                      <a14:saturation sat="0"/>
                    </a14:imgEffect>
                    <a14:imgEffect>
                      <a14:brightnessContrast bright="-23000"/>
                    </a14:imgEffect>
                  </a14:imgLayer>
                </a14:imgProps>
              </a:ext>
              <a:ext uri="{28A0092B-C50C-407E-A947-70E740481C1C}">
                <a14:useLocalDpi xmlns:a14="http://schemas.microsoft.com/office/drawing/2010/main" val="0"/>
              </a:ext>
            </a:extLst>
          </a:blip>
          <a:srcRect t="12304" b="12304"/>
          <a:stretch>
            <a:fill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4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 14">
            <a:extLst>
              <a:ext uri="{FF2B5EF4-FFF2-40B4-BE49-F238E27FC236}">
                <a16:creationId xmlns:a16="http://schemas.microsoft.com/office/drawing/2014/main" id="{6131B3B6-77BB-489C-8207-C43AF884CDE1}"/>
              </a:ext>
            </a:extLst>
          </p:cNvPr>
          <p:cNvGraphicFramePr>
            <a:graphicFrameLocks noGrp="1"/>
          </p:cNvGraphicFramePr>
          <p:nvPr>
            <p:extLst>
              <p:ext uri="{D42A27DB-BD31-4B8C-83A1-F6EECF244321}">
                <p14:modId xmlns:p14="http://schemas.microsoft.com/office/powerpoint/2010/main" val="2687440438"/>
              </p:ext>
            </p:extLst>
          </p:nvPr>
        </p:nvGraphicFramePr>
        <p:xfrm>
          <a:off x="223168" y="3025426"/>
          <a:ext cx="11519701" cy="3532635"/>
        </p:xfrm>
        <a:graphic>
          <a:graphicData uri="http://schemas.openxmlformats.org/drawingml/2006/table">
            <a:tbl>
              <a:tblPr firstRow="1" bandRow="1">
                <a:tableStyleId>{5C22544A-7EE6-4342-B048-85BDC9FD1C3A}</a:tableStyleId>
              </a:tblPr>
              <a:tblGrid>
                <a:gridCol w="1634278">
                  <a:extLst>
                    <a:ext uri="{9D8B030D-6E8A-4147-A177-3AD203B41FA5}">
                      <a16:colId xmlns:a16="http://schemas.microsoft.com/office/drawing/2014/main" val="14164875"/>
                    </a:ext>
                  </a:extLst>
                </a:gridCol>
                <a:gridCol w="1069860">
                  <a:extLst>
                    <a:ext uri="{9D8B030D-6E8A-4147-A177-3AD203B41FA5}">
                      <a16:colId xmlns:a16="http://schemas.microsoft.com/office/drawing/2014/main" val="1145322293"/>
                    </a:ext>
                  </a:extLst>
                </a:gridCol>
                <a:gridCol w="564419">
                  <a:extLst>
                    <a:ext uri="{9D8B030D-6E8A-4147-A177-3AD203B41FA5}">
                      <a16:colId xmlns:a16="http://schemas.microsoft.com/office/drawing/2014/main" val="3046450716"/>
                    </a:ext>
                  </a:extLst>
                </a:gridCol>
                <a:gridCol w="1194613">
                  <a:extLst>
                    <a:ext uri="{9D8B030D-6E8A-4147-A177-3AD203B41FA5}">
                      <a16:colId xmlns:a16="http://schemas.microsoft.com/office/drawing/2014/main" val="3286307406"/>
                    </a:ext>
                  </a:extLst>
                </a:gridCol>
                <a:gridCol w="439665">
                  <a:extLst>
                    <a:ext uri="{9D8B030D-6E8A-4147-A177-3AD203B41FA5}">
                      <a16:colId xmlns:a16="http://schemas.microsoft.com/office/drawing/2014/main" val="1838210234"/>
                    </a:ext>
                  </a:extLst>
                </a:gridCol>
                <a:gridCol w="1204648">
                  <a:extLst>
                    <a:ext uri="{9D8B030D-6E8A-4147-A177-3AD203B41FA5}">
                      <a16:colId xmlns:a16="http://schemas.microsoft.com/office/drawing/2014/main" val="3929986822"/>
                    </a:ext>
                  </a:extLst>
                </a:gridCol>
                <a:gridCol w="445053">
                  <a:extLst>
                    <a:ext uri="{9D8B030D-6E8A-4147-A177-3AD203B41FA5}">
                      <a16:colId xmlns:a16="http://schemas.microsoft.com/office/drawing/2014/main" val="3403724591"/>
                    </a:ext>
                  </a:extLst>
                </a:gridCol>
                <a:gridCol w="1189700">
                  <a:extLst>
                    <a:ext uri="{9D8B030D-6E8A-4147-A177-3AD203B41FA5}">
                      <a16:colId xmlns:a16="http://schemas.microsoft.com/office/drawing/2014/main" val="3905865950"/>
                    </a:ext>
                  </a:extLst>
                </a:gridCol>
                <a:gridCol w="511084">
                  <a:extLst>
                    <a:ext uri="{9D8B030D-6E8A-4147-A177-3AD203B41FA5}">
                      <a16:colId xmlns:a16="http://schemas.microsoft.com/office/drawing/2014/main" val="412254183"/>
                    </a:ext>
                  </a:extLst>
                </a:gridCol>
                <a:gridCol w="1161910">
                  <a:extLst>
                    <a:ext uri="{9D8B030D-6E8A-4147-A177-3AD203B41FA5}">
                      <a16:colId xmlns:a16="http://schemas.microsoft.com/office/drawing/2014/main" val="4122641106"/>
                    </a:ext>
                  </a:extLst>
                </a:gridCol>
                <a:gridCol w="438290">
                  <a:extLst>
                    <a:ext uri="{9D8B030D-6E8A-4147-A177-3AD203B41FA5}">
                      <a16:colId xmlns:a16="http://schemas.microsoft.com/office/drawing/2014/main" val="2561654093"/>
                    </a:ext>
                  </a:extLst>
                </a:gridCol>
                <a:gridCol w="1196463">
                  <a:extLst>
                    <a:ext uri="{9D8B030D-6E8A-4147-A177-3AD203B41FA5}">
                      <a16:colId xmlns:a16="http://schemas.microsoft.com/office/drawing/2014/main" val="4014732843"/>
                    </a:ext>
                  </a:extLst>
                </a:gridCol>
                <a:gridCol w="469718">
                  <a:extLst>
                    <a:ext uri="{9D8B030D-6E8A-4147-A177-3AD203B41FA5}">
                      <a16:colId xmlns:a16="http://schemas.microsoft.com/office/drawing/2014/main" val="3516507773"/>
                    </a:ext>
                  </a:extLst>
                </a:gridCol>
              </a:tblGrid>
              <a:tr h="117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rgbClr val="0A5D7A"/>
                          </a:solidFill>
                        </a:rPr>
                        <a:t>New projects</a:t>
                      </a:r>
                    </a:p>
                  </a:txBody>
                  <a:tcPr anchor="ctr">
                    <a:noFill/>
                  </a:tcPr>
                </a:tc>
                <a:tc>
                  <a:txBody>
                    <a:bodyPr/>
                    <a:lstStyle/>
                    <a:p>
                      <a:pPr algn="ctr"/>
                      <a:endParaRPr lang="en-GB" sz="2000" b="0" dirty="0">
                        <a:solidFill>
                          <a:srgbClr val="0A5D7A"/>
                        </a:solidFill>
                      </a:endParaRPr>
                    </a:p>
                  </a:txBody>
                  <a:tcPr anchor="ctr">
                    <a:noFill/>
                  </a:tcPr>
                </a:tc>
                <a:tc>
                  <a:txBody>
                    <a:bodyPr/>
                    <a:lstStyle/>
                    <a:p>
                      <a:pPr algn="ctr"/>
                      <a:r>
                        <a:rPr lang="en-GB" sz="1800" b="0" dirty="0">
                          <a:solidFill>
                            <a:srgbClr val="757F7F"/>
                          </a:solidFill>
                        </a:rPr>
                        <a:t>10</a:t>
                      </a:r>
                    </a:p>
                  </a:txBody>
                  <a:tcPr anchor="ctr">
                    <a:noFill/>
                  </a:tcPr>
                </a:tc>
                <a:tc>
                  <a:txBody>
                    <a:bodyPr/>
                    <a:lstStyle/>
                    <a:p>
                      <a:pPr algn="ctr"/>
                      <a:endParaRPr lang="en-GB" sz="1800" b="0" dirty="0">
                        <a:solidFill>
                          <a:srgbClr val="0A5D7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757F7F"/>
                          </a:solidFill>
                        </a:rPr>
                        <a:t>10</a:t>
                      </a:r>
                    </a:p>
                  </a:txBody>
                  <a:tcPr anchor="ctr">
                    <a:noFill/>
                  </a:tcPr>
                </a:tc>
                <a:tc>
                  <a:txBody>
                    <a:bodyPr/>
                    <a:lstStyle/>
                    <a:p>
                      <a:pPr algn="ctr"/>
                      <a:endParaRPr lang="en-GB" sz="1800" b="0" dirty="0">
                        <a:solidFill>
                          <a:srgbClr val="0A5D7A"/>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757F7F"/>
                          </a:solidFill>
                        </a:rPr>
                        <a:t>10</a:t>
                      </a:r>
                    </a:p>
                  </a:txBody>
                  <a:tcPr anchor="ctr">
                    <a:noFill/>
                  </a:tcPr>
                </a:tc>
                <a:tc>
                  <a:txBody>
                    <a:bodyPr/>
                    <a:lstStyle/>
                    <a:p>
                      <a:pPr algn="ctr"/>
                      <a:endParaRPr lang="en-GB" sz="1800" b="0" dirty="0">
                        <a:solidFill>
                          <a:srgbClr val="0A5D7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757F7F"/>
                          </a:solidFill>
                        </a:rPr>
                        <a:t>10</a:t>
                      </a:r>
                    </a:p>
                  </a:txBody>
                  <a:tcPr anchor="ctr">
                    <a:noFill/>
                  </a:tcPr>
                </a:tc>
                <a:tc>
                  <a:txBody>
                    <a:bodyPr/>
                    <a:lstStyle/>
                    <a:p>
                      <a:pPr algn="ctr"/>
                      <a:endParaRPr lang="en-GB" sz="1800" b="0" dirty="0">
                        <a:solidFill>
                          <a:srgbClr val="0A5D7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757F7F"/>
                          </a:solidFill>
                        </a:rPr>
                        <a:t>10</a:t>
                      </a:r>
                    </a:p>
                  </a:txBody>
                  <a:tcPr anchor="ctr">
                    <a:noFill/>
                  </a:tcPr>
                </a:tc>
                <a:tc>
                  <a:txBody>
                    <a:bodyPr/>
                    <a:lstStyle/>
                    <a:p>
                      <a:pPr algn="ctr"/>
                      <a:endParaRPr lang="en-GB" sz="1800" b="0" dirty="0">
                        <a:solidFill>
                          <a:srgbClr val="0A5D7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757F7F"/>
                          </a:solidFill>
                        </a:rPr>
                        <a:t>10</a:t>
                      </a:r>
                    </a:p>
                  </a:txBody>
                  <a:tcPr anchor="ctr">
                    <a:noFill/>
                  </a:tcPr>
                </a:tc>
                <a:extLst>
                  <a:ext uri="{0D108BD9-81ED-4DB2-BD59-A6C34878D82A}">
                    <a16:rowId xmlns:a16="http://schemas.microsoft.com/office/drawing/2014/main" val="3099619455"/>
                  </a:ext>
                </a:extLst>
              </a:tr>
              <a:tr h="117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rgbClr val="EF7D00"/>
                          </a:solidFill>
                        </a:rPr>
                        <a:t>Postponed projects</a:t>
                      </a:r>
                    </a:p>
                  </a:txBody>
                  <a:tcPr anchor="ctr">
                    <a:noFill/>
                  </a:tcPr>
                </a:tc>
                <a:tc>
                  <a:txBody>
                    <a:bodyPr/>
                    <a:lstStyle/>
                    <a:p>
                      <a:pPr algn="ctr"/>
                      <a:endParaRPr lang="en-GB" sz="1800" b="0" dirty="0">
                        <a:solidFill>
                          <a:srgbClr val="EF7D00"/>
                        </a:solidFill>
                      </a:endParaRPr>
                    </a:p>
                  </a:txBody>
                  <a:tcPr anchor="ctr">
                    <a:noFill/>
                  </a:tcPr>
                </a:tc>
                <a:tc>
                  <a:txBody>
                    <a:bodyPr/>
                    <a:lstStyle/>
                    <a:p>
                      <a:pPr algn="ctr"/>
                      <a:r>
                        <a:rPr lang="en-GB" sz="1800" b="0" dirty="0">
                          <a:solidFill>
                            <a:srgbClr val="EF7D00"/>
                          </a:solidFill>
                        </a:rPr>
                        <a:t>10</a:t>
                      </a:r>
                    </a:p>
                  </a:txBody>
                  <a:tcPr anchor="ctr">
                    <a:noFill/>
                  </a:tcPr>
                </a:tc>
                <a:tc>
                  <a:txBody>
                    <a:bodyPr/>
                    <a:lstStyle/>
                    <a:p>
                      <a:pPr algn="ctr"/>
                      <a:endParaRPr lang="en-GB" sz="1800" b="0" dirty="0">
                        <a:solidFill>
                          <a:srgbClr val="EF7D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EF7D00"/>
                          </a:solidFill>
                        </a:rPr>
                        <a:t>10</a:t>
                      </a:r>
                    </a:p>
                  </a:txBody>
                  <a:tcPr anchor="ctr">
                    <a:noFill/>
                  </a:tcPr>
                </a:tc>
                <a:tc>
                  <a:txBody>
                    <a:bodyPr/>
                    <a:lstStyle/>
                    <a:p>
                      <a:pPr algn="ctr"/>
                      <a:endParaRPr lang="en-GB" sz="1800" b="0" dirty="0">
                        <a:solidFill>
                          <a:srgbClr val="EF7D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EF7D00"/>
                          </a:solidFill>
                        </a:rPr>
                        <a:t>10</a:t>
                      </a:r>
                    </a:p>
                  </a:txBody>
                  <a:tcPr anchor="ctr">
                    <a:noFill/>
                  </a:tcPr>
                </a:tc>
                <a:tc>
                  <a:txBody>
                    <a:bodyPr/>
                    <a:lstStyle/>
                    <a:p>
                      <a:pPr algn="ctr"/>
                      <a:endParaRPr lang="en-GB" sz="1800" b="0" dirty="0">
                        <a:solidFill>
                          <a:srgbClr val="EF7D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EF7D00"/>
                          </a:solidFill>
                        </a:rPr>
                        <a:t>10</a:t>
                      </a:r>
                    </a:p>
                  </a:txBody>
                  <a:tcPr anchor="ctr">
                    <a:noFill/>
                  </a:tcPr>
                </a:tc>
                <a:tc>
                  <a:txBody>
                    <a:bodyPr/>
                    <a:lstStyle/>
                    <a:p>
                      <a:pPr algn="ctr"/>
                      <a:endParaRPr lang="en-GB" sz="1800" b="0" dirty="0">
                        <a:solidFill>
                          <a:srgbClr val="EF7D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EF7D00"/>
                          </a:solidFill>
                        </a:rPr>
                        <a:t>10</a:t>
                      </a:r>
                    </a:p>
                  </a:txBody>
                  <a:tcPr anchor="ctr">
                    <a:noFill/>
                  </a:tcPr>
                </a:tc>
                <a:tc>
                  <a:txBody>
                    <a:bodyPr/>
                    <a:lstStyle/>
                    <a:p>
                      <a:pPr algn="ctr"/>
                      <a:endParaRPr lang="en-GB" sz="1800" b="0" dirty="0">
                        <a:solidFill>
                          <a:srgbClr val="EF7D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EF7D00"/>
                          </a:solidFill>
                        </a:rPr>
                        <a:t>10</a:t>
                      </a:r>
                    </a:p>
                  </a:txBody>
                  <a:tcPr anchor="ctr">
                    <a:noFill/>
                  </a:tcPr>
                </a:tc>
                <a:extLst>
                  <a:ext uri="{0D108BD9-81ED-4DB2-BD59-A6C34878D82A}">
                    <a16:rowId xmlns:a16="http://schemas.microsoft.com/office/drawing/2014/main" val="3815954736"/>
                  </a:ext>
                </a:extLst>
              </a:tr>
              <a:tr h="117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rgbClr val="921A1A"/>
                          </a:solidFill>
                        </a:rPr>
                        <a:t>Not started or cancelled projects</a:t>
                      </a:r>
                    </a:p>
                  </a:txBody>
                  <a:tcPr anchor="ctr">
                    <a:noFill/>
                  </a:tcPr>
                </a:tc>
                <a:tc>
                  <a:txBody>
                    <a:bodyPr/>
                    <a:lstStyle/>
                    <a:p>
                      <a:pPr algn="ctr"/>
                      <a:endParaRPr lang="en-GB" sz="1800" b="0" dirty="0">
                        <a:solidFill>
                          <a:srgbClr val="921A1A"/>
                        </a:solidFill>
                      </a:endParaRPr>
                    </a:p>
                  </a:txBody>
                  <a:tcPr anchor="ctr">
                    <a:noFill/>
                  </a:tcPr>
                </a:tc>
                <a:tc>
                  <a:txBody>
                    <a:bodyPr/>
                    <a:lstStyle/>
                    <a:p>
                      <a:pPr algn="ctr"/>
                      <a:r>
                        <a:rPr lang="en-GB" sz="1800" b="0" dirty="0">
                          <a:solidFill>
                            <a:srgbClr val="921A1A"/>
                          </a:solidFill>
                        </a:rPr>
                        <a:t>10</a:t>
                      </a:r>
                    </a:p>
                  </a:txBody>
                  <a:tcPr anchor="ctr">
                    <a:noFill/>
                  </a:tcPr>
                </a:tc>
                <a:tc>
                  <a:txBody>
                    <a:bodyPr/>
                    <a:lstStyle/>
                    <a:p>
                      <a:pPr algn="ctr"/>
                      <a:endParaRPr lang="en-GB" sz="1800" b="0" dirty="0">
                        <a:solidFill>
                          <a:srgbClr val="921A1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921A1A"/>
                          </a:solidFill>
                        </a:rPr>
                        <a:t>10</a:t>
                      </a:r>
                    </a:p>
                  </a:txBody>
                  <a:tcPr anchor="ctr">
                    <a:noFill/>
                  </a:tcPr>
                </a:tc>
                <a:tc>
                  <a:txBody>
                    <a:bodyPr/>
                    <a:lstStyle/>
                    <a:p>
                      <a:pPr algn="ctr"/>
                      <a:endParaRPr lang="en-GB" sz="1800" b="0" dirty="0">
                        <a:solidFill>
                          <a:srgbClr val="921A1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921A1A"/>
                          </a:solidFill>
                        </a:rPr>
                        <a:t>10</a:t>
                      </a:r>
                    </a:p>
                  </a:txBody>
                  <a:tcPr anchor="ctr">
                    <a:noFill/>
                  </a:tcPr>
                </a:tc>
                <a:tc>
                  <a:txBody>
                    <a:bodyPr/>
                    <a:lstStyle/>
                    <a:p>
                      <a:pPr algn="ctr"/>
                      <a:endParaRPr lang="en-GB" sz="1800" b="0" dirty="0">
                        <a:solidFill>
                          <a:srgbClr val="921A1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921A1A"/>
                          </a:solidFill>
                        </a:rPr>
                        <a:t>10</a:t>
                      </a:r>
                    </a:p>
                  </a:txBody>
                  <a:tcPr anchor="ctr">
                    <a:noFill/>
                  </a:tcPr>
                </a:tc>
                <a:tc>
                  <a:txBody>
                    <a:bodyPr/>
                    <a:lstStyle/>
                    <a:p>
                      <a:pPr algn="ctr"/>
                      <a:endParaRPr lang="en-GB" sz="1800" b="0" dirty="0">
                        <a:solidFill>
                          <a:srgbClr val="921A1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921A1A"/>
                          </a:solidFill>
                        </a:rPr>
                        <a:t>10</a:t>
                      </a:r>
                    </a:p>
                  </a:txBody>
                  <a:tcPr anchor="ctr">
                    <a:noFill/>
                  </a:tcPr>
                </a:tc>
                <a:tc>
                  <a:txBody>
                    <a:bodyPr/>
                    <a:lstStyle/>
                    <a:p>
                      <a:pPr algn="ctr"/>
                      <a:endParaRPr lang="en-GB" sz="1800" b="0" dirty="0">
                        <a:solidFill>
                          <a:srgbClr val="921A1A"/>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921A1A"/>
                          </a:solidFill>
                        </a:rPr>
                        <a:t>10</a:t>
                      </a:r>
                    </a:p>
                  </a:txBody>
                  <a:tcPr anchor="ctr">
                    <a:noFill/>
                  </a:tcPr>
                </a:tc>
                <a:extLst>
                  <a:ext uri="{0D108BD9-81ED-4DB2-BD59-A6C34878D82A}">
                    <a16:rowId xmlns:a16="http://schemas.microsoft.com/office/drawing/2014/main" val="725918993"/>
                  </a:ext>
                </a:extLst>
              </a:tr>
            </a:tbl>
          </a:graphicData>
        </a:graphic>
      </p:graphicFrame>
      <p:graphicFrame>
        <p:nvGraphicFramePr>
          <p:cNvPr id="104" name="Chart 3">
            <a:extLst>
              <a:ext uri="{FF2B5EF4-FFF2-40B4-BE49-F238E27FC236}">
                <a16:creationId xmlns:a16="http://schemas.microsoft.com/office/drawing/2014/main" id="{22FC8C60-80B6-41CE-9EAE-66B8D3238CAA}"/>
              </a:ext>
            </a:extLst>
          </p:cNvPr>
          <p:cNvGraphicFramePr/>
          <p:nvPr/>
        </p:nvGraphicFramePr>
        <p:xfrm>
          <a:off x="5243184" y="3044476"/>
          <a:ext cx="1338834" cy="11229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jdelijke aanduiding voor tekst 1">
            <a:extLst>
              <a:ext uri="{FF2B5EF4-FFF2-40B4-BE49-F238E27FC236}">
                <a16:creationId xmlns:a16="http://schemas.microsoft.com/office/drawing/2014/main" id="{9593A7F5-105B-4F37-84D9-35BD2AA3F619}"/>
              </a:ext>
            </a:extLst>
          </p:cNvPr>
          <p:cNvSpPr>
            <a:spLocks noGrp="1"/>
          </p:cNvSpPr>
          <p:nvPr>
            <p:ph type="body" sz="quarter" idx="13"/>
          </p:nvPr>
        </p:nvSpPr>
        <p:spPr>
          <a:xfrm>
            <a:off x="511438" y="709064"/>
            <a:ext cx="11519702" cy="698834"/>
          </a:xfrm>
        </p:spPr>
        <p:txBody>
          <a:bodyPr vert="horz" lIns="0" tIns="0" rIns="0" bIns="0" rtlCol="0" anchor="ctr">
            <a:noAutofit/>
          </a:bodyPr>
          <a:lstStyle/>
          <a:p>
            <a:pPr marL="0" marR="0" lvl="0" indent="0" algn="l" defTabSz="914400" rtl="0" eaLnBrk="1" fontAlgn="auto" latinLnBrk="0" hangingPunct="1">
              <a:lnSpc>
                <a:spcPct val="100000"/>
              </a:lnSpc>
              <a:spcBef>
                <a:spcPts val="400"/>
              </a:spcBef>
              <a:spcAft>
                <a:spcPts val="400"/>
              </a:spcAft>
              <a:buClr>
                <a:srgbClr val="497C9B"/>
              </a:buClr>
              <a:buSzTx/>
              <a:buFont typeface="Arial" panose="020B0604020202020204" pitchFamily="34" charset="0"/>
              <a:buNone/>
              <a:tabLst/>
              <a:defRPr/>
            </a:pPr>
            <a:r>
              <a:rPr kumimoji="0" lang="nl-NL" sz="2400" b="0" i="0" u="none" strike="noStrike" kern="1200" cap="none" spc="0" normalizeH="0" baseline="0" noProof="0" dirty="0">
                <a:ln>
                  <a:noFill/>
                </a:ln>
                <a:solidFill>
                  <a:srgbClr val="4A4A49"/>
                </a:solidFill>
                <a:effectLst/>
                <a:uLnTx/>
                <a:uFillTx/>
                <a:latin typeface="Arial" panose="020B0604020202020204"/>
                <a:ea typeface="+mn-ea"/>
                <a:cs typeface="+mn-cs"/>
              </a:rPr>
              <a:t>Lorem ipsum dolor sit amet, consectetuer adipiscing elit. Aenean commodo ligula eget dolor. Aenean massa</a:t>
            </a:r>
            <a:endParaRPr kumimoji="0" lang="en-GB"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graphicFrame>
        <p:nvGraphicFramePr>
          <p:cNvPr id="5" name="Table 2">
            <a:extLst>
              <a:ext uri="{FF2B5EF4-FFF2-40B4-BE49-F238E27FC236}">
                <a16:creationId xmlns:a16="http://schemas.microsoft.com/office/drawing/2014/main" id="{CB7E08EC-AA12-4BFA-9304-D926ADF3B001}"/>
              </a:ext>
            </a:extLst>
          </p:cNvPr>
          <p:cNvGraphicFramePr>
            <a:graphicFrameLocks noGrp="1"/>
          </p:cNvGraphicFramePr>
          <p:nvPr/>
        </p:nvGraphicFramePr>
        <p:xfrm>
          <a:off x="1866899" y="2378274"/>
          <a:ext cx="9734300" cy="510875"/>
        </p:xfrm>
        <a:graphic>
          <a:graphicData uri="http://schemas.openxmlformats.org/drawingml/2006/table">
            <a:tbl>
              <a:tblPr firstRow="1" bandRow="1">
                <a:tableStyleId>{5C22544A-7EE6-4342-B048-85BDC9FD1C3A}</a:tableStyleId>
              </a:tblPr>
              <a:tblGrid>
                <a:gridCol w="1706066">
                  <a:extLst>
                    <a:ext uri="{9D8B030D-6E8A-4147-A177-3AD203B41FA5}">
                      <a16:colId xmlns:a16="http://schemas.microsoft.com/office/drawing/2014/main" val="3680267570"/>
                    </a:ext>
                  </a:extLst>
                </a:gridCol>
                <a:gridCol w="1681610">
                  <a:extLst>
                    <a:ext uri="{9D8B030D-6E8A-4147-A177-3AD203B41FA5}">
                      <a16:colId xmlns:a16="http://schemas.microsoft.com/office/drawing/2014/main" val="736083556"/>
                    </a:ext>
                  </a:extLst>
                </a:gridCol>
                <a:gridCol w="1631859">
                  <a:extLst>
                    <a:ext uri="{9D8B030D-6E8A-4147-A177-3AD203B41FA5}">
                      <a16:colId xmlns:a16="http://schemas.microsoft.com/office/drawing/2014/main" val="4097226958"/>
                    </a:ext>
                  </a:extLst>
                </a:gridCol>
                <a:gridCol w="1469997">
                  <a:extLst>
                    <a:ext uri="{9D8B030D-6E8A-4147-A177-3AD203B41FA5}">
                      <a16:colId xmlns:a16="http://schemas.microsoft.com/office/drawing/2014/main" val="1314290808"/>
                    </a:ext>
                  </a:extLst>
                </a:gridCol>
                <a:gridCol w="1622384">
                  <a:extLst>
                    <a:ext uri="{9D8B030D-6E8A-4147-A177-3AD203B41FA5}">
                      <a16:colId xmlns:a16="http://schemas.microsoft.com/office/drawing/2014/main" val="676274278"/>
                    </a:ext>
                  </a:extLst>
                </a:gridCol>
                <a:gridCol w="1622384">
                  <a:extLst>
                    <a:ext uri="{9D8B030D-6E8A-4147-A177-3AD203B41FA5}">
                      <a16:colId xmlns:a16="http://schemas.microsoft.com/office/drawing/2014/main" val="2671568437"/>
                    </a:ext>
                  </a:extLst>
                </a:gridCol>
              </a:tblGrid>
              <a:tr h="510875">
                <a:tc>
                  <a:txBody>
                    <a:bodyPr/>
                    <a:lstStyle/>
                    <a:p>
                      <a:pPr marL="0" algn="ctr" defTabSz="914400" rtl="0" eaLnBrk="1" fontAlgn="ctr" latinLnBrk="0" hangingPunct="1"/>
                      <a:r>
                        <a:rPr lang="en-GB" sz="1200" b="1" kern="1200" noProof="0" dirty="0">
                          <a:solidFill>
                            <a:srgbClr val="7F7F7F"/>
                          </a:solidFill>
                          <a:latin typeface="+mn-lt"/>
                          <a:ea typeface="+mn-ea"/>
                          <a:cs typeface="+mn-cs"/>
                        </a:rPr>
                        <a:t>The United Kingdom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Germany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Poland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Belgium</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The Netherlands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sp>
        <p:nvSpPr>
          <p:cNvPr id="6" name="Tekstvak 6">
            <a:extLst>
              <a:ext uri="{FF2B5EF4-FFF2-40B4-BE49-F238E27FC236}">
                <a16:creationId xmlns:a16="http://schemas.microsoft.com/office/drawing/2014/main" id="{A4416EE9-C387-4303-B731-740149C08412}"/>
              </a:ext>
            </a:extLst>
          </p:cNvPr>
          <p:cNvSpPr txBox="1"/>
          <p:nvPr/>
        </p:nvSpPr>
        <p:spPr>
          <a:xfrm>
            <a:off x="479335" y="1741911"/>
            <a:ext cx="8938121" cy="629695"/>
          </a:xfrm>
          <a:prstGeom prst="rect">
            <a:avLst/>
          </a:prstGeom>
          <a:noFill/>
          <a:ln>
            <a:noFill/>
          </a:ln>
        </p:spPr>
        <p:txBody>
          <a:bodyPr wrap="square" lIns="0" tIns="0" rIns="0" bIns="0" rtlCol="0" anchor="b">
            <a:noAutofit/>
          </a:bodyPr>
          <a:lstStyle/>
          <a:p>
            <a:pPr>
              <a:lnSpc>
                <a:spcPct val="90000"/>
              </a:lnSpc>
            </a:pPr>
            <a:r>
              <a:rPr lang="en-GB" sz="1400" dirty="0">
                <a:solidFill>
                  <a:schemeClr val="bg1">
                    <a:lumMod val="50000"/>
                  </a:schemeClr>
                </a:solidFill>
              </a:rPr>
              <a:t>Number of projects in Q1 2022</a:t>
            </a:r>
            <a:endParaRPr lang="hr-HR" sz="1400" dirty="0">
              <a:solidFill>
                <a:schemeClr val="bg1">
                  <a:lumMod val="50000"/>
                </a:schemeClr>
              </a:solidFill>
            </a:endParaRPr>
          </a:p>
          <a:p>
            <a:pPr>
              <a:lnSpc>
                <a:spcPct val="90000"/>
              </a:lnSpc>
            </a:pPr>
            <a:r>
              <a:rPr lang="en-GB" sz="1100" dirty="0">
                <a:solidFill>
                  <a:schemeClr val="bg1">
                    <a:lumMod val="65000"/>
                  </a:schemeClr>
                </a:solidFill>
              </a:rPr>
              <a:t>Q: How many new projects has your company scored/ been commissioned in Q1 2022? How many projects have been postponed in Q1 2022? In Q2 2022, how many projects were not started and cancelled?</a:t>
            </a:r>
          </a:p>
        </p:txBody>
      </p:sp>
      <p:sp>
        <p:nvSpPr>
          <p:cNvPr id="17" name="Text Placeholder 16">
            <a:extLst>
              <a:ext uri="{FF2B5EF4-FFF2-40B4-BE49-F238E27FC236}">
                <a16:creationId xmlns:a16="http://schemas.microsoft.com/office/drawing/2014/main" id="{20D65B3D-05A1-430E-8DB3-B49B885B0DC2}"/>
              </a:ext>
            </a:extLst>
          </p:cNvPr>
          <p:cNvSpPr txBox="1">
            <a:spLocks/>
          </p:cNvSpPr>
          <p:nvPr/>
        </p:nvSpPr>
        <p:spPr>
          <a:xfrm>
            <a:off x="444499" y="0"/>
            <a:ext cx="10793771" cy="552450"/>
          </a:xfrm>
          <a:prstGeom prst="rect">
            <a:avLst/>
          </a:prstGeom>
        </p:spPr>
        <p:txBody>
          <a:bodyPr anchor="ct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endParaRPr lang="nl-NL" sz="1050" dirty="0"/>
          </a:p>
        </p:txBody>
      </p:sp>
      <p:cxnSp>
        <p:nvCxnSpPr>
          <p:cNvPr id="89" name="Rechte verbindingslijn 9">
            <a:extLst>
              <a:ext uri="{FF2B5EF4-FFF2-40B4-BE49-F238E27FC236}">
                <a16:creationId xmlns:a16="http://schemas.microsoft.com/office/drawing/2014/main" id="{BD4216F2-E604-4387-BEA9-97516591B50B}"/>
              </a:ext>
            </a:extLst>
          </p:cNvPr>
          <p:cNvCxnSpPr>
            <a:cxnSpLocks/>
          </p:cNvCxnSpPr>
          <p:nvPr/>
        </p:nvCxnSpPr>
        <p:spPr>
          <a:xfrm flipV="1">
            <a:off x="1866899" y="3006386"/>
            <a:ext cx="0" cy="34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0" name="Tabel 89">
            <a:extLst>
              <a:ext uri="{FF2B5EF4-FFF2-40B4-BE49-F238E27FC236}">
                <a16:creationId xmlns:a16="http://schemas.microsoft.com/office/drawing/2014/main" id="{71E8137C-96EB-4F22-8506-C6A41B31A3FC}"/>
              </a:ext>
            </a:extLst>
          </p:cNvPr>
          <p:cNvGraphicFramePr>
            <a:graphicFrameLocks noGrp="1"/>
          </p:cNvGraphicFramePr>
          <p:nvPr/>
        </p:nvGraphicFramePr>
        <p:xfrm>
          <a:off x="1915372" y="2743082"/>
          <a:ext cx="9868645" cy="330064"/>
        </p:xfrm>
        <a:graphic>
          <a:graphicData uri="http://schemas.openxmlformats.org/drawingml/2006/table">
            <a:tbl>
              <a:tblPr firstRow="1" bandRow="1">
                <a:tableStyleId>{5C22544A-7EE6-4342-B048-85BDC9FD1C3A}</a:tableStyleId>
              </a:tblPr>
              <a:tblGrid>
                <a:gridCol w="1076736">
                  <a:extLst>
                    <a:ext uri="{9D8B030D-6E8A-4147-A177-3AD203B41FA5}">
                      <a16:colId xmlns:a16="http://schemas.microsoft.com/office/drawing/2014/main" val="2583774971"/>
                    </a:ext>
                  </a:extLst>
                </a:gridCol>
                <a:gridCol w="568039">
                  <a:extLst>
                    <a:ext uri="{9D8B030D-6E8A-4147-A177-3AD203B41FA5}">
                      <a16:colId xmlns:a16="http://schemas.microsoft.com/office/drawing/2014/main" val="2474079685"/>
                    </a:ext>
                  </a:extLst>
                </a:gridCol>
                <a:gridCol w="822387">
                  <a:extLst>
                    <a:ext uri="{9D8B030D-6E8A-4147-A177-3AD203B41FA5}">
                      <a16:colId xmlns:a16="http://schemas.microsoft.com/office/drawing/2014/main" val="994445693"/>
                    </a:ext>
                  </a:extLst>
                </a:gridCol>
                <a:gridCol w="822387">
                  <a:extLst>
                    <a:ext uri="{9D8B030D-6E8A-4147-A177-3AD203B41FA5}">
                      <a16:colId xmlns:a16="http://schemas.microsoft.com/office/drawing/2014/main" val="2627390441"/>
                    </a:ext>
                  </a:extLst>
                </a:gridCol>
                <a:gridCol w="822387">
                  <a:extLst>
                    <a:ext uri="{9D8B030D-6E8A-4147-A177-3AD203B41FA5}">
                      <a16:colId xmlns:a16="http://schemas.microsoft.com/office/drawing/2014/main" val="1849503663"/>
                    </a:ext>
                  </a:extLst>
                </a:gridCol>
                <a:gridCol w="822387">
                  <a:extLst>
                    <a:ext uri="{9D8B030D-6E8A-4147-A177-3AD203B41FA5}">
                      <a16:colId xmlns:a16="http://schemas.microsoft.com/office/drawing/2014/main" val="785156989"/>
                    </a:ext>
                  </a:extLst>
                </a:gridCol>
                <a:gridCol w="822387">
                  <a:extLst>
                    <a:ext uri="{9D8B030D-6E8A-4147-A177-3AD203B41FA5}">
                      <a16:colId xmlns:a16="http://schemas.microsoft.com/office/drawing/2014/main" val="2234319198"/>
                    </a:ext>
                  </a:extLst>
                </a:gridCol>
                <a:gridCol w="822387">
                  <a:extLst>
                    <a:ext uri="{9D8B030D-6E8A-4147-A177-3AD203B41FA5}">
                      <a16:colId xmlns:a16="http://schemas.microsoft.com/office/drawing/2014/main" val="1073397318"/>
                    </a:ext>
                  </a:extLst>
                </a:gridCol>
                <a:gridCol w="822387">
                  <a:extLst>
                    <a:ext uri="{9D8B030D-6E8A-4147-A177-3AD203B41FA5}">
                      <a16:colId xmlns:a16="http://schemas.microsoft.com/office/drawing/2014/main" val="78516462"/>
                    </a:ext>
                  </a:extLst>
                </a:gridCol>
                <a:gridCol w="822387">
                  <a:extLst>
                    <a:ext uri="{9D8B030D-6E8A-4147-A177-3AD203B41FA5}">
                      <a16:colId xmlns:a16="http://schemas.microsoft.com/office/drawing/2014/main" val="1126406139"/>
                    </a:ext>
                  </a:extLst>
                </a:gridCol>
                <a:gridCol w="822387">
                  <a:extLst>
                    <a:ext uri="{9D8B030D-6E8A-4147-A177-3AD203B41FA5}">
                      <a16:colId xmlns:a16="http://schemas.microsoft.com/office/drawing/2014/main" val="2740312750"/>
                    </a:ext>
                  </a:extLst>
                </a:gridCol>
                <a:gridCol w="822387">
                  <a:extLst>
                    <a:ext uri="{9D8B030D-6E8A-4147-A177-3AD203B41FA5}">
                      <a16:colId xmlns:a16="http://schemas.microsoft.com/office/drawing/2014/main" val="2235711657"/>
                    </a:ext>
                  </a:extLst>
                </a:gridCol>
              </a:tblGrid>
              <a:tr h="330064">
                <a:tc>
                  <a:txBody>
                    <a:bodyPr/>
                    <a:lstStyle/>
                    <a:p>
                      <a:pPr marL="0" algn="l" defTabSz="914400" rtl="0" eaLnBrk="1" latinLnBrk="0" hangingPunct="1">
                        <a:lnSpc>
                          <a:spcPct val="90000"/>
                        </a:lnSpc>
                      </a:pPr>
                      <a:r>
                        <a:rPr lang="nl-NL" sz="800" b="0" kern="1200" dirty="0">
                          <a:solidFill>
                            <a:srgbClr val="757F7F"/>
                          </a:solidFill>
                          <a:latin typeface="+mn-lt"/>
                          <a:ea typeface="+mn-ea"/>
                          <a:cs typeface="+mn-cs"/>
                        </a:rPr>
                        <a:t>Share of companies </a:t>
                      </a:r>
                      <a:endParaRPr lang="en-GB" sz="800" b="0" kern="1200" dirty="0">
                        <a:solidFill>
                          <a:srgbClr val="757F7F"/>
                        </a:solidFill>
                        <a:latin typeface="+mn-lt"/>
                        <a:ea typeface="+mn-ea"/>
                        <a:cs typeface="+mn-cs"/>
                      </a:endParaRPr>
                    </a:p>
                  </a:txBody>
                  <a:tcPr anchor="ctr">
                    <a:noFill/>
                  </a:tcPr>
                </a:tc>
                <a:tc>
                  <a:txBody>
                    <a:bodyPr/>
                    <a:lstStyle/>
                    <a:p>
                      <a:pPr algn="r">
                        <a:lnSpc>
                          <a:spcPct val="90000"/>
                        </a:lnSpc>
                      </a:pPr>
                      <a:r>
                        <a:rPr lang="en-GB" sz="800" b="0" dirty="0">
                          <a:solidFill>
                            <a:srgbClr val="757F7F"/>
                          </a:solidFill>
                        </a:rPr>
                        <a:t>Avg. </a:t>
                      </a:r>
                    </a:p>
                    <a:p>
                      <a:pPr algn="r">
                        <a:lnSpc>
                          <a:spcPct val="90000"/>
                        </a:lnSpc>
                      </a:pPr>
                      <a:r>
                        <a:rPr lang="en-GB" sz="800" b="0" dirty="0">
                          <a:solidFill>
                            <a:srgbClr val="757F7F"/>
                          </a:solidFill>
                        </a:rPr>
                        <a:t>projects</a:t>
                      </a:r>
                    </a:p>
                  </a:txBody>
                  <a:tcPr anchor="ctr">
                    <a:noFill/>
                  </a:tcPr>
                </a:tc>
                <a:tc>
                  <a:txBody>
                    <a:bodyPr/>
                    <a:lstStyle/>
                    <a:p>
                      <a:pPr marL="0" algn="l" defTabSz="914400" rtl="0" eaLnBrk="1" latinLnBrk="0" hangingPunct="1">
                        <a:lnSpc>
                          <a:spcPct val="90000"/>
                        </a:lnSpc>
                      </a:pPr>
                      <a:r>
                        <a:rPr lang="nl-NL" sz="800" b="0" kern="1200" dirty="0">
                          <a:solidFill>
                            <a:srgbClr val="757F7F"/>
                          </a:solidFill>
                          <a:latin typeface="+mn-lt"/>
                          <a:ea typeface="+mn-ea"/>
                          <a:cs typeface="+mn-cs"/>
                        </a:rPr>
                        <a:t>Share of companies </a:t>
                      </a:r>
                      <a:endParaRPr lang="en-GB" sz="800" b="0" kern="1200" dirty="0">
                        <a:solidFill>
                          <a:srgbClr val="757F7F"/>
                        </a:solidFill>
                        <a:latin typeface="+mn-lt"/>
                        <a:ea typeface="+mn-ea"/>
                        <a:cs typeface="+mn-cs"/>
                      </a:endParaRPr>
                    </a:p>
                  </a:txBody>
                  <a:tcPr anchor="ctr">
                    <a:noFill/>
                  </a:tcPr>
                </a:tc>
                <a:tc>
                  <a:txBody>
                    <a:bodyPr/>
                    <a:lstStyle/>
                    <a:p>
                      <a:pPr algn="r">
                        <a:lnSpc>
                          <a:spcPct val="90000"/>
                        </a:lnSpc>
                      </a:pPr>
                      <a:r>
                        <a:rPr lang="en-GB" sz="800" b="0" dirty="0">
                          <a:solidFill>
                            <a:srgbClr val="757F7F"/>
                          </a:solidFill>
                        </a:rPr>
                        <a:t>Avg. </a:t>
                      </a:r>
                    </a:p>
                    <a:p>
                      <a:pPr algn="r">
                        <a:lnSpc>
                          <a:spcPct val="90000"/>
                        </a:lnSpc>
                      </a:pPr>
                      <a:r>
                        <a:rPr lang="en-GB" sz="800" b="0" dirty="0">
                          <a:solidFill>
                            <a:srgbClr val="757F7F"/>
                          </a:solidFill>
                        </a:rPr>
                        <a:t>projects</a:t>
                      </a:r>
                    </a:p>
                  </a:txBody>
                  <a:tcPr anchor="ctr">
                    <a:noFill/>
                  </a:tcPr>
                </a:tc>
                <a:tc>
                  <a:txBody>
                    <a:bodyPr/>
                    <a:lstStyle/>
                    <a:p>
                      <a:pPr marL="0" algn="l" defTabSz="914400" rtl="0" eaLnBrk="1" latinLnBrk="0" hangingPunct="1">
                        <a:lnSpc>
                          <a:spcPct val="90000"/>
                        </a:lnSpc>
                      </a:pPr>
                      <a:r>
                        <a:rPr lang="nl-NL" sz="800" b="0" kern="1200" dirty="0">
                          <a:solidFill>
                            <a:srgbClr val="757F7F"/>
                          </a:solidFill>
                          <a:latin typeface="+mn-lt"/>
                          <a:ea typeface="+mn-ea"/>
                          <a:cs typeface="+mn-cs"/>
                        </a:rPr>
                        <a:t>Share of companies </a:t>
                      </a:r>
                      <a:endParaRPr lang="en-GB" sz="800" b="0" kern="1200" dirty="0">
                        <a:solidFill>
                          <a:srgbClr val="757F7F"/>
                        </a:solidFill>
                        <a:latin typeface="+mn-lt"/>
                        <a:ea typeface="+mn-ea"/>
                        <a:cs typeface="+mn-cs"/>
                      </a:endParaRPr>
                    </a:p>
                  </a:txBody>
                  <a:tcPr anchor="ctr">
                    <a:noFill/>
                  </a:tcPr>
                </a:tc>
                <a:tc>
                  <a:txBody>
                    <a:bodyPr/>
                    <a:lstStyle/>
                    <a:p>
                      <a:pPr algn="r">
                        <a:lnSpc>
                          <a:spcPct val="90000"/>
                        </a:lnSpc>
                      </a:pPr>
                      <a:r>
                        <a:rPr lang="en-GB" sz="800" b="0" dirty="0">
                          <a:solidFill>
                            <a:srgbClr val="757F7F"/>
                          </a:solidFill>
                        </a:rPr>
                        <a:t>Avg. </a:t>
                      </a:r>
                    </a:p>
                    <a:p>
                      <a:pPr algn="r">
                        <a:lnSpc>
                          <a:spcPct val="90000"/>
                        </a:lnSpc>
                      </a:pPr>
                      <a:r>
                        <a:rPr lang="en-GB" sz="800" b="0" dirty="0">
                          <a:solidFill>
                            <a:srgbClr val="757F7F"/>
                          </a:solidFill>
                        </a:rPr>
                        <a:t>projects</a:t>
                      </a:r>
                    </a:p>
                  </a:txBody>
                  <a:tcPr anchor="ctr">
                    <a:noFill/>
                  </a:tcPr>
                </a:tc>
                <a:tc>
                  <a:txBody>
                    <a:bodyPr/>
                    <a:lstStyle/>
                    <a:p>
                      <a:pPr marL="0" algn="l" defTabSz="914400" rtl="0" eaLnBrk="1" latinLnBrk="0" hangingPunct="1">
                        <a:lnSpc>
                          <a:spcPct val="90000"/>
                        </a:lnSpc>
                      </a:pPr>
                      <a:r>
                        <a:rPr lang="nl-NL" sz="800" b="0" kern="1200" dirty="0">
                          <a:solidFill>
                            <a:srgbClr val="757F7F"/>
                          </a:solidFill>
                          <a:latin typeface="+mn-lt"/>
                          <a:ea typeface="+mn-ea"/>
                          <a:cs typeface="+mn-cs"/>
                        </a:rPr>
                        <a:t>Share of companies </a:t>
                      </a:r>
                      <a:endParaRPr lang="en-GB" sz="800" b="0" kern="1200" dirty="0">
                        <a:solidFill>
                          <a:srgbClr val="757F7F"/>
                        </a:solidFill>
                        <a:latin typeface="+mn-lt"/>
                        <a:ea typeface="+mn-ea"/>
                        <a:cs typeface="+mn-cs"/>
                      </a:endParaRPr>
                    </a:p>
                  </a:txBody>
                  <a:tcPr anchor="ctr">
                    <a:noFill/>
                  </a:tcPr>
                </a:tc>
                <a:tc>
                  <a:txBody>
                    <a:bodyPr/>
                    <a:lstStyle/>
                    <a:p>
                      <a:pPr algn="r">
                        <a:lnSpc>
                          <a:spcPct val="90000"/>
                        </a:lnSpc>
                      </a:pPr>
                      <a:r>
                        <a:rPr lang="en-GB" sz="800" b="0" dirty="0">
                          <a:solidFill>
                            <a:srgbClr val="757F7F"/>
                          </a:solidFill>
                        </a:rPr>
                        <a:t>Avg. </a:t>
                      </a:r>
                    </a:p>
                    <a:p>
                      <a:pPr algn="r">
                        <a:lnSpc>
                          <a:spcPct val="90000"/>
                        </a:lnSpc>
                      </a:pPr>
                      <a:r>
                        <a:rPr lang="en-GB" sz="800" b="0" dirty="0">
                          <a:solidFill>
                            <a:srgbClr val="757F7F"/>
                          </a:solidFill>
                        </a:rPr>
                        <a:t>projects</a:t>
                      </a:r>
                    </a:p>
                  </a:txBody>
                  <a:tcPr anchor="ctr">
                    <a:noFill/>
                  </a:tcPr>
                </a:tc>
                <a:tc>
                  <a:txBody>
                    <a:bodyPr/>
                    <a:lstStyle/>
                    <a:p>
                      <a:pPr marL="0" algn="l" defTabSz="914400" rtl="0" eaLnBrk="1" latinLnBrk="0" hangingPunct="1">
                        <a:lnSpc>
                          <a:spcPct val="90000"/>
                        </a:lnSpc>
                      </a:pPr>
                      <a:r>
                        <a:rPr lang="nl-NL" sz="800" b="0" kern="1200" dirty="0">
                          <a:solidFill>
                            <a:srgbClr val="757F7F"/>
                          </a:solidFill>
                          <a:latin typeface="+mn-lt"/>
                          <a:ea typeface="+mn-ea"/>
                          <a:cs typeface="+mn-cs"/>
                        </a:rPr>
                        <a:t>Share of companies </a:t>
                      </a:r>
                      <a:endParaRPr lang="en-GB" sz="800" b="0" kern="1200" dirty="0">
                        <a:solidFill>
                          <a:srgbClr val="757F7F"/>
                        </a:solidFill>
                        <a:latin typeface="+mn-lt"/>
                        <a:ea typeface="+mn-ea"/>
                        <a:cs typeface="+mn-cs"/>
                      </a:endParaRPr>
                    </a:p>
                  </a:txBody>
                  <a:tcPr anchor="ctr">
                    <a:noFill/>
                  </a:tcPr>
                </a:tc>
                <a:tc>
                  <a:txBody>
                    <a:bodyPr/>
                    <a:lstStyle/>
                    <a:p>
                      <a:pPr algn="r">
                        <a:lnSpc>
                          <a:spcPct val="90000"/>
                        </a:lnSpc>
                      </a:pPr>
                      <a:r>
                        <a:rPr lang="en-GB" sz="800" b="0" dirty="0">
                          <a:solidFill>
                            <a:srgbClr val="757F7F"/>
                          </a:solidFill>
                        </a:rPr>
                        <a:t>Avg. </a:t>
                      </a:r>
                    </a:p>
                    <a:p>
                      <a:pPr algn="r">
                        <a:lnSpc>
                          <a:spcPct val="90000"/>
                        </a:lnSpc>
                      </a:pPr>
                      <a:r>
                        <a:rPr lang="en-GB" sz="800" b="0" dirty="0">
                          <a:solidFill>
                            <a:srgbClr val="757F7F"/>
                          </a:solidFill>
                        </a:rPr>
                        <a:t>projects</a:t>
                      </a:r>
                    </a:p>
                  </a:txBody>
                  <a:tcPr anchor="ctr">
                    <a:noFill/>
                  </a:tcPr>
                </a:tc>
                <a:tc>
                  <a:txBody>
                    <a:bodyPr/>
                    <a:lstStyle/>
                    <a:p>
                      <a:pPr marL="0" algn="l" defTabSz="914400" rtl="0" eaLnBrk="1" latinLnBrk="0" hangingPunct="1">
                        <a:lnSpc>
                          <a:spcPct val="90000"/>
                        </a:lnSpc>
                      </a:pPr>
                      <a:r>
                        <a:rPr lang="nl-NL" sz="800" b="0" kern="1200" dirty="0">
                          <a:solidFill>
                            <a:srgbClr val="757F7F"/>
                          </a:solidFill>
                          <a:latin typeface="+mn-lt"/>
                          <a:ea typeface="+mn-ea"/>
                          <a:cs typeface="+mn-cs"/>
                        </a:rPr>
                        <a:t>Share of companies </a:t>
                      </a:r>
                      <a:endParaRPr lang="en-GB" sz="800" b="0" kern="1200" dirty="0">
                        <a:solidFill>
                          <a:srgbClr val="757F7F"/>
                        </a:solidFill>
                        <a:latin typeface="+mn-lt"/>
                        <a:ea typeface="+mn-ea"/>
                        <a:cs typeface="+mn-cs"/>
                      </a:endParaRPr>
                    </a:p>
                  </a:txBody>
                  <a:tcPr anchor="ctr">
                    <a:noFill/>
                  </a:tcPr>
                </a:tc>
                <a:tc>
                  <a:txBody>
                    <a:bodyPr/>
                    <a:lstStyle/>
                    <a:p>
                      <a:pPr algn="r">
                        <a:lnSpc>
                          <a:spcPct val="90000"/>
                        </a:lnSpc>
                      </a:pPr>
                      <a:r>
                        <a:rPr lang="en-GB" sz="800" b="0" dirty="0">
                          <a:solidFill>
                            <a:srgbClr val="757F7F"/>
                          </a:solidFill>
                        </a:rPr>
                        <a:t>Avg. </a:t>
                      </a:r>
                    </a:p>
                    <a:p>
                      <a:pPr algn="r">
                        <a:lnSpc>
                          <a:spcPct val="90000"/>
                        </a:lnSpc>
                      </a:pPr>
                      <a:r>
                        <a:rPr lang="en-GB" sz="800" b="0" dirty="0">
                          <a:solidFill>
                            <a:srgbClr val="757F7F"/>
                          </a:solidFill>
                        </a:rPr>
                        <a:t>projects</a:t>
                      </a:r>
                    </a:p>
                  </a:txBody>
                  <a:tcPr anchor="ctr">
                    <a:noFill/>
                  </a:tcPr>
                </a:tc>
                <a:extLst>
                  <a:ext uri="{0D108BD9-81ED-4DB2-BD59-A6C34878D82A}">
                    <a16:rowId xmlns:a16="http://schemas.microsoft.com/office/drawing/2014/main" val="4042690655"/>
                  </a:ext>
                </a:extLst>
              </a:tr>
            </a:tbl>
          </a:graphicData>
        </a:graphic>
      </p:graphicFrame>
      <p:cxnSp>
        <p:nvCxnSpPr>
          <p:cNvPr id="92" name="Rechte verbindingslijn 9">
            <a:extLst>
              <a:ext uri="{FF2B5EF4-FFF2-40B4-BE49-F238E27FC236}">
                <a16:creationId xmlns:a16="http://schemas.microsoft.com/office/drawing/2014/main" id="{F9284137-A028-4A28-B1DA-BFA0CF8511E1}"/>
              </a:ext>
            </a:extLst>
          </p:cNvPr>
          <p:cNvCxnSpPr>
            <a:cxnSpLocks/>
          </p:cNvCxnSpPr>
          <p:nvPr/>
        </p:nvCxnSpPr>
        <p:spPr>
          <a:xfrm flipV="1">
            <a:off x="3581399" y="3044703"/>
            <a:ext cx="0" cy="34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
            <a:extLst>
              <a:ext uri="{FF2B5EF4-FFF2-40B4-BE49-F238E27FC236}">
                <a16:creationId xmlns:a16="http://schemas.microsoft.com/office/drawing/2014/main" id="{45796D1B-6703-41A1-8005-F3EA34749E7F}"/>
              </a:ext>
            </a:extLst>
          </p:cNvPr>
          <p:cNvCxnSpPr>
            <a:cxnSpLocks/>
          </p:cNvCxnSpPr>
          <p:nvPr/>
        </p:nvCxnSpPr>
        <p:spPr>
          <a:xfrm flipV="1">
            <a:off x="5200649" y="3044703"/>
            <a:ext cx="0" cy="34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
            <a:extLst>
              <a:ext uri="{FF2B5EF4-FFF2-40B4-BE49-F238E27FC236}">
                <a16:creationId xmlns:a16="http://schemas.microsoft.com/office/drawing/2014/main" id="{AFB38D48-78C5-424F-A859-0F0FB4EAEF48}"/>
              </a:ext>
            </a:extLst>
          </p:cNvPr>
          <p:cNvCxnSpPr>
            <a:cxnSpLocks/>
          </p:cNvCxnSpPr>
          <p:nvPr/>
        </p:nvCxnSpPr>
        <p:spPr>
          <a:xfrm flipV="1">
            <a:off x="6819328" y="3018758"/>
            <a:ext cx="0" cy="34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
            <a:extLst>
              <a:ext uri="{FF2B5EF4-FFF2-40B4-BE49-F238E27FC236}">
                <a16:creationId xmlns:a16="http://schemas.microsoft.com/office/drawing/2014/main" id="{EB34950B-803B-4096-91E8-BC9DC251FCAB}"/>
              </a:ext>
            </a:extLst>
          </p:cNvPr>
          <p:cNvCxnSpPr>
            <a:cxnSpLocks/>
          </p:cNvCxnSpPr>
          <p:nvPr/>
        </p:nvCxnSpPr>
        <p:spPr>
          <a:xfrm flipV="1">
            <a:off x="8448103" y="3018758"/>
            <a:ext cx="0" cy="34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
            <a:extLst>
              <a:ext uri="{FF2B5EF4-FFF2-40B4-BE49-F238E27FC236}">
                <a16:creationId xmlns:a16="http://schemas.microsoft.com/office/drawing/2014/main" id="{04DD0E6C-8CB7-4B7F-8430-F28AE2CF59D8}"/>
              </a:ext>
            </a:extLst>
          </p:cNvPr>
          <p:cNvCxnSpPr>
            <a:cxnSpLocks/>
          </p:cNvCxnSpPr>
          <p:nvPr/>
        </p:nvCxnSpPr>
        <p:spPr>
          <a:xfrm flipV="1">
            <a:off x="10086403" y="3018758"/>
            <a:ext cx="0" cy="34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1" name="Chart 3">
            <a:extLst>
              <a:ext uri="{FF2B5EF4-FFF2-40B4-BE49-F238E27FC236}">
                <a16:creationId xmlns:a16="http://schemas.microsoft.com/office/drawing/2014/main" id="{BDD2B078-BA5D-4A1B-9138-A17B2E46AB79}"/>
              </a:ext>
            </a:extLst>
          </p:cNvPr>
          <p:cNvGraphicFramePr/>
          <p:nvPr/>
        </p:nvGraphicFramePr>
        <p:xfrm>
          <a:off x="1909433" y="3025426"/>
          <a:ext cx="1419554" cy="1122938"/>
        </p:xfrm>
        <a:graphic>
          <a:graphicData uri="http://schemas.openxmlformats.org/drawingml/2006/chart">
            <c:chart xmlns:c="http://schemas.openxmlformats.org/drawingml/2006/chart" xmlns:r="http://schemas.openxmlformats.org/officeDocument/2006/relationships" r:id="rId3"/>
          </a:graphicData>
        </a:graphic>
      </p:graphicFrame>
      <p:sp>
        <p:nvSpPr>
          <p:cNvPr id="98" name="TextBox 7">
            <a:extLst>
              <a:ext uri="{FF2B5EF4-FFF2-40B4-BE49-F238E27FC236}">
                <a16:creationId xmlns:a16="http://schemas.microsoft.com/office/drawing/2014/main" id="{0CC0AA43-C565-4B55-89C8-0F634A9BFC64}"/>
              </a:ext>
            </a:extLst>
          </p:cNvPr>
          <p:cNvSpPr txBox="1"/>
          <p:nvPr/>
        </p:nvSpPr>
        <p:spPr>
          <a:xfrm>
            <a:off x="2342504" y="3418822"/>
            <a:ext cx="595035" cy="338554"/>
          </a:xfrm>
          <a:prstGeom prst="rect">
            <a:avLst/>
          </a:prstGeom>
          <a:noFill/>
        </p:spPr>
        <p:txBody>
          <a:bodyPr wrap="none" rtlCol="0" anchor="ctr" anchorCtr="0">
            <a:spAutoFit/>
          </a:bodyPr>
          <a:lstStyle/>
          <a:p>
            <a:pPr algn="ctr"/>
            <a:r>
              <a:rPr lang="en-US" sz="1600" b="1" dirty="0">
                <a:solidFill>
                  <a:srgbClr val="0A5D7A"/>
                </a:solidFill>
                <a:latin typeface="Arial" panose="020B0604020202020204" pitchFamily="34" charset="0"/>
                <a:ea typeface="League Spartan" charset="0"/>
                <a:cs typeface="Arial" panose="020B0604020202020204" pitchFamily="34" charset="0"/>
              </a:rPr>
              <a:t>50%</a:t>
            </a:r>
          </a:p>
        </p:txBody>
      </p:sp>
      <p:graphicFrame>
        <p:nvGraphicFramePr>
          <p:cNvPr id="100" name="Chart 3">
            <a:extLst>
              <a:ext uri="{FF2B5EF4-FFF2-40B4-BE49-F238E27FC236}">
                <a16:creationId xmlns:a16="http://schemas.microsoft.com/office/drawing/2014/main" id="{20B4F69E-8A2C-4F3D-A547-1442C11E474B}"/>
              </a:ext>
            </a:extLst>
          </p:cNvPr>
          <p:cNvGraphicFramePr/>
          <p:nvPr/>
        </p:nvGraphicFramePr>
        <p:xfrm>
          <a:off x="3585833" y="3054001"/>
          <a:ext cx="1419554" cy="1122938"/>
        </p:xfrm>
        <a:graphic>
          <a:graphicData uri="http://schemas.openxmlformats.org/drawingml/2006/chart">
            <c:chart xmlns:c="http://schemas.openxmlformats.org/drawingml/2006/chart" xmlns:r="http://schemas.openxmlformats.org/officeDocument/2006/relationships" r:id="rId4"/>
          </a:graphicData>
        </a:graphic>
      </p:graphicFrame>
      <p:sp>
        <p:nvSpPr>
          <p:cNvPr id="102" name="TextBox 7">
            <a:extLst>
              <a:ext uri="{FF2B5EF4-FFF2-40B4-BE49-F238E27FC236}">
                <a16:creationId xmlns:a16="http://schemas.microsoft.com/office/drawing/2014/main" id="{28A6C880-0C53-4959-A82E-ABA1B656984E}"/>
              </a:ext>
            </a:extLst>
          </p:cNvPr>
          <p:cNvSpPr txBox="1"/>
          <p:nvPr/>
        </p:nvSpPr>
        <p:spPr>
          <a:xfrm>
            <a:off x="4018904" y="3447397"/>
            <a:ext cx="595035" cy="338554"/>
          </a:xfrm>
          <a:prstGeom prst="rect">
            <a:avLst/>
          </a:prstGeom>
          <a:noFill/>
        </p:spPr>
        <p:txBody>
          <a:bodyPr wrap="none" rtlCol="0" anchor="ctr" anchorCtr="0">
            <a:spAutoFit/>
          </a:bodyPr>
          <a:lstStyle/>
          <a:p>
            <a:pPr algn="ctr"/>
            <a:r>
              <a:rPr lang="en-US" sz="1600" b="1" dirty="0">
                <a:solidFill>
                  <a:srgbClr val="0A5D7A"/>
                </a:solidFill>
                <a:latin typeface="Arial" panose="020B0604020202020204" pitchFamily="34" charset="0"/>
                <a:ea typeface="League Spartan" charset="0"/>
                <a:cs typeface="Arial" panose="020B0604020202020204" pitchFamily="34" charset="0"/>
              </a:rPr>
              <a:t>50%</a:t>
            </a:r>
          </a:p>
        </p:txBody>
      </p:sp>
      <p:sp>
        <p:nvSpPr>
          <p:cNvPr id="106" name="TextBox 7">
            <a:extLst>
              <a:ext uri="{FF2B5EF4-FFF2-40B4-BE49-F238E27FC236}">
                <a16:creationId xmlns:a16="http://schemas.microsoft.com/office/drawing/2014/main" id="{292B1FD4-8B48-45ED-9710-0CBCA6FF8116}"/>
              </a:ext>
            </a:extLst>
          </p:cNvPr>
          <p:cNvSpPr txBox="1"/>
          <p:nvPr/>
        </p:nvSpPr>
        <p:spPr>
          <a:xfrm>
            <a:off x="5676254" y="3437872"/>
            <a:ext cx="595035" cy="338554"/>
          </a:xfrm>
          <a:prstGeom prst="rect">
            <a:avLst/>
          </a:prstGeom>
          <a:noFill/>
        </p:spPr>
        <p:txBody>
          <a:bodyPr wrap="none" rtlCol="0" anchor="ctr" anchorCtr="0">
            <a:spAutoFit/>
          </a:bodyPr>
          <a:lstStyle/>
          <a:p>
            <a:pPr algn="ctr"/>
            <a:r>
              <a:rPr lang="en-US" sz="1600" b="1" dirty="0">
                <a:solidFill>
                  <a:srgbClr val="0A5D7A"/>
                </a:solidFill>
                <a:latin typeface="Arial" panose="020B0604020202020204" pitchFamily="34" charset="0"/>
                <a:ea typeface="League Spartan" charset="0"/>
                <a:cs typeface="Arial" panose="020B0604020202020204" pitchFamily="34" charset="0"/>
              </a:rPr>
              <a:t>50%</a:t>
            </a:r>
          </a:p>
        </p:txBody>
      </p:sp>
      <p:graphicFrame>
        <p:nvGraphicFramePr>
          <p:cNvPr id="108" name="Chart 3">
            <a:extLst>
              <a:ext uri="{FF2B5EF4-FFF2-40B4-BE49-F238E27FC236}">
                <a16:creationId xmlns:a16="http://schemas.microsoft.com/office/drawing/2014/main" id="{88BD6934-9D03-4051-B425-3A20793F6BA3}"/>
              </a:ext>
            </a:extLst>
          </p:cNvPr>
          <p:cNvGraphicFramePr/>
          <p:nvPr/>
        </p:nvGraphicFramePr>
        <p:xfrm>
          <a:off x="6805283" y="3025426"/>
          <a:ext cx="1419554" cy="1122938"/>
        </p:xfrm>
        <a:graphic>
          <a:graphicData uri="http://schemas.openxmlformats.org/drawingml/2006/chart">
            <c:chart xmlns:c="http://schemas.openxmlformats.org/drawingml/2006/chart" xmlns:r="http://schemas.openxmlformats.org/officeDocument/2006/relationships" r:id="rId5"/>
          </a:graphicData>
        </a:graphic>
      </p:graphicFrame>
      <p:sp>
        <p:nvSpPr>
          <p:cNvPr id="110" name="TextBox 7">
            <a:extLst>
              <a:ext uri="{FF2B5EF4-FFF2-40B4-BE49-F238E27FC236}">
                <a16:creationId xmlns:a16="http://schemas.microsoft.com/office/drawing/2014/main" id="{101E8BFB-A440-45C0-ACD6-2023C0B199FD}"/>
              </a:ext>
            </a:extLst>
          </p:cNvPr>
          <p:cNvSpPr txBox="1"/>
          <p:nvPr/>
        </p:nvSpPr>
        <p:spPr>
          <a:xfrm>
            <a:off x="7238354" y="3418822"/>
            <a:ext cx="595035" cy="338554"/>
          </a:xfrm>
          <a:prstGeom prst="rect">
            <a:avLst/>
          </a:prstGeom>
          <a:noFill/>
        </p:spPr>
        <p:txBody>
          <a:bodyPr wrap="none" rtlCol="0" anchor="ctr" anchorCtr="0">
            <a:spAutoFit/>
          </a:bodyPr>
          <a:lstStyle/>
          <a:p>
            <a:pPr algn="ctr"/>
            <a:r>
              <a:rPr lang="en-US" sz="1600" b="1" dirty="0">
                <a:solidFill>
                  <a:srgbClr val="0A5D7A"/>
                </a:solidFill>
                <a:latin typeface="Arial" panose="020B0604020202020204" pitchFamily="34" charset="0"/>
                <a:ea typeface="League Spartan" charset="0"/>
                <a:cs typeface="Arial" panose="020B0604020202020204" pitchFamily="34" charset="0"/>
              </a:rPr>
              <a:t>50%</a:t>
            </a:r>
          </a:p>
        </p:txBody>
      </p:sp>
      <p:graphicFrame>
        <p:nvGraphicFramePr>
          <p:cNvPr id="112" name="Chart 3">
            <a:extLst>
              <a:ext uri="{FF2B5EF4-FFF2-40B4-BE49-F238E27FC236}">
                <a16:creationId xmlns:a16="http://schemas.microsoft.com/office/drawing/2014/main" id="{C7DA3FBB-29A1-4E11-A1EA-620A136360C7}"/>
              </a:ext>
            </a:extLst>
          </p:cNvPr>
          <p:cNvGraphicFramePr/>
          <p:nvPr/>
        </p:nvGraphicFramePr>
        <p:xfrm>
          <a:off x="8472158" y="2987326"/>
          <a:ext cx="1419554" cy="1122938"/>
        </p:xfrm>
        <a:graphic>
          <a:graphicData uri="http://schemas.openxmlformats.org/drawingml/2006/chart">
            <c:chart xmlns:c="http://schemas.openxmlformats.org/drawingml/2006/chart" xmlns:r="http://schemas.openxmlformats.org/officeDocument/2006/relationships" r:id="rId6"/>
          </a:graphicData>
        </a:graphic>
      </p:graphicFrame>
      <p:sp>
        <p:nvSpPr>
          <p:cNvPr id="114" name="TextBox 7">
            <a:extLst>
              <a:ext uri="{FF2B5EF4-FFF2-40B4-BE49-F238E27FC236}">
                <a16:creationId xmlns:a16="http://schemas.microsoft.com/office/drawing/2014/main" id="{D2C2F312-630C-4403-8983-3DD86376951D}"/>
              </a:ext>
            </a:extLst>
          </p:cNvPr>
          <p:cNvSpPr txBox="1"/>
          <p:nvPr/>
        </p:nvSpPr>
        <p:spPr>
          <a:xfrm>
            <a:off x="8905229" y="3380722"/>
            <a:ext cx="595035" cy="338554"/>
          </a:xfrm>
          <a:prstGeom prst="rect">
            <a:avLst/>
          </a:prstGeom>
          <a:noFill/>
        </p:spPr>
        <p:txBody>
          <a:bodyPr wrap="none" rtlCol="0" anchor="ctr" anchorCtr="0">
            <a:spAutoFit/>
          </a:bodyPr>
          <a:lstStyle/>
          <a:p>
            <a:pPr algn="ctr"/>
            <a:r>
              <a:rPr lang="en-US" sz="1600" b="1" dirty="0">
                <a:solidFill>
                  <a:srgbClr val="0A5D7A"/>
                </a:solidFill>
                <a:latin typeface="Arial" panose="020B0604020202020204" pitchFamily="34" charset="0"/>
                <a:ea typeface="League Spartan" charset="0"/>
                <a:cs typeface="Arial" panose="020B0604020202020204" pitchFamily="34" charset="0"/>
              </a:rPr>
              <a:t>50%</a:t>
            </a:r>
          </a:p>
        </p:txBody>
      </p:sp>
      <p:graphicFrame>
        <p:nvGraphicFramePr>
          <p:cNvPr id="116" name="Chart 3">
            <a:extLst>
              <a:ext uri="{FF2B5EF4-FFF2-40B4-BE49-F238E27FC236}">
                <a16:creationId xmlns:a16="http://schemas.microsoft.com/office/drawing/2014/main" id="{55514047-528A-40D4-9667-AD150DDEFFAC}"/>
              </a:ext>
            </a:extLst>
          </p:cNvPr>
          <p:cNvGraphicFramePr/>
          <p:nvPr/>
        </p:nvGraphicFramePr>
        <p:xfrm>
          <a:off x="10091408" y="2987326"/>
          <a:ext cx="1419554" cy="1122938"/>
        </p:xfrm>
        <a:graphic>
          <a:graphicData uri="http://schemas.openxmlformats.org/drawingml/2006/chart">
            <c:chart xmlns:c="http://schemas.openxmlformats.org/drawingml/2006/chart" xmlns:r="http://schemas.openxmlformats.org/officeDocument/2006/relationships" r:id="rId7"/>
          </a:graphicData>
        </a:graphic>
      </p:graphicFrame>
      <p:sp>
        <p:nvSpPr>
          <p:cNvPr id="118" name="TextBox 7">
            <a:extLst>
              <a:ext uri="{FF2B5EF4-FFF2-40B4-BE49-F238E27FC236}">
                <a16:creationId xmlns:a16="http://schemas.microsoft.com/office/drawing/2014/main" id="{729178CC-4587-483A-AEE1-1134E87E53EE}"/>
              </a:ext>
            </a:extLst>
          </p:cNvPr>
          <p:cNvSpPr txBox="1"/>
          <p:nvPr/>
        </p:nvSpPr>
        <p:spPr>
          <a:xfrm>
            <a:off x="10524479" y="3380722"/>
            <a:ext cx="595035" cy="338554"/>
          </a:xfrm>
          <a:prstGeom prst="rect">
            <a:avLst/>
          </a:prstGeom>
          <a:noFill/>
        </p:spPr>
        <p:txBody>
          <a:bodyPr wrap="none" rtlCol="0" anchor="ctr" anchorCtr="0">
            <a:spAutoFit/>
          </a:bodyPr>
          <a:lstStyle/>
          <a:p>
            <a:pPr algn="ctr"/>
            <a:r>
              <a:rPr lang="en-US" sz="1600" b="1" dirty="0">
                <a:solidFill>
                  <a:srgbClr val="0A5D7A"/>
                </a:solidFill>
                <a:latin typeface="Arial" panose="020B0604020202020204" pitchFamily="34" charset="0"/>
                <a:ea typeface="League Spartan" charset="0"/>
                <a:cs typeface="Arial" panose="020B0604020202020204" pitchFamily="34" charset="0"/>
              </a:rPr>
              <a:t>50%</a:t>
            </a:r>
          </a:p>
        </p:txBody>
      </p:sp>
      <p:graphicFrame>
        <p:nvGraphicFramePr>
          <p:cNvPr id="120" name="Chart 3">
            <a:extLst>
              <a:ext uri="{FF2B5EF4-FFF2-40B4-BE49-F238E27FC236}">
                <a16:creationId xmlns:a16="http://schemas.microsoft.com/office/drawing/2014/main" id="{D6986E77-AD80-4C89-8773-61A8816DB153}"/>
              </a:ext>
            </a:extLst>
          </p:cNvPr>
          <p:cNvGraphicFramePr/>
          <p:nvPr/>
        </p:nvGraphicFramePr>
        <p:xfrm>
          <a:off x="1909433" y="4244626"/>
          <a:ext cx="1419554" cy="1122938"/>
        </p:xfrm>
        <a:graphic>
          <a:graphicData uri="http://schemas.openxmlformats.org/drawingml/2006/chart">
            <c:chart xmlns:c="http://schemas.openxmlformats.org/drawingml/2006/chart" xmlns:r="http://schemas.openxmlformats.org/officeDocument/2006/relationships" r:id="rId8"/>
          </a:graphicData>
        </a:graphic>
      </p:graphicFrame>
      <p:sp>
        <p:nvSpPr>
          <p:cNvPr id="122" name="TextBox 7">
            <a:extLst>
              <a:ext uri="{FF2B5EF4-FFF2-40B4-BE49-F238E27FC236}">
                <a16:creationId xmlns:a16="http://schemas.microsoft.com/office/drawing/2014/main" id="{CD382D7A-2B21-43C5-BDEE-77AE58A14931}"/>
              </a:ext>
            </a:extLst>
          </p:cNvPr>
          <p:cNvSpPr txBox="1"/>
          <p:nvPr/>
        </p:nvSpPr>
        <p:spPr>
          <a:xfrm>
            <a:off x="2342504" y="4631417"/>
            <a:ext cx="595035" cy="338554"/>
          </a:xfrm>
          <a:prstGeom prst="rect">
            <a:avLst/>
          </a:prstGeom>
          <a:noFill/>
        </p:spPr>
        <p:txBody>
          <a:bodyPr wrap="none" rtlCol="0" anchor="ctr" anchorCtr="0">
            <a:spAutoFit/>
          </a:bodyPr>
          <a:lstStyle/>
          <a:p>
            <a:pPr algn="ctr"/>
            <a:r>
              <a:rPr lang="en-US" sz="1600" b="1" dirty="0">
                <a:solidFill>
                  <a:srgbClr val="EF7D00"/>
                </a:solidFill>
                <a:latin typeface="Arial" panose="020B0604020202020204" pitchFamily="34" charset="0"/>
                <a:ea typeface="League Spartan" charset="0"/>
                <a:cs typeface="Arial" panose="020B0604020202020204" pitchFamily="34" charset="0"/>
              </a:rPr>
              <a:t>50%</a:t>
            </a:r>
          </a:p>
        </p:txBody>
      </p:sp>
      <p:graphicFrame>
        <p:nvGraphicFramePr>
          <p:cNvPr id="124" name="Chart 3">
            <a:extLst>
              <a:ext uri="{FF2B5EF4-FFF2-40B4-BE49-F238E27FC236}">
                <a16:creationId xmlns:a16="http://schemas.microsoft.com/office/drawing/2014/main" id="{CF409F1B-EB20-4691-B932-3D8999850705}"/>
              </a:ext>
            </a:extLst>
          </p:cNvPr>
          <p:cNvGraphicFramePr/>
          <p:nvPr/>
        </p:nvGraphicFramePr>
        <p:xfrm>
          <a:off x="3585833" y="4273201"/>
          <a:ext cx="1419554" cy="1122938"/>
        </p:xfrm>
        <a:graphic>
          <a:graphicData uri="http://schemas.openxmlformats.org/drawingml/2006/chart">
            <c:chart xmlns:c="http://schemas.openxmlformats.org/drawingml/2006/chart" xmlns:r="http://schemas.openxmlformats.org/officeDocument/2006/relationships" r:id="rId9"/>
          </a:graphicData>
        </a:graphic>
      </p:graphicFrame>
      <p:sp>
        <p:nvSpPr>
          <p:cNvPr id="126" name="TextBox 7">
            <a:extLst>
              <a:ext uri="{FF2B5EF4-FFF2-40B4-BE49-F238E27FC236}">
                <a16:creationId xmlns:a16="http://schemas.microsoft.com/office/drawing/2014/main" id="{482159D5-287D-4B45-A512-447677E8562D}"/>
              </a:ext>
            </a:extLst>
          </p:cNvPr>
          <p:cNvSpPr txBox="1"/>
          <p:nvPr/>
        </p:nvSpPr>
        <p:spPr>
          <a:xfrm>
            <a:off x="4018904" y="4659992"/>
            <a:ext cx="595035" cy="338554"/>
          </a:xfrm>
          <a:prstGeom prst="rect">
            <a:avLst/>
          </a:prstGeom>
          <a:noFill/>
        </p:spPr>
        <p:txBody>
          <a:bodyPr wrap="none" rtlCol="0" anchor="ctr" anchorCtr="0">
            <a:spAutoFit/>
          </a:bodyPr>
          <a:lstStyle/>
          <a:p>
            <a:pPr algn="ctr"/>
            <a:r>
              <a:rPr lang="en-US" sz="1600" b="1" dirty="0">
                <a:solidFill>
                  <a:srgbClr val="EF7D00"/>
                </a:solidFill>
                <a:latin typeface="Arial" panose="020B0604020202020204" pitchFamily="34" charset="0"/>
                <a:ea typeface="League Spartan" charset="0"/>
                <a:cs typeface="Arial" panose="020B0604020202020204" pitchFamily="34" charset="0"/>
              </a:rPr>
              <a:t>50%</a:t>
            </a:r>
          </a:p>
        </p:txBody>
      </p:sp>
      <p:graphicFrame>
        <p:nvGraphicFramePr>
          <p:cNvPr id="1024" name="Chart 3">
            <a:extLst>
              <a:ext uri="{FF2B5EF4-FFF2-40B4-BE49-F238E27FC236}">
                <a16:creationId xmlns:a16="http://schemas.microsoft.com/office/drawing/2014/main" id="{BED3324E-62C2-47FB-BB62-486F0C70FCF0}"/>
              </a:ext>
            </a:extLst>
          </p:cNvPr>
          <p:cNvGraphicFramePr/>
          <p:nvPr/>
        </p:nvGraphicFramePr>
        <p:xfrm>
          <a:off x="5243183" y="4263676"/>
          <a:ext cx="1419554" cy="1122938"/>
        </p:xfrm>
        <a:graphic>
          <a:graphicData uri="http://schemas.openxmlformats.org/drawingml/2006/chart">
            <c:chart xmlns:c="http://schemas.openxmlformats.org/drawingml/2006/chart" xmlns:r="http://schemas.openxmlformats.org/officeDocument/2006/relationships" r:id="rId10"/>
          </a:graphicData>
        </a:graphic>
      </p:graphicFrame>
      <p:sp>
        <p:nvSpPr>
          <p:cNvPr id="1025" name="TextBox 7">
            <a:extLst>
              <a:ext uri="{FF2B5EF4-FFF2-40B4-BE49-F238E27FC236}">
                <a16:creationId xmlns:a16="http://schemas.microsoft.com/office/drawing/2014/main" id="{AD4C800A-0213-4F7B-84CB-FCDB9622C216}"/>
              </a:ext>
            </a:extLst>
          </p:cNvPr>
          <p:cNvSpPr txBox="1"/>
          <p:nvPr/>
        </p:nvSpPr>
        <p:spPr>
          <a:xfrm>
            <a:off x="5676254" y="4650467"/>
            <a:ext cx="595035" cy="338554"/>
          </a:xfrm>
          <a:prstGeom prst="rect">
            <a:avLst/>
          </a:prstGeom>
          <a:noFill/>
        </p:spPr>
        <p:txBody>
          <a:bodyPr wrap="none" rtlCol="0" anchor="ctr" anchorCtr="0">
            <a:spAutoFit/>
          </a:bodyPr>
          <a:lstStyle/>
          <a:p>
            <a:pPr algn="ctr"/>
            <a:r>
              <a:rPr lang="en-US" sz="1600" b="1" dirty="0">
                <a:solidFill>
                  <a:srgbClr val="EF7D00"/>
                </a:solidFill>
                <a:latin typeface="Arial" panose="020B0604020202020204" pitchFamily="34" charset="0"/>
                <a:ea typeface="League Spartan" charset="0"/>
                <a:cs typeface="Arial" panose="020B0604020202020204" pitchFamily="34" charset="0"/>
              </a:rPr>
              <a:t>50%</a:t>
            </a:r>
          </a:p>
        </p:txBody>
      </p:sp>
      <p:graphicFrame>
        <p:nvGraphicFramePr>
          <p:cNvPr id="1027" name="Chart 3">
            <a:extLst>
              <a:ext uri="{FF2B5EF4-FFF2-40B4-BE49-F238E27FC236}">
                <a16:creationId xmlns:a16="http://schemas.microsoft.com/office/drawing/2014/main" id="{C9419630-7686-4B4F-871D-535302CDDF43}"/>
              </a:ext>
            </a:extLst>
          </p:cNvPr>
          <p:cNvGraphicFramePr/>
          <p:nvPr/>
        </p:nvGraphicFramePr>
        <p:xfrm>
          <a:off x="6833858" y="4232411"/>
          <a:ext cx="1419554" cy="1122938"/>
        </p:xfrm>
        <a:graphic>
          <a:graphicData uri="http://schemas.openxmlformats.org/drawingml/2006/chart">
            <c:chart xmlns:c="http://schemas.openxmlformats.org/drawingml/2006/chart" xmlns:r="http://schemas.openxmlformats.org/officeDocument/2006/relationships" r:id="rId11"/>
          </a:graphicData>
        </a:graphic>
      </p:graphicFrame>
      <p:sp>
        <p:nvSpPr>
          <p:cNvPr id="1028" name="TextBox 7">
            <a:extLst>
              <a:ext uri="{FF2B5EF4-FFF2-40B4-BE49-F238E27FC236}">
                <a16:creationId xmlns:a16="http://schemas.microsoft.com/office/drawing/2014/main" id="{FE1F8F16-7900-47A4-8701-E877BCE79AA1}"/>
              </a:ext>
            </a:extLst>
          </p:cNvPr>
          <p:cNvSpPr txBox="1"/>
          <p:nvPr/>
        </p:nvSpPr>
        <p:spPr>
          <a:xfrm>
            <a:off x="7238354" y="4631417"/>
            <a:ext cx="595035" cy="338554"/>
          </a:xfrm>
          <a:prstGeom prst="rect">
            <a:avLst/>
          </a:prstGeom>
          <a:noFill/>
        </p:spPr>
        <p:txBody>
          <a:bodyPr wrap="none" rtlCol="0" anchor="ctr" anchorCtr="0">
            <a:spAutoFit/>
          </a:bodyPr>
          <a:lstStyle/>
          <a:p>
            <a:pPr algn="ctr"/>
            <a:r>
              <a:rPr lang="en-US" sz="1600" b="1" dirty="0">
                <a:solidFill>
                  <a:srgbClr val="EF7D00"/>
                </a:solidFill>
                <a:latin typeface="Arial" panose="020B0604020202020204" pitchFamily="34" charset="0"/>
                <a:ea typeface="League Spartan" charset="0"/>
                <a:cs typeface="Arial" panose="020B0604020202020204" pitchFamily="34" charset="0"/>
              </a:rPr>
              <a:t>50%</a:t>
            </a:r>
          </a:p>
        </p:txBody>
      </p:sp>
      <p:graphicFrame>
        <p:nvGraphicFramePr>
          <p:cNvPr id="1029" name="Chart 3">
            <a:extLst>
              <a:ext uri="{FF2B5EF4-FFF2-40B4-BE49-F238E27FC236}">
                <a16:creationId xmlns:a16="http://schemas.microsoft.com/office/drawing/2014/main" id="{A5112EE5-87B9-4348-BB11-78DF243BDD43}"/>
              </a:ext>
            </a:extLst>
          </p:cNvPr>
          <p:cNvGraphicFramePr/>
          <p:nvPr/>
        </p:nvGraphicFramePr>
        <p:xfrm>
          <a:off x="8472158" y="4206526"/>
          <a:ext cx="1419554" cy="1122938"/>
        </p:xfrm>
        <a:graphic>
          <a:graphicData uri="http://schemas.openxmlformats.org/drawingml/2006/chart">
            <c:chart xmlns:c="http://schemas.openxmlformats.org/drawingml/2006/chart" xmlns:r="http://schemas.openxmlformats.org/officeDocument/2006/relationships" r:id="rId12"/>
          </a:graphicData>
        </a:graphic>
      </p:graphicFrame>
      <p:sp>
        <p:nvSpPr>
          <p:cNvPr id="1030" name="TextBox 7">
            <a:extLst>
              <a:ext uri="{FF2B5EF4-FFF2-40B4-BE49-F238E27FC236}">
                <a16:creationId xmlns:a16="http://schemas.microsoft.com/office/drawing/2014/main" id="{CF5AF873-CF89-4354-B7AD-4BEF8241AB31}"/>
              </a:ext>
            </a:extLst>
          </p:cNvPr>
          <p:cNvSpPr txBox="1"/>
          <p:nvPr/>
        </p:nvSpPr>
        <p:spPr>
          <a:xfrm>
            <a:off x="8905229" y="4593317"/>
            <a:ext cx="595035" cy="338554"/>
          </a:xfrm>
          <a:prstGeom prst="rect">
            <a:avLst/>
          </a:prstGeom>
          <a:noFill/>
        </p:spPr>
        <p:txBody>
          <a:bodyPr wrap="none" rtlCol="0" anchor="ctr" anchorCtr="0">
            <a:spAutoFit/>
          </a:bodyPr>
          <a:lstStyle/>
          <a:p>
            <a:pPr algn="ctr"/>
            <a:r>
              <a:rPr lang="en-US" sz="1600" b="1" dirty="0">
                <a:solidFill>
                  <a:srgbClr val="EF7D00"/>
                </a:solidFill>
                <a:latin typeface="Arial" panose="020B0604020202020204" pitchFamily="34" charset="0"/>
                <a:ea typeface="League Spartan" charset="0"/>
                <a:cs typeface="Arial" panose="020B0604020202020204" pitchFamily="34" charset="0"/>
              </a:rPr>
              <a:t>50%</a:t>
            </a:r>
          </a:p>
        </p:txBody>
      </p:sp>
      <p:graphicFrame>
        <p:nvGraphicFramePr>
          <p:cNvPr id="1031" name="Chart 3">
            <a:extLst>
              <a:ext uri="{FF2B5EF4-FFF2-40B4-BE49-F238E27FC236}">
                <a16:creationId xmlns:a16="http://schemas.microsoft.com/office/drawing/2014/main" id="{6E0415D7-FD43-4E30-B5B1-CF0E4DF7B093}"/>
              </a:ext>
            </a:extLst>
          </p:cNvPr>
          <p:cNvGraphicFramePr/>
          <p:nvPr/>
        </p:nvGraphicFramePr>
        <p:xfrm>
          <a:off x="10091408" y="4206526"/>
          <a:ext cx="1419554" cy="1122938"/>
        </p:xfrm>
        <a:graphic>
          <a:graphicData uri="http://schemas.openxmlformats.org/drawingml/2006/chart">
            <c:chart xmlns:c="http://schemas.openxmlformats.org/drawingml/2006/chart" xmlns:r="http://schemas.openxmlformats.org/officeDocument/2006/relationships" r:id="rId13"/>
          </a:graphicData>
        </a:graphic>
      </p:graphicFrame>
      <p:sp>
        <p:nvSpPr>
          <p:cNvPr id="1032" name="TextBox 7">
            <a:extLst>
              <a:ext uri="{FF2B5EF4-FFF2-40B4-BE49-F238E27FC236}">
                <a16:creationId xmlns:a16="http://schemas.microsoft.com/office/drawing/2014/main" id="{AEFEAAC4-16AA-4241-BFF7-A09CE1BB0633}"/>
              </a:ext>
            </a:extLst>
          </p:cNvPr>
          <p:cNvSpPr txBox="1"/>
          <p:nvPr/>
        </p:nvSpPr>
        <p:spPr>
          <a:xfrm>
            <a:off x="10524479" y="4593317"/>
            <a:ext cx="595035" cy="338554"/>
          </a:xfrm>
          <a:prstGeom prst="rect">
            <a:avLst/>
          </a:prstGeom>
          <a:noFill/>
        </p:spPr>
        <p:txBody>
          <a:bodyPr wrap="none" rtlCol="0" anchor="ctr" anchorCtr="0">
            <a:spAutoFit/>
          </a:bodyPr>
          <a:lstStyle/>
          <a:p>
            <a:pPr algn="ctr"/>
            <a:r>
              <a:rPr lang="en-US" sz="1600" b="1" dirty="0">
                <a:solidFill>
                  <a:srgbClr val="EF7D00"/>
                </a:solidFill>
                <a:latin typeface="Arial" panose="020B0604020202020204" pitchFamily="34" charset="0"/>
                <a:ea typeface="League Spartan" charset="0"/>
                <a:cs typeface="Arial" panose="020B0604020202020204" pitchFamily="34" charset="0"/>
              </a:rPr>
              <a:t>50%</a:t>
            </a:r>
          </a:p>
        </p:txBody>
      </p:sp>
      <p:graphicFrame>
        <p:nvGraphicFramePr>
          <p:cNvPr id="1045" name="Chart 3">
            <a:extLst>
              <a:ext uri="{FF2B5EF4-FFF2-40B4-BE49-F238E27FC236}">
                <a16:creationId xmlns:a16="http://schemas.microsoft.com/office/drawing/2014/main" id="{9AFCA704-4BA1-4727-88EB-C38466C1ED09}"/>
              </a:ext>
            </a:extLst>
          </p:cNvPr>
          <p:cNvGraphicFramePr/>
          <p:nvPr/>
        </p:nvGraphicFramePr>
        <p:xfrm>
          <a:off x="1909433" y="5454301"/>
          <a:ext cx="1419554" cy="1122938"/>
        </p:xfrm>
        <a:graphic>
          <a:graphicData uri="http://schemas.openxmlformats.org/drawingml/2006/chart">
            <c:chart xmlns:c="http://schemas.openxmlformats.org/drawingml/2006/chart" xmlns:r="http://schemas.openxmlformats.org/officeDocument/2006/relationships" r:id="rId14"/>
          </a:graphicData>
        </a:graphic>
      </p:graphicFrame>
      <p:sp>
        <p:nvSpPr>
          <p:cNvPr id="1046" name="TextBox 7">
            <a:extLst>
              <a:ext uri="{FF2B5EF4-FFF2-40B4-BE49-F238E27FC236}">
                <a16:creationId xmlns:a16="http://schemas.microsoft.com/office/drawing/2014/main" id="{2BAAE8D4-F2D7-424B-A69A-4B6905AE1952}"/>
              </a:ext>
            </a:extLst>
          </p:cNvPr>
          <p:cNvSpPr txBox="1"/>
          <p:nvPr/>
        </p:nvSpPr>
        <p:spPr>
          <a:xfrm>
            <a:off x="2351752" y="5837578"/>
            <a:ext cx="595035" cy="338554"/>
          </a:xfrm>
          <a:prstGeom prst="rect">
            <a:avLst/>
          </a:prstGeom>
          <a:noFill/>
        </p:spPr>
        <p:txBody>
          <a:bodyPr wrap="none" rtlCol="0" anchor="ctr" anchorCtr="0">
            <a:spAutoFit/>
          </a:bodyPr>
          <a:lstStyle/>
          <a:p>
            <a:pPr algn="ctr"/>
            <a:r>
              <a:rPr lang="en-US" sz="1600" b="1" dirty="0">
                <a:solidFill>
                  <a:srgbClr val="921A1A"/>
                </a:solidFill>
                <a:latin typeface="Arial" panose="020B0604020202020204" pitchFamily="34" charset="0"/>
                <a:ea typeface="League Spartan" charset="0"/>
                <a:cs typeface="Arial" panose="020B0604020202020204" pitchFamily="34" charset="0"/>
              </a:rPr>
              <a:t>50%</a:t>
            </a:r>
          </a:p>
        </p:txBody>
      </p:sp>
      <p:graphicFrame>
        <p:nvGraphicFramePr>
          <p:cNvPr id="1047" name="Chart 3">
            <a:extLst>
              <a:ext uri="{FF2B5EF4-FFF2-40B4-BE49-F238E27FC236}">
                <a16:creationId xmlns:a16="http://schemas.microsoft.com/office/drawing/2014/main" id="{A8F9BD48-8793-493D-BE8D-5486DFFF784E}"/>
              </a:ext>
            </a:extLst>
          </p:cNvPr>
          <p:cNvGraphicFramePr/>
          <p:nvPr/>
        </p:nvGraphicFramePr>
        <p:xfrm>
          <a:off x="3585833" y="5482876"/>
          <a:ext cx="1419554" cy="1122938"/>
        </p:xfrm>
        <a:graphic>
          <a:graphicData uri="http://schemas.openxmlformats.org/drawingml/2006/chart">
            <c:chart xmlns:c="http://schemas.openxmlformats.org/drawingml/2006/chart" xmlns:r="http://schemas.openxmlformats.org/officeDocument/2006/relationships" r:id="rId15"/>
          </a:graphicData>
        </a:graphic>
      </p:graphicFrame>
      <p:sp>
        <p:nvSpPr>
          <p:cNvPr id="1048" name="TextBox 7">
            <a:extLst>
              <a:ext uri="{FF2B5EF4-FFF2-40B4-BE49-F238E27FC236}">
                <a16:creationId xmlns:a16="http://schemas.microsoft.com/office/drawing/2014/main" id="{CD791F9D-6817-492D-929A-CAA4A3E98653}"/>
              </a:ext>
            </a:extLst>
          </p:cNvPr>
          <p:cNvSpPr txBox="1"/>
          <p:nvPr/>
        </p:nvSpPr>
        <p:spPr>
          <a:xfrm>
            <a:off x="4028152" y="5866153"/>
            <a:ext cx="595035" cy="338554"/>
          </a:xfrm>
          <a:prstGeom prst="rect">
            <a:avLst/>
          </a:prstGeom>
          <a:noFill/>
        </p:spPr>
        <p:txBody>
          <a:bodyPr wrap="none" rtlCol="0" anchor="ctr" anchorCtr="0">
            <a:spAutoFit/>
          </a:bodyPr>
          <a:lstStyle/>
          <a:p>
            <a:pPr algn="ctr"/>
            <a:r>
              <a:rPr lang="en-US" sz="1600" b="1" dirty="0">
                <a:solidFill>
                  <a:srgbClr val="921A1A"/>
                </a:solidFill>
                <a:latin typeface="Arial" panose="020B0604020202020204" pitchFamily="34" charset="0"/>
                <a:ea typeface="League Spartan" charset="0"/>
                <a:cs typeface="Arial" panose="020B0604020202020204" pitchFamily="34" charset="0"/>
              </a:rPr>
              <a:t>50%</a:t>
            </a:r>
          </a:p>
        </p:txBody>
      </p:sp>
      <p:graphicFrame>
        <p:nvGraphicFramePr>
          <p:cNvPr id="1049" name="Chart 3">
            <a:extLst>
              <a:ext uri="{FF2B5EF4-FFF2-40B4-BE49-F238E27FC236}">
                <a16:creationId xmlns:a16="http://schemas.microsoft.com/office/drawing/2014/main" id="{4351FFBD-21E7-4F41-801D-4EDBF639A450}"/>
              </a:ext>
            </a:extLst>
          </p:cNvPr>
          <p:cNvGraphicFramePr/>
          <p:nvPr/>
        </p:nvGraphicFramePr>
        <p:xfrm>
          <a:off x="5243183" y="5473351"/>
          <a:ext cx="1419554" cy="1122938"/>
        </p:xfrm>
        <a:graphic>
          <a:graphicData uri="http://schemas.openxmlformats.org/drawingml/2006/chart">
            <c:chart xmlns:c="http://schemas.openxmlformats.org/drawingml/2006/chart" xmlns:r="http://schemas.openxmlformats.org/officeDocument/2006/relationships" r:id="rId16"/>
          </a:graphicData>
        </a:graphic>
      </p:graphicFrame>
      <p:sp>
        <p:nvSpPr>
          <p:cNvPr id="1050" name="TextBox 7">
            <a:extLst>
              <a:ext uri="{FF2B5EF4-FFF2-40B4-BE49-F238E27FC236}">
                <a16:creationId xmlns:a16="http://schemas.microsoft.com/office/drawing/2014/main" id="{E27142E7-CE2A-4837-A4C8-51FF2A4ABAC3}"/>
              </a:ext>
            </a:extLst>
          </p:cNvPr>
          <p:cNvSpPr txBox="1"/>
          <p:nvPr/>
        </p:nvSpPr>
        <p:spPr>
          <a:xfrm>
            <a:off x="5685502" y="5856628"/>
            <a:ext cx="595035" cy="338554"/>
          </a:xfrm>
          <a:prstGeom prst="rect">
            <a:avLst/>
          </a:prstGeom>
          <a:noFill/>
        </p:spPr>
        <p:txBody>
          <a:bodyPr wrap="none" rtlCol="0" anchor="ctr" anchorCtr="0">
            <a:spAutoFit/>
          </a:bodyPr>
          <a:lstStyle/>
          <a:p>
            <a:pPr algn="ctr"/>
            <a:r>
              <a:rPr lang="en-US" sz="1600" b="1" dirty="0">
                <a:solidFill>
                  <a:srgbClr val="921A1A"/>
                </a:solidFill>
                <a:latin typeface="Arial" panose="020B0604020202020204" pitchFamily="34" charset="0"/>
                <a:ea typeface="League Spartan" charset="0"/>
                <a:cs typeface="Arial" panose="020B0604020202020204" pitchFamily="34" charset="0"/>
              </a:rPr>
              <a:t>50%</a:t>
            </a:r>
          </a:p>
        </p:txBody>
      </p:sp>
      <p:graphicFrame>
        <p:nvGraphicFramePr>
          <p:cNvPr id="1051" name="Chart 3">
            <a:extLst>
              <a:ext uri="{FF2B5EF4-FFF2-40B4-BE49-F238E27FC236}">
                <a16:creationId xmlns:a16="http://schemas.microsoft.com/office/drawing/2014/main" id="{65053912-E862-4025-A422-F060EB239133}"/>
              </a:ext>
            </a:extLst>
          </p:cNvPr>
          <p:cNvGraphicFramePr/>
          <p:nvPr/>
        </p:nvGraphicFramePr>
        <p:xfrm>
          <a:off x="6805283" y="5454301"/>
          <a:ext cx="1419554" cy="1122938"/>
        </p:xfrm>
        <a:graphic>
          <a:graphicData uri="http://schemas.openxmlformats.org/drawingml/2006/chart">
            <c:chart xmlns:c="http://schemas.openxmlformats.org/drawingml/2006/chart" xmlns:r="http://schemas.openxmlformats.org/officeDocument/2006/relationships" r:id="rId17"/>
          </a:graphicData>
        </a:graphic>
      </p:graphicFrame>
      <p:sp>
        <p:nvSpPr>
          <p:cNvPr id="1052" name="TextBox 7">
            <a:extLst>
              <a:ext uri="{FF2B5EF4-FFF2-40B4-BE49-F238E27FC236}">
                <a16:creationId xmlns:a16="http://schemas.microsoft.com/office/drawing/2014/main" id="{7B92D821-E0E0-4B9D-B20E-3029888E8B84}"/>
              </a:ext>
            </a:extLst>
          </p:cNvPr>
          <p:cNvSpPr txBox="1"/>
          <p:nvPr/>
        </p:nvSpPr>
        <p:spPr>
          <a:xfrm>
            <a:off x="7247602" y="5837578"/>
            <a:ext cx="595035" cy="338554"/>
          </a:xfrm>
          <a:prstGeom prst="rect">
            <a:avLst/>
          </a:prstGeom>
          <a:noFill/>
        </p:spPr>
        <p:txBody>
          <a:bodyPr wrap="none" rtlCol="0" anchor="ctr" anchorCtr="0">
            <a:spAutoFit/>
          </a:bodyPr>
          <a:lstStyle/>
          <a:p>
            <a:pPr algn="ctr"/>
            <a:r>
              <a:rPr lang="en-US" sz="1600" b="1" dirty="0">
                <a:solidFill>
                  <a:srgbClr val="921A1A"/>
                </a:solidFill>
                <a:latin typeface="Arial" panose="020B0604020202020204" pitchFamily="34" charset="0"/>
                <a:ea typeface="League Spartan" charset="0"/>
                <a:cs typeface="Arial" panose="020B0604020202020204" pitchFamily="34" charset="0"/>
              </a:rPr>
              <a:t>50%</a:t>
            </a:r>
          </a:p>
        </p:txBody>
      </p:sp>
      <p:graphicFrame>
        <p:nvGraphicFramePr>
          <p:cNvPr id="1053" name="Chart 3">
            <a:extLst>
              <a:ext uri="{FF2B5EF4-FFF2-40B4-BE49-F238E27FC236}">
                <a16:creationId xmlns:a16="http://schemas.microsoft.com/office/drawing/2014/main" id="{238EB9A9-F67D-47DE-B66A-34BDEF0BA1EC}"/>
              </a:ext>
            </a:extLst>
          </p:cNvPr>
          <p:cNvGraphicFramePr/>
          <p:nvPr/>
        </p:nvGraphicFramePr>
        <p:xfrm>
          <a:off x="8472158" y="5416201"/>
          <a:ext cx="1419554" cy="1122938"/>
        </p:xfrm>
        <a:graphic>
          <a:graphicData uri="http://schemas.openxmlformats.org/drawingml/2006/chart">
            <c:chart xmlns:c="http://schemas.openxmlformats.org/drawingml/2006/chart" xmlns:r="http://schemas.openxmlformats.org/officeDocument/2006/relationships" r:id="rId18"/>
          </a:graphicData>
        </a:graphic>
      </p:graphicFrame>
      <p:sp>
        <p:nvSpPr>
          <p:cNvPr id="1054" name="TextBox 7">
            <a:extLst>
              <a:ext uri="{FF2B5EF4-FFF2-40B4-BE49-F238E27FC236}">
                <a16:creationId xmlns:a16="http://schemas.microsoft.com/office/drawing/2014/main" id="{0AC6C914-7C7C-44E3-93F4-9E6F37314543}"/>
              </a:ext>
            </a:extLst>
          </p:cNvPr>
          <p:cNvSpPr txBox="1"/>
          <p:nvPr/>
        </p:nvSpPr>
        <p:spPr>
          <a:xfrm>
            <a:off x="8914477" y="5799478"/>
            <a:ext cx="595035" cy="338554"/>
          </a:xfrm>
          <a:prstGeom prst="rect">
            <a:avLst/>
          </a:prstGeom>
          <a:noFill/>
        </p:spPr>
        <p:txBody>
          <a:bodyPr wrap="none" rtlCol="0" anchor="ctr" anchorCtr="0">
            <a:spAutoFit/>
          </a:bodyPr>
          <a:lstStyle/>
          <a:p>
            <a:pPr algn="ctr"/>
            <a:r>
              <a:rPr lang="en-US" sz="1600" b="1" dirty="0">
                <a:solidFill>
                  <a:srgbClr val="921A1A"/>
                </a:solidFill>
                <a:latin typeface="Arial" panose="020B0604020202020204" pitchFamily="34" charset="0"/>
                <a:ea typeface="League Spartan" charset="0"/>
                <a:cs typeface="Arial" panose="020B0604020202020204" pitchFamily="34" charset="0"/>
              </a:rPr>
              <a:t>50%</a:t>
            </a:r>
          </a:p>
        </p:txBody>
      </p:sp>
      <p:graphicFrame>
        <p:nvGraphicFramePr>
          <p:cNvPr id="1055" name="Chart 3">
            <a:extLst>
              <a:ext uri="{FF2B5EF4-FFF2-40B4-BE49-F238E27FC236}">
                <a16:creationId xmlns:a16="http://schemas.microsoft.com/office/drawing/2014/main" id="{33665369-DD42-4EB0-B437-0795A44B8956}"/>
              </a:ext>
            </a:extLst>
          </p:cNvPr>
          <p:cNvGraphicFramePr/>
          <p:nvPr/>
        </p:nvGraphicFramePr>
        <p:xfrm>
          <a:off x="10091408" y="5416201"/>
          <a:ext cx="1419554" cy="1122938"/>
        </p:xfrm>
        <a:graphic>
          <a:graphicData uri="http://schemas.openxmlformats.org/drawingml/2006/chart">
            <c:chart xmlns:c="http://schemas.openxmlformats.org/drawingml/2006/chart" xmlns:r="http://schemas.openxmlformats.org/officeDocument/2006/relationships" r:id="rId19"/>
          </a:graphicData>
        </a:graphic>
      </p:graphicFrame>
      <p:sp>
        <p:nvSpPr>
          <p:cNvPr id="128" name="TextBox 7">
            <a:extLst>
              <a:ext uri="{FF2B5EF4-FFF2-40B4-BE49-F238E27FC236}">
                <a16:creationId xmlns:a16="http://schemas.microsoft.com/office/drawing/2014/main" id="{66512E0E-5BAC-4093-A12D-59844DCAC3FF}"/>
              </a:ext>
            </a:extLst>
          </p:cNvPr>
          <p:cNvSpPr txBox="1"/>
          <p:nvPr/>
        </p:nvSpPr>
        <p:spPr>
          <a:xfrm>
            <a:off x="10533727" y="5799478"/>
            <a:ext cx="595035" cy="338554"/>
          </a:xfrm>
          <a:prstGeom prst="rect">
            <a:avLst/>
          </a:prstGeom>
          <a:noFill/>
        </p:spPr>
        <p:txBody>
          <a:bodyPr wrap="none" rtlCol="0" anchor="ctr" anchorCtr="0">
            <a:spAutoFit/>
          </a:bodyPr>
          <a:lstStyle/>
          <a:p>
            <a:pPr algn="ctr"/>
            <a:r>
              <a:rPr lang="en-US" sz="1600" b="1" dirty="0">
                <a:solidFill>
                  <a:srgbClr val="921A1A"/>
                </a:solidFill>
                <a:latin typeface="Arial" panose="020B0604020202020204" pitchFamily="34" charset="0"/>
                <a:ea typeface="League Spartan" charset="0"/>
                <a:cs typeface="Arial" panose="020B0604020202020204" pitchFamily="34" charset="0"/>
              </a:rPr>
              <a:t>50%</a:t>
            </a:r>
          </a:p>
        </p:txBody>
      </p:sp>
      <p:sp>
        <p:nvSpPr>
          <p:cNvPr id="51" name="Titel 1">
            <a:extLst>
              <a:ext uri="{FF2B5EF4-FFF2-40B4-BE49-F238E27FC236}">
                <a16:creationId xmlns:a16="http://schemas.microsoft.com/office/drawing/2014/main" id="{F35A1721-3976-6BF9-0BD9-EACEE878409C}"/>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a:t>
            </a:r>
            <a:r>
              <a:rPr lang="nl-NL" sz="1200" b="0" dirty="0">
                <a:solidFill>
                  <a:srgbClr val="40403F"/>
                </a:solidFill>
              </a:rPr>
              <a:t>| War in Ukraine | Summary | United Kingdom | Germany | France | Poland | Belgium | </a:t>
            </a:r>
            <a:r>
              <a:rPr lang="en-GB" sz="1200" b="0" dirty="0">
                <a:solidFill>
                  <a:srgbClr val="40403F"/>
                </a:solidFill>
              </a:rPr>
              <a:t>The Netherlands</a:t>
            </a:r>
            <a:endParaRPr lang="nl-NL" sz="1200" dirty="0">
              <a:solidFill>
                <a:srgbClr val="40403F"/>
              </a:solidFill>
            </a:endParaRPr>
          </a:p>
        </p:txBody>
      </p:sp>
      <p:sp>
        <p:nvSpPr>
          <p:cNvPr id="52" name="Tekstvak 23">
            <a:extLst>
              <a:ext uri="{FF2B5EF4-FFF2-40B4-BE49-F238E27FC236}">
                <a16:creationId xmlns:a16="http://schemas.microsoft.com/office/drawing/2014/main" id="{BD922810-3779-A02C-8668-DAB1ACBA8D5F}"/>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8996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4021F8-18C2-6BFC-BE0A-F28DFAAFA156}"/>
              </a:ext>
            </a:extLst>
          </p:cNvPr>
          <p:cNvSpPr>
            <a:spLocks noGrp="1"/>
          </p:cNvSpPr>
          <p:nvPr>
            <p:ph type="body" sz="quarter" idx="13"/>
          </p:nvPr>
        </p:nvSpPr>
        <p:spPr>
          <a:xfrm>
            <a:off x="442467" y="643637"/>
            <a:ext cx="10793770" cy="488950"/>
          </a:xfrm>
        </p:spPr>
        <p:txBody>
          <a:bodyPr/>
          <a:lstStyle/>
          <a:p>
            <a:r>
              <a:rPr lang="nl-NL" sz="2400" b="0" noProof="0" dirty="0">
                <a:solidFill>
                  <a:srgbClr val="4A4A49"/>
                </a:solidFill>
              </a:rPr>
              <a:t>Lorem ipsum dolor sit amet, consectetuer adipiscing elit. Aenean commodo ligula eget dolor. Aenean massa</a:t>
            </a:r>
            <a:endParaRPr lang="en-GB" sz="2400" dirty="0">
              <a:solidFill>
                <a:srgbClr val="4A4A49"/>
              </a:solidFill>
            </a:endParaRPr>
          </a:p>
        </p:txBody>
      </p:sp>
      <p:graphicFrame>
        <p:nvGraphicFramePr>
          <p:cNvPr id="6" name="Table 2">
            <a:extLst>
              <a:ext uri="{FF2B5EF4-FFF2-40B4-BE49-F238E27FC236}">
                <a16:creationId xmlns:a16="http://schemas.microsoft.com/office/drawing/2014/main" id="{86112BC7-E071-38D4-8E2A-B4700B59B009}"/>
              </a:ext>
            </a:extLst>
          </p:cNvPr>
          <p:cNvGraphicFramePr>
            <a:graphicFrameLocks noGrp="1"/>
          </p:cNvGraphicFramePr>
          <p:nvPr/>
        </p:nvGraphicFramePr>
        <p:xfrm>
          <a:off x="2350007" y="1921074"/>
          <a:ext cx="9324345" cy="510875"/>
        </p:xfrm>
        <a:graphic>
          <a:graphicData uri="http://schemas.openxmlformats.org/drawingml/2006/table">
            <a:tbl>
              <a:tblPr firstRow="1" bandRow="1">
                <a:tableStyleId>{5C22544A-7EE6-4342-B048-85BDC9FD1C3A}</a:tableStyleId>
              </a:tblPr>
              <a:tblGrid>
                <a:gridCol w="1634216">
                  <a:extLst>
                    <a:ext uri="{9D8B030D-6E8A-4147-A177-3AD203B41FA5}">
                      <a16:colId xmlns:a16="http://schemas.microsoft.com/office/drawing/2014/main" val="3680267570"/>
                    </a:ext>
                  </a:extLst>
                </a:gridCol>
                <a:gridCol w="1610790">
                  <a:extLst>
                    <a:ext uri="{9D8B030D-6E8A-4147-A177-3AD203B41FA5}">
                      <a16:colId xmlns:a16="http://schemas.microsoft.com/office/drawing/2014/main" val="736083556"/>
                    </a:ext>
                  </a:extLst>
                </a:gridCol>
                <a:gridCol w="1563134">
                  <a:extLst>
                    <a:ext uri="{9D8B030D-6E8A-4147-A177-3AD203B41FA5}">
                      <a16:colId xmlns:a16="http://schemas.microsoft.com/office/drawing/2014/main" val="4097226958"/>
                    </a:ext>
                  </a:extLst>
                </a:gridCol>
                <a:gridCol w="1408089">
                  <a:extLst>
                    <a:ext uri="{9D8B030D-6E8A-4147-A177-3AD203B41FA5}">
                      <a16:colId xmlns:a16="http://schemas.microsoft.com/office/drawing/2014/main" val="1314290808"/>
                    </a:ext>
                  </a:extLst>
                </a:gridCol>
                <a:gridCol w="1554058">
                  <a:extLst>
                    <a:ext uri="{9D8B030D-6E8A-4147-A177-3AD203B41FA5}">
                      <a16:colId xmlns:a16="http://schemas.microsoft.com/office/drawing/2014/main" val="676274278"/>
                    </a:ext>
                  </a:extLst>
                </a:gridCol>
                <a:gridCol w="1554058">
                  <a:extLst>
                    <a:ext uri="{9D8B030D-6E8A-4147-A177-3AD203B41FA5}">
                      <a16:colId xmlns:a16="http://schemas.microsoft.com/office/drawing/2014/main" val="2671568437"/>
                    </a:ext>
                  </a:extLst>
                </a:gridCol>
              </a:tblGrid>
              <a:tr h="510875">
                <a:tc>
                  <a:txBody>
                    <a:bodyPr/>
                    <a:lstStyle/>
                    <a:p>
                      <a:pPr marL="0" algn="ctr" defTabSz="914400" rtl="0" eaLnBrk="1" fontAlgn="ctr" latinLnBrk="0" hangingPunct="1"/>
                      <a:r>
                        <a:rPr lang="en-GB" sz="1200" b="1" kern="1200" noProof="0" dirty="0">
                          <a:solidFill>
                            <a:srgbClr val="7F7F7F"/>
                          </a:solidFill>
                          <a:latin typeface="+mn-lt"/>
                          <a:ea typeface="+mn-ea"/>
                          <a:cs typeface="+mn-cs"/>
                        </a:rPr>
                        <a:t>The United Kingdom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Germany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Poland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Belgium</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The Netherlands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graphicFrame>
        <p:nvGraphicFramePr>
          <p:cNvPr id="7" name="Advantages">
            <a:extLst>
              <a:ext uri="{FF2B5EF4-FFF2-40B4-BE49-F238E27FC236}">
                <a16:creationId xmlns:a16="http://schemas.microsoft.com/office/drawing/2014/main" id="{201C9908-D7D8-4924-564B-681906175EFC}"/>
              </a:ext>
            </a:extLst>
          </p:cNvPr>
          <p:cNvGraphicFramePr/>
          <p:nvPr>
            <p:custDataLst>
              <p:tags r:id="rId1"/>
            </p:custDataLst>
          </p:nvPr>
        </p:nvGraphicFramePr>
        <p:xfrm>
          <a:off x="524763" y="2185061"/>
          <a:ext cx="2867661" cy="36731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Advantages">
            <a:extLst>
              <a:ext uri="{FF2B5EF4-FFF2-40B4-BE49-F238E27FC236}">
                <a16:creationId xmlns:a16="http://schemas.microsoft.com/office/drawing/2014/main" id="{B0FA8B7B-DE9A-8B90-E23E-73488F0E3439}"/>
              </a:ext>
            </a:extLst>
          </p:cNvPr>
          <p:cNvGraphicFramePr/>
          <p:nvPr>
            <p:custDataLst>
              <p:tags r:id="rId2"/>
            </p:custDataLst>
            <p:extLst>
              <p:ext uri="{D42A27DB-BD31-4B8C-83A1-F6EECF244321}">
                <p14:modId xmlns:p14="http://schemas.microsoft.com/office/powerpoint/2010/main" val="116814780"/>
              </p:ext>
            </p:extLst>
          </p:nvPr>
        </p:nvGraphicFramePr>
        <p:xfrm>
          <a:off x="3557071" y="2427933"/>
          <a:ext cx="2200149" cy="367311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Advantages">
            <a:extLst>
              <a:ext uri="{FF2B5EF4-FFF2-40B4-BE49-F238E27FC236}">
                <a16:creationId xmlns:a16="http://schemas.microsoft.com/office/drawing/2014/main" id="{373D7755-2C66-8A6A-50F0-0AF9751EEB09}"/>
              </a:ext>
            </a:extLst>
          </p:cNvPr>
          <p:cNvGraphicFramePr/>
          <p:nvPr>
            <p:custDataLst>
              <p:tags r:id="rId3"/>
            </p:custDataLst>
            <p:extLst>
              <p:ext uri="{D42A27DB-BD31-4B8C-83A1-F6EECF244321}">
                <p14:modId xmlns:p14="http://schemas.microsoft.com/office/powerpoint/2010/main" val="3352373035"/>
              </p:ext>
            </p:extLst>
          </p:nvPr>
        </p:nvGraphicFramePr>
        <p:xfrm>
          <a:off x="5354571" y="2434433"/>
          <a:ext cx="2200149" cy="36731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 name="Advantages">
            <a:extLst>
              <a:ext uri="{FF2B5EF4-FFF2-40B4-BE49-F238E27FC236}">
                <a16:creationId xmlns:a16="http://schemas.microsoft.com/office/drawing/2014/main" id="{615176A8-D05B-6F51-8A13-CBECF2F7FBE7}"/>
              </a:ext>
            </a:extLst>
          </p:cNvPr>
          <p:cNvGraphicFramePr/>
          <p:nvPr>
            <p:custDataLst>
              <p:tags r:id="rId4"/>
            </p:custDataLst>
            <p:extLst>
              <p:ext uri="{D42A27DB-BD31-4B8C-83A1-F6EECF244321}">
                <p14:modId xmlns:p14="http://schemas.microsoft.com/office/powerpoint/2010/main" val="3894782710"/>
              </p:ext>
            </p:extLst>
          </p:nvPr>
        </p:nvGraphicFramePr>
        <p:xfrm>
          <a:off x="6789609" y="2434433"/>
          <a:ext cx="2200149" cy="36731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5" name="Advantages">
            <a:extLst>
              <a:ext uri="{FF2B5EF4-FFF2-40B4-BE49-F238E27FC236}">
                <a16:creationId xmlns:a16="http://schemas.microsoft.com/office/drawing/2014/main" id="{DCC098C9-91A8-3ABE-FF75-5CAAB72CAA5A}"/>
              </a:ext>
            </a:extLst>
          </p:cNvPr>
          <p:cNvGraphicFramePr/>
          <p:nvPr>
            <p:custDataLst>
              <p:tags r:id="rId5"/>
            </p:custDataLst>
            <p:extLst>
              <p:ext uri="{D42A27DB-BD31-4B8C-83A1-F6EECF244321}">
                <p14:modId xmlns:p14="http://schemas.microsoft.com/office/powerpoint/2010/main" val="391542253"/>
              </p:ext>
            </p:extLst>
          </p:nvPr>
        </p:nvGraphicFramePr>
        <p:xfrm>
          <a:off x="8259794" y="2436562"/>
          <a:ext cx="2200149" cy="367311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 name="Advantages">
            <a:extLst>
              <a:ext uri="{FF2B5EF4-FFF2-40B4-BE49-F238E27FC236}">
                <a16:creationId xmlns:a16="http://schemas.microsoft.com/office/drawing/2014/main" id="{907767D5-0912-B24C-B300-B9DC8618C49D}"/>
              </a:ext>
            </a:extLst>
          </p:cNvPr>
          <p:cNvGraphicFramePr/>
          <p:nvPr>
            <p:custDataLst>
              <p:tags r:id="rId6"/>
            </p:custDataLst>
            <p:extLst>
              <p:ext uri="{D42A27DB-BD31-4B8C-83A1-F6EECF244321}">
                <p14:modId xmlns:p14="http://schemas.microsoft.com/office/powerpoint/2010/main" val="4106157290"/>
              </p:ext>
            </p:extLst>
          </p:nvPr>
        </p:nvGraphicFramePr>
        <p:xfrm>
          <a:off x="9747758" y="2427933"/>
          <a:ext cx="2200149" cy="367311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7" name="Advantages">
            <a:extLst>
              <a:ext uri="{FF2B5EF4-FFF2-40B4-BE49-F238E27FC236}">
                <a16:creationId xmlns:a16="http://schemas.microsoft.com/office/drawing/2014/main" id="{B319F730-3E0C-6038-6264-4E3A5CF1BA02}"/>
              </a:ext>
            </a:extLst>
          </p:cNvPr>
          <p:cNvGraphicFramePr/>
          <p:nvPr>
            <p:custDataLst>
              <p:tags r:id="rId7"/>
            </p:custDataLst>
            <p:extLst>
              <p:ext uri="{D42A27DB-BD31-4B8C-83A1-F6EECF244321}">
                <p14:modId xmlns:p14="http://schemas.microsoft.com/office/powerpoint/2010/main" val="2328810336"/>
              </p:ext>
            </p:extLst>
          </p:nvPr>
        </p:nvGraphicFramePr>
        <p:xfrm>
          <a:off x="1890014" y="2434433"/>
          <a:ext cx="2200149" cy="367311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8" name="Tabel 31">
            <a:extLst>
              <a:ext uri="{FF2B5EF4-FFF2-40B4-BE49-F238E27FC236}">
                <a16:creationId xmlns:a16="http://schemas.microsoft.com/office/drawing/2014/main" id="{99763B6B-5247-3891-D789-DD8495333B6B}"/>
              </a:ext>
            </a:extLst>
          </p:cNvPr>
          <p:cNvGraphicFramePr>
            <a:graphicFrameLocks noGrp="1"/>
          </p:cNvGraphicFramePr>
          <p:nvPr/>
        </p:nvGraphicFramePr>
        <p:xfrm>
          <a:off x="396072" y="2392265"/>
          <a:ext cx="1925040" cy="3718611"/>
        </p:xfrm>
        <a:graphic>
          <a:graphicData uri="http://schemas.openxmlformats.org/drawingml/2006/table">
            <a:tbl>
              <a:tblPr firstRow="1" bandRow="1">
                <a:tableStyleId>{5C22544A-7EE6-4342-B048-85BDC9FD1C3A}</a:tableStyleId>
              </a:tblPr>
              <a:tblGrid>
                <a:gridCol w="1925040">
                  <a:extLst>
                    <a:ext uri="{9D8B030D-6E8A-4147-A177-3AD203B41FA5}">
                      <a16:colId xmlns:a16="http://schemas.microsoft.com/office/drawing/2014/main" val="1834697612"/>
                    </a:ext>
                  </a:extLst>
                </a:gridCol>
              </a:tblGrid>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Materials will become more expensive</a:t>
                      </a:r>
                    </a:p>
                  </a:txBody>
                  <a:tcPr marL="9525" marR="9525" marT="9525" marB="0" anchor="ctr">
                    <a:noFill/>
                  </a:tcPr>
                </a:tc>
                <a:extLst>
                  <a:ext uri="{0D108BD9-81ED-4DB2-BD59-A6C34878D82A}">
                    <a16:rowId xmlns:a16="http://schemas.microsoft.com/office/drawing/2014/main" val="204823129"/>
                  </a:ext>
                </a:extLst>
              </a:tr>
              <a:tr h="413179">
                <a:tc>
                  <a:txBody>
                    <a:bodyPr/>
                    <a:lstStyle/>
                    <a:p>
                      <a:pPr algn="r" fontAlgn="ctr"/>
                      <a:r>
                        <a:rPr lang="en-GB" sz="1200" b="0" i="0" u="none" strike="noStrike" kern="1200">
                          <a:solidFill>
                            <a:schemeClr val="tx1">
                              <a:lumMod val="50000"/>
                              <a:lumOff val="50000"/>
                            </a:schemeClr>
                          </a:solidFill>
                          <a:effectLst/>
                          <a:latin typeface="Arial" panose="020B0604020202020204" pitchFamily="34" charset="0"/>
                          <a:ea typeface="+mn-ea"/>
                          <a:cs typeface="+mn-cs"/>
                        </a:rPr>
                        <a:t>Materials will become more difficult to obtain</a:t>
                      </a:r>
                    </a:p>
                  </a:txBody>
                  <a:tcPr marL="9525" marR="9525" marT="9525" marB="0" anchor="ctr">
                    <a:noFill/>
                  </a:tcPr>
                </a:tc>
                <a:extLst>
                  <a:ext uri="{0D108BD9-81ED-4DB2-BD59-A6C34878D82A}">
                    <a16:rowId xmlns:a16="http://schemas.microsoft.com/office/drawing/2014/main" val="4075791238"/>
                  </a:ext>
                </a:extLst>
              </a:tr>
              <a:tr h="413179">
                <a:tc>
                  <a:txBody>
                    <a:bodyPr/>
                    <a:lstStyle/>
                    <a:p>
                      <a:pPr algn="r" fontAlgn="ctr"/>
                      <a:r>
                        <a:rPr lang="en-GB" sz="1200" b="0" i="0" u="none" strike="noStrike" kern="1200">
                          <a:solidFill>
                            <a:schemeClr val="tx1">
                              <a:lumMod val="50000"/>
                              <a:lumOff val="50000"/>
                            </a:schemeClr>
                          </a:solidFill>
                          <a:effectLst/>
                          <a:latin typeface="Arial" panose="020B0604020202020204" pitchFamily="34" charset="0"/>
                          <a:ea typeface="+mn-ea"/>
                          <a:cs typeface="+mn-cs"/>
                        </a:rPr>
                        <a:t>We will need to increase our prices</a:t>
                      </a:r>
                    </a:p>
                  </a:txBody>
                  <a:tcPr marL="9525" marR="9525" marT="9525" marB="0" anchor="ctr">
                    <a:noFill/>
                  </a:tcPr>
                </a:tc>
                <a:extLst>
                  <a:ext uri="{0D108BD9-81ED-4DB2-BD59-A6C34878D82A}">
                    <a16:rowId xmlns:a16="http://schemas.microsoft.com/office/drawing/2014/main" val="4146683109"/>
                  </a:ext>
                </a:extLst>
              </a:tr>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Projects will be postponed</a:t>
                      </a:r>
                    </a:p>
                  </a:txBody>
                  <a:tcPr marL="9525" marR="9525" marT="9525" marB="0" anchor="ctr">
                    <a:noFill/>
                  </a:tcPr>
                </a:tc>
                <a:extLst>
                  <a:ext uri="{0D108BD9-81ED-4DB2-BD59-A6C34878D82A}">
                    <a16:rowId xmlns:a16="http://schemas.microsoft.com/office/drawing/2014/main" val="655425398"/>
                  </a:ext>
                </a:extLst>
              </a:tr>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Projects will be cancelled</a:t>
                      </a:r>
                    </a:p>
                  </a:txBody>
                  <a:tcPr marL="9525" marR="9525" marT="9525" marB="0" anchor="ctr">
                    <a:noFill/>
                  </a:tcPr>
                </a:tc>
                <a:extLst>
                  <a:ext uri="{0D108BD9-81ED-4DB2-BD59-A6C34878D82A}">
                    <a16:rowId xmlns:a16="http://schemas.microsoft.com/office/drawing/2014/main" val="3358410472"/>
                  </a:ext>
                </a:extLst>
              </a:tr>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Fewer orders</a:t>
                      </a:r>
                    </a:p>
                  </a:txBody>
                  <a:tcPr marL="9525" marR="9525" marT="9525" marB="0" anchor="ctr">
                    <a:noFill/>
                  </a:tcPr>
                </a:tc>
                <a:extLst>
                  <a:ext uri="{0D108BD9-81ED-4DB2-BD59-A6C34878D82A}">
                    <a16:rowId xmlns:a16="http://schemas.microsoft.com/office/drawing/2014/main" val="3013854733"/>
                  </a:ext>
                </a:extLst>
              </a:tr>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Energy prices will increase</a:t>
                      </a:r>
                    </a:p>
                  </a:txBody>
                  <a:tcPr marL="9525" marR="9525" marT="9525" marB="0" anchor="ctr">
                    <a:noFill/>
                  </a:tcPr>
                </a:tc>
                <a:extLst>
                  <a:ext uri="{0D108BD9-81ED-4DB2-BD59-A6C34878D82A}">
                    <a16:rowId xmlns:a16="http://schemas.microsoft.com/office/drawing/2014/main" val="1262054263"/>
                  </a:ext>
                </a:extLst>
              </a:tr>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More staff will be available</a:t>
                      </a:r>
                    </a:p>
                  </a:txBody>
                  <a:tcPr marL="9525" marR="9525" marT="9525" marB="0" anchor="ctr">
                    <a:noFill/>
                  </a:tcPr>
                </a:tc>
                <a:extLst>
                  <a:ext uri="{0D108BD9-81ED-4DB2-BD59-A6C34878D82A}">
                    <a16:rowId xmlns:a16="http://schemas.microsoft.com/office/drawing/2014/main" val="3627369335"/>
                  </a:ext>
                </a:extLst>
              </a:tr>
              <a:tr h="413179">
                <a:tc>
                  <a:txBody>
                    <a:bodyPr/>
                    <a:lstStyle/>
                    <a:p>
                      <a:pPr algn="r" fontAlgn="ctr"/>
                      <a:r>
                        <a:rPr lang="en-GB" sz="1200" b="0" i="0" u="none" strike="noStrike" kern="1200" dirty="0">
                          <a:solidFill>
                            <a:schemeClr val="tx1">
                              <a:lumMod val="50000"/>
                              <a:lumOff val="50000"/>
                            </a:schemeClr>
                          </a:solidFill>
                          <a:effectLst/>
                          <a:latin typeface="Arial" panose="020B0604020202020204" pitchFamily="34" charset="0"/>
                          <a:ea typeface="+mn-ea"/>
                          <a:cs typeface="+mn-cs"/>
                        </a:rPr>
                        <a:t>No impact</a:t>
                      </a:r>
                    </a:p>
                  </a:txBody>
                  <a:tcPr marL="9525" marR="9525" marT="9525" marB="0" anchor="ctr">
                    <a:noFill/>
                  </a:tcPr>
                </a:tc>
                <a:extLst>
                  <a:ext uri="{0D108BD9-81ED-4DB2-BD59-A6C34878D82A}">
                    <a16:rowId xmlns:a16="http://schemas.microsoft.com/office/drawing/2014/main" val="4262892967"/>
                  </a:ext>
                </a:extLst>
              </a:tr>
            </a:tbl>
          </a:graphicData>
        </a:graphic>
      </p:graphicFrame>
      <p:sp>
        <p:nvSpPr>
          <p:cNvPr id="22" name="Titel 1">
            <a:extLst>
              <a:ext uri="{FF2B5EF4-FFF2-40B4-BE49-F238E27FC236}">
                <a16:creationId xmlns:a16="http://schemas.microsoft.com/office/drawing/2014/main" id="{EF25C995-A479-A99F-4C3E-3B9983851F83}"/>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a:t>
            </a:r>
            <a:r>
              <a:rPr lang="nl-NL" sz="1200" b="0" dirty="0">
                <a:solidFill>
                  <a:srgbClr val="40403F"/>
                </a:solidFill>
              </a:rPr>
              <a:t>| </a:t>
            </a:r>
            <a:r>
              <a:rPr lang="nl-NL" sz="1200" dirty="0">
                <a:solidFill>
                  <a:srgbClr val="40403F"/>
                </a:solidFill>
              </a:rPr>
              <a:t>War in Ukraine </a:t>
            </a:r>
            <a:r>
              <a:rPr lang="nl-NL" sz="1200" b="0" dirty="0">
                <a:solidFill>
                  <a:srgbClr val="40403F"/>
                </a:solidFill>
              </a:rPr>
              <a:t>| Summary | United Kingdom | Germany | France | Poland | Belgium | </a:t>
            </a:r>
            <a:r>
              <a:rPr lang="en-GB" sz="1200" b="0" dirty="0">
                <a:solidFill>
                  <a:srgbClr val="40403F"/>
                </a:solidFill>
              </a:rPr>
              <a:t>The Netherlands</a:t>
            </a:r>
            <a:endParaRPr lang="nl-NL" sz="1200" dirty="0">
              <a:solidFill>
                <a:srgbClr val="40403F"/>
              </a:solidFill>
            </a:endParaRPr>
          </a:p>
        </p:txBody>
      </p:sp>
      <p:sp>
        <p:nvSpPr>
          <p:cNvPr id="25" name="Tekstvak 28">
            <a:extLst>
              <a:ext uri="{FF2B5EF4-FFF2-40B4-BE49-F238E27FC236}">
                <a16:creationId xmlns:a16="http://schemas.microsoft.com/office/drawing/2014/main" id="{50000C93-8301-B594-EE63-AE93F0C9C6A6}"/>
              </a:ext>
            </a:extLst>
          </p:cNvPr>
          <p:cNvSpPr txBox="1"/>
          <p:nvPr/>
        </p:nvSpPr>
        <p:spPr>
          <a:xfrm>
            <a:off x="442467" y="1487479"/>
            <a:ext cx="5828342" cy="345163"/>
          </a:xfrm>
          <a:prstGeom prst="rect">
            <a:avLst/>
          </a:prstGeom>
          <a:noFill/>
          <a:ln>
            <a:noFill/>
          </a:ln>
        </p:spPr>
        <p:txBody>
          <a:bodyPr wrap="square" lIns="0" tIns="0" rIns="0" bIns="0" rtlCol="0" anchor="t">
            <a:noAutofit/>
          </a:bodyPr>
          <a:lstStyle/>
          <a:p>
            <a:pPr algn="l">
              <a:lnSpc>
                <a:spcPct val="90000"/>
              </a:lnSpc>
            </a:pPr>
            <a:r>
              <a:rPr lang="en-GB" sz="1400" dirty="0">
                <a:solidFill>
                  <a:schemeClr val="bg1">
                    <a:lumMod val="50000"/>
                  </a:schemeClr>
                </a:solidFill>
              </a:rPr>
              <a:t>Impact of war in Ukraine on installers work</a:t>
            </a:r>
            <a:endParaRPr lang="en-GB" sz="1400" u="sng" dirty="0">
              <a:solidFill>
                <a:schemeClr val="bg1">
                  <a:lumMod val="50000"/>
                </a:schemeClr>
              </a:solidFill>
            </a:endParaRPr>
          </a:p>
          <a:p>
            <a:pPr algn="l">
              <a:lnSpc>
                <a:spcPct val="90000"/>
              </a:lnSpc>
            </a:pPr>
            <a:r>
              <a:rPr lang="en-GB" sz="1100" dirty="0">
                <a:solidFill>
                  <a:schemeClr val="bg1">
                    <a:lumMod val="65000"/>
                  </a:schemeClr>
                </a:solidFill>
              </a:rPr>
              <a:t>Q: Do you expect that the war in Ukraine will have any impact on your work and in what way? </a:t>
            </a:r>
          </a:p>
        </p:txBody>
      </p:sp>
      <p:sp>
        <p:nvSpPr>
          <p:cNvPr id="19" name="Tekstvak 23">
            <a:extLst>
              <a:ext uri="{FF2B5EF4-FFF2-40B4-BE49-F238E27FC236}">
                <a16:creationId xmlns:a16="http://schemas.microsoft.com/office/drawing/2014/main" id="{5C87A5C9-B119-4BB1-C4F0-AAA5FFC5E0F7}"/>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408934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54A3CDD-3BFA-451E-BE0F-629D44338586}"/>
              </a:ext>
            </a:extLst>
          </p:cNvPr>
          <p:cNvGrpSpPr/>
          <p:nvPr/>
        </p:nvGrpSpPr>
        <p:grpSpPr>
          <a:xfrm>
            <a:off x="754975" y="2144773"/>
            <a:ext cx="10789920" cy="3665592"/>
            <a:chOff x="773449" y="2123068"/>
            <a:chExt cx="10765465" cy="3665592"/>
          </a:xfrm>
        </p:grpSpPr>
        <p:sp>
          <p:nvSpPr>
            <p:cNvPr id="15" name="TextBox 5">
              <a:extLst>
                <a:ext uri="{FF2B5EF4-FFF2-40B4-BE49-F238E27FC236}">
                  <a16:creationId xmlns:a16="http://schemas.microsoft.com/office/drawing/2014/main" id="{35A97585-DE94-4306-AD30-01731D36BB82}"/>
                </a:ext>
              </a:extLst>
            </p:cNvPr>
            <p:cNvSpPr txBox="1"/>
            <p:nvPr/>
          </p:nvSpPr>
          <p:spPr>
            <a:xfrm>
              <a:off x="885334" y="2670918"/>
              <a:ext cx="10653580" cy="1563999"/>
            </a:xfrm>
            <a:prstGeom prst="rect">
              <a:avLst/>
            </a:prstGeom>
            <a:solidFill>
              <a:srgbClr val="5497BE">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25" name="TextBox 16">
              <a:extLst>
                <a:ext uri="{FF2B5EF4-FFF2-40B4-BE49-F238E27FC236}">
                  <a16:creationId xmlns:a16="http://schemas.microsoft.com/office/drawing/2014/main" id="{2DFF8C05-C145-4793-8603-0BFF65C1C52D}"/>
                </a:ext>
              </a:extLst>
            </p:cNvPr>
            <p:cNvSpPr txBox="1"/>
            <p:nvPr/>
          </p:nvSpPr>
          <p:spPr>
            <a:xfrm>
              <a:off x="885507" y="4158219"/>
              <a:ext cx="10653407" cy="1591399"/>
            </a:xfrm>
            <a:prstGeom prst="rect">
              <a:avLst/>
            </a:prstGeom>
            <a:solidFill>
              <a:srgbClr val="921A1A">
                <a:alpha val="10196"/>
              </a:srgbClr>
            </a:solidFill>
          </p:spPr>
          <p:txBody>
            <a:bodyPr wrap="square" lIns="0" tIns="0" rIns="0" bIns="0" rtlCol="0" anchor="ctr">
              <a:noAutofit/>
            </a:bodyPr>
            <a:lstStyle/>
            <a:p>
              <a:pPr algn="l">
                <a:lnSpc>
                  <a:spcPct val="90000"/>
                </a:lnSpc>
              </a:pPr>
              <a:endParaRPr lang="en-GB" sz="1400" b="1" dirty="0">
                <a:solidFill>
                  <a:srgbClr val="921A1A"/>
                </a:solidFill>
              </a:endParaRPr>
            </a:p>
          </p:txBody>
        </p:sp>
        <p:sp>
          <p:nvSpPr>
            <p:cNvPr id="12" name="Rectangle 1">
              <a:extLst>
                <a:ext uri="{FF2B5EF4-FFF2-40B4-BE49-F238E27FC236}">
                  <a16:creationId xmlns:a16="http://schemas.microsoft.com/office/drawing/2014/main" id="{8E59FC26-090A-4D9F-828A-173F5A0C5130}"/>
                </a:ext>
              </a:extLst>
            </p:cNvPr>
            <p:cNvSpPr/>
            <p:nvPr/>
          </p:nvSpPr>
          <p:spPr>
            <a:xfrm>
              <a:off x="773449" y="2123068"/>
              <a:ext cx="2191627" cy="230832"/>
            </a:xfrm>
            <a:prstGeom prst="rect">
              <a:avLst/>
            </a:prstGeom>
          </p:spPr>
          <p:txBody>
            <a:bodyPr wrap="none">
              <a:spAutoFit/>
            </a:bodyPr>
            <a:lstStyle/>
            <a:p>
              <a:pPr algn="r"/>
              <a:r>
                <a:rPr lang="en-GB" sz="900" dirty="0">
                  <a:solidFill>
                    <a:schemeClr val="bg1">
                      <a:lumMod val="65000"/>
                    </a:schemeClr>
                  </a:solidFill>
                </a:rPr>
                <a:t>(% INCREASE minus % DECREASE) </a:t>
              </a:r>
            </a:p>
          </p:txBody>
        </p:sp>
        <p:sp>
          <p:nvSpPr>
            <p:cNvPr id="4" name="Rechthoek 3">
              <a:extLst>
                <a:ext uri="{FF2B5EF4-FFF2-40B4-BE49-F238E27FC236}">
                  <a16:creationId xmlns:a16="http://schemas.microsoft.com/office/drawing/2014/main" id="{0950C21A-22E7-4ACB-B402-B91014F96C8A}"/>
                </a:ext>
              </a:extLst>
            </p:cNvPr>
            <p:cNvSpPr/>
            <p:nvPr/>
          </p:nvSpPr>
          <p:spPr>
            <a:xfrm>
              <a:off x="2526383" y="2448443"/>
              <a:ext cx="169827"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5" name="Rechthoek 4">
              <a:extLst>
                <a:ext uri="{FF2B5EF4-FFF2-40B4-BE49-F238E27FC236}">
                  <a16:creationId xmlns:a16="http://schemas.microsoft.com/office/drawing/2014/main" id="{15A8346A-A297-49EF-B684-E43D72CB1B17}"/>
                </a:ext>
              </a:extLst>
            </p:cNvPr>
            <p:cNvSpPr/>
            <p:nvPr/>
          </p:nvSpPr>
          <p:spPr>
            <a:xfrm>
              <a:off x="4374036" y="2448443"/>
              <a:ext cx="150973"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7" name="Rechthoek 6">
              <a:extLst>
                <a:ext uri="{FF2B5EF4-FFF2-40B4-BE49-F238E27FC236}">
                  <a16:creationId xmlns:a16="http://schemas.microsoft.com/office/drawing/2014/main" id="{CF146AC9-7DBF-4723-9890-8F962C0349AE}"/>
                </a:ext>
              </a:extLst>
            </p:cNvPr>
            <p:cNvSpPr/>
            <p:nvPr/>
          </p:nvSpPr>
          <p:spPr>
            <a:xfrm>
              <a:off x="6174557" y="2448443"/>
              <a:ext cx="169728"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8" name="Rechthoek 7">
              <a:extLst>
                <a:ext uri="{FF2B5EF4-FFF2-40B4-BE49-F238E27FC236}">
                  <a16:creationId xmlns:a16="http://schemas.microsoft.com/office/drawing/2014/main" id="{795262C7-495F-47CB-B6BA-5252AB1E23F1}"/>
                </a:ext>
              </a:extLst>
            </p:cNvPr>
            <p:cNvSpPr/>
            <p:nvPr/>
          </p:nvSpPr>
          <p:spPr>
            <a:xfrm>
              <a:off x="7984502" y="2431459"/>
              <a:ext cx="179057"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 name="Rechthoek 8">
              <a:extLst>
                <a:ext uri="{FF2B5EF4-FFF2-40B4-BE49-F238E27FC236}">
                  <a16:creationId xmlns:a16="http://schemas.microsoft.com/office/drawing/2014/main" id="{CA42EF80-3717-497E-B736-C7521053FA3D}"/>
                </a:ext>
              </a:extLst>
            </p:cNvPr>
            <p:cNvSpPr/>
            <p:nvPr/>
          </p:nvSpPr>
          <p:spPr>
            <a:xfrm>
              <a:off x="9785023" y="2440027"/>
              <a:ext cx="197812"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21" name="Rectangle 50">
              <a:extLst>
                <a:ext uri="{FF2B5EF4-FFF2-40B4-BE49-F238E27FC236}">
                  <a16:creationId xmlns:a16="http://schemas.microsoft.com/office/drawing/2014/main" id="{150188AB-8F13-4014-8131-5C83D23B508C}"/>
                </a:ext>
              </a:extLst>
            </p:cNvPr>
            <p:cNvSpPr/>
            <p:nvPr/>
          </p:nvSpPr>
          <p:spPr>
            <a:xfrm>
              <a:off x="1218954" y="2295665"/>
              <a:ext cx="2878290"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a:solidFill>
                    <a:schemeClr val="bg1">
                      <a:lumMod val="50000"/>
                    </a:schemeClr>
                  </a:solidFill>
                </a:rPr>
                <a:t>COMPARISON SAME </a:t>
              </a:r>
              <a:r>
                <a:rPr lang="en-US" sz="800" b="1" baseline="0" dirty="0">
                  <a:solidFill>
                    <a:schemeClr val="bg1">
                      <a:lumMod val="50000"/>
                    </a:schemeClr>
                  </a:solidFill>
                </a:rPr>
                <a:t>QUARTER LAST YEAR</a:t>
              </a:r>
              <a:endParaRPr lang="en-GB" sz="800" b="1" dirty="0">
                <a:solidFill>
                  <a:schemeClr val="bg1">
                    <a:lumMod val="50000"/>
                  </a:schemeClr>
                </a:solidFill>
              </a:endParaRPr>
            </a:p>
          </p:txBody>
        </p:sp>
        <p:cxnSp>
          <p:nvCxnSpPr>
            <p:cNvPr id="22" name="Rechte verbindingslijn 21">
              <a:extLst>
                <a:ext uri="{FF2B5EF4-FFF2-40B4-BE49-F238E27FC236}">
                  <a16:creationId xmlns:a16="http://schemas.microsoft.com/office/drawing/2014/main" id="{BEFFC42A-472A-4438-9489-88F68A7C466D}"/>
                </a:ext>
              </a:extLst>
            </p:cNvPr>
            <p:cNvCxnSpPr/>
            <p:nvPr/>
          </p:nvCxnSpPr>
          <p:spPr>
            <a:xfrm>
              <a:off x="912955" y="2445532"/>
              <a:ext cx="347741" cy="0"/>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grpSp>
      <p:graphicFrame>
        <p:nvGraphicFramePr>
          <p:cNvPr id="33" name="Table 2">
            <a:extLst>
              <a:ext uri="{FF2B5EF4-FFF2-40B4-BE49-F238E27FC236}">
                <a16:creationId xmlns:a16="http://schemas.microsoft.com/office/drawing/2014/main" id="{FB72182C-1B5F-48F6-91C1-37BA2F6362C6}"/>
              </a:ext>
            </a:extLst>
          </p:cNvPr>
          <p:cNvGraphicFramePr>
            <a:graphicFrameLocks noGrp="1"/>
          </p:cNvGraphicFramePr>
          <p:nvPr/>
        </p:nvGraphicFramePr>
        <p:xfrm>
          <a:off x="808675" y="6093947"/>
          <a:ext cx="10915020" cy="370840"/>
        </p:xfrm>
        <a:graphic>
          <a:graphicData uri="http://schemas.openxmlformats.org/drawingml/2006/table">
            <a:tbl>
              <a:tblPr firstRow="1" bandRow="1">
                <a:tableStyleId>{5C22544A-7EE6-4342-B048-85BDC9FD1C3A}</a:tableStyleId>
              </a:tblPr>
              <a:tblGrid>
                <a:gridCol w="1819170">
                  <a:extLst>
                    <a:ext uri="{9D8B030D-6E8A-4147-A177-3AD203B41FA5}">
                      <a16:colId xmlns:a16="http://schemas.microsoft.com/office/drawing/2014/main" val="3680267570"/>
                    </a:ext>
                  </a:extLst>
                </a:gridCol>
                <a:gridCol w="1819170">
                  <a:extLst>
                    <a:ext uri="{9D8B030D-6E8A-4147-A177-3AD203B41FA5}">
                      <a16:colId xmlns:a16="http://schemas.microsoft.com/office/drawing/2014/main" val="736083556"/>
                    </a:ext>
                  </a:extLst>
                </a:gridCol>
                <a:gridCol w="1819170">
                  <a:extLst>
                    <a:ext uri="{9D8B030D-6E8A-4147-A177-3AD203B41FA5}">
                      <a16:colId xmlns:a16="http://schemas.microsoft.com/office/drawing/2014/main" val="4097226958"/>
                    </a:ext>
                  </a:extLst>
                </a:gridCol>
                <a:gridCol w="1819170">
                  <a:extLst>
                    <a:ext uri="{9D8B030D-6E8A-4147-A177-3AD203B41FA5}">
                      <a16:colId xmlns:a16="http://schemas.microsoft.com/office/drawing/2014/main" val="1314290808"/>
                    </a:ext>
                  </a:extLst>
                </a:gridCol>
                <a:gridCol w="1819170">
                  <a:extLst>
                    <a:ext uri="{9D8B030D-6E8A-4147-A177-3AD203B41FA5}">
                      <a16:colId xmlns:a16="http://schemas.microsoft.com/office/drawing/2014/main" val="676274278"/>
                    </a:ext>
                  </a:extLst>
                </a:gridCol>
                <a:gridCol w="1819170">
                  <a:extLst>
                    <a:ext uri="{9D8B030D-6E8A-4147-A177-3AD203B41FA5}">
                      <a16:colId xmlns:a16="http://schemas.microsoft.com/office/drawing/2014/main" val="2671568437"/>
                    </a:ext>
                  </a:extLst>
                </a:gridCol>
              </a:tblGrid>
              <a:tr h="370840">
                <a:tc>
                  <a:txBody>
                    <a:bodyPr/>
                    <a:lstStyle/>
                    <a:p>
                      <a:pPr marL="0" algn="ctr" defTabSz="914400" rtl="0" eaLnBrk="1" fontAlgn="ctr" latinLnBrk="0" hangingPunct="1"/>
                      <a:r>
                        <a:rPr lang="en-GB" sz="1200" b="1" kern="1200" noProof="0" dirty="0">
                          <a:solidFill>
                            <a:srgbClr val="7F7F7F"/>
                          </a:solidFill>
                          <a:latin typeface="+mn-lt"/>
                          <a:ea typeface="+mn-ea"/>
                          <a:cs typeface="+mn-cs"/>
                        </a:rPr>
                        <a:t>The United Kingdom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Germany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Poland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Belgium</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The Netherlands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sp>
        <p:nvSpPr>
          <p:cNvPr id="11" name="Tekstvak 6">
            <a:extLst>
              <a:ext uri="{FF2B5EF4-FFF2-40B4-BE49-F238E27FC236}">
                <a16:creationId xmlns:a16="http://schemas.microsoft.com/office/drawing/2014/main" id="{B99BCB05-F06A-45C2-A9F2-6BBCA6C977C2}"/>
              </a:ext>
            </a:extLst>
          </p:cNvPr>
          <p:cNvSpPr txBox="1"/>
          <p:nvPr/>
        </p:nvSpPr>
        <p:spPr>
          <a:xfrm>
            <a:off x="885334" y="1839832"/>
            <a:ext cx="9343594" cy="317365"/>
          </a:xfrm>
          <a:prstGeom prst="rect">
            <a:avLst/>
          </a:prstGeom>
          <a:noFill/>
          <a:ln>
            <a:noFill/>
          </a:ln>
        </p:spPr>
        <p:txBody>
          <a:bodyPr wrap="square" lIns="0" tIns="0" rIns="0" bIns="0" rtlCol="0" anchor="b">
            <a:noAutofit/>
          </a:bodyPr>
          <a:lstStyle/>
          <a:p>
            <a:r>
              <a:rPr lang="nl-NL" sz="1600" b="1" dirty="0">
                <a:solidFill>
                  <a:srgbClr val="4A4A49"/>
                </a:solidFill>
              </a:rPr>
              <a:t>Turnover outlook last </a:t>
            </a:r>
            <a:r>
              <a:rPr lang="en-GB" sz="1600" b="1" dirty="0">
                <a:solidFill>
                  <a:srgbClr val="4A4A49"/>
                </a:solidFill>
              </a:rPr>
              <a:t>quarters and expectations for Q1 2022</a:t>
            </a:r>
          </a:p>
          <a:p>
            <a:endParaRPr lang="en-GB" sz="1100" i="1" dirty="0">
              <a:solidFill>
                <a:srgbClr val="4A4A49"/>
              </a:solidFill>
              <a:latin typeface="Arial" pitchFamily="34" charset="0"/>
              <a:cs typeface="Arial" pitchFamily="34" charset="0"/>
            </a:endParaRPr>
          </a:p>
        </p:txBody>
      </p:sp>
      <p:sp>
        <p:nvSpPr>
          <p:cNvPr id="10" name="Rectangle 27">
            <a:extLst>
              <a:ext uri="{FF2B5EF4-FFF2-40B4-BE49-F238E27FC236}">
                <a16:creationId xmlns:a16="http://schemas.microsoft.com/office/drawing/2014/main" id="{4E3EA22C-AF6C-4E23-A895-EF55302655CB}"/>
              </a:ext>
            </a:extLst>
          </p:cNvPr>
          <p:cNvSpPr/>
          <p:nvPr/>
        </p:nvSpPr>
        <p:spPr>
          <a:xfrm>
            <a:off x="849440" y="1965859"/>
            <a:ext cx="1402948" cy="230832"/>
          </a:xfrm>
          <a:prstGeom prst="rect">
            <a:avLst/>
          </a:prstGeom>
        </p:spPr>
        <p:txBody>
          <a:bodyPr wrap="none">
            <a:spAutoFit/>
          </a:bodyPr>
          <a:lstStyle/>
          <a:p>
            <a:pPr algn="r"/>
            <a:r>
              <a:rPr lang="en-US" sz="900" dirty="0">
                <a:solidFill>
                  <a:srgbClr val="4A4A49"/>
                </a:solidFill>
              </a:rPr>
              <a:t>TURNOVER BALANCE</a:t>
            </a:r>
            <a:endParaRPr lang="en-GB" sz="900" dirty="0">
              <a:solidFill>
                <a:srgbClr val="4A4A49"/>
              </a:solidFill>
            </a:endParaRPr>
          </a:p>
        </p:txBody>
      </p:sp>
      <p:grpSp>
        <p:nvGrpSpPr>
          <p:cNvPr id="13" name="Groep 12">
            <a:extLst>
              <a:ext uri="{FF2B5EF4-FFF2-40B4-BE49-F238E27FC236}">
                <a16:creationId xmlns:a16="http://schemas.microsoft.com/office/drawing/2014/main" id="{9AB3053F-7215-4108-AA81-D741B4D66050}"/>
              </a:ext>
            </a:extLst>
          </p:cNvPr>
          <p:cNvGrpSpPr/>
          <p:nvPr/>
        </p:nvGrpSpPr>
        <p:grpSpPr>
          <a:xfrm>
            <a:off x="253016" y="3447894"/>
            <a:ext cx="230833" cy="1505887"/>
            <a:chOff x="518887" y="3243091"/>
            <a:chExt cx="230833" cy="1505887"/>
          </a:xfrm>
        </p:grpSpPr>
        <p:sp>
          <p:nvSpPr>
            <p:cNvPr id="14" name="Rectangle 28">
              <a:extLst>
                <a:ext uri="{FF2B5EF4-FFF2-40B4-BE49-F238E27FC236}">
                  <a16:creationId xmlns:a16="http://schemas.microsoft.com/office/drawing/2014/main" id="{1C004F5D-3BF6-4600-BD24-557804B1374E}"/>
                </a:ext>
              </a:extLst>
            </p:cNvPr>
            <p:cNvSpPr/>
            <p:nvPr/>
          </p:nvSpPr>
          <p:spPr>
            <a:xfrm rot="16200000">
              <a:off x="259841" y="3502137"/>
              <a:ext cx="748923" cy="230832"/>
            </a:xfrm>
            <a:prstGeom prst="rect">
              <a:avLst/>
            </a:prstGeom>
          </p:spPr>
          <p:txBody>
            <a:bodyPr wrap="none">
              <a:spAutoFit/>
            </a:bodyPr>
            <a:lstStyle/>
            <a:p>
              <a:pPr algn="ctr"/>
              <a:r>
                <a:rPr lang="en-US" sz="900" dirty="0">
                  <a:solidFill>
                    <a:srgbClr val="5497BE"/>
                  </a:solidFill>
                </a:rPr>
                <a:t>POSITIVE </a:t>
              </a:r>
            </a:p>
          </p:txBody>
        </p:sp>
        <p:sp>
          <p:nvSpPr>
            <p:cNvPr id="16" name="Rectangle 29">
              <a:extLst>
                <a:ext uri="{FF2B5EF4-FFF2-40B4-BE49-F238E27FC236}">
                  <a16:creationId xmlns:a16="http://schemas.microsoft.com/office/drawing/2014/main" id="{A8A83FA3-D7F5-4F41-BD8E-A530000C0055}"/>
                </a:ext>
              </a:extLst>
            </p:cNvPr>
            <p:cNvSpPr/>
            <p:nvPr/>
          </p:nvSpPr>
          <p:spPr>
            <a:xfrm rot="16200000">
              <a:off x="250224" y="4249483"/>
              <a:ext cx="768159" cy="230832"/>
            </a:xfrm>
            <a:prstGeom prst="rect">
              <a:avLst/>
            </a:prstGeom>
          </p:spPr>
          <p:txBody>
            <a:bodyPr wrap="none">
              <a:spAutoFit/>
            </a:bodyPr>
            <a:lstStyle/>
            <a:p>
              <a:pPr algn="ctr"/>
              <a:r>
                <a:rPr lang="en-US" sz="900" dirty="0">
                  <a:solidFill>
                    <a:srgbClr val="921A1A"/>
                  </a:solidFill>
                </a:rPr>
                <a:t>NEGATIVE</a:t>
              </a:r>
            </a:p>
          </p:txBody>
        </p:sp>
        <p:cxnSp>
          <p:nvCxnSpPr>
            <p:cNvPr id="17" name="Straight Connector 30">
              <a:extLst>
                <a:ext uri="{FF2B5EF4-FFF2-40B4-BE49-F238E27FC236}">
                  <a16:creationId xmlns:a16="http://schemas.microsoft.com/office/drawing/2014/main" id="{0298BF48-CC41-4B9C-8F27-E75D31AEEFFC}"/>
                </a:ext>
              </a:extLst>
            </p:cNvPr>
            <p:cNvCxnSpPr>
              <a:cxnSpLocks/>
            </p:cNvCxnSpPr>
            <p:nvPr/>
          </p:nvCxnSpPr>
          <p:spPr>
            <a:xfrm flipH="1">
              <a:off x="536085" y="3968794"/>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8" name="Tijdelijke aanduiding voor tekst 1">
            <a:extLst>
              <a:ext uri="{FF2B5EF4-FFF2-40B4-BE49-F238E27FC236}">
                <a16:creationId xmlns:a16="http://schemas.microsoft.com/office/drawing/2014/main" id="{FC37CA89-1C17-429F-9C0A-9E86B39263DD}"/>
              </a:ext>
            </a:extLst>
          </p:cNvPr>
          <p:cNvSpPr>
            <a:spLocks noGrp="1"/>
          </p:cNvSpPr>
          <p:nvPr>
            <p:ph type="body" sz="quarter" idx="13"/>
          </p:nvPr>
        </p:nvSpPr>
        <p:spPr/>
        <p:txBody>
          <a:bodyPr vert="horz" lIns="0" tIns="0" rIns="0" bIns="0" rtlCol="0" anchor="t">
            <a:noAutofit/>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4" name="Tekstvak 23">
            <a:extLst>
              <a:ext uri="{FF2B5EF4-FFF2-40B4-BE49-F238E27FC236}">
                <a16:creationId xmlns:a16="http://schemas.microsoft.com/office/drawing/2014/main" id="{88974190-5D4E-452A-876A-AFA9F0BA4B25}"/>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
        <p:nvSpPr>
          <p:cNvPr id="23" name="Titel 1">
            <a:extLst>
              <a:ext uri="{FF2B5EF4-FFF2-40B4-BE49-F238E27FC236}">
                <a16:creationId xmlns:a16="http://schemas.microsoft.com/office/drawing/2014/main" id="{3909F67C-25F3-945C-42A4-2BDA605EFC49}"/>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a:t>
            </a:r>
            <a:r>
              <a:rPr lang="nl-NL" sz="1200" b="0" dirty="0">
                <a:solidFill>
                  <a:srgbClr val="40403F"/>
                </a:solidFill>
              </a:rPr>
              <a:t>| War in Ukraine | </a:t>
            </a:r>
            <a:r>
              <a:rPr lang="nl-NL" sz="1200" dirty="0">
                <a:solidFill>
                  <a:srgbClr val="40403F"/>
                </a:solidFill>
              </a:rPr>
              <a:t>Summary</a:t>
            </a:r>
            <a:r>
              <a:rPr lang="nl-NL" sz="1200" b="0" dirty="0">
                <a:solidFill>
                  <a:srgbClr val="40403F"/>
                </a:solidFill>
              </a:rPr>
              <a:t> | United Kingdom | Germany | France | Poland | Belgium | </a:t>
            </a:r>
            <a:r>
              <a:rPr lang="en-GB" sz="1200" b="0" dirty="0">
                <a:solidFill>
                  <a:srgbClr val="40403F"/>
                </a:solidFill>
              </a:rPr>
              <a:t>The Netherlands</a:t>
            </a:r>
            <a:endParaRPr lang="nl-NL" sz="1200" dirty="0">
              <a:solidFill>
                <a:srgbClr val="40403F"/>
              </a:solidFill>
            </a:endParaRPr>
          </a:p>
        </p:txBody>
      </p:sp>
    </p:spTree>
    <p:extLst>
      <p:ext uri="{BB962C8B-B14F-4D97-AF65-F5344CB8AC3E}">
        <p14:creationId xmlns:p14="http://schemas.microsoft.com/office/powerpoint/2010/main" val="22525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F3D600FF-5362-4475-8341-71CC954EAAFD}"/>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
        <p:nvSpPr>
          <p:cNvPr id="15" name="Text Placeholder 14">
            <a:extLst>
              <a:ext uri="{FF2B5EF4-FFF2-40B4-BE49-F238E27FC236}">
                <a16:creationId xmlns:a16="http://schemas.microsoft.com/office/drawing/2014/main" id="{98C74D44-36EF-4848-8562-3B19CD17068D}"/>
              </a:ext>
            </a:extLst>
          </p:cNvPr>
          <p:cNvSpPr>
            <a:spLocks noGrp="1"/>
          </p:cNvSpPr>
          <p:nvPr>
            <p:ph type="body" sz="quarter" idx="13"/>
          </p:nvPr>
        </p:nvSpPr>
        <p:spPr>
          <a:xfrm>
            <a:off x="444499" y="552450"/>
            <a:ext cx="11503661" cy="987592"/>
          </a:xfrm>
        </p:spPr>
        <p:txBody>
          <a:bodyPr vert="horz" lIns="0" tIns="0" rIns="0" bIns="0" rtlCol="0" anchor="t">
            <a:noAutofit/>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4" name="Tekstvak 6">
            <a:extLst>
              <a:ext uri="{FF2B5EF4-FFF2-40B4-BE49-F238E27FC236}">
                <a16:creationId xmlns:a16="http://schemas.microsoft.com/office/drawing/2014/main" id="{D5D4DB40-CF79-477B-8E06-CE947DD39CB0}"/>
              </a:ext>
            </a:extLst>
          </p:cNvPr>
          <p:cNvSpPr txBox="1"/>
          <p:nvPr/>
        </p:nvSpPr>
        <p:spPr>
          <a:xfrm>
            <a:off x="611051" y="2237902"/>
            <a:ext cx="10155673" cy="373406"/>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a:ea typeface="+mn-ea"/>
                <a:cs typeface="+mn-cs"/>
              </a:rPr>
              <a:t>Order book </a:t>
            </a: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portfolio</a:t>
            </a:r>
            <a:endParaRPr kumimoji="0" lang="en-GB" sz="1400" b="1" i="0" u="none" strike="noStrike" kern="1200" cap="none" spc="0" normalizeH="0" baseline="0" noProof="0" dirty="0">
              <a:ln>
                <a:noFill/>
              </a:ln>
              <a:solidFill>
                <a:srgbClr val="4A4A49"/>
              </a:solidFill>
              <a:effectLst/>
              <a:uLnTx/>
              <a:uFillTx/>
              <a:latin typeface="Arial" panose="020B0604020202020204"/>
              <a:ea typeface="+mn-ea"/>
              <a:cs typeface="+mn-cs"/>
            </a:endParaRPr>
          </a:p>
          <a:p>
            <a:pPr>
              <a:lnSpc>
                <a:spcPct val="90000"/>
              </a:lnSpc>
              <a:defRPr/>
            </a:pPr>
            <a:r>
              <a:rPr kumimoji="0" lang="en-GB" sz="1200" b="0" i="1" u="none" strike="noStrike" kern="1200" cap="none" spc="0" normalizeH="0" baseline="0" noProof="0" dirty="0">
                <a:ln>
                  <a:noFill/>
                </a:ln>
                <a:solidFill>
                  <a:srgbClr val="4A4A49"/>
                </a:solidFill>
                <a:effectLst/>
                <a:uLnTx/>
                <a:uFillTx/>
                <a:latin typeface="Arial" panose="020B0604020202020204"/>
                <a:ea typeface="+mn-ea"/>
                <a:cs typeface="+mn-cs"/>
              </a:rPr>
              <a:t>Question: </a:t>
            </a:r>
            <a:r>
              <a:rPr lang="en-GB" sz="1200" i="1" dirty="0">
                <a:solidFill>
                  <a:srgbClr val="4A4A49"/>
                </a:solidFill>
                <a:latin typeface="Arial" panose="020B0604020202020204"/>
              </a:rPr>
              <a:t>How big is your current order book portfolio? For how many months will you be able to keep your current staff working?</a:t>
            </a:r>
          </a:p>
          <a:p>
            <a:pPr lvl="0">
              <a:lnSpc>
                <a:spcPct val="90000"/>
              </a:lnSpc>
              <a:defRPr/>
            </a:pPr>
            <a:endParaRPr lang="en-GB" sz="1200" i="1" dirty="0">
              <a:solidFill>
                <a:srgbClr val="4A4A49"/>
              </a:solidFill>
            </a:endParaRPr>
          </a:p>
        </p:txBody>
      </p:sp>
      <p:sp>
        <p:nvSpPr>
          <p:cNvPr id="25" name="Rectangle 24">
            <a:extLst>
              <a:ext uri="{FF2B5EF4-FFF2-40B4-BE49-F238E27FC236}">
                <a16:creationId xmlns:a16="http://schemas.microsoft.com/office/drawing/2014/main" id="{6A4F3CDD-C520-4EE8-A411-03E61DFFAA4E}"/>
              </a:ext>
            </a:extLst>
          </p:cNvPr>
          <p:cNvSpPr/>
          <p:nvPr/>
        </p:nvSpPr>
        <p:spPr>
          <a:xfrm>
            <a:off x="507684" y="2624460"/>
            <a:ext cx="804177" cy="230832"/>
          </a:xfrm>
          <a:prstGeom prst="rect">
            <a:avLst/>
          </a:prstGeom>
        </p:spPr>
        <p:txBody>
          <a:bodyPr wrap="square">
            <a:spAutoFit/>
          </a:bodyPr>
          <a:lstStyle/>
          <a:p>
            <a:pPr algn="r"/>
            <a:r>
              <a:rPr lang="en-GB" sz="900" dirty="0">
                <a:solidFill>
                  <a:schemeClr val="bg1">
                    <a:lumMod val="65000"/>
                  </a:schemeClr>
                </a:solidFill>
              </a:rPr>
              <a:t>(MONTHS) </a:t>
            </a:r>
          </a:p>
        </p:txBody>
      </p:sp>
      <p:cxnSp>
        <p:nvCxnSpPr>
          <p:cNvPr id="6" name="Straight Connector 5">
            <a:extLst>
              <a:ext uri="{FF2B5EF4-FFF2-40B4-BE49-F238E27FC236}">
                <a16:creationId xmlns:a16="http://schemas.microsoft.com/office/drawing/2014/main" id="{6211ED67-19C2-422E-B5A7-1157E0B5C0C6}"/>
              </a:ext>
            </a:extLst>
          </p:cNvPr>
          <p:cNvCxnSpPr>
            <a:cxnSpLocks/>
          </p:cNvCxnSpPr>
          <p:nvPr/>
        </p:nvCxnSpPr>
        <p:spPr>
          <a:xfrm flipH="1">
            <a:off x="287652" y="1926729"/>
            <a:ext cx="1145876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Chart 23">
            <a:extLst>
              <a:ext uri="{FF2B5EF4-FFF2-40B4-BE49-F238E27FC236}">
                <a16:creationId xmlns:a16="http://schemas.microsoft.com/office/drawing/2014/main" id="{5B308A8C-8D5C-4551-B92A-B6AE36F83AD8}"/>
              </a:ext>
            </a:extLst>
          </p:cNvPr>
          <p:cNvGraphicFramePr/>
          <p:nvPr/>
        </p:nvGraphicFramePr>
        <p:xfrm>
          <a:off x="287652" y="2573728"/>
          <a:ext cx="11660664" cy="31923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el 1">
            <a:extLst>
              <a:ext uri="{FF2B5EF4-FFF2-40B4-BE49-F238E27FC236}">
                <a16:creationId xmlns:a16="http://schemas.microsoft.com/office/drawing/2014/main" id="{FFD573E1-5A84-F6AC-E14D-B9F930E7FF26}"/>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a:t>
            </a:r>
            <a:r>
              <a:rPr lang="nl-NL" sz="1200" b="0" dirty="0">
                <a:solidFill>
                  <a:srgbClr val="40403F"/>
                </a:solidFill>
              </a:rPr>
              <a:t>| War in Ukraine |</a:t>
            </a:r>
            <a:r>
              <a:rPr lang="nl-NL" sz="1200" dirty="0">
                <a:solidFill>
                  <a:srgbClr val="40403F"/>
                </a:solidFill>
              </a:rPr>
              <a:t> Summary </a:t>
            </a:r>
            <a:r>
              <a:rPr lang="nl-NL" sz="1200" b="0" dirty="0">
                <a:solidFill>
                  <a:srgbClr val="40403F"/>
                </a:solidFill>
              </a:rPr>
              <a:t>| United Kingdom | Germany | France | Poland | Belgium | </a:t>
            </a:r>
            <a:r>
              <a:rPr lang="en-GB" sz="1200" b="0" dirty="0">
                <a:solidFill>
                  <a:srgbClr val="40403F"/>
                </a:solidFill>
              </a:rPr>
              <a:t>The Netherlands</a:t>
            </a:r>
            <a:endParaRPr lang="nl-NL" sz="1200" dirty="0">
              <a:solidFill>
                <a:srgbClr val="40403F"/>
              </a:solidFill>
            </a:endParaRPr>
          </a:p>
        </p:txBody>
      </p:sp>
    </p:spTree>
    <p:extLst>
      <p:ext uri="{BB962C8B-B14F-4D97-AF65-F5344CB8AC3E}">
        <p14:creationId xmlns:p14="http://schemas.microsoft.com/office/powerpoint/2010/main" val="303055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kstvak 27">
            <a:extLst>
              <a:ext uri="{FF2B5EF4-FFF2-40B4-BE49-F238E27FC236}">
                <a16:creationId xmlns:a16="http://schemas.microsoft.com/office/drawing/2014/main" id="{84A00842-7EE4-4983-A7F0-F0A0780B222C}"/>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
        <p:nvSpPr>
          <p:cNvPr id="20" name="TextBox 5">
            <a:extLst>
              <a:ext uri="{FF2B5EF4-FFF2-40B4-BE49-F238E27FC236}">
                <a16:creationId xmlns:a16="http://schemas.microsoft.com/office/drawing/2014/main" id="{20701237-1C3B-47B0-9FD0-870B5C33DB56}"/>
              </a:ext>
            </a:extLst>
          </p:cNvPr>
          <p:cNvSpPr txBox="1"/>
          <p:nvPr/>
        </p:nvSpPr>
        <p:spPr>
          <a:xfrm>
            <a:off x="1125095" y="3767282"/>
            <a:ext cx="4596028" cy="952926"/>
          </a:xfrm>
          <a:prstGeom prst="rect">
            <a:avLst/>
          </a:prstGeom>
          <a:solidFill>
            <a:srgbClr val="5497BE">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11" name="Tekstvak 6">
            <a:extLst>
              <a:ext uri="{FF2B5EF4-FFF2-40B4-BE49-F238E27FC236}">
                <a16:creationId xmlns:a16="http://schemas.microsoft.com/office/drawing/2014/main" id="{B8125859-B237-4439-8716-E391ADC56CC0}"/>
              </a:ext>
            </a:extLst>
          </p:cNvPr>
          <p:cNvSpPr txBox="1"/>
          <p:nvPr/>
        </p:nvSpPr>
        <p:spPr>
          <a:xfrm>
            <a:off x="6463290" y="1804257"/>
            <a:ext cx="5637270" cy="448511"/>
          </a:xfrm>
          <a:prstGeom prst="rect">
            <a:avLst/>
          </a:prstGeom>
          <a:noFill/>
          <a:ln>
            <a:noFill/>
          </a:ln>
        </p:spPr>
        <p:txBody>
          <a:bodyPr wrap="square" lIns="0" tIns="0" rIns="0" bIns="0" rtlCol="0" anchor="b">
            <a:noAutofit/>
          </a:bodyPr>
          <a:lstStyle/>
          <a:p>
            <a:pPr algn="l">
              <a:lnSpc>
                <a:spcPct val="90000"/>
              </a:lnSpc>
            </a:pPr>
            <a:r>
              <a:rPr lang="en-GB" sz="1600" b="1" dirty="0">
                <a:solidFill>
                  <a:srgbClr val="4A4A49"/>
                </a:solidFill>
              </a:rPr>
              <a:t>Order book portfolio</a:t>
            </a:r>
          </a:p>
          <a:p>
            <a:r>
              <a:rPr lang="en-US" sz="1100" i="1" dirty="0">
                <a:solidFill>
                  <a:srgbClr val="4A4A49"/>
                </a:solidFill>
                <a:latin typeface="Arial" pitchFamily="34" charset="0"/>
                <a:cs typeface="Arial" pitchFamily="34" charset="0"/>
              </a:rPr>
              <a:t>How big is your current order book portfolio? </a:t>
            </a:r>
            <a:endParaRPr lang="en-GB" sz="1100" i="1" dirty="0">
              <a:solidFill>
                <a:srgbClr val="4A4A49"/>
              </a:solidFill>
            </a:endParaRPr>
          </a:p>
        </p:txBody>
      </p:sp>
      <p:grpSp>
        <p:nvGrpSpPr>
          <p:cNvPr id="4" name="Groep 3">
            <a:extLst>
              <a:ext uri="{FF2B5EF4-FFF2-40B4-BE49-F238E27FC236}">
                <a16:creationId xmlns:a16="http://schemas.microsoft.com/office/drawing/2014/main" id="{F48CFC3E-027C-4086-BE55-086083EC0DA6}"/>
              </a:ext>
            </a:extLst>
          </p:cNvPr>
          <p:cNvGrpSpPr/>
          <p:nvPr/>
        </p:nvGrpSpPr>
        <p:grpSpPr>
          <a:xfrm>
            <a:off x="571639" y="3996862"/>
            <a:ext cx="230833" cy="1505887"/>
            <a:chOff x="518887" y="3243091"/>
            <a:chExt cx="230833" cy="1505887"/>
          </a:xfrm>
        </p:grpSpPr>
        <p:sp>
          <p:nvSpPr>
            <p:cNvPr id="13" name="Rectangle 28">
              <a:extLst>
                <a:ext uri="{FF2B5EF4-FFF2-40B4-BE49-F238E27FC236}">
                  <a16:creationId xmlns:a16="http://schemas.microsoft.com/office/drawing/2014/main" id="{7E6A5A80-A943-4761-A001-39A3FCD91098}"/>
                </a:ext>
              </a:extLst>
            </p:cNvPr>
            <p:cNvSpPr/>
            <p:nvPr/>
          </p:nvSpPr>
          <p:spPr>
            <a:xfrm rot="16200000">
              <a:off x="259841" y="3502137"/>
              <a:ext cx="748923" cy="230832"/>
            </a:xfrm>
            <a:prstGeom prst="rect">
              <a:avLst/>
            </a:prstGeom>
          </p:spPr>
          <p:txBody>
            <a:bodyPr wrap="none">
              <a:spAutoFit/>
            </a:bodyPr>
            <a:lstStyle/>
            <a:p>
              <a:pPr algn="ctr"/>
              <a:r>
                <a:rPr lang="en-US" sz="900" dirty="0">
                  <a:solidFill>
                    <a:srgbClr val="5497BE"/>
                  </a:solidFill>
                </a:rPr>
                <a:t>POSITIVE </a:t>
              </a:r>
            </a:p>
          </p:txBody>
        </p:sp>
        <p:sp>
          <p:nvSpPr>
            <p:cNvPr id="14" name="Rectangle 29">
              <a:extLst>
                <a:ext uri="{FF2B5EF4-FFF2-40B4-BE49-F238E27FC236}">
                  <a16:creationId xmlns:a16="http://schemas.microsoft.com/office/drawing/2014/main" id="{8C1EDB68-FE21-4A1D-B9E4-84FD5E5272CA}"/>
                </a:ext>
              </a:extLst>
            </p:cNvPr>
            <p:cNvSpPr/>
            <p:nvPr/>
          </p:nvSpPr>
          <p:spPr>
            <a:xfrm rot="16200000">
              <a:off x="250224" y="4249483"/>
              <a:ext cx="768159" cy="230832"/>
            </a:xfrm>
            <a:prstGeom prst="rect">
              <a:avLst/>
            </a:prstGeom>
          </p:spPr>
          <p:txBody>
            <a:bodyPr wrap="none">
              <a:spAutoFit/>
            </a:bodyPr>
            <a:lstStyle/>
            <a:p>
              <a:pPr algn="ctr"/>
              <a:r>
                <a:rPr lang="en-US" sz="900" dirty="0">
                  <a:solidFill>
                    <a:srgbClr val="921A1A"/>
                  </a:solidFill>
                </a:rPr>
                <a:t>NEGATIVE</a:t>
              </a:r>
            </a:p>
          </p:txBody>
        </p:sp>
        <p:cxnSp>
          <p:nvCxnSpPr>
            <p:cNvPr id="15" name="Straight Connector 30">
              <a:extLst>
                <a:ext uri="{FF2B5EF4-FFF2-40B4-BE49-F238E27FC236}">
                  <a16:creationId xmlns:a16="http://schemas.microsoft.com/office/drawing/2014/main" id="{73364315-A45F-4FDC-99C5-F5F4CC50335E}"/>
                </a:ext>
              </a:extLst>
            </p:cNvPr>
            <p:cNvCxnSpPr>
              <a:cxnSpLocks/>
            </p:cNvCxnSpPr>
            <p:nvPr/>
          </p:nvCxnSpPr>
          <p:spPr>
            <a:xfrm flipH="1">
              <a:off x="536085" y="3968794"/>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6" name="Rectangle 50">
            <a:extLst>
              <a:ext uri="{FF2B5EF4-FFF2-40B4-BE49-F238E27FC236}">
                <a16:creationId xmlns:a16="http://schemas.microsoft.com/office/drawing/2014/main" id="{A137B35E-9EBF-4FE8-8671-3B72CC00BCEF}"/>
              </a:ext>
            </a:extLst>
          </p:cNvPr>
          <p:cNvSpPr/>
          <p:nvPr/>
        </p:nvSpPr>
        <p:spPr>
          <a:xfrm>
            <a:off x="1468081" y="3300297"/>
            <a:ext cx="2878290"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a:solidFill>
                  <a:schemeClr val="bg1">
                    <a:lumMod val="50000"/>
                  </a:schemeClr>
                </a:solidFill>
              </a:rPr>
              <a:t>COMPARISON SAME </a:t>
            </a:r>
            <a:r>
              <a:rPr lang="en-US" sz="800" b="1" baseline="0" dirty="0">
                <a:solidFill>
                  <a:schemeClr val="bg1">
                    <a:lumMod val="50000"/>
                  </a:schemeClr>
                </a:solidFill>
              </a:rPr>
              <a:t>QUARTER LAST YEAR</a:t>
            </a:r>
            <a:endParaRPr lang="en-GB" sz="800" b="1" dirty="0">
              <a:solidFill>
                <a:schemeClr val="bg1">
                  <a:lumMod val="50000"/>
                </a:schemeClr>
              </a:solidFill>
            </a:endParaRPr>
          </a:p>
        </p:txBody>
      </p:sp>
      <p:sp>
        <p:nvSpPr>
          <p:cNvPr id="17" name="Rectangle 27">
            <a:extLst>
              <a:ext uri="{FF2B5EF4-FFF2-40B4-BE49-F238E27FC236}">
                <a16:creationId xmlns:a16="http://schemas.microsoft.com/office/drawing/2014/main" id="{4D3BA2DF-58EC-40A2-AC4E-7FA1BB4780E7}"/>
              </a:ext>
            </a:extLst>
          </p:cNvPr>
          <p:cNvSpPr/>
          <p:nvPr/>
        </p:nvSpPr>
        <p:spPr>
          <a:xfrm>
            <a:off x="1013226" y="3123165"/>
            <a:ext cx="1428596" cy="230832"/>
          </a:xfrm>
          <a:prstGeom prst="rect">
            <a:avLst/>
          </a:prstGeom>
        </p:spPr>
        <p:txBody>
          <a:bodyPr wrap="none">
            <a:spAutoFit/>
          </a:bodyPr>
          <a:lstStyle/>
          <a:p>
            <a:pPr algn="r"/>
            <a:r>
              <a:rPr lang="en-US" sz="900" dirty="0">
                <a:solidFill>
                  <a:srgbClr val="4A4A49"/>
                </a:solidFill>
              </a:rPr>
              <a:t>TURNOVER BALANCE</a:t>
            </a:r>
            <a:endParaRPr lang="en-GB" sz="900" dirty="0">
              <a:solidFill>
                <a:srgbClr val="4A4A49"/>
              </a:solidFill>
            </a:endParaRPr>
          </a:p>
        </p:txBody>
      </p:sp>
      <p:sp>
        <p:nvSpPr>
          <p:cNvPr id="18" name="Rectangle 1">
            <a:extLst>
              <a:ext uri="{FF2B5EF4-FFF2-40B4-BE49-F238E27FC236}">
                <a16:creationId xmlns:a16="http://schemas.microsoft.com/office/drawing/2014/main" id="{8EE089CC-19C9-4423-9241-85A4AEF033A4}"/>
              </a:ext>
            </a:extLst>
          </p:cNvPr>
          <p:cNvSpPr/>
          <p:nvPr/>
        </p:nvSpPr>
        <p:spPr>
          <a:xfrm>
            <a:off x="2374682" y="3104429"/>
            <a:ext cx="2223686" cy="230832"/>
          </a:xfrm>
          <a:prstGeom prst="rect">
            <a:avLst/>
          </a:prstGeom>
        </p:spPr>
        <p:txBody>
          <a:bodyPr wrap="none">
            <a:spAutoFit/>
          </a:bodyPr>
          <a:lstStyle/>
          <a:p>
            <a:pPr algn="r"/>
            <a:r>
              <a:rPr lang="en-GB" sz="900" dirty="0">
                <a:solidFill>
                  <a:schemeClr val="bg1">
                    <a:lumMod val="65000"/>
                  </a:schemeClr>
                </a:solidFill>
              </a:rPr>
              <a:t>(% INCREASE minus % DECREASE)   </a:t>
            </a:r>
          </a:p>
        </p:txBody>
      </p:sp>
      <p:sp>
        <p:nvSpPr>
          <p:cNvPr id="19" name="Rectangle 15">
            <a:extLst>
              <a:ext uri="{FF2B5EF4-FFF2-40B4-BE49-F238E27FC236}">
                <a16:creationId xmlns:a16="http://schemas.microsoft.com/office/drawing/2014/main" id="{29299BD1-388A-41BA-8EEA-FF84287E35DF}"/>
              </a:ext>
            </a:extLst>
          </p:cNvPr>
          <p:cNvSpPr/>
          <p:nvPr/>
        </p:nvSpPr>
        <p:spPr>
          <a:xfrm>
            <a:off x="6946186" y="3115063"/>
            <a:ext cx="1576072" cy="230832"/>
          </a:xfrm>
          <a:prstGeom prst="rect">
            <a:avLst/>
          </a:prstGeom>
        </p:spPr>
        <p:txBody>
          <a:bodyPr wrap="none">
            <a:spAutoFit/>
          </a:bodyPr>
          <a:lstStyle/>
          <a:p>
            <a:r>
              <a:rPr lang="en-US" sz="900" dirty="0">
                <a:solidFill>
                  <a:srgbClr val="4A4A49"/>
                </a:solidFill>
              </a:rPr>
              <a:t>ORDER BOOK </a:t>
            </a:r>
            <a:r>
              <a:rPr lang="en-US" sz="900" dirty="0">
                <a:solidFill>
                  <a:schemeClr val="bg1">
                    <a:lumMod val="65000"/>
                  </a:schemeClr>
                </a:solidFill>
              </a:rPr>
              <a:t>(MONTHS)</a:t>
            </a:r>
            <a:endParaRPr lang="en-GB" sz="900" dirty="0">
              <a:solidFill>
                <a:schemeClr val="bg1">
                  <a:lumMod val="65000"/>
                </a:schemeClr>
              </a:solidFill>
            </a:endParaRPr>
          </a:p>
        </p:txBody>
      </p:sp>
      <p:sp>
        <p:nvSpPr>
          <p:cNvPr id="3" name="Tekstvak 2">
            <a:extLst>
              <a:ext uri="{FF2B5EF4-FFF2-40B4-BE49-F238E27FC236}">
                <a16:creationId xmlns:a16="http://schemas.microsoft.com/office/drawing/2014/main" id="{46D1CCE8-6020-45CA-83DA-7FA3E29E2995}"/>
              </a:ext>
            </a:extLst>
          </p:cNvPr>
          <p:cNvSpPr txBox="1"/>
          <p:nvPr/>
        </p:nvSpPr>
        <p:spPr>
          <a:xfrm>
            <a:off x="7048226" y="3289507"/>
            <a:ext cx="2604977" cy="241622"/>
          </a:xfrm>
          <a:prstGeom prst="rect">
            <a:avLst/>
          </a:prstGeom>
          <a:noFill/>
        </p:spPr>
        <p:txBody>
          <a:bodyPr wrap="square" lIns="0" tIns="0" rIns="0" bIns="0" rtlCol="0" anchor="ctr">
            <a:noAutofit/>
          </a:bodyPr>
          <a:lstStyle/>
          <a:p>
            <a:pPr>
              <a:lnSpc>
                <a:spcPct val="90000"/>
              </a:lnSpc>
            </a:pPr>
            <a:r>
              <a:rPr lang="nl-NL" sz="800" b="1" dirty="0">
                <a:solidFill>
                  <a:schemeClr val="bg1">
                    <a:lumMod val="65000"/>
                  </a:schemeClr>
                </a:solidFill>
              </a:rPr>
              <a:t>EU |</a:t>
            </a:r>
            <a:r>
              <a:rPr lang="en-GB" sz="800" b="1" dirty="0">
                <a:solidFill>
                  <a:srgbClr val="CAA81F"/>
                </a:solidFill>
              </a:rPr>
              <a:t> </a:t>
            </a:r>
            <a:r>
              <a:rPr lang="en-GB" sz="800" b="1" dirty="0">
                <a:solidFill>
                  <a:srgbClr val="0A5D7A"/>
                </a:solidFill>
              </a:rPr>
              <a:t>THE UNITED KINGDOM</a:t>
            </a:r>
            <a:r>
              <a:rPr lang="nl-NL" sz="800" b="1" dirty="0">
                <a:solidFill>
                  <a:srgbClr val="0A5D7A"/>
                </a:solidFill>
              </a:rPr>
              <a:t> </a:t>
            </a:r>
          </a:p>
        </p:txBody>
      </p:sp>
      <p:cxnSp>
        <p:nvCxnSpPr>
          <p:cNvPr id="6" name="Rechte verbindingslijn 5">
            <a:extLst>
              <a:ext uri="{FF2B5EF4-FFF2-40B4-BE49-F238E27FC236}">
                <a16:creationId xmlns:a16="http://schemas.microsoft.com/office/drawing/2014/main" id="{4B1FC59E-2236-408B-9C8F-BDFC6167AF27}"/>
              </a:ext>
            </a:extLst>
          </p:cNvPr>
          <p:cNvCxnSpPr/>
          <p:nvPr/>
        </p:nvCxnSpPr>
        <p:spPr>
          <a:xfrm>
            <a:off x="1162082" y="3421589"/>
            <a:ext cx="347741" cy="0"/>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sp>
        <p:nvSpPr>
          <p:cNvPr id="21" name="TextBox 5">
            <a:extLst>
              <a:ext uri="{FF2B5EF4-FFF2-40B4-BE49-F238E27FC236}">
                <a16:creationId xmlns:a16="http://schemas.microsoft.com/office/drawing/2014/main" id="{0321CBC4-344C-42EF-B996-4281FCD7FF99}"/>
              </a:ext>
            </a:extLst>
          </p:cNvPr>
          <p:cNvSpPr txBox="1"/>
          <p:nvPr/>
        </p:nvSpPr>
        <p:spPr>
          <a:xfrm>
            <a:off x="1130011" y="4711980"/>
            <a:ext cx="4596028" cy="969163"/>
          </a:xfrm>
          <a:prstGeom prst="rect">
            <a:avLst/>
          </a:prstGeom>
          <a:solidFill>
            <a:srgbClr val="881818">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24" name="Tijdelijke aanduiding voor tekst 1">
            <a:extLst>
              <a:ext uri="{FF2B5EF4-FFF2-40B4-BE49-F238E27FC236}">
                <a16:creationId xmlns:a16="http://schemas.microsoft.com/office/drawing/2014/main" id="{318B9570-31A9-469A-AEC6-99D1FE703580}"/>
              </a:ext>
            </a:extLst>
          </p:cNvPr>
          <p:cNvSpPr>
            <a:spLocks noGrp="1"/>
          </p:cNvSpPr>
          <p:nvPr>
            <p:ph type="body" sz="quarter" idx="13"/>
          </p:nvPr>
        </p:nvSpPr>
        <p:spPr/>
        <p:txBody>
          <a:bodyPr vert="horz" lIns="0" tIns="0" rIns="0" bIns="0" rtlCol="0" anchor="t">
            <a:noAutofit/>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cxnSp>
        <p:nvCxnSpPr>
          <p:cNvPr id="27" name="Rechte verbindingslijn 9">
            <a:extLst>
              <a:ext uri="{FF2B5EF4-FFF2-40B4-BE49-F238E27FC236}">
                <a16:creationId xmlns:a16="http://schemas.microsoft.com/office/drawing/2014/main" id="{2C15D5C8-599C-401A-883D-FF50E97C46F4}"/>
              </a:ext>
            </a:extLst>
          </p:cNvPr>
          <p:cNvCxnSpPr>
            <a:cxnSpLocks/>
          </p:cNvCxnSpPr>
          <p:nvPr/>
        </p:nvCxnSpPr>
        <p:spPr>
          <a:xfrm flipV="1">
            <a:off x="6095999" y="1834811"/>
            <a:ext cx="0" cy="43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kstvak 6">
            <a:extLst>
              <a:ext uri="{FF2B5EF4-FFF2-40B4-BE49-F238E27FC236}">
                <a16:creationId xmlns:a16="http://schemas.microsoft.com/office/drawing/2014/main" id="{05BB056D-FE01-4FAC-8D90-DC38622E5F79}"/>
              </a:ext>
            </a:extLst>
          </p:cNvPr>
          <p:cNvSpPr txBox="1"/>
          <p:nvPr/>
        </p:nvSpPr>
        <p:spPr>
          <a:xfrm>
            <a:off x="571639" y="1804257"/>
            <a:ext cx="5257654" cy="629695"/>
          </a:xfrm>
          <a:prstGeom prst="rect">
            <a:avLst/>
          </a:prstGeom>
          <a:noFill/>
          <a:ln>
            <a:noFill/>
          </a:ln>
        </p:spPr>
        <p:txBody>
          <a:bodyPr wrap="square" lIns="0" tIns="0" rIns="0" bIns="0" rtlCol="0" anchor="b">
            <a:noAutofit/>
          </a:bodyPr>
          <a:lstStyle/>
          <a:p>
            <a:pPr algn="l">
              <a:lnSpc>
                <a:spcPct val="90000"/>
              </a:lnSpc>
            </a:pPr>
            <a:r>
              <a:rPr lang="en-GB" sz="1600" b="1" dirty="0">
                <a:solidFill>
                  <a:srgbClr val="4A4A49"/>
                </a:solidFill>
              </a:rPr>
              <a:t>Turnover outlook</a:t>
            </a:r>
          </a:p>
          <a:p>
            <a:r>
              <a:rPr lang="en-GB" sz="1100" i="1" dirty="0">
                <a:solidFill>
                  <a:srgbClr val="4A4A49"/>
                </a:solidFill>
                <a:latin typeface="Arial" pitchFamily="34" charset="0"/>
                <a:cs typeface="Arial" pitchFamily="34" charset="0"/>
              </a:rPr>
              <a:t>If you compare your turnover of Q4-21 to Q4-21, how did your turnover develop?</a:t>
            </a:r>
          </a:p>
          <a:p>
            <a:r>
              <a:rPr lang="en-GB" sz="1100" i="1" dirty="0">
                <a:solidFill>
                  <a:srgbClr val="4A4A49"/>
                </a:solidFill>
                <a:latin typeface="Arial" pitchFamily="34" charset="0"/>
                <a:cs typeface="Arial" pitchFamily="34" charset="0"/>
              </a:rPr>
              <a:t>What are your expectations for the development in Q1-22?</a:t>
            </a:r>
          </a:p>
        </p:txBody>
      </p:sp>
      <p:sp>
        <p:nvSpPr>
          <p:cNvPr id="22" name="Titel 1">
            <a:extLst>
              <a:ext uri="{FF2B5EF4-FFF2-40B4-BE49-F238E27FC236}">
                <a16:creationId xmlns:a16="http://schemas.microsoft.com/office/drawing/2014/main" id="{DC03C1A1-77A4-8FBD-B99B-5E0D5AE01CD1}"/>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 </a:t>
            </a:r>
            <a:r>
              <a:rPr lang="nl-NL" sz="1200" b="0" dirty="0">
                <a:solidFill>
                  <a:srgbClr val="40403F"/>
                </a:solidFill>
              </a:rPr>
              <a:t>War in Ukraine | Summary | </a:t>
            </a:r>
            <a:r>
              <a:rPr lang="nl-NL" sz="1200" dirty="0">
                <a:solidFill>
                  <a:srgbClr val="40403F"/>
                </a:solidFill>
              </a:rPr>
              <a:t>United Kingdom </a:t>
            </a:r>
            <a:r>
              <a:rPr lang="nl-NL" sz="1200" b="0" dirty="0">
                <a:solidFill>
                  <a:srgbClr val="40403F"/>
                </a:solidFill>
              </a:rPr>
              <a:t>| Germany | France | Poland | Belgium | </a:t>
            </a:r>
            <a:r>
              <a:rPr lang="en-GB" sz="1200" b="0" dirty="0">
                <a:solidFill>
                  <a:srgbClr val="40403F"/>
                </a:solidFill>
              </a:rPr>
              <a:t>The Netherlands</a:t>
            </a:r>
            <a:endParaRPr lang="nl-NL" sz="1200" dirty="0">
              <a:solidFill>
                <a:srgbClr val="40403F"/>
              </a:solidFill>
            </a:endParaRPr>
          </a:p>
        </p:txBody>
      </p:sp>
    </p:spTree>
    <p:extLst>
      <p:ext uri="{BB962C8B-B14F-4D97-AF65-F5344CB8AC3E}">
        <p14:creationId xmlns:p14="http://schemas.microsoft.com/office/powerpoint/2010/main" val="34214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normAutofit/>
          </a:bodyPr>
          <a:lstStyle/>
          <a:p>
            <a:r>
              <a:rPr lang="en-GB"/>
              <a:t>Index</a:t>
            </a:r>
          </a:p>
        </p:txBody>
      </p:sp>
      <p:graphicFrame>
        <p:nvGraphicFramePr>
          <p:cNvPr id="2" name="Tabel 1">
            <a:extLst>
              <a:ext uri="{FF2B5EF4-FFF2-40B4-BE49-F238E27FC236}">
                <a16:creationId xmlns:a16="http://schemas.microsoft.com/office/drawing/2014/main" id="{692ADCE5-09B2-4BA3-87E6-57E3A6662FA9}"/>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 </a:t>
                      </a:r>
                      <a:r>
                        <a:rPr lang="en-GB" sz="1400" b="0" kern="1200">
                          <a:solidFill>
                            <a:schemeClr val="bg1"/>
                          </a:solidFill>
                          <a:latin typeface="+mn-lt"/>
                          <a:ea typeface="+mn-ea"/>
                          <a:cs typeface="+mn-cs"/>
                        </a:rPr>
                        <a:t>Prefab</a:t>
                      </a:r>
                      <a:endParaRPr lang="en-US" sz="1400" b="0" kern="1200">
                        <a:solidFill>
                          <a:schemeClr val="bg1"/>
                        </a:solidFill>
                        <a:latin typeface="+mn-lt"/>
                        <a:ea typeface="+mn-ea"/>
                        <a:cs typeface="+mn-cs"/>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Prefab </a:t>
                      </a:r>
                      <a:r>
                        <a:rPr lang="en-GB" sz="1400" noProof="0">
                          <a:solidFill>
                            <a:schemeClr val="bg1"/>
                          </a:solidFill>
                        </a:rPr>
                        <a:t>on European level</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97BE"/>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
        <p:nvSpPr>
          <p:cNvPr id="6" name="Tijdelijke aanduiding voor afbeelding 5">
            <a:extLst>
              <a:ext uri="{FF2B5EF4-FFF2-40B4-BE49-F238E27FC236}">
                <a16:creationId xmlns:a16="http://schemas.microsoft.com/office/drawing/2014/main" id="{CA96BD44-5E9F-B3A9-C8B6-2E5A6A475806}"/>
              </a:ext>
            </a:extLst>
          </p:cNvPr>
          <p:cNvSpPr>
            <a:spLocks noGrp="1"/>
          </p:cNvSpPr>
          <p:nvPr>
            <p:ph type="pic" sz="quarter" idx="10"/>
          </p:nvPr>
        </p:nvSpPr>
        <p:spPr/>
      </p:sp>
      <p:pic>
        <p:nvPicPr>
          <p:cNvPr id="8" name="Picture 2">
            <a:extLst>
              <a:ext uri="{FF2B5EF4-FFF2-40B4-BE49-F238E27FC236}">
                <a16:creationId xmlns:a16="http://schemas.microsoft.com/office/drawing/2014/main" id="{A8BBDDA2-3BEA-B497-031F-1FE8D95DB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9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5AA6E93-934E-FB31-7508-2C3823ECE714}"/>
              </a:ext>
            </a:extLst>
          </p:cNvPr>
          <p:cNvPicPr>
            <a:picLocks noChangeAspect="1"/>
          </p:cNvPicPr>
          <p:nvPr/>
        </p:nvPicPr>
        <p:blipFill>
          <a:blip r:embed="rId3"/>
          <a:stretch>
            <a:fillRect/>
          </a:stretch>
        </p:blipFill>
        <p:spPr>
          <a:xfrm>
            <a:off x="3997576" y="1917364"/>
            <a:ext cx="5663675" cy="4974767"/>
          </a:xfrm>
          <a:prstGeom prst="rect">
            <a:avLst/>
          </a:prstGeom>
        </p:spPr>
      </p:pic>
      <p:sp>
        <p:nvSpPr>
          <p:cNvPr id="19" name="Tekstvak 18">
            <a:extLst>
              <a:ext uri="{FF2B5EF4-FFF2-40B4-BE49-F238E27FC236}">
                <a16:creationId xmlns:a16="http://schemas.microsoft.com/office/drawing/2014/main" id="{D2155FE0-D95C-42AD-88C1-3932F3B8C62F}"/>
              </a:ext>
            </a:extLst>
          </p:cNvPr>
          <p:cNvSpPr txBox="1"/>
          <p:nvPr/>
        </p:nvSpPr>
        <p:spPr>
          <a:xfrm>
            <a:off x="6900503" y="2344046"/>
            <a:ext cx="2657852" cy="286231"/>
          </a:xfrm>
          <a:prstGeom prst="rect">
            <a:avLst/>
          </a:prstGeom>
          <a:noFill/>
        </p:spPr>
        <p:txBody>
          <a:bodyPr wrap="square" lIns="0" tIns="0" rIns="0" bIns="0" rtlCol="0" anchor="t" anchorCtr="0">
            <a:noAutofit/>
          </a:bodyPr>
          <a:lstStyle/>
          <a:p>
            <a:pPr lvl="0" algn="ctr">
              <a:lnSpc>
                <a:spcPct val="90000"/>
              </a:lnSpc>
              <a:defRPr/>
            </a:pPr>
            <a:r>
              <a:rPr lang="en-GB" b="1">
                <a:solidFill>
                  <a:srgbClr val="176782"/>
                </a:solidFill>
                <a:latin typeface="Arial" panose="020B0604020202020204"/>
              </a:rPr>
              <a:t>The Netherlands </a:t>
            </a:r>
          </a:p>
        </p:txBody>
      </p:sp>
      <p:sp>
        <p:nvSpPr>
          <p:cNvPr id="2" name="Rechthoek 1">
            <a:extLst>
              <a:ext uri="{FF2B5EF4-FFF2-40B4-BE49-F238E27FC236}">
                <a16:creationId xmlns:a16="http://schemas.microsoft.com/office/drawing/2014/main" id="{F5536442-EC8B-411E-AA1B-FF3B281AAD01}"/>
              </a:ext>
            </a:extLst>
          </p:cNvPr>
          <p:cNvSpPr/>
          <p:nvPr/>
        </p:nvSpPr>
        <p:spPr>
          <a:xfrm>
            <a:off x="7587926" y="6292851"/>
            <a:ext cx="2067041" cy="42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27" name="Tekstvak 26">
            <a:extLst>
              <a:ext uri="{FF2B5EF4-FFF2-40B4-BE49-F238E27FC236}">
                <a16:creationId xmlns:a16="http://schemas.microsoft.com/office/drawing/2014/main" id="{4FD5451F-7C82-4FFF-B3CB-FFD325C287D6}"/>
              </a:ext>
            </a:extLst>
          </p:cNvPr>
          <p:cNvSpPr txBox="1"/>
          <p:nvPr/>
        </p:nvSpPr>
        <p:spPr>
          <a:xfrm>
            <a:off x="9230544" y="2997580"/>
            <a:ext cx="918673" cy="296163"/>
          </a:xfrm>
          <a:prstGeom prst="rect">
            <a:avLst/>
          </a:prstGeom>
          <a:noFill/>
        </p:spPr>
        <p:txBody>
          <a:bodyPr wrap="square" lIns="0" tIns="0" rIns="0" bIns="0" rtlCol="0" anchor="t" anchorCtr="0">
            <a:noAutofit/>
          </a:bodyPr>
          <a:lstStyle/>
          <a:p>
            <a:pPr lvl="0" algn="ctr">
              <a:lnSpc>
                <a:spcPct val="90000"/>
              </a:lnSpc>
              <a:defRPr/>
            </a:pPr>
            <a:r>
              <a:rPr lang="en-GB" b="1">
                <a:solidFill>
                  <a:srgbClr val="3E839A"/>
                </a:solidFill>
                <a:latin typeface="Arial" panose="020B0604020202020204"/>
              </a:rPr>
              <a:t>Poland</a:t>
            </a:r>
          </a:p>
        </p:txBody>
      </p:sp>
      <p:sp>
        <p:nvSpPr>
          <p:cNvPr id="28" name="Tekstvak 27">
            <a:extLst>
              <a:ext uri="{FF2B5EF4-FFF2-40B4-BE49-F238E27FC236}">
                <a16:creationId xmlns:a16="http://schemas.microsoft.com/office/drawing/2014/main" id="{D51BD679-FE96-46DF-B8D8-A8346F489923}"/>
              </a:ext>
            </a:extLst>
          </p:cNvPr>
          <p:cNvSpPr txBox="1"/>
          <p:nvPr/>
        </p:nvSpPr>
        <p:spPr>
          <a:xfrm>
            <a:off x="8081561" y="5169295"/>
            <a:ext cx="1573406" cy="358923"/>
          </a:xfrm>
          <a:prstGeom prst="rect">
            <a:avLst/>
          </a:prstGeom>
          <a:noFill/>
        </p:spPr>
        <p:txBody>
          <a:bodyPr wrap="square" lIns="0" tIns="0" rIns="0" bIns="0" rtlCol="0" anchor="t" anchorCtr="0">
            <a:noAutofit/>
          </a:bodyPr>
          <a:lstStyle/>
          <a:p>
            <a:pPr lvl="0" algn="ctr">
              <a:lnSpc>
                <a:spcPct val="90000"/>
              </a:lnSpc>
              <a:defRPr/>
            </a:pPr>
            <a:r>
              <a:rPr lang="en-GB" b="1">
                <a:solidFill>
                  <a:srgbClr val="8DBDCB"/>
                </a:solidFill>
                <a:latin typeface="Arial" panose="020B0604020202020204"/>
              </a:rPr>
              <a:t>Germany</a:t>
            </a:r>
            <a:r>
              <a:rPr lang="en-GB" b="1">
                <a:solidFill>
                  <a:srgbClr val="0A5D7A"/>
                </a:solidFill>
                <a:latin typeface="Arial" panose="020B0604020202020204"/>
              </a:rPr>
              <a:t> </a:t>
            </a:r>
          </a:p>
        </p:txBody>
      </p:sp>
      <p:sp>
        <p:nvSpPr>
          <p:cNvPr id="33" name="Tekstvak 32">
            <a:extLst>
              <a:ext uri="{FF2B5EF4-FFF2-40B4-BE49-F238E27FC236}">
                <a16:creationId xmlns:a16="http://schemas.microsoft.com/office/drawing/2014/main" id="{B7A52347-410B-41FB-AAA5-0CD9FF80AF5B}"/>
              </a:ext>
            </a:extLst>
          </p:cNvPr>
          <p:cNvSpPr txBox="1"/>
          <p:nvPr/>
        </p:nvSpPr>
        <p:spPr>
          <a:xfrm>
            <a:off x="1764999" y="3278229"/>
            <a:ext cx="1863162" cy="308724"/>
          </a:xfrm>
          <a:prstGeom prst="rect">
            <a:avLst/>
          </a:prstGeom>
          <a:noFill/>
        </p:spPr>
        <p:txBody>
          <a:bodyPr wrap="square" lIns="0" tIns="0" rIns="0" bIns="0" rtlCol="0" anchor="t" anchorCtr="0">
            <a:noAutofit/>
          </a:bodyPr>
          <a:lstStyle/>
          <a:p>
            <a:pPr algn="ctr">
              <a:lnSpc>
                <a:spcPct val="90000"/>
              </a:lnSpc>
              <a:defRPr/>
            </a:pPr>
            <a:r>
              <a:rPr lang="en-GB" b="1">
                <a:solidFill>
                  <a:srgbClr val="2B758E"/>
                </a:solidFill>
                <a:latin typeface="Arial" panose="020B0604020202020204"/>
              </a:rPr>
              <a:t>United Kingdom</a:t>
            </a:r>
          </a:p>
        </p:txBody>
      </p:sp>
      <p:sp>
        <p:nvSpPr>
          <p:cNvPr id="35" name="Tekstvak 34">
            <a:extLst>
              <a:ext uri="{FF2B5EF4-FFF2-40B4-BE49-F238E27FC236}">
                <a16:creationId xmlns:a16="http://schemas.microsoft.com/office/drawing/2014/main" id="{4E97FA94-71E3-48AF-B663-BCCC4127E1B9}"/>
              </a:ext>
            </a:extLst>
          </p:cNvPr>
          <p:cNvSpPr txBox="1"/>
          <p:nvPr/>
        </p:nvSpPr>
        <p:spPr>
          <a:xfrm>
            <a:off x="2924606" y="5084849"/>
            <a:ext cx="918673" cy="358923"/>
          </a:xfrm>
          <a:prstGeom prst="rect">
            <a:avLst/>
          </a:prstGeom>
          <a:noFill/>
        </p:spPr>
        <p:txBody>
          <a:bodyPr wrap="square" lIns="0" tIns="0" rIns="0" bIns="0" rtlCol="0" anchor="t" anchorCtr="0">
            <a:noAutofit/>
          </a:bodyPr>
          <a:lstStyle/>
          <a:p>
            <a:pPr algn="ctr">
              <a:lnSpc>
                <a:spcPct val="90000"/>
              </a:lnSpc>
              <a:defRPr/>
            </a:pPr>
            <a:r>
              <a:rPr lang="en-GB" b="1">
                <a:solidFill>
                  <a:srgbClr val="0A5D7A"/>
                </a:solidFill>
                <a:latin typeface="Arial" panose="020B0604020202020204"/>
              </a:rPr>
              <a:t>France</a:t>
            </a:r>
          </a:p>
        </p:txBody>
      </p:sp>
      <p:sp>
        <p:nvSpPr>
          <p:cNvPr id="38" name="Text Placeholder 33">
            <a:extLst>
              <a:ext uri="{FF2B5EF4-FFF2-40B4-BE49-F238E27FC236}">
                <a16:creationId xmlns:a16="http://schemas.microsoft.com/office/drawing/2014/main" id="{500024C6-9B6B-4457-B9F5-13C12E30E7E2}"/>
              </a:ext>
            </a:extLst>
          </p:cNvPr>
          <p:cNvSpPr>
            <a:spLocks noGrp="1"/>
          </p:cNvSpPr>
          <p:nvPr>
            <p:ph type="body" sz="quarter" idx="13"/>
          </p:nvPr>
        </p:nvSpPr>
        <p:spPr>
          <a:xfrm>
            <a:off x="444499" y="552450"/>
            <a:ext cx="11423449" cy="786642"/>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42" name="TextBox 44">
            <a:extLst>
              <a:ext uri="{FF2B5EF4-FFF2-40B4-BE49-F238E27FC236}">
                <a16:creationId xmlns:a16="http://schemas.microsoft.com/office/drawing/2014/main" id="{3EC41E04-C2DF-482D-9F7D-12F75706E410}"/>
              </a:ext>
            </a:extLst>
          </p:cNvPr>
          <p:cNvSpPr txBox="1"/>
          <p:nvPr/>
        </p:nvSpPr>
        <p:spPr>
          <a:xfrm>
            <a:off x="478004" y="2106162"/>
            <a:ext cx="2115047" cy="296167"/>
          </a:xfrm>
          <a:prstGeom prst="rect">
            <a:avLst/>
          </a:prstGeom>
          <a:noFill/>
        </p:spPr>
        <p:txBody>
          <a:bodyPr wrap="none" lIns="0" tIns="0" rIns="0" bIns="0" rtlCol="0" anchor="ctr">
            <a:noAutofit/>
          </a:bodyPr>
          <a:lstStyle/>
          <a:p>
            <a:pPr>
              <a:lnSpc>
                <a:spcPct val="90000"/>
              </a:lnSpc>
            </a:pPr>
            <a:r>
              <a:rPr lang="en-GB" sz="1100" b="1">
                <a:solidFill>
                  <a:srgbClr val="0A5D7A"/>
                </a:solidFill>
              </a:rPr>
              <a:t>Prefab users</a:t>
            </a:r>
          </a:p>
        </p:txBody>
      </p:sp>
      <p:sp>
        <p:nvSpPr>
          <p:cNvPr id="43" name="TextBox 50">
            <a:extLst>
              <a:ext uri="{FF2B5EF4-FFF2-40B4-BE49-F238E27FC236}">
                <a16:creationId xmlns:a16="http://schemas.microsoft.com/office/drawing/2014/main" id="{A3537CDA-C40E-433F-827C-EABFBF6DB0C6}"/>
              </a:ext>
            </a:extLst>
          </p:cNvPr>
          <p:cNvSpPr txBox="1"/>
          <p:nvPr/>
        </p:nvSpPr>
        <p:spPr>
          <a:xfrm>
            <a:off x="469107" y="2383780"/>
            <a:ext cx="2115047" cy="296167"/>
          </a:xfrm>
          <a:prstGeom prst="rect">
            <a:avLst/>
          </a:prstGeom>
          <a:noFill/>
        </p:spPr>
        <p:txBody>
          <a:bodyPr wrap="none" lIns="0" tIns="0" rIns="0" bIns="0" rtlCol="0" anchor="ctr">
            <a:noAutofit/>
          </a:bodyPr>
          <a:lstStyle/>
          <a:p>
            <a:pPr>
              <a:lnSpc>
                <a:spcPct val="90000"/>
              </a:lnSpc>
            </a:pPr>
            <a:r>
              <a:rPr lang="en-GB" sz="1100" b="1">
                <a:solidFill>
                  <a:srgbClr val="CAA81F"/>
                </a:solidFill>
              </a:rPr>
              <a:t>Prefab non-users</a:t>
            </a:r>
          </a:p>
        </p:txBody>
      </p:sp>
      <p:sp>
        <p:nvSpPr>
          <p:cNvPr id="13" name="Rechthoek 12">
            <a:extLst>
              <a:ext uri="{FF2B5EF4-FFF2-40B4-BE49-F238E27FC236}">
                <a16:creationId xmlns:a16="http://schemas.microsoft.com/office/drawing/2014/main" id="{0F0C3FFC-00EB-491F-A44D-5C97C319DF1C}"/>
              </a:ext>
            </a:extLst>
          </p:cNvPr>
          <p:cNvSpPr/>
          <p:nvPr/>
        </p:nvSpPr>
        <p:spPr>
          <a:xfrm>
            <a:off x="366787" y="1536193"/>
            <a:ext cx="6713947" cy="286232"/>
          </a:xfrm>
          <a:prstGeom prst="rect">
            <a:avLst/>
          </a:prstGeom>
        </p:spPr>
        <p:txBody>
          <a:bodyPr wrap="square">
            <a:spAutoFit/>
          </a:bodyPr>
          <a:lstStyle/>
          <a:p>
            <a:pPr>
              <a:lnSpc>
                <a:spcPct val="90000"/>
              </a:lnSpc>
            </a:pPr>
            <a:r>
              <a:rPr lang="en-GB" sz="1400" b="1">
                <a:solidFill>
                  <a:srgbClr val="757F7F"/>
                </a:solidFill>
              </a:rPr>
              <a:t>Prefab distribution among HVAC installers &amp; plumbers in Europe</a:t>
            </a:r>
          </a:p>
        </p:txBody>
      </p:sp>
      <p:cxnSp>
        <p:nvCxnSpPr>
          <p:cNvPr id="44" name="Straight Connector 17">
            <a:extLst>
              <a:ext uri="{FF2B5EF4-FFF2-40B4-BE49-F238E27FC236}">
                <a16:creationId xmlns:a16="http://schemas.microsoft.com/office/drawing/2014/main" id="{A57BEF32-8A61-4685-8B83-CE4F84D940E2}"/>
              </a:ext>
            </a:extLst>
          </p:cNvPr>
          <p:cNvCxnSpPr>
            <a:cxnSpLocks/>
          </p:cNvCxnSpPr>
          <p:nvPr/>
        </p:nvCxnSpPr>
        <p:spPr>
          <a:xfrm flipV="1">
            <a:off x="3700037" y="3390562"/>
            <a:ext cx="1775244" cy="15977"/>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47" name="Straight Connector 20">
            <a:extLst>
              <a:ext uri="{FF2B5EF4-FFF2-40B4-BE49-F238E27FC236}">
                <a16:creationId xmlns:a16="http://schemas.microsoft.com/office/drawing/2014/main" id="{B27B03B1-9CBC-4BF0-99F8-438F32A4CDA7}"/>
              </a:ext>
            </a:extLst>
          </p:cNvPr>
          <p:cNvCxnSpPr>
            <a:cxnSpLocks/>
          </p:cNvCxnSpPr>
          <p:nvPr/>
        </p:nvCxnSpPr>
        <p:spPr>
          <a:xfrm>
            <a:off x="6363775" y="2448834"/>
            <a:ext cx="843512" cy="0"/>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48" name="Straight Connector 22">
            <a:extLst>
              <a:ext uri="{FF2B5EF4-FFF2-40B4-BE49-F238E27FC236}">
                <a16:creationId xmlns:a16="http://schemas.microsoft.com/office/drawing/2014/main" id="{CAD82563-998D-4FAF-9298-12944631B31E}"/>
              </a:ext>
            </a:extLst>
          </p:cNvPr>
          <p:cNvCxnSpPr>
            <a:cxnSpLocks/>
          </p:cNvCxnSpPr>
          <p:nvPr/>
        </p:nvCxnSpPr>
        <p:spPr>
          <a:xfrm>
            <a:off x="6363775" y="2447209"/>
            <a:ext cx="10776" cy="1549209"/>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51" name="Straight Connector 20">
            <a:extLst>
              <a:ext uri="{FF2B5EF4-FFF2-40B4-BE49-F238E27FC236}">
                <a16:creationId xmlns:a16="http://schemas.microsoft.com/office/drawing/2014/main" id="{CE306545-0246-4529-8B75-7D94403B890F}"/>
              </a:ext>
            </a:extLst>
          </p:cNvPr>
          <p:cNvCxnSpPr>
            <a:cxnSpLocks/>
          </p:cNvCxnSpPr>
          <p:nvPr/>
        </p:nvCxnSpPr>
        <p:spPr>
          <a:xfrm>
            <a:off x="8274080" y="3088803"/>
            <a:ext cx="843512" cy="0"/>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52" name="Straight Connector 22">
            <a:extLst>
              <a:ext uri="{FF2B5EF4-FFF2-40B4-BE49-F238E27FC236}">
                <a16:creationId xmlns:a16="http://schemas.microsoft.com/office/drawing/2014/main" id="{BD34AF5F-5286-431F-8B12-F86B6812BD1E}"/>
              </a:ext>
            </a:extLst>
          </p:cNvPr>
          <p:cNvCxnSpPr>
            <a:cxnSpLocks/>
          </p:cNvCxnSpPr>
          <p:nvPr/>
        </p:nvCxnSpPr>
        <p:spPr>
          <a:xfrm>
            <a:off x="8274080" y="3087178"/>
            <a:ext cx="10776" cy="1008000"/>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55" name="Straight Connector 26">
            <a:extLst>
              <a:ext uri="{FF2B5EF4-FFF2-40B4-BE49-F238E27FC236}">
                <a16:creationId xmlns:a16="http://schemas.microsoft.com/office/drawing/2014/main" id="{D455F232-373C-4BD1-8A4E-AA9612A9C471}"/>
              </a:ext>
            </a:extLst>
          </p:cNvPr>
          <p:cNvCxnSpPr>
            <a:cxnSpLocks/>
          </p:cNvCxnSpPr>
          <p:nvPr/>
        </p:nvCxnSpPr>
        <p:spPr>
          <a:xfrm>
            <a:off x="7121537" y="5292669"/>
            <a:ext cx="1188000" cy="0"/>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sp>
        <p:nvSpPr>
          <p:cNvPr id="56" name="Oval 31">
            <a:extLst>
              <a:ext uri="{FF2B5EF4-FFF2-40B4-BE49-F238E27FC236}">
                <a16:creationId xmlns:a16="http://schemas.microsoft.com/office/drawing/2014/main" id="{4776BA28-B7BF-44F5-B08C-922CA18D2623}"/>
              </a:ext>
            </a:extLst>
          </p:cNvPr>
          <p:cNvSpPr/>
          <p:nvPr/>
        </p:nvSpPr>
        <p:spPr>
          <a:xfrm>
            <a:off x="8242897" y="4045910"/>
            <a:ext cx="66675" cy="66675"/>
          </a:xfrm>
          <a:prstGeom prst="ellipse">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58" name="Oval 31">
            <a:extLst>
              <a:ext uri="{FF2B5EF4-FFF2-40B4-BE49-F238E27FC236}">
                <a16:creationId xmlns:a16="http://schemas.microsoft.com/office/drawing/2014/main" id="{57CDFA84-CFE0-4131-B8B8-761FB906F619}"/>
              </a:ext>
            </a:extLst>
          </p:cNvPr>
          <p:cNvSpPr/>
          <p:nvPr/>
        </p:nvSpPr>
        <p:spPr>
          <a:xfrm>
            <a:off x="6347836" y="3978108"/>
            <a:ext cx="66675" cy="66675"/>
          </a:xfrm>
          <a:prstGeom prst="ellipse">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59" name="Oval 31">
            <a:extLst>
              <a:ext uri="{FF2B5EF4-FFF2-40B4-BE49-F238E27FC236}">
                <a16:creationId xmlns:a16="http://schemas.microsoft.com/office/drawing/2014/main" id="{535F161E-162E-4648-AB55-DEABCD831618}"/>
              </a:ext>
            </a:extLst>
          </p:cNvPr>
          <p:cNvSpPr/>
          <p:nvPr/>
        </p:nvSpPr>
        <p:spPr>
          <a:xfrm>
            <a:off x="5613884" y="5190764"/>
            <a:ext cx="66675" cy="66675"/>
          </a:xfrm>
          <a:prstGeom prst="ellipse">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60" name="Oval 31">
            <a:extLst>
              <a:ext uri="{FF2B5EF4-FFF2-40B4-BE49-F238E27FC236}">
                <a16:creationId xmlns:a16="http://schemas.microsoft.com/office/drawing/2014/main" id="{EA45EBE9-5481-45B4-9296-4DFB67413CEB}"/>
              </a:ext>
            </a:extLst>
          </p:cNvPr>
          <p:cNvSpPr/>
          <p:nvPr/>
        </p:nvSpPr>
        <p:spPr>
          <a:xfrm>
            <a:off x="6101940" y="4338073"/>
            <a:ext cx="66675" cy="66675"/>
          </a:xfrm>
          <a:prstGeom prst="ellipse">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61" name="Oval 31">
            <a:extLst>
              <a:ext uri="{FF2B5EF4-FFF2-40B4-BE49-F238E27FC236}">
                <a16:creationId xmlns:a16="http://schemas.microsoft.com/office/drawing/2014/main" id="{2B58F072-EA3C-46C9-BE0D-E81817F2ECC5}"/>
              </a:ext>
            </a:extLst>
          </p:cNvPr>
          <p:cNvSpPr/>
          <p:nvPr/>
        </p:nvSpPr>
        <p:spPr>
          <a:xfrm>
            <a:off x="5451200" y="3361962"/>
            <a:ext cx="66675" cy="66675"/>
          </a:xfrm>
          <a:prstGeom prst="ellipse">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cxnSp>
        <p:nvCxnSpPr>
          <p:cNvPr id="62" name="Straight Connector 17">
            <a:extLst>
              <a:ext uri="{FF2B5EF4-FFF2-40B4-BE49-F238E27FC236}">
                <a16:creationId xmlns:a16="http://schemas.microsoft.com/office/drawing/2014/main" id="{B7DB7CFF-F874-453E-B4F6-2DC42848C2A2}"/>
              </a:ext>
            </a:extLst>
          </p:cNvPr>
          <p:cNvCxnSpPr>
            <a:cxnSpLocks/>
          </p:cNvCxnSpPr>
          <p:nvPr/>
        </p:nvCxnSpPr>
        <p:spPr>
          <a:xfrm flipV="1">
            <a:off x="3850351" y="5215756"/>
            <a:ext cx="1775244" cy="15977"/>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65" name="Straight Connector 17">
            <a:extLst>
              <a:ext uri="{FF2B5EF4-FFF2-40B4-BE49-F238E27FC236}">
                <a16:creationId xmlns:a16="http://schemas.microsoft.com/office/drawing/2014/main" id="{2664F7AD-00FB-47DC-9FC2-41E3491B6CB0}"/>
              </a:ext>
            </a:extLst>
          </p:cNvPr>
          <p:cNvCxnSpPr>
            <a:cxnSpLocks/>
          </p:cNvCxnSpPr>
          <p:nvPr/>
        </p:nvCxnSpPr>
        <p:spPr>
          <a:xfrm>
            <a:off x="484182" y="2392881"/>
            <a:ext cx="2535674" cy="0"/>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cxnSp>
        <p:nvCxnSpPr>
          <p:cNvPr id="68" name="Straight Connector 17">
            <a:extLst>
              <a:ext uri="{FF2B5EF4-FFF2-40B4-BE49-F238E27FC236}">
                <a16:creationId xmlns:a16="http://schemas.microsoft.com/office/drawing/2014/main" id="{667F8C40-A3D0-4B6F-A0CF-7F49DDF5B6F0}"/>
              </a:ext>
            </a:extLst>
          </p:cNvPr>
          <p:cNvCxnSpPr>
            <a:cxnSpLocks/>
          </p:cNvCxnSpPr>
          <p:nvPr/>
        </p:nvCxnSpPr>
        <p:spPr>
          <a:xfrm flipV="1">
            <a:off x="3971741" y="4371410"/>
            <a:ext cx="2160000" cy="0"/>
          </a:xfrm>
          <a:prstGeom prst="line">
            <a:avLst/>
          </a:prstGeom>
          <a:ln w="12700">
            <a:solidFill>
              <a:srgbClr val="8B8B8B"/>
            </a:solidFill>
          </a:ln>
        </p:spPr>
        <p:style>
          <a:lnRef idx="1">
            <a:schemeClr val="accent1"/>
          </a:lnRef>
          <a:fillRef idx="0">
            <a:schemeClr val="accent1"/>
          </a:fillRef>
          <a:effectRef idx="0">
            <a:schemeClr val="accent1"/>
          </a:effectRef>
          <a:fontRef idx="minor">
            <a:schemeClr val="tx1"/>
          </a:fontRef>
        </p:style>
      </p:cxnSp>
      <p:sp>
        <p:nvSpPr>
          <p:cNvPr id="69" name="Tekstvak 68">
            <a:extLst>
              <a:ext uri="{FF2B5EF4-FFF2-40B4-BE49-F238E27FC236}">
                <a16:creationId xmlns:a16="http://schemas.microsoft.com/office/drawing/2014/main" id="{E1DEE542-8FAD-4302-B291-21905CC52073}"/>
              </a:ext>
            </a:extLst>
          </p:cNvPr>
          <p:cNvSpPr txBox="1"/>
          <p:nvPr/>
        </p:nvSpPr>
        <p:spPr>
          <a:xfrm>
            <a:off x="2370159" y="4237139"/>
            <a:ext cx="1863162" cy="252000"/>
          </a:xfrm>
          <a:prstGeom prst="rect">
            <a:avLst/>
          </a:prstGeom>
          <a:noFill/>
        </p:spPr>
        <p:txBody>
          <a:bodyPr wrap="square" lIns="0" tIns="0" rIns="0" bIns="0" rtlCol="0" anchor="t" anchorCtr="0">
            <a:noAutofit/>
          </a:bodyPr>
          <a:lstStyle/>
          <a:p>
            <a:pPr algn="ctr">
              <a:lnSpc>
                <a:spcPct val="90000"/>
              </a:lnSpc>
              <a:defRPr/>
            </a:pPr>
            <a:r>
              <a:rPr lang="en-GB" b="1">
                <a:solidFill>
                  <a:srgbClr val="66A0B3"/>
                </a:solidFill>
                <a:latin typeface="Arial" panose="020B0604020202020204"/>
              </a:rPr>
              <a:t>Belgium</a:t>
            </a:r>
          </a:p>
        </p:txBody>
      </p:sp>
      <p:sp>
        <p:nvSpPr>
          <p:cNvPr id="72" name="Titel 1">
            <a:extLst>
              <a:ext uri="{FF2B5EF4-FFF2-40B4-BE49-F238E27FC236}">
                <a16:creationId xmlns:a16="http://schemas.microsoft.com/office/drawing/2014/main" id="{24F84CCA-3A68-47B7-AD36-F89A8AC28E7C}"/>
              </a:ext>
            </a:extLst>
          </p:cNvPr>
          <p:cNvSpPr txBox="1">
            <a:spLocks/>
          </p:cNvSpPr>
          <p:nvPr/>
        </p:nvSpPr>
        <p:spPr>
          <a:xfrm>
            <a:off x="388932" y="130037"/>
            <a:ext cx="6511571"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en-GB" sz="1050" b="0"/>
              <a:t>INTRODUCTION | KEY FINDINGS | </a:t>
            </a:r>
            <a:r>
              <a:rPr lang="en-GB" sz="1050"/>
              <a:t>PREFAB DISTRIBUTION: EUROPEAN OVERVIEW</a:t>
            </a:r>
          </a:p>
        </p:txBody>
      </p:sp>
      <p:sp>
        <p:nvSpPr>
          <p:cNvPr id="4" name="Oval 31">
            <a:extLst>
              <a:ext uri="{FF2B5EF4-FFF2-40B4-BE49-F238E27FC236}">
                <a16:creationId xmlns:a16="http://schemas.microsoft.com/office/drawing/2014/main" id="{7863C1F4-06B6-4801-9027-89B94C86418E}"/>
              </a:ext>
            </a:extLst>
          </p:cNvPr>
          <p:cNvSpPr/>
          <p:nvPr/>
        </p:nvSpPr>
        <p:spPr>
          <a:xfrm>
            <a:off x="7080699" y="5273874"/>
            <a:ext cx="66675" cy="66675"/>
          </a:xfrm>
          <a:prstGeom prst="ellipse">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5" name="Tekstvak 4">
            <a:extLst>
              <a:ext uri="{FF2B5EF4-FFF2-40B4-BE49-F238E27FC236}">
                <a16:creationId xmlns:a16="http://schemas.microsoft.com/office/drawing/2014/main" id="{D5501291-A321-421F-91EE-7CC1FD4C1EDC}"/>
              </a:ext>
            </a:extLst>
          </p:cNvPr>
          <p:cNvSpPr txBox="1"/>
          <p:nvPr/>
        </p:nvSpPr>
        <p:spPr>
          <a:xfrm>
            <a:off x="3696158" y="3268952"/>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sp>
        <p:nvSpPr>
          <p:cNvPr id="6" name="Tekstvak 5">
            <a:extLst>
              <a:ext uri="{FF2B5EF4-FFF2-40B4-BE49-F238E27FC236}">
                <a16:creationId xmlns:a16="http://schemas.microsoft.com/office/drawing/2014/main" id="{E961CB12-803F-4046-8525-59F350D795C3}"/>
              </a:ext>
            </a:extLst>
          </p:cNvPr>
          <p:cNvSpPr txBox="1"/>
          <p:nvPr/>
        </p:nvSpPr>
        <p:spPr>
          <a:xfrm>
            <a:off x="7797817" y="5154155"/>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sp>
        <p:nvSpPr>
          <p:cNvPr id="8" name="Tekstvak 7">
            <a:extLst>
              <a:ext uri="{FF2B5EF4-FFF2-40B4-BE49-F238E27FC236}">
                <a16:creationId xmlns:a16="http://schemas.microsoft.com/office/drawing/2014/main" id="{831F6E0A-55BA-4023-8903-91BDC68F16B7}"/>
              </a:ext>
            </a:extLst>
          </p:cNvPr>
          <p:cNvSpPr txBox="1"/>
          <p:nvPr/>
        </p:nvSpPr>
        <p:spPr>
          <a:xfrm>
            <a:off x="3833266" y="5071769"/>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sp>
        <p:nvSpPr>
          <p:cNvPr id="9" name="Tekstvak 8">
            <a:extLst>
              <a:ext uri="{FF2B5EF4-FFF2-40B4-BE49-F238E27FC236}">
                <a16:creationId xmlns:a16="http://schemas.microsoft.com/office/drawing/2014/main" id="{838FA4EB-1B53-4E12-8BD4-F9E6736ACF28}"/>
              </a:ext>
            </a:extLst>
          </p:cNvPr>
          <p:cNvSpPr txBox="1"/>
          <p:nvPr/>
        </p:nvSpPr>
        <p:spPr>
          <a:xfrm>
            <a:off x="3957091" y="4243094"/>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sp>
        <p:nvSpPr>
          <p:cNvPr id="10" name="Tekstvak 9">
            <a:extLst>
              <a:ext uri="{FF2B5EF4-FFF2-40B4-BE49-F238E27FC236}">
                <a16:creationId xmlns:a16="http://schemas.microsoft.com/office/drawing/2014/main" id="{3BB52319-67AB-4CDF-AA57-BADC0F463066}"/>
              </a:ext>
            </a:extLst>
          </p:cNvPr>
          <p:cNvSpPr txBox="1"/>
          <p:nvPr/>
        </p:nvSpPr>
        <p:spPr>
          <a:xfrm>
            <a:off x="6757441" y="2290469"/>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sp>
        <p:nvSpPr>
          <p:cNvPr id="11" name="Tekstvak 10">
            <a:extLst>
              <a:ext uri="{FF2B5EF4-FFF2-40B4-BE49-F238E27FC236}">
                <a16:creationId xmlns:a16="http://schemas.microsoft.com/office/drawing/2014/main" id="{2A56429F-5F50-4D81-BB7F-9AEE175B5789}"/>
              </a:ext>
            </a:extLst>
          </p:cNvPr>
          <p:cNvSpPr txBox="1"/>
          <p:nvPr/>
        </p:nvSpPr>
        <p:spPr>
          <a:xfrm>
            <a:off x="8681491" y="2938169"/>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sp>
        <p:nvSpPr>
          <p:cNvPr id="12" name="Rechthoek 11">
            <a:extLst>
              <a:ext uri="{FF2B5EF4-FFF2-40B4-BE49-F238E27FC236}">
                <a16:creationId xmlns:a16="http://schemas.microsoft.com/office/drawing/2014/main" id="{62FF28BD-993E-425F-B609-7B9906E47716}"/>
              </a:ext>
            </a:extLst>
          </p:cNvPr>
          <p:cNvSpPr/>
          <p:nvPr/>
        </p:nvSpPr>
        <p:spPr>
          <a:xfrm>
            <a:off x="7315200" y="6663292"/>
            <a:ext cx="2581275" cy="194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41" name="Tekstvak 27">
            <a:extLst>
              <a:ext uri="{FF2B5EF4-FFF2-40B4-BE49-F238E27FC236}">
                <a16:creationId xmlns:a16="http://schemas.microsoft.com/office/drawing/2014/main" id="{A2DA2BCA-184C-1196-B376-3C2B5014B2EB}"/>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70218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elective Focus Photo of Magnifying Glass">
            <a:extLst>
              <a:ext uri="{FF2B5EF4-FFF2-40B4-BE49-F238E27FC236}">
                <a16:creationId xmlns:a16="http://schemas.microsoft.com/office/drawing/2014/main" id="{76595F72-F825-424E-9DFC-525CD8B00D47}"/>
              </a:ext>
            </a:extLst>
          </p:cNvPr>
          <p:cNvPicPr>
            <a:picLocks noGrp="1" noChangeAspect="1" noChangeArrowheads="1"/>
          </p:cNvPicPr>
          <p:nvPr>
            <p:ph type="pic" sz="quarter" idx="10"/>
          </p:nvPr>
        </p:nvPicPr>
        <p:blipFill>
          <a:blip r:embed="rId3">
            <a:alphaModFix amt="70000"/>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val="0"/>
              </a:ext>
            </a:extLst>
          </a:blip>
          <a:srcRect t="12304" b="12304"/>
          <a:stretch>
            <a:fill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a:xfrm>
            <a:off x="444500" y="552450"/>
            <a:ext cx="6794496" cy="488950"/>
          </a:xfrm>
        </p:spPr>
        <p:txBody>
          <a:bodyPr/>
          <a:lstStyle/>
          <a:p>
            <a:r>
              <a:rPr lang="en-GB"/>
              <a:t>Index</a:t>
            </a:r>
          </a:p>
        </p:txBody>
      </p:sp>
      <p:graphicFrame>
        <p:nvGraphicFramePr>
          <p:cNvPr id="4" name="Tabel 3">
            <a:extLst>
              <a:ext uri="{FF2B5EF4-FFF2-40B4-BE49-F238E27FC236}">
                <a16:creationId xmlns:a16="http://schemas.microsoft.com/office/drawing/2014/main" id="{8FC756D9-15D3-4BC3-9883-F4C0FBAB5B3B}"/>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Prefab</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608981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3">
            <a:extLst>
              <a:ext uri="{FF2B5EF4-FFF2-40B4-BE49-F238E27FC236}">
                <a16:creationId xmlns:a16="http://schemas.microsoft.com/office/drawing/2014/main" id="{500024C6-9B6B-4457-B9F5-13C12E30E7E2}"/>
              </a:ext>
            </a:extLst>
          </p:cNvPr>
          <p:cNvSpPr>
            <a:spLocks noGrp="1"/>
          </p:cNvSpPr>
          <p:nvPr>
            <p:ph type="body" sz="quarter" idx="13"/>
          </p:nvPr>
        </p:nvSpPr>
        <p:spPr>
          <a:xfrm>
            <a:off x="444499" y="552450"/>
            <a:ext cx="11423449" cy="786642"/>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graphicFrame>
        <p:nvGraphicFramePr>
          <p:cNvPr id="54" name="Table 8">
            <a:extLst>
              <a:ext uri="{FF2B5EF4-FFF2-40B4-BE49-F238E27FC236}">
                <a16:creationId xmlns:a16="http://schemas.microsoft.com/office/drawing/2014/main" id="{7C93154E-19F5-4C69-996A-5544C4940402}"/>
              </a:ext>
            </a:extLst>
          </p:cNvPr>
          <p:cNvGraphicFramePr>
            <a:graphicFrameLocks noGrp="1"/>
          </p:cNvGraphicFramePr>
          <p:nvPr/>
        </p:nvGraphicFramePr>
        <p:xfrm>
          <a:off x="3466793" y="2473103"/>
          <a:ext cx="6729534" cy="1002980"/>
        </p:xfrm>
        <a:graphic>
          <a:graphicData uri="http://schemas.openxmlformats.org/drawingml/2006/table">
            <a:tbl>
              <a:tblPr firstRow="1" bandRow="1"/>
              <a:tblGrid>
                <a:gridCol w="2243178">
                  <a:extLst>
                    <a:ext uri="{9D8B030D-6E8A-4147-A177-3AD203B41FA5}">
                      <a16:colId xmlns:a16="http://schemas.microsoft.com/office/drawing/2014/main" val="637294216"/>
                    </a:ext>
                  </a:extLst>
                </a:gridCol>
                <a:gridCol w="2243178">
                  <a:extLst>
                    <a:ext uri="{9D8B030D-6E8A-4147-A177-3AD203B41FA5}">
                      <a16:colId xmlns:a16="http://schemas.microsoft.com/office/drawing/2014/main" val="1627497402"/>
                    </a:ext>
                  </a:extLst>
                </a:gridCol>
                <a:gridCol w="2243178">
                  <a:extLst>
                    <a:ext uri="{9D8B030D-6E8A-4147-A177-3AD203B41FA5}">
                      <a16:colId xmlns:a16="http://schemas.microsoft.com/office/drawing/2014/main" val="3936157536"/>
                    </a:ext>
                  </a:extLst>
                </a:gridCol>
              </a:tblGrid>
              <a:tr h="6184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90000"/>
                        </a:lnSpc>
                      </a:pPr>
                      <a:r>
                        <a:rPr lang="nl-NL" sz="1400">
                          <a:solidFill>
                            <a:srgbClr val="4A4A49"/>
                          </a:solidFill>
                        </a:rPr>
                        <a:t>Up to 4 FTE</a:t>
                      </a:r>
                      <a:endParaRPr lang="en-US" sz="1400">
                        <a:solidFill>
                          <a:srgbClr val="4A4A49"/>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kern="1200">
                          <a:solidFill>
                            <a:srgbClr val="4A4A49"/>
                          </a:solidFill>
                          <a:latin typeface="Arial" panose="020B0604020202020204"/>
                          <a:ea typeface="+mn-ea"/>
                          <a:cs typeface="+mn-cs"/>
                        </a:rPr>
                        <a:t>5-14 FTE </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nl-NL" sz="1400" kern="1200">
                          <a:solidFill>
                            <a:srgbClr val="4A4A49"/>
                          </a:solidFill>
                          <a:latin typeface="Arial" panose="020B0604020202020204"/>
                          <a:ea typeface="+mn-ea"/>
                          <a:cs typeface="+mn-cs"/>
                        </a:rPr>
                        <a:t>≥15 FTE</a:t>
                      </a:r>
                      <a:endParaRPr lang="en-US" sz="1400" kern="1200">
                        <a:solidFill>
                          <a:srgbClr val="4A4A49"/>
                        </a:solidFill>
                        <a:latin typeface="Arial" panose="020B0604020202020204"/>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97586489"/>
                  </a:ext>
                </a:extLst>
              </a:tr>
              <a:tr h="38448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defRPr/>
                      </a:pPr>
                      <a:endParaRPr lang="en-GB" sz="1400">
                        <a:solidFill>
                          <a:srgbClr val="0A5D7A"/>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GB" sz="1400" kern="1200">
                        <a:solidFill>
                          <a:srgbClr val="0A5D7A"/>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GB" sz="1400" kern="1200">
                        <a:solidFill>
                          <a:srgbClr val="0A5D7A"/>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36043506"/>
                  </a:ext>
                </a:extLst>
              </a:tr>
            </a:tbl>
          </a:graphicData>
        </a:graphic>
      </p:graphicFrame>
      <p:graphicFrame>
        <p:nvGraphicFramePr>
          <p:cNvPr id="69" name="Chart 3">
            <a:extLst>
              <a:ext uri="{FF2B5EF4-FFF2-40B4-BE49-F238E27FC236}">
                <a16:creationId xmlns:a16="http://schemas.microsoft.com/office/drawing/2014/main" id="{157DB215-8080-4182-AAE7-A7BD588CEE12}"/>
              </a:ext>
            </a:extLst>
          </p:cNvPr>
          <p:cNvGraphicFramePr/>
          <p:nvPr>
            <p:extLst>
              <p:ext uri="{D42A27DB-BD31-4B8C-83A1-F6EECF244321}">
                <p14:modId xmlns:p14="http://schemas.microsoft.com/office/powerpoint/2010/main" val="3529192997"/>
              </p:ext>
            </p:extLst>
          </p:nvPr>
        </p:nvGraphicFramePr>
        <p:xfrm>
          <a:off x="3643131" y="2998568"/>
          <a:ext cx="1886565" cy="16480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4">
            <a:extLst>
              <a:ext uri="{FF2B5EF4-FFF2-40B4-BE49-F238E27FC236}">
                <a16:creationId xmlns:a16="http://schemas.microsoft.com/office/drawing/2014/main" id="{55D0C24F-D87D-4031-900E-20EC85754954}"/>
              </a:ext>
            </a:extLst>
          </p:cNvPr>
          <p:cNvSpPr txBox="1"/>
          <p:nvPr/>
        </p:nvSpPr>
        <p:spPr>
          <a:xfrm>
            <a:off x="1130645" y="3576832"/>
            <a:ext cx="1370888" cy="338554"/>
          </a:xfrm>
          <a:prstGeom prst="rect">
            <a:avLst/>
          </a:prstGeom>
          <a:noFill/>
        </p:spPr>
        <p:txBody>
          <a:bodyPr wrap="none" rtlCol="0" anchor="b" anchorCtr="0">
            <a:spAutoFit/>
          </a:bodyPr>
          <a:lstStyle/>
          <a:p>
            <a:r>
              <a:rPr lang="en-US" sz="1600" b="1">
                <a:solidFill>
                  <a:srgbClr val="0A5D7A"/>
                </a:solidFill>
                <a:latin typeface="Arial" panose="020B0604020202020204" pitchFamily="34" charset="0"/>
                <a:ea typeface="League Spartan" charset="0"/>
                <a:cs typeface="Arial" panose="020B0604020202020204" pitchFamily="34" charset="0"/>
              </a:rPr>
              <a:t>Prefab user </a:t>
            </a:r>
          </a:p>
        </p:txBody>
      </p:sp>
      <p:sp>
        <p:nvSpPr>
          <p:cNvPr id="71" name="TextBox 7">
            <a:extLst>
              <a:ext uri="{FF2B5EF4-FFF2-40B4-BE49-F238E27FC236}">
                <a16:creationId xmlns:a16="http://schemas.microsoft.com/office/drawing/2014/main" id="{090C9FAD-EA7D-4AB5-A419-FF572F4DE5BE}"/>
              </a:ext>
            </a:extLst>
          </p:cNvPr>
          <p:cNvSpPr txBox="1"/>
          <p:nvPr/>
        </p:nvSpPr>
        <p:spPr>
          <a:xfrm>
            <a:off x="4159406" y="3545612"/>
            <a:ext cx="952505" cy="553998"/>
          </a:xfrm>
          <a:prstGeom prst="rect">
            <a:avLst/>
          </a:prstGeom>
          <a:noFill/>
        </p:spPr>
        <p:txBody>
          <a:bodyPr wrap="none" rtlCol="0" anchor="ctr" anchorCtr="0">
            <a:spAutoFit/>
          </a:bodyPr>
          <a:lstStyle/>
          <a:p>
            <a:pPr algn="ctr"/>
            <a:r>
              <a:rPr lang="hr-HR" sz="3000" b="1" dirty="0">
                <a:solidFill>
                  <a:srgbClr val="0A5D7A"/>
                </a:solidFill>
                <a:latin typeface="Arial" panose="020B0604020202020204" pitchFamily="34" charset="0"/>
                <a:ea typeface="League Spartan" charset="0"/>
                <a:cs typeface="Arial" panose="020B0604020202020204" pitchFamily="34" charset="0"/>
              </a:rPr>
              <a:t>50</a:t>
            </a:r>
            <a:r>
              <a:rPr lang="en-US" sz="3000" b="1" dirty="0">
                <a:solidFill>
                  <a:srgbClr val="0A5D7A"/>
                </a:solidFill>
                <a:latin typeface="Arial" panose="020B0604020202020204" pitchFamily="34" charset="0"/>
                <a:ea typeface="League Spartan" charset="0"/>
                <a:cs typeface="Arial" panose="020B0604020202020204" pitchFamily="34" charset="0"/>
              </a:rPr>
              <a:t>%</a:t>
            </a:r>
          </a:p>
        </p:txBody>
      </p:sp>
      <p:sp>
        <p:nvSpPr>
          <p:cNvPr id="72" name="TextBox 4">
            <a:extLst>
              <a:ext uri="{FF2B5EF4-FFF2-40B4-BE49-F238E27FC236}">
                <a16:creationId xmlns:a16="http://schemas.microsoft.com/office/drawing/2014/main" id="{2D704519-BD30-490A-95EF-9E63CA45C97A}"/>
              </a:ext>
            </a:extLst>
          </p:cNvPr>
          <p:cNvSpPr txBox="1"/>
          <p:nvPr/>
        </p:nvSpPr>
        <p:spPr>
          <a:xfrm>
            <a:off x="1130645" y="5271846"/>
            <a:ext cx="1917513" cy="338554"/>
          </a:xfrm>
          <a:prstGeom prst="rect">
            <a:avLst/>
          </a:prstGeom>
          <a:noFill/>
        </p:spPr>
        <p:txBody>
          <a:bodyPr wrap="none" rtlCol="0" anchor="b" anchorCtr="0">
            <a:spAutoFit/>
          </a:bodyPr>
          <a:lstStyle/>
          <a:p>
            <a:r>
              <a:rPr lang="en-US" sz="1600" b="1">
                <a:solidFill>
                  <a:srgbClr val="CAA81F"/>
                </a:solidFill>
                <a:latin typeface="Arial" panose="020B0604020202020204" pitchFamily="34" charset="0"/>
                <a:ea typeface="League Spartan" charset="0"/>
                <a:cs typeface="Arial" panose="020B0604020202020204" pitchFamily="34" charset="0"/>
              </a:rPr>
              <a:t>Prefab non-users </a:t>
            </a:r>
          </a:p>
        </p:txBody>
      </p:sp>
      <p:graphicFrame>
        <p:nvGraphicFramePr>
          <p:cNvPr id="73" name="Chart 3">
            <a:extLst>
              <a:ext uri="{FF2B5EF4-FFF2-40B4-BE49-F238E27FC236}">
                <a16:creationId xmlns:a16="http://schemas.microsoft.com/office/drawing/2014/main" id="{4EF81049-ECF3-494C-A50E-14BD3E2E017D}"/>
              </a:ext>
            </a:extLst>
          </p:cNvPr>
          <p:cNvGraphicFramePr/>
          <p:nvPr>
            <p:extLst>
              <p:ext uri="{D42A27DB-BD31-4B8C-83A1-F6EECF244321}">
                <p14:modId xmlns:p14="http://schemas.microsoft.com/office/powerpoint/2010/main" val="2970972196"/>
              </p:ext>
            </p:extLst>
          </p:nvPr>
        </p:nvGraphicFramePr>
        <p:xfrm>
          <a:off x="3643131" y="4646655"/>
          <a:ext cx="1886565" cy="1648087"/>
        </p:xfrm>
        <a:graphic>
          <a:graphicData uri="http://schemas.openxmlformats.org/drawingml/2006/chart">
            <c:chart xmlns:c="http://schemas.openxmlformats.org/drawingml/2006/chart" xmlns:r="http://schemas.openxmlformats.org/officeDocument/2006/relationships" r:id="rId4"/>
          </a:graphicData>
        </a:graphic>
      </p:graphicFrame>
      <p:sp>
        <p:nvSpPr>
          <p:cNvPr id="74" name="TextBox 7">
            <a:extLst>
              <a:ext uri="{FF2B5EF4-FFF2-40B4-BE49-F238E27FC236}">
                <a16:creationId xmlns:a16="http://schemas.microsoft.com/office/drawing/2014/main" id="{4CFF8D4A-53CD-4EC5-A8AE-579BBC45A24F}"/>
              </a:ext>
            </a:extLst>
          </p:cNvPr>
          <p:cNvSpPr txBox="1"/>
          <p:nvPr/>
        </p:nvSpPr>
        <p:spPr>
          <a:xfrm>
            <a:off x="4159406" y="5193699"/>
            <a:ext cx="952505" cy="553998"/>
          </a:xfrm>
          <a:prstGeom prst="rect">
            <a:avLst/>
          </a:prstGeom>
          <a:noFill/>
        </p:spPr>
        <p:txBody>
          <a:bodyPr wrap="none" rtlCol="0" anchor="ctr" anchorCtr="0">
            <a:spAutoFit/>
          </a:bodyPr>
          <a:lstStyle/>
          <a:p>
            <a:pPr algn="ctr"/>
            <a:r>
              <a:rPr lang="hr-HR" sz="3000" b="1" dirty="0">
                <a:solidFill>
                  <a:srgbClr val="CAA81F"/>
                </a:solidFill>
                <a:latin typeface="Arial" panose="020B0604020202020204" pitchFamily="34" charset="0"/>
                <a:ea typeface="League Spartan" charset="0"/>
                <a:cs typeface="Arial" panose="020B0604020202020204" pitchFamily="34" charset="0"/>
              </a:rPr>
              <a:t>50</a:t>
            </a:r>
            <a:r>
              <a:rPr lang="en-US" sz="3000" b="1" dirty="0">
                <a:solidFill>
                  <a:srgbClr val="CAA81F"/>
                </a:solidFill>
                <a:latin typeface="Arial" panose="020B0604020202020204" pitchFamily="34" charset="0"/>
                <a:ea typeface="League Spartan" charset="0"/>
                <a:cs typeface="Arial" panose="020B0604020202020204" pitchFamily="34" charset="0"/>
              </a:rPr>
              <a:t>%</a:t>
            </a:r>
          </a:p>
        </p:txBody>
      </p:sp>
      <p:graphicFrame>
        <p:nvGraphicFramePr>
          <p:cNvPr id="75" name="Chart 3">
            <a:extLst>
              <a:ext uri="{FF2B5EF4-FFF2-40B4-BE49-F238E27FC236}">
                <a16:creationId xmlns:a16="http://schemas.microsoft.com/office/drawing/2014/main" id="{76891998-D3D0-4305-AB03-D7DC73E61B4A}"/>
              </a:ext>
            </a:extLst>
          </p:cNvPr>
          <p:cNvGraphicFramePr/>
          <p:nvPr>
            <p:extLst>
              <p:ext uri="{D42A27DB-BD31-4B8C-83A1-F6EECF244321}">
                <p14:modId xmlns:p14="http://schemas.microsoft.com/office/powerpoint/2010/main" val="3889137874"/>
              </p:ext>
            </p:extLst>
          </p:nvPr>
        </p:nvGraphicFramePr>
        <p:xfrm>
          <a:off x="5893730" y="4657463"/>
          <a:ext cx="1886565" cy="1648087"/>
        </p:xfrm>
        <a:graphic>
          <a:graphicData uri="http://schemas.openxmlformats.org/drawingml/2006/chart">
            <c:chart xmlns:c="http://schemas.openxmlformats.org/drawingml/2006/chart" xmlns:r="http://schemas.openxmlformats.org/officeDocument/2006/relationships" r:id="rId5"/>
          </a:graphicData>
        </a:graphic>
      </p:graphicFrame>
      <p:sp>
        <p:nvSpPr>
          <p:cNvPr id="76" name="TextBox 7">
            <a:extLst>
              <a:ext uri="{FF2B5EF4-FFF2-40B4-BE49-F238E27FC236}">
                <a16:creationId xmlns:a16="http://schemas.microsoft.com/office/drawing/2014/main" id="{FFE3B04C-13B1-4556-BF40-6212D0ADC492}"/>
              </a:ext>
            </a:extLst>
          </p:cNvPr>
          <p:cNvSpPr txBox="1"/>
          <p:nvPr/>
        </p:nvSpPr>
        <p:spPr>
          <a:xfrm>
            <a:off x="6410005" y="5204507"/>
            <a:ext cx="952505" cy="553998"/>
          </a:xfrm>
          <a:prstGeom prst="rect">
            <a:avLst/>
          </a:prstGeom>
          <a:noFill/>
        </p:spPr>
        <p:txBody>
          <a:bodyPr wrap="none" rtlCol="0" anchor="ctr" anchorCtr="0">
            <a:spAutoFit/>
          </a:bodyPr>
          <a:lstStyle/>
          <a:p>
            <a:pPr algn="ctr"/>
            <a:r>
              <a:rPr lang="hr-HR" sz="3000" b="1" dirty="0">
                <a:solidFill>
                  <a:srgbClr val="CAA81F"/>
                </a:solidFill>
                <a:latin typeface="Arial" panose="020B0604020202020204" pitchFamily="34" charset="0"/>
                <a:ea typeface="League Spartan" charset="0"/>
                <a:cs typeface="Arial" panose="020B0604020202020204" pitchFamily="34" charset="0"/>
              </a:rPr>
              <a:t>50</a:t>
            </a:r>
            <a:r>
              <a:rPr lang="en-US" sz="3000" b="1" dirty="0">
                <a:solidFill>
                  <a:srgbClr val="CAA81F"/>
                </a:solidFill>
                <a:latin typeface="Arial" panose="020B0604020202020204" pitchFamily="34" charset="0"/>
                <a:ea typeface="League Spartan" charset="0"/>
                <a:cs typeface="Arial" panose="020B0604020202020204" pitchFamily="34" charset="0"/>
              </a:rPr>
              <a:t>%</a:t>
            </a:r>
          </a:p>
        </p:txBody>
      </p:sp>
      <p:graphicFrame>
        <p:nvGraphicFramePr>
          <p:cNvPr id="77" name="Chart 3">
            <a:extLst>
              <a:ext uri="{FF2B5EF4-FFF2-40B4-BE49-F238E27FC236}">
                <a16:creationId xmlns:a16="http://schemas.microsoft.com/office/drawing/2014/main" id="{BDEC1A58-1737-47B8-9AAD-0986E0223794}"/>
              </a:ext>
            </a:extLst>
          </p:cNvPr>
          <p:cNvGraphicFramePr/>
          <p:nvPr>
            <p:extLst>
              <p:ext uri="{D42A27DB-BD31-4B8C-83A1-F6EECF244321}">
                <p14:modId xmlns:p14="http://schemas.microsoft.com/office/powerpoint/2010/main" val="2096001604"/>
              </p:ext>
            </p:extLst>
          </p:nvPr>
        </p:nvGraphicFramePr>
        <p:xfrm>
          <a:off x="8172440" y="4635904"/>
          <a:ext cx="1886565" cy="1648087"/>
        </p:xfrm>
        <a:graphic>
          <a:graphicData uri="http://schemas.openxmlformats.org/drawingml/2006/chart">
            <c:chart xmlns:c="http://schemas.openxmlformats.org/drawingml/2006/chart" xmlns:r="http://schemas.openxmlformats.org/officeDocument/2006/relationships" r:id="rId6"/>
          </a:graphicData>
        </a:graphic>
      </p:graphicFrame>
      <p:sp>
        <p:nvSpPr>
          <p:cNvPr id="78" name="TextBox 7">
            <a:extLst>
              <a:ext uri="{FF2B5EF4-FFF2-40B4-BE49-F238E27FC236}">
                <a16:creationId xmlns:a16="http://schemas.microsoft.com/office/drawing/2014/main" id="{822FBC78-F462-4AAB-A2B0-13E80D2E8EFC}"/>
              </a:ext>
            </a:extLst>
          </p:cNvPr>
          <p:cNvSpPr txBox="1"/>
          <p:nvPr/>
        </p:nvSpPr>
        <p:spPr>
          <a:xfrm>
            <a:off x="8688715" y="5182948"/>
            <a:ext cx="952505" cy="553998"/>
          </a:xfrm>
          <a:prstGeom prst="rect">
            <a:avLst/>
          </a:prstGeom>
          <a:noFill/>
        </p:spPr>
        <p:txBody>
          <a:bodyPr wrap="none" rtlCol="0" anchor="ctr" anchorCtr="0">
            <a:spAutoFit/>
          </a:bodyPr>
          <a:lstStyle/>
          <a:p>
            <a:pPr algn="ctr"/>
            <a:r>
              <a:rPr lang="hr-HR" sz="3000" b="1" dirty="0">
                <a:solidFill>
                  <a:srgbClr val="CAA81F"/>
                </a:solidFill>
                <a:latin typeface="Arial" panose="020B0604020202020204" pitchFamily="34" charset="0"/>
                <a:ea typeface="League Spartan" charset="0"/>
                <a:cs typeface="Arial" panose="020B0604020202020204" pitchFamily="34" charset="0"/>
              </a:rPr>
              <a:t>50</a:t>
            </a:r>
            <a:r>
              <a:rPr lang="en-US" sz="3000" b="1" dirty="0">
                <a:solidFill>
                  <a:srgbClr val="CAA81F"/>
                </a:solidFill>
                <a:latin typeface="Arial" panose="020B0604020202020204" pitchFamily="34" charset="0"/>
                <a:ea typeface="League Spartan" charset="0"/>
                <a:cs typeface="Arial" panose="020B0604020202020204" pitchFamily="34" charset="0"/>
              </a:rPr>
              <a:t>%</a:t>
            </a:r>
          </a:p>
        </p:txBody>
      </p:sp>
      <p:graphicFrame>
        <p:nvGraphicFramePr>
          <p:cNvPr id="79" name="Chart 3">
            <a:extLst>
              <a:ext uri="{FF2B5EF4-FFF2-40B4-BE49-F238E27FC236}">
                <a16:creationId xmlns:a16="http://schemas.microsoft.com/office/drawing/2014/main" id="{AA8080A4-6C34-424D-BA3B-401AEF1DD036}"/>
              </a:ext>
            </a:extLst>
          </p:cNvPr>
          <p:cNvGraphicFramePr/>
          <p:nvPr>
            <p:extLst>
              <p:ext uri="{D42A27DB-BD31-4B8C-83A1-F6EECF244321}">
                <p14:modId xmlns:p14="http://schemas.microsoft.com/office/powerpoint/2010/main" val="1928517037"/>
              </p:ext>
            </p:extLst>
          </p:nvPr>
        </p:nvGraphicFramePr>
        <p:xfrm>
          <a:off x="5888278" y="3000138"/>
          <a:ext cx="1886565" cy="1648087"/>
        </p:xfrm>
        <a:graphic>
          <a:graphicData uri="http://schemas.openxmlformats.org/drawingml/2006/chart">
            <c:chart xmlns:c="http://schemas.openxmlformats.org/drawingml/2006/chart" xmlns:r="http://schemas.openxmlformats.org/officeDocument/2006/relationships" r:id="rId7"/>
          </a:graphicData>
        </a:graphic>
      </p:graphicFrame>
      <p:sp>
        <p:nvSpPr>
          <p:cNvPr id="80" name="TextBox 7">
            <a:extLst>
              <a:ext uri="{FF2B5EF4-FFF2-40B4-BE49-F238E27FC236}">
                <a16:creationId xmlns:a16="http://schemas.microsoft.com/office/drawing/2014/main" id="{2E9DAC0B-A53D-4EEC-BB43-6FF87BE6F9AE}"/>
              </a:ext>
            </a:extLst>
          </p:cNvPr>
          <p:cNvSpPr txBox="1"/>
          <p:nvPr/>
        </p:nvSpPr>
        <p:spPr>
          <a:xfrm>
            <a:off x="6404552" y="3547182"/>
            <a:ext cx="952505" cy="553998"/>
          </a:xfrm>
          <a:prstGeom prst="rect">
            <a:avLst/>
          </a:prstGeom>
          <a:noFill/>
        </p:spPr>
        <p:txBody>
          <a:bodyPr wrap="none" rtlCol="0" anchor="ctr" anchorCtr="0">
            <a:spAutoFit/>
          </a:bodyPr>
          <a:lstStyle/>
          <a:p>
            <a:pPr algn="ctr"/>
            <a:r>
              <a:rPr lang="hr-HR" sz="3000" b="1" dirty="0">
                <a:solidFill>
                  <a:srgbClr val="0A5D7A"/>
                </a:solidFill>
                <a:latin typeface="Arial" panose="020B0604020202020204" pitchFamily="34" charset="0"/>
                <a:ea typeface="League Spartan" charset="0"/>
                <a:cs typeface="Arial" panose="020B0604020202020204" pitchFamily="34" charset="0"/>
              </a:rPr>
              <a:t>50</a:t>
            </a:r>
            <a:r>
              <a:rPr lang="en-US" sz="3000" b="1" dirty="0">
                <a:solidFill>
                  <a:srgbClr val="0A5D7A"/>
                </a:solidFill>
                <a:latin typeface="Arial" panose="020B0604020202020204" pitchFamily="34" charset="0"/>
                <a:ea typeface="League Spartan" charset="0"/>
                <a:cs typeface="Arial" panose="020B0604020202020204" pitchFamily="34" charset="0"/>
              </a:rPr>
              <a:t>%</a:t>
            </a:r>
          </a:p>
        </p:txBody>
      </p:sp>
      <p:graphicFrame>
        <p:nvGraphicFramePr>
          <p:cNvPr id="81" name="Chart 3">
            <a:extLst>
              <a:ext uri="{FF2B5EF4-FFF2-40B4-BE49-F238E27FC236}">
                <a16:creationId xmlns:a16="http://schemas.microsoft.com/office/drawing/2014/main" id="{6B95050A-C661-4FFD-998C-A0AC3C20274E}"/>
              </a:ext>
            </a:extLst>
          </p:cNvPr>
          <p:cNvGraphicFramePr/>
          <p:nvPr>
            <p:extLst>
              <p:ext uri="{D42A27DB-BD31-4B8C-83A1-F6EECF244321}">
                <p14:modId xmlns:p14="http://schemas.microsoft.com/office/powerpoint/2010/main" val="1273148915"/>
              </p:ext>
            </p:extLst>
          </p:nvPr>
        </p:nvGraphicFramePr>
        <p:xfrm>
          <a:off x="8171137" y="3001708"/>
          <a:ext cx="1886565" cy="1648087"/>
        </p:xfrm>
        <a:graphic>
          <a:graphicData uri="http://schemas.openxmlformats.org/drawingml/2006/chart">
            <c:chart xmlns:c="http://schemas.openxmlformats.org/drawingml/2006/chart" xmlns:r="http://schemas.openxmlformats.org/officeDocument/2006/relationships" r:id="rId8"/>
          </a:graphicData>
        </a:graphic>
      </p:graphicFrame>
      <p:sp>
        <p:nvSpPr>
          <p:cNvPr id="82" name="TextBox 7">
            <a:extLst>
              <a:ext uri="{FF2B5EF4-FFF2-40B4-BE49-F238E27FC236}">
                <a16:creationId xmlns:a16="http://schemas.microsoft.com/office/drawing/2014/main" id="{5B99F14A-A95C-49A7-9C10-363043A43A76}"/>
              </a:ext>
            </a:extLst>
          </p:cNvPr>
          <p:cNvSpPr txBox="1"/>
          <p:nvPr/>
        </p:nvSpPr>
        <p:spPr>
          <a:xfrm>
            <a:off x="8687412" y="3548752"/>
            <a:ext cx="952505" cy="553998"/>
          </a:xfrm>
          <a:prstGeom prst="rect">
            <a:avLst/>
          </a:prstGeom>
          <a:noFill/>
        </p:spPr>
        <p:txBody>
          <a:bodyPr wrap="none" rtlCol="0" anchor="ctr" anchorCtr="0">
            <a:spAutoFit/>
          </a:bodyPr>
          <a:lstStyle/>
          <a:p>
            <a:pPr algn="ctr"/>
            <a:r>
              <a:rPr lang="hr-HR" sz="3000" b="1" dirty="0">
                <a:solidFill>
                  <a:srgbClr val="0A5D7A"/>
                </a:solidFill>
                <a:latin typeface="Arial" panose="020B0604020202020204" pitchFamily="34" charset="0"/>
                <a:ea typeface="League Spartan" charset="0"/>
                <a:cs typeface="Arial" panose="020B0604020202020204" pitchFamily="34" charset="0"/>
              </a:rPr>
              <a:t>50</a:t>
            </a:r>
            <a:r>
              <a:rPr lang="en-US" sz="3000" b="1" dirty="0">
                <a:solidFill>
                  <a:srgbClr val="0A5D7A"/>
                </a:solidFill>
                <a:latin typeface="Arial" panose="020B0604020202020204" pitchFamily="34" charset="0"/>
                <a:ea typeface="League Spartan" charset="0"/>
                <a:cs typeface="Arial" panose="020B0604020202020204" pitchFamily="34" charset="0"/>
              </a:rPr>
              <a:t>%</a:t>
            </a:r>
          </a:p>
        </p:txBody>
      </p:sp>
      <p:sp>
        <p:nvSpPr>
          <p:cNvPr id="84" name="TextBox 4">
            <a:extLst>
              <a:ext uri="{FF2B5EF4-FFF2-40B4-BE49-F238E27FC236}">
                <a16:creationId xmlns:a16="http://schemas.microsoft.com/office/drawing/2014/main" id="{BF7FF794-044D-4BAA-8850-9B58E89F31A4}"/>
              </a:ext>
            </a:extLst>
          </p:cNvPr>
          <p:cNvSpPr txBox="1"/>
          <p:nvPr/>
        </p:nvSpPr>
        <p:spPr>
          <a:xfrm>
            <a:off x="5542032" y="2029652"/>
            <a:ext cx="2305439" cy="535531"/>
          </a:xfrm>
          <a:prstGeom prst="rect">
            <a:avLst/>
          </a:prstGeom>
          <a:noFill/>
        </p:spPr>
        <p:txBody>
          <a:bodyPr wrap="none" rtlCol="0" anchor="b" anchorCtr="0">
            <a:spAutoFit/>
          </a:bodyPr>
          <a:lstStyle/>
          <a:p>
            <a:pPr algn="ctr">
              <a:lnSpc>
                <a:spcPct val="90000"/>
              </a:lnSpc>
            </a:pPr>
            <a:r>
              <a:rPr lang="en-US" sz="1600" b="1">
                <a:solidFill>
                  <a:srgbClr val="4A4A49"/>
                </a:solidFill>
                <a:latin typeface="Arial" panose="020B0604020202020204" pitchFamily="34" charset="0"/>
                <a:cs typeface="Arial" panose="020B0604020202020204" pitchFamily="34" charset="0"/>
              </a:rPr>
              <a:t>Company</a:t>
            </a:r>
            <a:r>
              <a:rPr lang="en-US" sz="1400">
                <a:solidFill>
                  <a:srgbClr val="4A4A49"/>
                </a:solidFill>
                <a:latin typeface="Arial" panose="020B0604020202020204"/>
              </a:rPr>
              <a:t> </a:t>
            </a:r>
            <a:r>
              <a:rPr lang="en-US" sz="1600" b="1">
                <a:solidFill>
                  <a:srgbClr val="4A4A49"/>
                </a:solidFill>
                <a:latin typeface="Arial" panose="020B0604020202020204" pitchFamily="34" charset="0"/>
                <a:cs typeface="Arial" panose="020B0604020202020204" pitchFamily="34" charset="0"/>
              </a:rPr>
              <a:t>size </a:t>
            </a:r>
          </a:p>
          <a:p>
            <a:pPr algn="ctr">
              <a:lnSpc>
                <a:spcPct val="90000"/>
              </a:lnSpc>
            </a:pPr>
            <a:r>
              <a:rPr lang="en-US" sz="1600">
                <a:solidFill>
                  <a:srgbClr val="4A4A49"/>
                </a:solidFill>
                <a:latin typeface="Arial" panose="020B0604020202020204" pitchFamily="34" charset="0"/>
                <a:cs typeface="Arial" panose="020B0604020202020204" pitchFamily="34" charset="0"/>
              </a:rPr>
              <a:t>(in full-time employees)</a:t>
            </a:r>
          </a:p>
        </p:txBody>
      </p:sp>
      <p:sp>
        <p:nvSpPr>
          <p:cNvPr id="3" name="Titel 1">
            <a:extLst>
              <a:ext uri="{FF2B5EF4-FFF2-40B4-BE49-F238E27FC236}">
                <a16:creationId xmlns:a16="http://schemas.microsoft.com/office/drawing/2014/main" id="{FBF993CA-470C-4A86-AB51-44EB4C2C7AB0}"/>
              </a:ext>
            </a:extLst>
          </p:cNvPr>
          <p:cNvSpPr txBox="1">
            <a:spLocks/>
          </p:cNvSpPr>
          <p:nvPr/>
        </p:nvSpPr>
        <p:spPr>
          <a:xfrm>
            <a:off x="388932" y="130037"/>
            <a:ext cx="6511571"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en-GB" sz="1050" b="0"/>
              <a:t>INTRODUCTION | KEY FINDINGS | </a:t>
            </a:r>
            <a:r>
              <a:rPr lang="en-GB" sz="1050"/>
              <a:t>PREFAB DISTRIBUTION: EUROPEAN OVERVIEW</a:t>
            </a:r>
          </a:p>
        </p:txBody>
      </p:sp>
      <p:sp>
        <p:nvSpPr>
          <p:cNvPr id="4" name="Rechthoek 3">
            <a:extLst>
              <a:ext uri="{FF2B5EF4-FFF2-40B4-BE49-F238E27FC236}">
                <a16:creationId xmlns:a16="http://schemas.microsoft.com/office/drawing/2014/main" id="{BD3FFC6A-2F0E-408E-B7D3-7F8637AB57DD}"/>
              </a:ext>
            </a:extLst>
          </p:cNvPr>
          <p:cNvSpPr/>
          <p:nvPr/>
        </p:nvSpPr>
        <p:spPr>
          <a:xfrm>
            <a:off x="366787" y="1536193"/>
            <a:ext cx="6713947" cy="286232"/>
          </a:xfrm>
          <a:prstGeom prst="rect">
            <a:avLst/>
          </a:prstGeom>
        </p:spPr>
        <p:txBody>
          <a:bodyPr wrap="square">
            <a:spAutoFit/>
          </a:bodyPr>
          <a:lstStyle/>
          <a:p>
            <a:pPr>
              <a:lnSpc>
                <a:spcPct val="90000"/>
              </a:lnSpc>
            </a:pPr>
            <a:r>
              <a:rPr lang="en-GB" sz="1400" b="1">
                <a:solidFill>
                  <a:srgbClr val="757F7F"/>
                </a:solidFill>
              </a:rPr>
              <a:t>Prefab users and non-users by company size</a:t>
            </a:r>
          </a:p>
        </p:txBody>
      </p:sp>
      <p:sp>
        <p:nvSpPr>
          <p:cNvPr id="21" name="Tekstvak 27">
            <a:extLst>
              <a:ext uri="{FF2B5EF4-FFF2-40B4-BE49-F238E27FC236}">
                <a16:creationId xmlns:a16="http://schemas.microsoft.com/office/drawing/2014/main" id="{26401EFB-42E1-DEF7-581A-8811C90A3FF0}"/>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41192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a:extLst>
              <a:ext uri="{FF2B5EF4-FFF2-40B4-BE49-F238E27FC236}">
                <a16:creationId xmlns:a16="http://schemas.microsoft.com/office/drawing/2014/main" id="{D2554C6C-6266-4A9A-A456-631B0A9C0812}"/>
              </a:ext>
            </a:extLst>
          </p:cNvPr>
          <p:cNvGraphicFramePr/>
          <p:nvPr>
            <p:extLst>
              <p:ext uri="{D42A27DB-BD31-4B8C-83A1-F6EECF244321}">
                <p14:modId xmlns:p14="http://schemas.microsoft.com/office/powerpoint/2010/main" val="3974748698"/>
              </p:ext>
            </p:extLst>
          </p:nvPr>
        </p:nvGraphicFramePr>
        <p:xfrm>
          <a:off x="1536326" y="2855202"/>
          <a:ext cx="9239793" cy="2466605"/>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Placeholder 33">
            <a:extLst>
              <a:ext uri="{FF2B5EF4-FFF2-40B4-BE49-F238E27FC236}">
                <a16:creationId xmlns:a16="http://schemas.microsoft.com/office/drawing/2014/main" id="{500024C6-9B6B-4457-B9F5-13C12E30E7E2}"/>
              </a:ext>
            </a:extLst>
          </p:cNvPr>
          <p:cNvSpPr>
            <a:spLocks noGrp="1"/>
          </p:cNvSpPr>
          <p:nvPr>
            <p:ph type="body" sz="quarter" idx="13"/>
          </p:nvPr>
        </p:nvSpPr>
        <p:spPr>
          <a:xfrm>
            <a:off x="444499" y="552450"/>
            <a:ext cx="11423449" cy="786642"/>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70" name="TextBox 4">
            <a:extLst>
              <a:ext uri="{FF2B5EF4-FFF2-40B4-BE49-F238E27FC236}">
                <a16:creationId xmlns:a16="http://schemas.microsoft.com/office/drawing/2014/main" id="{55D0C24F-D87D-4031-900E-20EC85754954}"/>
              </a:ext>
            </a:extLst>
          </p:cNvPr>
          <p:cNvSpPr txBox="1"/>
          <p:nvPr/>
        </p:nvSpPr>
        <p:spPr>
          <a:xfrm>
            <a:off x="1210189" y="3044828"/>
            <a:ext cx="5002339" cy="338554"/>
          </a:xfrm>
          <a:prstGeom prst="rect">
            <a:avLst/>
          </a:prstGeom>
          <a:noFill/>
        </p:spPr>
        <p:txBody>
          <a:bodyPr wrap="square" rtlCol="0" anchor="b" anchorCtr="0">
            <a:spAutoFit/>
          </a:bodyPr>
          <a:lstStyle/>
          <a:p>
            <a:r>
              <a:rPr lang="en-US" sz="1600" b="1">
                <a:solidFill>
                  <a:srgbClr val="0A5D7A"/>
                </a:solidFill>
                <a:latin typeface="Arial" panose="020B0604020202020204" pitchFamily="34" charset="0"/>
                <a:ea typeface="League Spartan" charset="0"/>
                <a:cs typeface="Arial" panose="020B0604020202020204" pitchFamily="34" charset="0"/>
              </a:rPr>
              <a:t>Share of projects with some form of prefab </a:t>
            </a:r>
          </a:p>
        </p:txBody>
      </p:sp>
      <p:sp>
        <p:nvSpPr>
          <p:cNvPr id="72" name="TextBox 4">
            <a:extLst>
              <a:ext uri="{FF2B5EF4-FFF2-40B4-BE49-F238E27FC236}">
                <a16:creationId xmlns:a16="http://schemas.microsoft.com/office/drawing/2014/main" id="{2D704519-BD30-490A-95EF-9E63CA45C97A}"/>
              </a:ext>
            </a:extLst>
          </p:cNvPr>
          <p:cNvSpPr txBox="1"/>
          <p:nvPr/>
        </p:nvSpPr>
        <p:spPr>
          <a:xfrm>
            <a:off x="5582196" y="3044470"/>
            <a:ext cx="6609804" cy="338554"/>
          </a:xfrm>
          <a:prstGeom prst="rect">
            <a:avLst/>
          </a:prstGeom>
          <a:noFill/>
        </p:spPr>
        <p:txBody>
          <a:bodyPr wrap="square" rtlCol="0" anchor="b" anchorCtr="0">
            <a:spAutoFit/>
          </a:bodyPr>
          <a:lstStyle/>
          <a:p>
            <a:r>
              <a:rPr lang="en-US" sz="1600" b="1">
                <a:solidFill>
                  <a:srgbClr val="5497BE"/>
                </a:solidFill>
                <a:latin typeface="Arial" panose="020B0604020202020204" pitchFamily="34" charset="0"/>
                <a:ea typeface="League Spartan" charset="0"/>
                <a:cs typeface="Arial" panose="020B0604020202020204" pitchFamily="34" charset="0"/>
              </a:rPr>
              <a:t>Share of the prefab installations as a part of all installation works</a:t>
            </a:r>
          </a:p>
        </p:txBody>
      </p:sp>
      <p:sp>
        <p:nvSpPr>
          <p:cNvPr id="84" name="TextBox 4">
            <a:extLst>
              <a:ext uri="{FF2B5EF4-FFF2-40B4-BE49-F238E27FC236}">
                <a16:creationId xmlns:a16="http://schemas.microsoft.com/office/drawing/2014/main" id="{BF7FF794-044D-4BAA-8850-9B58E89F31A4}"/>
              </a:ext>
            </a:extLst>
          </p:cNvPr>
          <p:cNvSpPr txBox="1"/>
          <p:nvPr/>
        </p:nvSpPr>
        <p:spPr>
          <a:xfrm>
            <a:off x="4936099" y="2251251"/>
            <a:ext cx="3517310" cy="313932"/>
          </a:xfrm>
          <a:prstGeom prst="rect">
            <a:avLst/>
          </a:prstGeom>
          <a:noFill/>
        </p:spPr>
        <p:txBody>
          <a:bodyPr wrap="none" rtlCol="0" anchor="b" anchorCtr="0">
            <a:spAutoFit/>
          </a:bodyPr>
          <a:lstStyle/>
          <a:p>
            <a:pPr algn="ctr">
              <a:lnSpc>
                <a:spcPct val="90000"/>
              </a:lnSpc>
            </a:pPr>
            <a:r>
              <a:rPr lang="en-US" sz="1600" b="1">
                <a:solidFill>
                  <a:srgbClr val="4A4A49"/>
                </a:solidFill>
                <a:latin typeface="Arial" panose="020B0604020202020204" pitchFamily="34" charset="0"/>
                <a:cs typeface="Arial" panose="020B0604020202020204" pitchFamily="34" charset="0"/>
              </a:rPr>
              <a:t>Experience in working with prefab</a:t>
            </a:r>
          </a:p>
        </p:txBody>
      </p:sp>
      <p:sp>
        <p:nvSpPr>
          <p:cNvPr id="3" name="Titel 1">
            <a:extLst>
              <a:ext uri="{FF2B5EF4-FFF2-40B4-BE49-F238E27FC236}">
                <a16:creationId xmlns:a16="http://schemas.microsoft.com/office/drawing/2014/main" id="{FBF993CA-470C-4A86-AB51-44EB4C2C7AB0}"/>
              </a:ext>
            </a:extLst>
          </p:cNvPr>
          <p:cNvSpPr txBox="1">
            <a:spLocks/>
          </p:cNvSpPr>
          <p:nvPr/>
        </p:nvSpPr>
        <p:spPr>
          <a:xfrm>
            <a:off x="388932" y="130037"/>
            <a:ext cx="6511571"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en-GB" sz="1050" b="0"/>
              <a:t>INTRODUCTION | KEY FINDINGS | </a:t>
            </a:r>
            <a:r>
              <a:rPr lang="en-GB" sz="1050"/>
              <a:t>PREFAB DISTRIBUTION: EUROPEAN OVERVIEW</a:t>
            </a:r>
          </a:p>
        </p:txBody>
      </p:sp>
      <p:graphicFrame>
        <p:nvGraphicFramePr>
          <p:cNvPr id="5" name="Table 2">
            <a:extLst>
              <a:ext uri="{FF2B5EF4-FFF2-40B4-BE49-F238E27FC236}">
                <a16:creationId xmlns:a16="http://schemas.microsoft.com/office/drawing/2014/main" id="{88F3DEB8-EAAB-4708-953D-73C76BB0F4E5}"/>
              </a:ext>
            </a:extLst>
          </p:cNvPr>
          <p:cNvGraphicFramePr>
            <a:graphicFrameLocks noGrp="1"/>
          </p:cNvGraphicFramePr>
          <p:nvPr/>
        </p:nvGraphicFramePr>
        <p:xfrm>
          <a:off x="1676400" y="5511075"/>
          <a:ext cx="8839199" cy="375285"/>
        </p:xfrm>
        <a:graphic>
          <a:graphicData uri="http://schemas.openxmlformats.org/drawingml/2006/table">
            <a:tbl>
              <a:tblPr firstRow="1" bandRow="1">
                <a:tableStyleId>{5C22544A-7EE6-4342-B048-85BDC9FD1C3A}</a:tableStyleId>
              </a:tblPr>
              <a:tblGrid>
                <a:gridCol w="1296416">
                  <a:extLst>
                    <a:ext uri="{9D8B030D-6E8A-4147-A177-3AD203B41FA5}">
                      <a16:colId xmlns:a16="http://schemas.microsoft.com/office/drawing/2014/main" val="3680267570"/>
                    </a:ext>
                  </a:extLst>
                </a:gridCol>
                <a:gridCol w="361985">
                  <a:extLst>
                    <a:ext uri="{9D8B030D-6E8A-4147-A177-3AD203B41FA5}">
                      <a16:colId xmlns:a16="http://schemas.microsoft.com/office/drawing/2014/main" val="1985288118"/>
                    </a:ext>
                  </a:extLst>
                </a:gridCol>
                <a:gridCol w="1102796">
                  <a:extLst>
                    <a:ext uri="{9D8B030D-6E8A-4147-A177-3AD203B41FA5}">
                      <a16:colId xmlns:a16="http://schemas.microsoft.com/office/drawing/2014/main" val="736083556"/>
                    </a:ext>
                  </a:extLst>
                </a:gridCol>
                <a:gridCol w="420914">
                  <a:extLst>
                    <a:ext uri="{9D8B030D-6E8A-4147-A177-3AD203B41FA5}">
                      <a16:colId xmlns:a16="http://schemas.microsoft.com/office/drawing/2014/main" val="3391082015"/>
                    </a:ext>
                  </a:extLst>
                </a:gridCol>
                <a:gridCol w="1052286">
                  <a:extLst>
                    <a:ext uri="{9D8B030D-6E8A-4147-A177-3AD203B41FA5}">
                      <a16:colId xmlns:a16="http://schemas.microsoft.com/office/drawing/2014/main" val="4097226958"/>
                    </a:ext>
                  </a:extLst>
                </a:gridCol>
                <a:gridCol w="479841">
                  <a:extLst>
                    <a:ext uri="{9D8B030D-6E8A-4147-A177-3AD203B41FA5}">
                      <a16:colId xmlns:a16="http://schemas.microsoft.com/office/drawing/2014/main" val="4136579237"/>
                    </a:ext>
                  </a:extLst>
                </a:gridCol>
                <a:gridCol w="1018612">
                  <a:extLst>
                    <a:ext uri="{9D8B030D-6E8A-4147-A177-3AD203B41FA5}">
                      <a16:colId xmlns:a16="http://schemas.microsoft.com/office/drawing/2014/main" val="1314290808"/>
                    </a:ext>
                  </a:extLst>
                </a:gridCol>
                <a:gridCol w="446170">
                  <a:extLst>
                    <a:ext uri="{9D8B030D-6E8A-4147-A177-3AD203B41FA5}">
                      <a16:colId xmlns:a16="http://schemas.microsoft.com/office/drawing/2014/main" val="21268965"/>
                    </a:ext>
                  </a:extLst>
                </a:gridCol>
                <a:gridCol w="1045042">
                  <a:extLst>
                    <a:ext uri="{9D8B030D-6E8A-4147-A177-3AD203B41FA5}">
                      <a16:colId xmlns:a16="http://schemas.microsoft.com/office/drawing/2014/main" val="676274278"/>
                    </a:ext>
                  </a:extLst>
                </a:gridCol>
                <a:gridCol w="538379">
                  <a:extLst>
                    <a:ext uri="{9D8B030D-6E8A-4147-A177-3AD203B41FA5}">
                      <a16:colId xmlns:a16="http://schemas.microsoft.com/office/drawing/2014/main" val="3340446305"/>
                    </a:ext>
                  </a:extLst>
                </a:gridCol>
                <a:gridCol w="1076758">
                  <a:extLst>
                    <a:ext uri="{9D8B030D-6E8A-4147-A177-3AD203B41FA5}">
                      <a16:colId xmlns:a16="http://schemas.microsoft.com/office/drawing/2014/main" val="2671568437"/>
                    </a:ext>
                  </a:extLst>
                </a:gridCol>
              </a:tblGrid>
              <a:tr h="279074">
                <a:tc>
                  <a:txBody>
                    <a:bodyPr/>
                    <a:lstStyle/>
                    <a:p>
                      <a:pPr marL="0" algn="ctr" defTabSz="914400" rtl="0" eaLnBrk="1" fontAlgn="ctr" latinLnBrk="0" hangingPunct="1"/>
                      <a:r>
                        <a:rPr lang="en-GB" sz="1200" b="1" kern="1200" noProof="0">
                          <a:solidFill>
                            <a:srgbClr val="7F7F7F"/>
                          </a:solidFill>
                          <a:latin typeface="+mn-lt"/>
                          <a:ea typeface="+mn-ea"/>
                          <a:cs typeface="+mn-cs"/>
                        </a:rPr>
                        <a:t>The United Kingdom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Germany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Poland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Belgium</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The Netherlands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sp>
        <p:nvSpPr>
          <p:cNvPr id="4" name="Tekstvak 6">
            <a:extLst>
              <a:ext uri="{FF2B5EF4-FFF2-40B4-BE49-F238E27FC236}">
                <a16:creationId xmlns:a16="http://schemas.microsoft.com/office/drawing/2014/main" id="{9F81B253-9BE7-45FE-8D8B-6D30D7D9E471}"/>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 prefab users </a:t>
            </a:r>
          </a:p>
        </p:txBody>
      </p:sp>
      <p:sp>
        <p:nvSpPr>
          <p:cNvPr id="10" name="Tekstvak 27">
            <a:extLst>
              <a:ext uri="{FF2B5EF4-FFF2-40B4-BE49-F238E27FC236}">
                <a16:creationId xmlns:a16="http://schemas.microsoft.com/office/drawing/2014/main" id="{56D46913-E3FD-A3BC-EC79-973C4014EDCD}"/>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421079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3">
            <a:extLst>
              <a:ext uri="{FF2B5EF4-FFF2-40B4-BE49-F238E27FC236}">
                <a16:creationId xmlns:a16="http://schemas.microsoft.com/office/drawing/2014/main" id="{500024C6-9B6B-4457-B9F5-13C12E30E7E2}"/>
              </a:ext>
            </a:extLst>
          </p:cNvPr>
          <p:cNvSpPr>
            <a:spLocks noGrp="1"/>
          </p:cNvSpPr>
          <p:nvPr>
            <p:ph type="body" sz="quarter" idx="13"/>
          </p:nvPr>
        </p:nvSpPr>
        <p:spPr>
          <a:xfrm>
            <a:off x="444499" y="552450"/>
            <a:ext cx="11423449" cy="1018116"/>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84" name="TextBox 4">
            <a:extLst>
              <a:ext uri="{FF2B5EF4-FFF2-40B4-BE49-F238E27FC236}">
                <a16:creationId xmlns:a16="http://schemas.microsoft.com/office/drawing/2014/main" id="{BF7FF794-044D-4BAA-8850-9B58E89F31A4}"/>
              </a:ext>
            </a:extLst>
          </p:cNvPr>
          <p:cNvSpPr txBox="1"/>
          <p:nvPr/>
        </p:nvSpPr>
        <p:spPr>
          <a:xfrm>
            <a:off x="5141896" y="1795171"/>
            <a:ext cx="2879314" cy="313932"/>
          </a:xfrm>
          <a:prstGeom prst="rect">
            <a:avLst/>
          </a:prstGeom>
          <a:noFill/>
        </p:spPr>
        <p:txBody>
          <a:bodyPr wrap="none" rtlCol="0" anchor="b" anchorCtr="0">
            <a:spAutoFit/>
          </a:bodyPr>
          <a:lstStyle/>
          <a:p>
            <a:pPr algn="ctr">
              <a:lnSpc>
                <a:spcPct val="90000"/>
              </a:lnSpc>
            </a:pPr>
            <a:r>
              <a:rPr lang="en-US" sz="1600" b="1">
                <a:solidFill>
                  <a:srgbClr val="4A4A49"/>
                </a:solidFill>
                <a:latin typeface="Arial" panose="020B0604020202020204" pitchFamily="34" charset="0"/>
                <a:cs typeface="Arial" panose="020B0604020202020204" pitchFamily="34" charset="0"/>
              </a:rPr>
              <a:t>Dealing with prefabrication </a:t>
            </a:r>
          </a:p>
        </p:txBody>
      </p:sp>
      <p:sp>
        <p:nvSpPr>
          <p:cNvPr id="3" name="Titel 1">
            <a:extLst>
              <a:ext uri="{FF2B5EF4-FFF2-40B4-BE49-F238E27FC236}">
                <a16:creationId xmlns:a16="http://schemas.microsoft.com/office/drawing/2014/main" id="{FBF993CA-470C-4A86-AB51-44EB4C2C7AB0}"/>
              </a:ext>
            </a:extLst>
          </p:cNvPr>
          <p:cNvSpPr txBox="1">
            <a:spLocks/>
          </p:cNvSpPr>
          <p:nvPr/>
        </p:nvSpPr>
        <p:spPr>
          <a:xfrm>
            <a:off x="388932" y="130037"/>
            <a:ext cx="6511571"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en-GB" sz="1050" b="0"/>
              <a:t>INTRODUCTION | KEY FINDINGS | </a:t>
            </a:r>
            <a:r>
              <a:rPr lang="en-GB" sz="1050"/>
              <a:t>PREFAB DISTRIBUTION: EUROPEAN OVERVIEW</a:t>
            </a:r>
          </a:p>
        </p:txBody>
      </p:sp>
      <p:graphicFrame>
        <p:nvGraphicFramePr>
          <p:cNvPr id="4" name="Table 7">
            <a:extLst>
              <a:ext uri="{FF2B5EF4-FFF2-40B4-BE49-F238E27FC236}">
                <a16:creationId xmlns:a16="http://schemas.microsoft.com/office/drawing/2014/main" id="{B1476BD4-013B-4B8A-B50F-6AC9A0A795A4}"/>
              </a:ext>
            </a:extLst>
          </p:cNvPr>
          <p:cNvGraphicFramePr>
            <a:graphicFrameLocks noGrp="1"/>
          </p:cNvGraphicFramePr>
          <p:nvPr>
            <p:custDataLst>
              <p:tags r:id="rId1"/>
            </p:custDataLst>
          </p:nvPr>
        </p:nvGraphicFramePr>
        <p:xfrm>
          <a:off x="95794" y="2333708"/>
          <a:ext cx="11843662" cy="3374513"/>
        </p:xfrm>
        <a:graphic>
          <a:graphicData uri="http://schemas.openxmlformats.org/drawingml/2006/table">
            <a:tbl>
              <a:tblPr firstRow="1" bandRow="1">
                <a:tableStyleId>{5C22544A-7EE6-4342-B048-85BDC9FD1C3A}</a:tableStyleId>
              </a:tblPr>
              <a:tblGrid>
                <a:gridCol w="2573812">
                  <a:extLst>
                    <a:ext uri="{9D8B030D-6E8A-4147-A177-3AD203B41FA5}">
                      <a16:colId xmlns:a16="http://schemas.microsoft.com/office/drawing/2014/main" val="2352585572"/>
                    </a:ext>
                  </a:extLst>
                </a:gridCol>
                <a:gridCol w="1544975">
                  <a:extLst>
                    <a:ext uri="{9D8B030D-6E8A-4147-A177-3AD203B41FA5}">
                      <a16:colId xmlns:a16="http://schemas.microsoft.com/office/drawing/2014/main" val="499647699"/>
                    </a:ext>
                  </a:extLst>
                </a:gridCol>
                <a:gridCol w="1544975">
                  <a:extLst>
                    <a:ext uri="{9D8B030D-6E8A-4147-A177-3AD203B41FA5}">
                      <a16:colId xmlns:a16="http://schemas.microsoft.com/office/drawing/2014/main" val="1812799462"/>
                    </a:ext>
                  </a:extLst>
                </a:gridCol>
                <a:gridCol w="1544975">
                  <a:extLst>
                    <a:ext uri="{9D8B030D-6E8A-4147-A177-3AD203B41FA5}">
                      <a16:colId xmlns:a16="http://schemas.microsoft.com/office/drawing/2014/main" val="362104481"/>
                    </a:ext>
                  </a:extLst>
                </a:gridCol>
                <a:gridCol w="1544975">
                  <a:extLst>
                    <a:ext uri="{9D8B030D-6E8A-4147-A177-3AD203B41FA5}">
                      <a16:colId xmlns:a16="http://schemas.microsoft.com/office/drawing/2014/main" val="2531230332"/>
                    </a:ext>
                  </a:extLst>
                </a:gridCol>
                <a:gridCol w="1544975">
                  <a:extLst>
                    <a:ext uri="{9D8B030D-6E8A-4147-A177-3AD203B41FA5}">
                      <a16:colId xmlns:a16="http://schemas.microsoft.com/office/drawing/2014/main" val="1053971134"/>
                    </a:ext>
                  </a:extLst>
                </a:gridCol>
                <a:gridCol w="1544975">
                  <a:extLst>
                    <a:ext uri="{9D8B030D-6E8A-4147-A177-3AD203B41FA5}">
                      <a16:colId xmlns:a16="http://schemas.microsoft.com/office/drawing/2014/main" val="2192113811"/>
                    </a:ext>
                  </a:extLst>
                </a:gridCol>
              </a:tblGrid>
              <a:tr h="207116">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1" kern="1200" noProof="0">
                          <a:solidFill>
                            <a:srgbClr val="7F7F7F"/>
                          </a:solidFill>
                          <a:latin typeface="+mn-lt"/>
                          <a:ea typeface="+mn-ea"/>
                          <a:cs typeface="+mn-cs"/>
                        </a:rPr>
                        <a:t>The United Kingdom </a:t>
                      </a: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Germany</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France</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Poland</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Belgium</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The Netherlands</a:t>
                      </a: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287397">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711426"/>
                  </a:ext>
                </a:extLst>
              </a:tr>
              <a:tr h="720000">
                <a:tc>
                  <a:txBody>
                    <a:bodyPr/>
                    <a:lstStyle/>
                    <a:p>
                      <a:pPr marL="0" algn="r" defTabSz="914400" rtl="0" eaLnBrk="1" fontAlgn="ctr" latinLnBrk="0" hangingPunct="1">
                        <a:lnSpc>
                          <a:spcPts val="1500"/>
                        </a:lnSpc>
                        <a:spcBef>
                          <a:spcPts val="400"/>
                        </a:spcBef>
                        <a:spcAft>
                          <a:spcPts val="400"/>
                        </a:spcAft>
                      </a:pPr>
                      <a:r>
                        <a:rPr kumimoji="0" lang="en-GB" sz="1200" b="0" i="0" u="none" strike="noStrike" kern="1200" cap="none" spc="0" normalizeH="0" baseline="0">
                          <a:ln>
                            <a:noFill/>
                          </a:ln>
                          <a:solidFill>
                            <a:srgbClr val="4A4A49"/>
                          </a:solidFill>
                          <a:effectLst/>
                          <a:uLnTx/>
                          <a:uFillTx/>
                          <a:latin typeface="Arial" panose="020B0604020202020204"/>
                          <a:ea typeface="+mn-ea"/>
                          <a:cs typeface="+mn-cs"/>
                        </a:rPr>
                        <a:t>Purchase prefab products/ solutions from </a:t>
                      </a:r>
                      <a:r>
                        <a:rPr kumimoji="0" lang="en-GB" sz="1200" b="1" i="0" u="none" strike="noStrike" kern="1200" cap="none" spc="0" normalizeH="0" baseline="0">
                          <a:ln>
                            <a:noFill/>
                          </a:ln>
                          <a:solidFill>
                            <a:srgbClr val="4A4A49"/>
                          </a:solidFill>
                          <a:effectLst/>
                          <a:uLnTx/>
                          <a:uFillTx/>
                          <a:latin typeface="Arial" panose="020B0604020202020204"/>
                          <a:ea typeface="+mn-ea"/>
                          <a:cs typeface="+mn-cs"/>
                        </a:rPr>
                        <a:t>wholesalers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720000">
                <a:tc>
                  <a:txBody>
                    <a:bodyPr/>
                    <a:lstStyle/>
                    <a:p>
                      <a:pPr marL="0" marR="0" lvl="0" indent="0" algn="r" defTabSz="914400" rtl="0" eaLnBrk="1" fontAlgn="ctr" latinLnBrk="0" hangingPunct="1">
                        <a:lnSpc>
                          <a:spcPts val="1500"/>
                        </a:lnSpc>
                        <a:spcBef>
                          <a:spcPts val="400"/>
                        </a:spcBef>
                        <a:spcAft>
                          <a:spcPts val="400"/>
                        </a:spcAft>
                        <a:buClrTx/>
                        <a:buSzTx/>
                        <a:buFontTx/>
                        <a:buNone/>
                        <a:tabLst/>
                        <a:defRPr/>
                      </a:pPr>
                      <a:r>
                        <a:rPr kumimoji="0" lang="en-GB" sz="1200" b="1" i="0" u="none" strike="noStrike" kern="1200" cap="none" spc="0" normalizeH="0" baseline="0">
                          <a:ln>
                            <a:noFill/>
                          </a:ln>
                          <a:solidFill>
                            <a:srgbClr val="4A4A49"/>
                          </a:solidFill>
                          <a:effectLst/>
                          <a:uLnTx/>
                          <a:uFillTx/>
                          <a:latin typeface="+mn-lt"/>
                          <a:ea typeface="+mn-ea"/>
                          <a:cs typeface="+mn-cs"/>
                        </a:rPr>
                        <a:t>Prefab yourself </a:t>
                      </a:r>
                      <a:r>
                        <a:rPr kumimoji="0" lang="en-GB" sz="1200" b="0" i="0" u="none" strike="noStrike" kern="1200" cap="none" spc="0" normalizeH="0" baseline="0">
                          <a:ln>
                            <a:noFill/>
                          </a:ln>
                          <a:solidFill>
                            <a:srgbClr val="4A4A49"/>
                          </a:solidFill>
                          <a:effectLst/>
                          <a:uLnTx/>
                          <a:uFillTx/>
                          <a:latin typeface="+mn-lt"/>
                          <a:ea typeface="+mn-ea"/>
                          <a:cs typeface="+mn-cs"/>
                        </a:rPr>
                        <a:t>– buy and preassemble the separate products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792345"/>
                  </a:ext>
                </a:extLst>
              </a:tr>
              <a:tr h="720000">
                <a:tc>
                  <a:txBody>
                    <a:bodyPr/>
                    <a:lstStyle/>
                    <a:p>
                      <a:pPr marL="0" marR="0" lvl="0" indent="0" algn="r" defTabSz="914400" rtl="0" eaLnBrk="1" fontAlgn="ctr"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a:ln>
                            <a:noFill/>
                          </a:ln>
                          <a:solidFill>
                            <a:srgbClr val="4A4A49"/>
                          </a:solidFill>
                          <a:effectLst/>
                          <a:uLnTx/>
                          <a:uFillTx/>
                          <a:latin typeface="+mn-lt"/>
                          <a:ea typeface="+mn-ea"/>
                          <a:cs typeface="+mn-cs"/>
                        </a:rPr>
                        <a:t>Purchase prefab products/ solutions from </a:t>
                      </a:r>
                      <a:r>
                        <a:rPr kumimoji="0" lang="en-GB" sz="1200" b="1" i="0" u="none" strike="noStrike" kern="1200" cap="none" spc="0" normalizeH="0" baseline="0">
                          <a:ln>
                            <a:noFill/>
                          </a:ln>
                          <a:solidFill>
                            <a:srgbClr val="4A4A49"/>
                          </a:solidFill>
                          <a:effectLst/>
                          <a:uLnTx/>
                          <a:uFillTx/>
                          <a:latin typeface="+mn-lt"/>
                          <a:ea typeface="+mn-ea"/>
                          <a:cs typeface="+mn-cs"/>
                        </a:rPr>
                        <a:t>manufacturers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680055"/>
                  </a:ext>
                </a:extLst>
              </a:tr>
              <a:tr h="720000">
                <a:tc>
                  <a:txBody>
                    <a:bodyPr/>
                    <a:lstStyle/>
                    <a:p>
                      <a:pPr marL="0" algn="r" defTabSz="914400" rtl="0" eaLnBrk="1" fontAlgn="ctr" latinLnBrk="0" hangingPunct="1">
                        <a:lnSpc>
                          <a:spcPts val="1500"/>
                        </a:lnSpc>
                        <a:spcBef>
                          <a:spcPts val="400"/>
                        </a:spcBef>
                        <a:spcAft>
                          <a:spcPts val="400"/>
                        </a:spcAft>
                      </a:pPr>
                      <a:r>
                        <a:rPr kumimoji="0" lang="en-GB" sz="1200" b="0" i="0" u="none" strike="noStrike" kern="1200" cap="none" spc="0" normalizeH="0" baseline="0">
                          <a:ln>
                            <a:noFill/>
                          </a:ln>
                          <a:solidFill>
                            <a:srgbClr val="4A4A49"/>
                          </a:solidFill>
                          <a:effectLst/>
                          <a:uLnTx/>
                          <a:uFillTx/>
                          <a:latin typeface="Arial" panose="020B0604020202020204"/>
                          <a:ea typeface="+mn-ea"/>
                          <a:cs typeface="+mn-cs"/>
                        </a:rPr>
                        <a:t>Purchase prefab products/ solutions from </a:t>
                      </a:r>
                      <a:r>
                        <a:rPr kumimoji="0" lang="en-GB" sz="1200" b="1" i="0" u="none" strike="noStrike" kern="1200" cap="none" spc="0" normalizeH="0" baseline="0">
                          <a:ln>
                            <a:noFill/>
                          </a:ln>
                          <a:solidFill>
                            <a:srgbClr val="4A4A49"/>
                          </a:solidFill>
                          <a:effectLst/>
                          <a:uLnTx/>
                          <a:uFillTx/>
                          <a:latin typeface="Arial" panose="020B0604020202020204"/>
                          <a:ea typeface="+mn-ea"/>
                          <a:cs typeface="+mn-cs"/>
                        </a:rPr>
                        <a:t>dedicated prefab suppliers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850662"/>
                  </a:ext>
                </a:extLst>
              </a:tr>
            </a:tbl>
          </a:graphicData>
        </a:graphic>
      </p:graphicFrame>
      <p:graphicFrame>
        <p:nvGraphicFramePr>
          <p:cNvPr id="6" name="Chart 24">
            <a:extLst>
              <a:ext uri="{FF2B5EF4-FFF2-40B4-BE49-F238E27FC236}">
                <a16:creationId xmlns:a16="http://schemas.microsoft.com/office/drawing/2014/main" id="{2A90D4E4-BA78-405E-AD4D-D0C1C1FA9582}"/>
              </a:ext>
            </a:extLst>
          </p:cNvPr>
          <p:cNvGraphicFramePr/>
          <p:nvPr>
            <p:extLst>
              <p:ext uri="{D42A27DB-BD31-4B8C-83A1-F6EECF244321}">
                <p14:modId xmlns:p14="http://schemas.microsoft.com/office/powerpoint/2010/main" val="2019861920"/>
              </p:ext>
            </p:extLst>
          </p:nvPr>
        </p:nvGraphicFramePr>
        <p:xfrm>
          <a:off x="2746182" y="2905969"/>
          <a:ext cx="3227327" cy="27750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24">
            <a:extLst>
              <a:ext uri="{FF2B5EF4-FFF2-40B4-BE49-F238E27FC236}">
                <a16:creationId xmlns:a16="http://schemas.microsoft.com/office/drawing/2014/main" id="{715B10C2-4EF2-44EC-957C-D1036D2F203B}"/>
              </a:ext>
            </a:extLst>
          </p:cNvPr>
          <p:cNvGraphicFramePr/>
          <p:nvPr>
            <p:extLst>
              <p:ext uri="{D42A27DB-BD31-4B8C-83A1-F6EECF244321}">
                <p14:modId xmlns:p14="http://schemas.microsoft.com/office/powerpoint/2010/main" val="84243422"/>
              </p:ext>
            </p:extLst>
          </p:nvPr>
        </p:nvGraphicFramePr>
        <p:xfrm>
          <a:off x="4172958" y="2910463"/>
          <a:ext cx="3091544" cy="27750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24">
            <a:extLst>
              <a:ext uri="{FF2B5EF4-FFF2-40B4-BE49-F238E27FC236}">
                <a16:creationId xmlns:a16="http://schemas.microsoft.com/office/drawing/2014/main" id="{9DEB9279-6451-45A4-8B76-225D174B04C8}"/>
              </a:ext>
            </a:extLst>
          </p:cNvPr>
          <p:cNvGraphicFramePr/>
          <p:nvPr>
            <p:extLst>
              <p:ext uri="{D42A27DB-BD31-4B8C-83A1-F6EECF244321}">
                <p14:modId xmlns:p14="http://schemas.microsoft.com/office/powerpoint/2010/main" val="1775164587"/>
              </p:ext>
            </p:extLst>
          </p:nvPr>
        </p:nvGraphicFramePr>
        <p:xfrm>
          <a:off x="6027134" y="2915596"/>
          <a:ext cx="3091544" cy="27750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24">
            <a:extLst>
              <a:ext uri="{FF2B5EF4-FFF2-40B4-BE49-F238E27FC236}">
                <a16:creationId xmlns:a16="http://schemas.microsoft.com/office/drawing/2014/main" id="{9B9747BE-DCB4-4C06-A6E6-8CDB623D4F0E}"/>
              </a:ext>
            </a:extLst>
          </p:cNvPr>
          <p:cNvGraphicFramePr/>
          <p:nvPr>
            <p:extLst>
              <p:ext uri="{D42A27DB-BD31-4B8C-83A1-F6EECF244321}">
                <p14:modId xmlns:p14="http://schemas.microsoft.com/office/powerpoint/2010/main" val="3500517380"/>
              </p:ext>
            </p:extLst>
          </p:nvPr>
        </p:nvGraphicFramePr>
        <p:xfrm>
          <a:off x="7605506" y="2905110"/>
          <a:ext cx="3091544" cy="27750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24">
            <a:extLst>
              <a:ext uri="{FF2B5EF4-FFF2-40B4-BE49-F238E27FC236}">
                <a16:creationId xmlns:a16="http://schemas.microsoft.com/office/drawing/2014/main" id="{1EF629BB-242A-4ED5-8094-74C762414655}"/>
              </a:ext>
            </a:extLst>
          </p:cNvPr>
          <p:cNvGraphicFramePr/>
          <p:nvPr>
            <p:extLst>
              <p:ext uri="{D42A27DB-BD31-4B8C-83A1-F6EECF244321}">
                <p14:modId xmlns:p14="http://schemas.microsoft.com/office/powerpoint/2010/main" val="443082567"/>
              </p:ext>
            </p:extLst>
          </p:nvPr>
        </p:nvGraphicFramePr>
        <p:xfrm>
          <a:off x="9064881" y="2890991"/>
          <a:ext cx="3091544" cy="27750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24">
            <a:extLst>
              <a:ext uri="{FF2B5EF4-FFF2-40B4-BE49-F238E27FC236}">
                <a16:creationId xmlns:a16="http://schemas.microsoft.com/office/drawing/2014/main" id="{1633BE92-0D68-47C5-A64C-9B6E87E9E7E6}"/>
              </a:ext>
            </a:extLst>
          </p:cNvPr>
          <p:cNvGraphicFramePr/>
          <p:nvPr>
            <p:extLst>
              <p:ext uri="{D42A27DB-BD31-4B8C-83A1-F6EECF244321}">
                <p14:modId xmlns:p14="http://schemas.microsoft.com/office/powerpoint/2010/main" val="1605933885"/>
              </p:ext>
            </p:extLst>
          </p:nvPr>
        </p:nvGraphicFramePr>
        <p:xfrm>
          <a:off x="10550434" y="2908522"/>
          <a:ext cx="3091544" cy="2775081"/>
        </p:xfrm>
        <a:graphic>
          <a:graphicData uri="http://schemas.openxmlformats.org/drawingml/2006/chart">
            <c:chart xmlns:c="http://schemas.openxmlformats.org/drawingml/2006/chart" xmlns:r="http://schemas.openxmlformats.org/officeDocument/2006/relationships" r:id="rId9"/>
          </a:graphicData>
        </a:graphic>
      </p:graphicFrame>
      <p:sp>
        <p:nvSpPr>
          <p:cNvPr id="2" name="Tekstvak 6">
            <a:extLst>
              <a:ext uri="{FF2B5EF4-FFF2-40B4-BE49-F238E27FC236}">
                <a16:creationId xmlns:a16="http://schemas.microsoft.com/office/drawing/2014/main" id="{145B3E7C-7C4A-476D-8C1C-EE272763A87E}"/>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 prefab users </a:t>
            </a:r>
          </a:p>
        </p:txBody>
      </p:sp>
      <p:sp>
        <p:nvSpPr>
          <p:cNvPr id="13" name="Tekstvak 27">
            <a:extLst>
              <a:ext uri="{FF2B5EF4-FFF2-40B4-BE49-F238E27FC236}">
                <a16:creationId xmlns:a16="http://schemas.microsoft.com/office/drawing/2014/main" id="{25CCBE96-FA15-9AAF-D53A-F3F045EDDA7F}"/>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8392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97B837-3382-4622-9DFA-B82836067CF7}"/>
              </a:ext>
            </a:extLst>
          </p:cNvPr>
          <p:cNvSpPr>
            <a:spLocks noGrp="1"/>
          </p:cNvSpPr>
          <p:nvPr>
            <p:ph type="body" sz="quarter" idx="13"/>
          </p:nvPr>
        </p:nvSpPr>
        <p:spPr>
          <a:xfrm>
            <a:off x="444500" y="552449"/>
            <a:ext cx="11489222" cy="1029677"/>
          </a:xfrm>
        </p:spPr>
        <p:txBody>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5" name="Titel 1">
            <a:extLst>
              <a:ext uri="{FF2B5EF4-FFF2-40B4-BE49-F238E27FC236}">
                <a16:creationId xmlns:a16="http://schemas.microsoft.com/office/drawing/2014/main" id="{CBAC2381-B5A6-4F5C-BF4F-0100C41533ED}"/>
              </a:ext>
            </a:extLst>
          </p:cNvPr>
          <p:cNvSpPr txBox="1">
            <a:spLocks/>
          </p:cNvSpPr>
          <p:nvPr/>
        </p:nvSpPr>
        <p:spPr>
          <a:xfrm>
            <a:off x="388932" y="130037"/>
            <a:ext cx="6511571"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en-GB" sz="1050" b="0"/>
              <a:t>INTRODUCTION | KEY FINDINGS | </a:t>
            </a:r>
            <a:r>
              <a:rPr lang="en-GB" sz="1050"/>
              <a:t>PREFAB DISTRIBUTION: EUROPEAN OVERVIEW</a:t>
            </a:r>
          </a:p>
        </p:txBody>
      </p:sp>
      <p:sp>
        <p:nvSpPr>
          <p:cNvPr id="7" name="Tekstvak 6">
            <a:extLst>
              <a:ext uri="{FF2B5EF4-FFF2-40B4-BE49-F238E27FC236}">
                <a16:creationId xmlns:a16="http://schemas.microsoft.com/office/drawing/2014/main" id="{7A4D2545-D92E-484D-B003-F00F40A61B98}"/>
              </a:ext>
            </a:extLst>
          </p:cNvPr>
          <p:cNvSpPr txBox="1"/>
          <p:nvPr/>
        </p:nvSpPr>
        <p:spPr>
          <a:xfrm>
            <a:off x="215680" y="1751068"/>
            <a:ext cx="6242872" cy="615553"/>
          </a:xfrm>
          <a:prstGeom prst="rect">
            <a:avLst/>
          </a:prstGeom>
          <a:noFill/>
        </p:spPr>
        <p:txBody>
          <a:bodyPr wrap="square">
            <a:spAutoFit/>
          </a:bodyPr>
          <a:lstStyle/>
          <a:p>
            <a:r>
              <a:rPr lang="en-GB" sz="1600" b="1">
                <a:solidFill>
                  <a:srgbClr val="4A4A49"/>
                </a:solidFill>
                <a:latin typeface="Arial" panose="020B0604020202020204" pitchFamily="34" charset="0"/>
                <a:cs typeface="Arial" panose="020B0604020202020204" pitchFamily="34" charset="0"/>
              </a:rPr>
              <a:t>Development</a:t>
            </a:r>
            <a:r>
              <a:rPr lang="en-GB"/>
              <a:t> </a:t>
            </a:r>
            <a:r>
              <a:rPr lang="en-GB" sz="1600" b="1">
                <a:solidFill>
                  <a:srgbClr val="4A4A49"/>
                </a:solidFill>
                <a:latin typeface="Arial" panose="020B0604020202020204" pitchFamily="34" charset="0"/>
                <a:cs typeface="Arial" panose="020B0604020202020204" pitchFamily="34" charset="0"/>
              </a:rPr>
              <a:t>of the share of projects that contained some kind of prefabrication or off-site installation in the last 2 years</a:t>
            </a:r>
          </a:p>
        </p:txBody>
      </p:sp>
      <p:graphicFrame>
        <p:nvGraphicFramePr>
          <p:cNvPr id="9" name="Chart 24">
            <a:extLst>
              <a:ext uri="{FF2B5EF4-FFF2-40B4-BE49-F238E27FC236}">
                <a16:creationId xmlns:a16="http://schemas.microsoft.com/office/drawing/2014/main" id="{D38A2A97-59B2-4534-8BE5-6F3B3E256C13}"/>
              </a:ext>
            </a:extLst>
          </p:cNvPr>
          <p:cNvGraphicFramePr/>
          <p:nvPr>
            <p:extLst>
              <p:ext uri="{D42A27DB-BD31-4B8C-83A1-F6EECF244321}">
                <p14:modId xmlns:p14="http://schemas.microsoft.com/office/powerpoint/2010/main" val="1826235683"/>
              </p:ext>
            </p:extLst>
          </p:nvPr>
        </p:nvGraphicFramePr>
        <p:xfrm>
          <a:off x="387178" y="2878957"/>
          <a:ext cx="5569106" cy="342659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29">
            <a:extLst>
              <a:ext uri="{FF2B5EF4-FFF2-40B4-BE49-F238E27FC236}">
                <a16:creationId xmlns:a16="http://schemas.microsoft.com/office/drawing/2014/main" id="{01310301-1FF8-43BD-9C01-554B3D690E29}"/>
              </a:ext>
            </a:extLst>
          </p:cNvPr>
          <p:cNvSpPr/>
          <p:nvPr/>
        </p:nvSpPr>
        <p:spPr>
          <a:xfrm>
            <a:off x="302911" y="2535562"/>
            <a:ext cx="6683611" cy="261610"/>
          </a:xfrm>
          <a:prstGeom prst="rect">
            <a:avLst/>
          </a:prstGeom>
        </p:spPr>
        <p:txBody>
          <a:bodyPr wrap="square">
            <a:spAutoFit/>
          </a:bodyPr>
          <a:lstStyle/>
          <a:p>
            <a:pPr lvl="0">
              <a:defRPr/>
            </a:pPr>
            <a:r>
              <a:rPr lang="en-GB" sz="1100" b="1">
                <a:solidFill>
                  <a:srgbClr val="0A5D7A"/>
                </a:solidFill>
                <a:latin typeface="+mj-lt"/>
              </a:rPr>
              <a:t>Strongly increased </a:t>
            </a:r>
            <a:r>
              <a:rPr lang="en-GB" sz="1100" b="1">
                <a:solidFill>
                  <a:prstClr val="white">
                    <a:lumMod val="50000"/>
                  </a:prstClr>
                </a:solidFill>
                <a:latin typeface="+mj-lt"/>
              </a:rPr>
              <a:t>|</a:t>
            </a:r>
            <a:r>
              <a:rPr lang="en-GB" sz="1100" b="1">
                <a:solidFill>
                  <a:srgbClr val="0A5D7A"/>
                </a:solidFill>
                <a:latin typeface="+mj-lt"/>
              </a:rPr>
              <a:t> </a:t>
            </a:r>
            <a:r>
              <a:rPr lang="en-GB" sz="1100" b="1">
                <a:solidFill>
                  <a:srgbClr val="5497BE"/>
                </a:solidFill>
                <a:latin typeface="+mj-lt"/>
              </a:rPr>
              <a:t>Slightly Increased </a:t>
            </a:r>
            <a:r>
              <a:rPr lang="en-GB" sz="1100" b="1">
                <a:solidFill>
                  <a:prstClr val="white">
                    <a:lumMod val="50000"/>
                  </a:prstClr>
                </a:solidFill>
                <a:latin typeface="+mj-lt"/>
              </a:rPr>
              <a:t>| </a:t>
            </a:r>
            <a:r>
              <a:rPr lang="en-GB" sz="1100" b="1">
                <a:solidFill>
                  <a:schemeClr val="bg1">
                    <a:lumMod val="50000"/>
                  </a:schemeClr>
                </a:solidFill>
                <a:latin typeface="+mj-lt"/>
              </a:rPr>
              <a:t>Remained the same</a:t>
            </a:r>
            <a:r>
              <a:rPr lang="en-GB" sz="1100" b="1">
                <a:solidFill>
                  <a:srgbClr val="5497BE"/>
                </a:solidFill>
                <a:latin typeface="+mj-lt"/>
              </a:rPr>
              <a:t> </a:t>
            </a:r>
            <a:r>
              <a:rPr lang="en-GB" sz="1100" b="1">
                <a:solidFill>
                  <a:prstClr val="white">
                    <a:lumMod val="50000"/>
                  </a:prstClr>
                </a:solidFill>
                <a:latin typeface="+mj-lt"/>
              </a:rPr>
              <a:t>| </a:t>
            </a:r>
            <a:r>
              <a:rPr lang="en-GB" sz="1100" b="1">
                <a:solidFill>
                  <a:srgbClr val="EF7D00"/>
                </a:solidFill>
                <a:latin typeface="+mj-lt"/>
              </a:rPr>
              <a:t>Decreased </a:t>
            </a:r>
            <a:r>
              <a:rPr lang="en-GB" sz="1100" b="1">
                <a:solidFill>
                  <a:prstClr val="white">
                    <a:lumMod val="50000"/>
                  </a:prstClr>
                </a:solidFill>
                <a:latin typeface="+mj-lt"/>
              </a:rPr>
              <a:t>|</a:t>
            </a:r>
            <a:r>
              <a:rPr lang="en-GB" sz="1100" b="1">
                <a:solidFill>
                  <a:srgbClr val="EF7D00"/>
                </a:solidFill>
                <a:latin typeface="+mj-lt"/>
              </a:rPr>
              <a:t> </a:t>
            </a:r>
            <a:r>
              <a:rPr lang="en-GB" sz="1100" b="1">
                <a:solidFill>
                  <a:srgbClr val="757F7F"/>
                </a:solidFill>
                <a:latin typeface="+mj-lt"/>
              </a:rPr>
              <a:t>Do not know</a:t>
            </a:r>
          </a:p>
        </p:txBody>
      </p:sp>
      <p:sp>
        <p:nvSpPr>
          <p:cNvPr id="13" name="Tekstvak 6">
            <a:extLst>
              <a:ext uri="{FF2B5EF4-FFF2-40B4-BE49-F238E27FC236}">
                <a16:creationId xmlns:a16="http://schemas.microsoft.com/office/drawing/2014/main" id="{EC6AE506-3271-483D-9E3B-0A1EDAEDFDB3}"/>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 prefab users </a:t>
            </a:r>
          </a:p>
        </p:txBody>
      </p:sp>
      <p:sp>
        <p:nvSpPr>
          <p:cNvPr id="15" name="Tekstvak 6">
            <a:extLst>
              <a:ext uri="{FF2B5EF4-FFF2-40B4-BE49-F238E27FC236}">
                <a16:creationId xmlns:a16="http://schemas.microsoft.com/office/drawing/2014/main" id="{57BA995E-F223-41EA-BF7D-6555CE7E6DF9}"/>
              </a:ext>
            </a:extLst>
          </p:cNvPr>
          <p:cNvSpPr txBox="1"/>
          <p:nvPr/>
        </p:nvSpPr>
        <p:spPr>
          <a:xfrm>
            <a:off x="7471607" y="6410006"/>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a:t>
            </a:r>
          </a:p>
        </p:txBody>
      </p:sp>
      <p:graphicFrame>
        <p:nvGraphicFramePr>
          <p:cNvPr id="17" name="Chart 24">
            <a:extLst>
              <a:ext uri="{FF2B5EF4-FFF2-40B4-BE49-F238E27FC236}">
                <a16:creationId xmlns:a16="http://schemas.microsoft.com/office/drawing/2014/main" id="{E63D4343-1CBB-4410-B2BB-BF576CAAEB2B}"/>
              </a:ext>
            </a:extLst>
          </p:cNvPr>
          <p:cNvGraphicFramePr/>
          <p:nvPr>
            <p:extLst>
              <p:ext uri="{D42A27DB-BD31-4B8C-83A1-F6EECF244321}">
                <p14:modId xmlns:p14="http://schemas.microsoft.com/office/powerpoint/2010/main" val="2948530718"/>
              </p:ext>
            </p:extLst>
          </p:nvPr>
        </p:nvGraphicFramePr>
        <p:xfrm>
          <a:off x="6364616" y="2797172"/>
          <a:ext cx="5569106" cy="3426593"/>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Rechte verbindingslijn 9">
            <a:extLst>
              <a:ext uri="{FF2B5EF4-FFF2-40B4-BE49-F238E27FC236}">
                <a16:creationId xmlns:a16="http://schemas.microsoft.com/office/drawing/2014/main" id="{3380A877-58CD-4D6D-8FB7-D9B24ADA7D4C}"/>
              </a:ext>
            </a:extLst>
          </p:cNvPr>
          <p:cNvCxnSpPr>
            <a:cxnSpLocks/>
          </p:cNvCxnSpPr>
          <p:nvPr/>
        </p:nvCxnSpPr>
        <p:spPr>
          <a:xfrm flipV="1">
            <a:off x="6364616" y="1902502"/>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29">
            <a:extLst>
              <a:ext uri="{FF2B5EF4-FFF2-40B4-BE49-F238E27FC236}">
                <a16:creationId xmlns:a16="http://schemas.microsoft.com/office/drawing/2014/main" id="{EDB11101-5864-46E6-8402-6BD87C28703F}"/>
              </a:ext>
            </a:extLst>
          </p:cNvPr>
          <p:cNvSpPr/>
          <p:nvPr/>
        </p:nvSpPr>
        <p:spPr>
          <a:xfrm>
            <a:off x="6460441" y="2535562"/>
            <a:ext cx="6683611" cy="261610"/>
          </a:xfrm>
          <a:prstGeom prst="rect">
            <a:avLst/>
          </a:prstGeom>
        </p:spPr>
        <p:txBody>
          <a:bodyPr wrap="square">
            <a:spAutoFit/>
          </a:bodyPr>
          <a:lstStyle/>
          <a:p>
            <a:pPr lvl="0">
              <a:defRPr/>
            </a:pPr>
            <a:r>
              <a:rPr lang="en-GB" sz="1100" b="1">
                <a:solidFill>
                  <a:srgbClr val="0A5D7A"/>
                </a:solidFill>
              </a:rPr>
              <a:t>Strongly increase </a:t>
            </a:r>
            <a:r>
              <a:rPr lang="en-GB" sz="1100" b="1">
                <a:solidFill>
                  <a:prstClr val="white">
                    <a:lumMod val="50000"/>
                  </a:prstClr>
                </a:solidFill>
                <a:latin typeface="Arial" panose="020B0604020202020204"/>
              </a:rPr>
              <a:t>|</a:t>
            </a:r>
            <a:r>
              <a:rPr lang="en-GB" sz="1100" b="1">
                <a:solidFill>
                  <a:srgbClr val="0A5D7A"/>
                </a:solidFill>
              </a:rPr>
              <a:t> </a:t>
            </a:r>
            <a:r>
              <a:rPr lang="en-GB" sz="1100" b="1">
                <a:solidFill>
                  <a:srgbClr val="5497BE"/>
                </a:solidFill>
              </a:rPr>
              <a:t>Slightly Increase </a:t>
            </a:r>
            <a:r>
              <a:rPr lang="en-GB" sz="1100" b="1">
                <a:solidFill>
                  <a:prstClr val="white">
                    <a:lumMod val="50000"/>
                  </a:prstClr>
                </a:solidFill>
                <a:latin typeface="Arial" panose="020B0604020202020204"/>
              </a:rPr>
              <a:t>| </a:t>
            </a:r>
            <a:r>
              <a:rPr lang="en-GB" sz="1100" b="1">
                <a:solidFill>
                  <a:schemeClr val="bg1">
                    <a:lumMod val="50000"/>
                  </a:schemeClr>
                </a:solidFill>
              </a:rPr>
              <a:t>Remain the same</a:t>
            </a:r>
            <a:r>
              <a:rPr lang="en-GB" sz="1100" b="1">
                <a:solidFill>
                  <a:srgbClr val="5497BE"/>
                </a:solidFill>
              </a:rPr>
              <a:t> </a:t>
            </a:r>
            <a:r>
              <a:rPr lang="en-GB" sz="1100" b="1">
                <a:solidFill>
                  <a:prstClr val="white">
                    <a:lumMod val="50000"/>
                  </a:prstClr>
                </a:solidFill>
                <a:latin typeface="Arial" panose="020B0604020202020204"/>
              </a:rPr>
              <a:t>| </a:t>
            </a:r>
            <a:r>
              <a:rPr lang="en-GB" sz="1100" b="1">
                <a:solidFill>
                  <a:srgbClr val="EF7D00"/>
                </a:solidFill>
              </a:rPr>
              <a:t>Decrease </a:t>
            </a:r>
            <a:r>
              <a:rPr lang="en-GB" sz="1100" b="1">
                <a:solidFill>
                  <a:prstClr val="white">
                    <a:lumMod val="50000"/>
                  </a:prstClr>
                </a:solidFill>
                <a:latin typeface="Arial" panose="020B0604020202020204"/>
              </a:rPr>
              <a:t>|</a:t>
            </a:r>
            <a:r>
              <a:rPr lang="en-GB" sz="1100" b="1">
                <a:solidFill>
                  <a:srgbClr val="EF7D00"/>
                </a:solidFill>
              </a:rPr>
              <a:t> </a:t>
            </a:r>
            <a:r>
              <a:rPr lang="en-GB" sz="1100" b="1">
                <a:solidFill>
                  <a:srgbClr val="757F7F"/>
                </a:solidFill>
              </a:rPr>
              <a:t>Do not know</a:t>
            </a:r>
          </a:p>
        </p:txBody>
      </p:sp>
      <p:sp>
        <p:nvSpPr>
          <p:cNvPr id="22" name="Tekstvak 21">
            <a:extLst>
              <a:ext uri="{FF2B5EF4-FFF2-40B4-BE49-F238E27FC236}">
                <a16:creationId xmlns:a16="http://schemas.microsoft.com/office/drawing/2014/main" id="{DBC200C6-B722-4055-BE80-BF54BB91299B}"/>
              </a:ext>
            </a:extLst>
          </p:cNvPr>
          <p:cNvSpPr txBox="1"/>
          <p:nvPr/>
        </p:nvSpPr>
        <p:spPr>
          <a:xfrm>
            <a:off x="6458552" y="1831090"/>
            <a:ext cx="5753586" cy="535531"/>
          </a:xfrm>
          <a:prstGeom prst="rect">
            <a:avLst/>
          </a:prstGeom>
          <a:noFill/>
        </p:spPr>
        <p:txBody>
          <a:bodyPr wrap="square">
            <a:spAutoFit/>
          </a:bodyPr>
          <a:lstStyle/>
          <a:p>
            <a:pPr>
              <a:lnSpc>
                <a:spcPct val="90000"/>
              </a:lnSpc>
            </a:pPr>
            <a:r>
              <a:rPr lang="en-GB" sz="1600" b="1">
                <a:solidFill>
                  <a:srgbClr val="4A4A49"/>
                </a:solidFill>
              </a:rPr>
              <a:t>Expectations about the development of prefab in the coming 3 to 5 years</a:t>
            </a:r>
            <a:endParaRPr lang="en-GB" sz="1600" b="1" u="sng">
              <a:solidFill>
                <a:srgbClr val="4A4A49"/>
              </a:solidFill>
            </a:endParaRPr>
          </a:p>
        </p:txBody>
      </p:sp>
      <p:sp>
        <p:nvSpPr>
          <p:cNvPr id="14" name="Tekstvak 27">
            <a:extLst>
              <a:ext uri="{FF2B5EF4-FFF2-40B4-BE49-F238E27FC236}">
                <a16:creationId xmlns:a16="http://schemas.microsoft.com/office/drawing/2014/main" id="{B6A39D75-41D2-FAD9-D6A0-DA12162505EF}"/>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1067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3">
            <a:extLst>
              <a:ext uri="{FF2B5EF4-FFF2-40B4-BE49-F238E27FC236}">
                <a16:creationId xmlns:a16="http://schemas.microsoft.com/office/drawing/2014/main" id="{500024C6-9B6B-4457-B9F5-13C12E30E7E2}"/>
              </a:ext>
            </a:extLst>
          </p:cNvPr>
          <p:cNvSpPr>
            <a:spLocks noGrp="1"/>
          </p:cNvSpPr>
          <p:nvPr>
            <p:ph type="body" sz="quarter" idx="13"/>
          </p:nvPr>
        </p:nvSpPr>
        <p:spPr>
          <a:xfrm>
            <a:off x="444499" y="552450"/>
            <a:ext cx="11423449" cy="1018116"/>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84" name="TextBox 4">
            <a:extLst>
              <a:ext uri="{FF2B5EF4-FFF2-40B4-BE49-F238E27FC236}">
                <a16:creationId xmlns:a16="http://schemas.microsoft.com/office/drawing/2014/main" id="{BF7FF794-044D-4BAA-8850-9B58E89F31A4}"/>
              </a:ext>
            </a:extLst>
          </p:cNvPr>
          <p:cNvSpPr txBox="1"/>
          <p:nvPr/>
        </p:nvSpPr>
        <p:spPr>
          <a:xfrm>
            <a:off x="3009121" y="1795171"/>
            <a:ext cx="7144905" cy="313932"/>
          </a:xfrm>
          <a:prstGeom prst="rect">
            <a:avLst/>
          </a:prstGeom>
          <a:noFill/>
        </p:spPr>
        <p:txBody>
          <a:bodyPr wrap="none" rtlCol="0" anchor="b" anchorCtr="0">
            <a:spAutoFit/>
          </a:bodyPr>
          <a:lstStyle/>
          <a:p>
            <a:pPr algn="ctr">
              <a:lnSpc>
                <a:spcPct val="90000"/>
              </a:lnSpc>
            </a:pPr>
            <a:r>
              <a:rPr lang="en-US" sz="1600" b="1">
                <a:solidFill>
                  <a:srgbClr val="4A4A49"/>
                </a:solidFill>
                <a:latin typeface="Arial" panose="020B0604020202020204" pitchFamily="34" charset="0"/>
                <a:cs typeface="Arial" panose="020B0604020202020204" pitchFamily="34" charset="0"/>
              </a:rPr>
              <a:t>Most interesting products, solutions and services from manufacturers</a:t>
            </a:r>
          </a:p>
        </p:txBody>
      </p:sp>
      <p:sp>
        <p:nvSpPr>
          <p:cNvPr id="3" name="Titel 1">
            <a:extLst>
              <a:ext uri="{FF2B5EF4-FFF2-40B4-BE49-F238E27FC236}">
                <a16:creationId xmlns:a16="http://schemas.microsoft.com/office/drawing/2014/main" id="{FBF993CA-470C-4A86-AB51-44EB4C2C7AB0}"/>
              </a:ext>
            </a:extLst>
          </p:cNvPr>
          <p:cNvSpPr txBox="1">
            <a:spLocks/>
          </p:cNvSpPr>
          <p:nvPr/>
        </p:nvSpPr>
        <p:spPr>
          <a:xfrm>
            <a:off x="388932" y="130037"/>
            <a:ext cx="6511571"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gn="l">
              <a:lnSpc>
                <a:spcPct val="90000"/>
              </a:lnSpc>
            </a:pPr>
            <a:r>
              <a:rPr lang="en-GB" sz="1050" b="0"/>
              <a:t>INTRODUCTION | KEY FINDINGS | </a:t>
            </a:r>
            <a:r>
              <a:rPr lang="en-GB" sz="1050"/>
              <a:t>PREFAB DISTRIBUTION: EUROPEAN OVERVIEW</a:t>
            </a:r>
          </a:p>
        </p:txBody>
      </p:sp>
      <p:graphicFrame>
        <p:nvGraphicFramePr>
          <p:cNvPr id="4" name="Table 7">
            <a:extLst>
              <a:ext uri="{FF2B5EF4-FFF2-40B4-BE49-F238E27FC236}">
                <a16:creationId xmlns:a16="http://schemas.microsoft.com/office/drawing/2014/main" id="{B1476BD4-013B-4B8A-B50F-6AC9A0A795A4}"/>
              </a:ext>
            </a:extLst>
          </p:cNvPr>
          <p:cNvGraphicFramePr>
            <a:graphicFrameLocks noGrp="1"/>
          </p:cNvGraphicFramePr>
          <p:nvPr>
            <p:custDataLst>
              <p:tags r:id="rId1"/>
            </p:custDataLst>
          </p:nvPr>
        </p:nvGraphicFramePr>
        <p:xfrm>
          <a:off x="95794" y="2333708"/>
          <a:ext cx="11843662" cy="3374513"/>
        </p:xfrm>
        <a:graphic>
          <a:graphicData uri="http://schemas.openxmlformats.org/drawingml/2006/table">
            <a:tbl>
              <a:tblPr firstRow="1" bandRow="1">
                <a:tableStyleId>{5C22544A-7EE6-4342-B048-85BDC9FD1C3A}</a:tableStyleId>
              </a:tblPr>
              <a:tblGrid>
                <a:gridCol w="2573812">
                  <a:extLst>
                    <a:ext uri="{9D8B030D-6E8A-4147-A177-3AD203B41FA5}">
                      <a16:colId xmlns:a16="http://schemas.microsoft.com/office/drawing/2014/main" val="2352585572"/>
                    </a:ext>
                  </a:extLst>
                </a:gridCol>
                <a:gridCol w="1544975">
                  <a:extLst>
                    <a:ext uri="{9D8B030D-6E8A-4147-A177-3AD203B41FA5}">
                      <a16:colId xmlns:a16="http://schemas.microsoft.com/office/drawing/2014/main" val="499647699"/>
                    </a:ext>
                  </a:extLst>
                </a:gridCol>
                <a:gridCol w="1544975">
                  <a:extLst>
                    <a:ext uri="{9D8B030D-6E8A-4147-A177-3AD203B41FA5}">
                      <a16:colId xmlns:a16="http://schemas.microsoft.com/office/drawing/2014/main" val="1812799462"/>
                    </a:ext>
                  </a:extLst>
                </a:gridCol>
                <a:gridCol w="1544975">
                  <a:extLst>
                    <a:ext uri="{9D8B030D-6E8A-4147-A177-3AD203B41FA5}">
                      <a16:colId xmlns:a16="http://schemas.microsoft.com/office/drawing/2014/main" val="362104481"/>
                    </a:ext>
                  </a:extLst>
                </a:gridCol>
                <a:gridCol w="1544975">
                  <a:extLst>
                    <a:ext uri="{9D8B030D-6E8A-4147-A177-3AD203B41FA5}">
                      <a16:colId xmlns:a16="http://schemas.microsoft.com/office/drawing/2014/main" val="2531230332"/>
                    </a:ext>
                  </a:extLst>
                </a:gridCol>
                <a:gridCol w="1544975">
                  <a:extLst>
                    <a:ext uri="{9D8B030D-6E8A-4147-A177-3AD203B41FA5}">
                      <a16:colId xmlns:a16="http://schemas.microsoft.com/office/drawing/2014/main" val="1053971134"/>
                    </a:ext>
                  </a:extLst>
                </a:gridCol>
                <a:gridCol w="1544975">
                  <a:extLst>
                    <a:ext uri="{9D8B030D-6E8A-4147-A177-3AD203B41FA5}">
                      <a16:colId xmlns:a16="http://schemas.microsoft.com/office/drawing/2014/main" val="2192113811"/>
                    </a:ext>
                  </a:extLst>
                </a:gridCol>
              </a:tblGrid>
              <a:tr h="207116">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1" kern="1200" noProof="0">
                          <a:solidFill>
                            <a:srgbClr val="7F7F7F"/>
                          </a:solidFill>
                          <a:latin typeface="+mn-lt"/>
                          <a:ea typeface="+mn-ea"/>
                          <a:cs typeface="+mn-cs"/>
                        </a:rPr>
                        <a:t>The United Kingdom </a:t>
                      </a: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Germany</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France</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Poland</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Belgium</a:t>
                      </a:r>
                      <a:endParaRPr lang="en-GB" sz="12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The Netherlands</a:t>
                      </a: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287397">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200" b="1" kern="1200" noProof="0">
                        <a:solidFill>
                          <a:srgbClr val="7F7F7F"/>
                        </a:solidFill>
                        <a:latin typeface="+mn-lt"/>
                        <a:ea typeface="+mn-ea"/>
                        <a:cs typeface="+mn-cs"/>
                      </a:endParaRPr>
                    </a:p>
                  </a:txBody>
                  <a:tcPr marL="9525" marR="9525" marT="9525" marB="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711426"/>
                  </a:ext>
                </a:extLst>
              </a:tr>
              <a:tr h="720000">
                <a:tc>
                  <a:txBody>
                    <a:bodyPr/>
                    <a:lstStyle/>
                    <a:p>
                      <a:pPr marL="0" algn="r" defTabSz="914400" rtl="0" eaLnBrk="1" fontAlgn="ctr" latinLnBrk="0" hangingPunct="1">
                        <a:lnSpc>
                          <a:spcPts val="1500"/>
                        </a:lnSpc>
                        <a:spcBef>
                          <a:spcPts val="400"/>
                        </a:spcBef>
                        <a:spcAft>
                          <a:spcPts val="400"/>
                        </a:spcAft>
                      </a:pPr>
                      <a:r>
                        <a:rPr kumimoji="0" lang="en-GB" sz="1200" b="1" i="0" u="none" strike="noStrike" kern="1200" cap="none" spc="0" normalizeH="0" baseline="0">
                          <a:ln>
                            <a:noFill/>
                          </a:ln>
                          <a:solidFill>
                            <a:srgbClr val="4A4A49"/>
                          </a:solidFill>
                          <a:effectLst/>
                          <a:uLnTx/>
                          <a:uFillTx/>
                          <a:latin typeface="Arial" panose="020B0604020202020204"/>
                          <a:ea typeface="+mn-ea"/>
                          <a:cs typeface="+mn-cs"/>
                        </a:rPr>
                        <a:t>Prefabricated/ preassembled products</a:t>
                      </a:r>
                      <a:r>
                        <a:rPr kumimoji="0" lang="en-GB" sz="1200" b="0" i="0" u="none" strike="noStrike" kern="1200" cap="none" spc="0" normalizeH="0" baseline="0">
                          <a:ln>
                            <a:noFill/>
                          </a:ln>
                          <a:solidFill>
                            <a:srgbClr val="4A4A49"/>
                          </a:solidFill>
                          <a:effectLst/>
                          <a:uLnTx/>
                          <a:uFillTx/>
                          <a:latin typeface="Arial" panose="020B0604020202020204"/>
                          <a:ea typeface="+mn-ea"/>
                          <a:cs typeface="+mn-cs"/>
                        </a:rPr>
                        <a:t> for waste water, hot and cold water etc.</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720000">
                <a:tc>
                  <a:txBody>
                    <a:bodyPr/>
                    <a:lstStyle/>
                    <a:p>
                      <a:pPr marL="0" algn="r" defTabSz="914400" rtl="0" eaLnBrk="1" fontAlgn="ctr" latinLnBrk="0" hangingPunct="1">
                        <a:lnSpc>
                          <a:spcPts val="1500"/>
                        </a:lnSpc>
                        <a:spcBef>
                          <a:spcPts val="400"/>
                        </a:spcBef>
                        <a:spcAft>
                          <a:spcPts val="400"/>
                        </a:spcAft>
                      </a:pPr>
                      <a:r>
                        <a:rPr kumimoji="0" lang="en-GB" sz="1200" b="1" i="0" u="none" strike="noStrike" kern="1200" cap="none" spc="0" normalizeH="0" baseline="0">
                          <a:ln>
                            <a:noFill/>
                          </a:ln>
                          <a:solidFill>
                            <a:srgbClr val="4A4A49"/>
                          </a:solidFill>
                          <a:effectLst/>
                          <a:uLnTx/>
                          <a:uFillTx/>
                          <a:latin typeface="Arial" panose="020B0604020202020204"/>
                          <a:ea typeface="+mn-ea"/>
                          <a:cs typeface="+mn-cs"/>
                        </a:rPr>
                        <a:t>A combination of prefabricated elements </a:t>
                      </a:r>
                      <a:r>
                        <a:rPr kumimoji="0" lang="en-GB" sz="1200" b="0" i="0" u="none" strike="noStrike" kern="1200" cap="none" spc="0" normalizeH="0" baseline="0">
                          <a:ln>
                            <a:noFill/>
                          </a:ln>
                          <a:solidFill>
                            <a:srgbClr val="4A4A49"/>
                          </a:solidFill>
                          <a:effectLst/>
                          <a:uLnTx/>
                          <a:uFillTx/>
                          <a:latin typeface="Arial" panose="020B0604020202020204"/>
                          <a:ea typeface="+mn-ea"/>
                          <a:cs typeface="+mn-cs"/>
                        </a:rPr>
                        <a:t>that differs per installation types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792345"/>
                  </a:ext>
                </a:extLst>
              </a:tr>
              <a:tr h="720000">
                <a:tc>
                  <a:txBody>
                    <a:bodyPr/>
                    <a:lstStyle/>
                    <a:p>
                      <a:pPr marL="0" algn="r" defTabSz="914400" rtl="0" eaLnBrk="1" fontAlgn="ctr" latinLnBrk="0" hangingPunct="1">
                        <a:lnSpc>
                          <a:spcPts val="1500"/>
                        </a:lnSpc>
                        <a:spcBef>
                          <a:spcPts val="400"/>
                        </a:spcBef>
                        <a:spcAft>
                          <a:spcPts val="400"/>
                        </a:spcAft>
                      </a:pPr>
                      <a:r>
                        <a:rPr kumimoji="0" lang="en-GB" sz="1200" b="1" i="0" u="none" strike="noStrike" kern="1200" cap="none" spc="0" normalizeH="0" baseline="0">
                          <a:ln>
                            <a:noFill/>
                          </a:ln>
                          <a:solidFill>
                            <a:srgbClr val="4A4A49"/>
                          </a:solidFill>
                          <a:effectLst/>
                          <a:uLnTx/>
                          <a:uFillTx/>
                          <a:latin typeface="Arial" panose="020B0604020202020204"/>
                          <a:ea typeface="+mn-ea"/>
                          <a:cs typeface="+mn-cs"/>
                        </a:rPr>
                        <a:t>Prefabricated solutions</a:t>
                      </a:r>
                      <a:r>
                        <a:rPr kumimoji="0" lang="en-GB" sz="1200" b="0" i="0" u="none" strike="noStrike" kern="1200" cap="none" spc="0" normalizeH="0" baseline="0">
                          <a:ln>
                            <a:noFill/>
                          </a:ln>
                          <a:solidFill>
                            <a:srgbClr val="4A4A49"/>
                          </a:solidFill>
                          <a:effectLst/>
                          <a:uLnTx/>
                          <a:uFillTx/>
                          <a:latin typeface="Arial" panose="020B0604020202020204"/>
                          <a:ea typeface="+mn-ea"/>
                          <a:cs typeface="+mn-cs"/>
                        </a:rPr>
                        <a:t>, such as bathrooms, boiler rooms, technical shafts etc.</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680055"/>
                  </a:ext>
                </a:extLst>
              </a:tr>
              <a:tr h="720000">
                <a:tc>
                  <a:txBody>
                    <a:bodyPr/>
                    <a:lstStyle/>
                    <a:p>
                      <a:pPr marL="0" algn="r" defTabSz="914400" rtl="0" eaLnBrk="1" fontAlgn="ctr" latinLnBrk="0" hangingPunct="1">
                        <a:lnSpc>
                          <a:spcPts val="1500"/>
                        </a:lnSpc>
                        <a:spcBef>
                          <a:spcPts val="400"/>
                        </a:spcBef>
                        <a:spcAft>
                          <a:spcPts val="400"/>
                        </a:spcAft>
                      </a:pPr>
                      <a:r>
                        <a:rPr kumimoji="0" lang="en-GB" sz="1200" b="1" i="0" u="none" strike="noStrike" kern="1200" cap="none" spc="0" normalizeH="0" baseline="0">
                          <a:ln>
                            <a:noFill/>
                          </a:ln>
                          <a:solidFill>
                            <a:srgbClr val="4A4A49"/>
                          </a:solidFill>
                          <a:effectLst/>
                          <a:uLnTx/>
                          <a:uFillTx/>
                          <a:latin typeface="Arial" panose="020B0604020202020204"/>
                          <a:ea typeface="+mn-ea"/>
                          <a:cs typeface="+mn-cs"/>
                        </a:rPr>
                        <a:t>Prefab services </a:t>
                      </a:r>
                      <a:r>
                        <a:rPr kumimoji="0" lang="en-GB" sz="1200" b="0" i="0" u="none" strike="noStrike" kern="1200" cap="none" spc="0" normalizeH="0" baseline="0">
                          <a:ln>
                            <a:noFill/>
                          </a:ln>
                          <a:solidFill>
                            <a:srgbClr val="4A4A49"/>
                          </a:solidFill>
                          <a:effectLst/>
                          <a:uLnTx/>
                          <a:uFillTx/>
                          <a:latin typeface="Arial" panose="020B0604020202020204"/>
                          <a:ea typeface="+mn-ea"/>
                          <a:cs typeface="+mn-cs"/>
                        </a:rPr>
                        <a:t>such as design, bundling of products or cut-to-length pipes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100" b="0" i="0" u="none" strike="noStrike" kern="1200" dirty="0">
                        <a:solidFill>
                          <a:schemeClr val="tx2"/>
                        </a:solidFill>
                        <a:effectLst/>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850662"/>
                  </a:ext>
                </a:extLst>
              </a:tr>
            </a:tbl>
          </a:graphicData>
        </a:graphic>
      </p:graphicFrame>
      <p:graphicFrame>
        <p:nvGraphicFramePr>
          <p:cNvPr id="6" name="Chart 24">
            <a:extLst>
              <a:ext uri="{FF2B5EF4-FFF2-40B4-BE49-F238E27FC236}">
                <a16:creationId xmlns:a16="http://schemas.microsoft.com/office/drawing/2014/main" id="{2A90D4E4-BA78-405E-AD4D-D0C1C1FA9582}"/>
              </a:ext>
            </a:extLst>
          </p:cNvPr>
          <p:cNvGraphicFramePr/>
          <p:nvPr>
            <p:extLst>
              <p:ext uri="{D42A27DB-BD31-4B8C-83A1-F6EECF244321}">
                <p14:modId xmlns:p14="http://schemas.microsoft.com/office/powerpoint/2010/main" val="2581870894"/>
              </p:ext>
            </p:extLst>
          </p:nvPr>
        </p:nvGraphicFramePr>
        <p:xfrm>
          <a:off x="2746183" y="2881803"/>
          <a:ext cx="2203322" cy="27750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24">
            <a:extLst>
              <a:ext uri="{FF2B5EF4-FFF2-40B4-BE49-F238E27FC236}">
                <a16:creationId xmlns:a16="http://schemas.microsoft.com/office/drawing/2014/main" id="{FBD506E0-3E22-4DC9-BF61-8830C3E93718}"/>
              </a:ext>
            </a:extLst>
          </p:cNvPr>
          <p:cNvGraphicFramePr/>
          <p:nvPr>
            <p:extLst>
              <p:ext uri="{D42A27DB-BD31-4B8C-83A1-F6EECF244321}">
                <p14:modId xmlns:p14="http://schemas.microsoft.com/office/powerpoint/2010/main" val="3056078615"/>
              </p:ext>
            </p:extLst>
          </p:nvPr>
        </p:nvGraphicFramePr>
        <p:xfrm>
          <a:off x="4567007" y="2881803"/>
          <a:ext cx="2068685" cy="27750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24">
            <a:extLst>
              <a:ext uri="{FF2B5EF4-FFF2-40B4-BE49-F238E27FC236}">
                <a16:creationId xmlns:a16="http://schemas.microsoft.com/office/drawing/2014/main" id="{1AD336B0-27F6-43A0-8A62-8779CFD602C6}"/>
              </a:ext>
            </a:extLst>
          </p:cNvPr>
          <p:cNvGraphicFramePr/>
          <p:nvPr>
            <p:extLst>
              <p:ext uri="{D42A27DB-BD31-4B8C-83A1-F6EECF244321}">
                <p14:modId xmlns:p14="http://schemas.microsoft.com/office/powerpoint/2010/main" val="259498754"/>
              </p:ext>
            </p:extLst>
          </p:nvPr>
        </p:nvGraphicFramePr>
        <p:xfrm>
          <a:off x="6246204" y="2881803"/>
          <a:ext cx="2068685" cy="27750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24">
            <a:extLst>
              <a:ext uri="{FF2B5EF4-FFF2-40B4-BE49-F238E27FC236}">
                <a16:creationId xmlns:a16="http://schemas.microsoft.com/office/drawing/2014/main" id="{24CA23D9-B410-4C9F-95BD-3501E487BB59}"/>
              </a:ext>
            </a:extLst>
          </p:cNvPr>
          <p:cNvGraphicFramePr/>
          <p:nvPr>
            <p:extLst>
              <p:ext uri="{D42A27DB-BD31-4B8C-83A1-F6EECF244321}">
                <p14:modId xmlns:p14="http://schemas.microsoft.com/office/powerpoint/2010/main" val="343032337"/>
              </p:ext>
            </p:extLst>
          </p:nvPr>
        </p:nvGraphicFramePr>
        <p:xfrm>
          <a:off x="7824732" y="2881803"/>
          <a:ext cx="2068685" cy="27750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24">
            <a:extLst>
              <a:ext uri="{FF2B5EF4-FFF2-40B4-BE49-F238E27FC236}">
                <a16:creationId xmlns:a16="http://schemas.microsoft.com/office/drawing/2014/main" id="{CB7AFC8C-3B82-462B-B9F2-48C8A93E9F3B}"/>
              </a:ext>
            </a:extLst>
          </p:cNvPr>
          <p:cNvGraphicFramePr/>
          <p:nvPr>
            <p:extLst>
              <p:ext uri="{D42A27DB-BD31-4B8C-83A1-F6EECF244321}">
                <p14:modId xmlns:p14="http://schemas.microsoft.com/office/powerpoint/2010/main" val="3924228356"/>
              </p:ext>
            </p:extLst>
          </p:nvPr>
        </p:nvGraphicFramePr>
        <p:xfrm>
          <a:off x="9285814" y="2881803"/>
          <a:ext cx="2068685" cy="27750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24">
            <a:extLst>
              <a:ext uri="{FF2B5EF4-FFF2-40B4-BE49-F238E27FC236}">
                <a16:creationId xmlns:a16="http://schemas.microsoft.com/office/drawing/2014/main" id="{6064D507-6F0A-4C9F-A574-D5DEB90C4D15}"/>
              </a:ext>
            </a:extLst>
          </p:cNvPr>
          <p:cNvGraphicFramePr/>
          <p:nvPr>
            <p:extLst>
              <p:ext uri="{D42A27DB-BD31-4B8C-83A1-F6EECF244321}">
                <p14:modId xmlns:p14="http://schemas.microsoft.com/office/powerpoint/2010/main" val="1124044055"/>
              </p:ext>
            </p:extLst>
          </p:nvPr>
        </p:nvGraphicFramePr>
        <p:xfrm>
          <a:off x="10654618" y="2881803"/>
          <a:ext cx="2068685" cy="2775081"/>
        </p:xfrm>
        <a:graphic>
          <a:graphicData uri="http://schemas.openxmlformats.org/drawingml/2006/chart">
            <c:chart xmlns:c="http://schemas.openxmlformats.org/drawingml/2006/chart" xmlns:r="http://schemas.openxmlformats.org/officeDocument/2006/relationships" r:id="rId9"/>
          </a:graphicData>
        </a:graphic>
      </p:graphicFrame>
      <p:sp>
        <p:nvSpPr>
          <p:cNvPr id="5" name="Tekstvak 6">
            <a:extLst>
              <a:ext uri="{FF2B5EF4-FFF2-40B4-BE49-F238E27FC236}">
                <a16:creationId xmlns:a16="http://schemas.microsoft.com/office/drawing/2014/main" id="{4F0F31E9-8A52-41BA-94C0-314F77D6FE12}"/>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 prefab users </a:t>
            </a:r>
          </a:p>
        </p:txBody>
      </p:sp>
      <p:sp>
        <p:nvSpPr>
          <p:cNvPr id="14" name="Tekstvak 27">
            <a:extLst>
              <a:ext uri="{FF2B5EF4-FFF2-40B4-BE49-F238E27FC236}">
                <a16:creationId xmlns:a16="http://schemas.microsoft.com/office/drawing/2014/main" id="{D1460FE4-C72E-F8DD-3B50-3BC5D8D8A040}"/>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8812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a:t>Index</a:t>
            </a:r>
          </a:p>
        </p:txBody>
      </p:sp>
      <p:graphicFrame>
        <p:nvGraphicFramePr>
          <p:cNvPr id="2" name="Tabel 1">
            <a:extLst>
              <a:ext uri="{FF2B5EF4-FFF2-40B4-BE49-F238E27FC236}">
                <a16:creationId xmlns:a16="http://schemas.microsoft.com/office/drawing/2014/main" id="{692ADCE5-09B2-4BA3-87E6-57E3A6662FA9}"/>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 </a:t>
                      </a:r>
                      <a:r>
                        <a:rPr lang="en-GB" sz="1400" b="0" kern="1200">
                          <a:solidFill>
                            <a:schemeClr val="bg1"/>
                          </a:solidFill>
                          <a:latin typeface="+mn-lt"/>
                          <a:ea typeface="+mn-ea"/>
                          <a:cs typeface="+mn-cs"/>
                        </a:rPr>
                        <a:t>Prefab</a:t>
                      </a:r>
                      <a:endParaRPr lang="en-US" sz="1400" b="0" kern="1200">
                        <a:solidFill>
                          <a:schemeClr val="bg1"/>
                        </a:solidFill>
                        <a:latin typeface="+mn-lt"/>
                        <a:ea typeface="+mn-ea"/>
                        <a:cs typeface="+mn-cs"/>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Prefab </a:t>
                      </a:r>
                      <a:r>
                        <a:rPr lang="en-GB" sz="1400" noProof="0">
                          <a:solidFill>
                            <a:schemeClr val="bg1"/>
                          </a:solidFill>
                        </a:rPr>
                        <a:t>on European level</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97BE"/>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400" noProof="0">
                          <a:solidFill>
                            <a:schemeClr val="bg1"/>
                          </a:solidFill>
                        </a:rPr>
                        <a:t>Appendix</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pic>
        <p:nvPicPr>
          <p:cNvPr id="9" name="Picture 2">
            <a:extLst>
              <a:ext uri="{FF2B5EF4-FFF2-40B4-BE49-F238E27FC236}">
                <a16:creationId xmlns:a16="http://schemas.microsoft.com/office/drawing/2014/main" id="{08A40961-EC30-9A6F-9E44-8DF1D99A1123}"/>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3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vak 29">
            <a:extLst>
              <a:ext uri="{FF2B5EF4-FFF2-40B4-BE49-F238E27FC236}">
                <a16:creationId xmlns:a16="http://schemas.microsoft.com/office/drawing/2014/main" id="{11123B32-A241-42CC-B5EA-8C34EBAFC45F}"/>
              </a:ext>
            </a:extLst>
          </p:cNvPr>
          <p:cNvSpPr txBox="1"/>
          <p:nvPr/>
        </p:nvSpPr>
        <p:spPr>
          <a:xfrm>
            <a:off x="2483072" y="2922442"/>
            <a:ext cx="1329294" cy="486034"/>
          </a:xfrm>
          <a:prstGeom prst="rect">
            <a:avLst/>
          </a:prstGeom>
          <a:noFill/>
        </p:spPr>
        <p:txBody>
          <a:bodyPr wrap="square" lIns="0" tIns="0" rIns="0" bIns="0" rtlCol="0" anchor="ctr">
            <a:noAutofit/>
          </a:bodyPr>
          <a:lstStyle/>
          <a:p>
            <a:pPr algn="r">
              <a:lnSpc>
                <a:spcPct val="90000"/>
              </a:lnSpc>
            </a:pPr>
            <a:r>
              <a:rPr lang="nl-NL" b="1">
                <a:solidFill>
                  <a:schemeClr val="accent2"/>
                </a:solidFill>
              </a:rPr>
              <a:t>Users</a:t>
            </a:r>
            <a:r>
              <a:rPr lang="nl-NL" b="1">
                <a:solidFill>
                  <a:srgbClr val="757F7F"/>
                </a:solidFill>
              </a:rPr>
              <a:t> </a:t>
            </a:r>
          </a:p>
          <a:p>
            <a:pPr algn="r">
              <a:lnSpc>
                <a:spcPct val="90000"/>
              </a:lnSpc>
            </a:pPr>
            <a:r>
              <a:rPr lang="nl-NL" b="1">
                <a:solidFill>
                  <a:srgbClr val="CAA81F"/>
                </a:solidFill>
              </a:rPr>
              <a:t>Non-users</a:t>
            </a:r>
            <a:endParaRPr lang="en-GB" b="1">
              <a:solidFill>
                <a:srgbClr val="CAA81F"/>
              </a:solidFill>
            </a:endParaRPr>
          </a:p>
        </p:txBody>
      </p:sp>
      <p:pic>
        <p:nvPicPr>
          <p:cNvPr id="11" name="Afbeelding 10">
            <a:extLst>
              <a:ext uri="{FF2B5EF4-FFF2-40B4-BE49-F238E27FC236}">
                <a16:creationId xmlns:a16="http://schemas.microsoft.com/office/drawing/2014/main" id="{F09C09B6-3ED4-532F-8168-93BC00F4662A}"/>
              </a:ext>
            </a:extLst>
          </p:cNvPr>
          <p:cNvPicPr>
            <a:picLocks noChangeAspect="1"/>
          </p:cNvPicPr>
          <p:nvPr/>
        </p:nvPicPr>
        <p:blipFill>
          <a:blip r:embed="rId2"/>
          <a:stretch>
            <a:fillRect/>
          </a:stretch>
        </p:blipFill>
        <p:spPr>
          <a:xfrm>
            <a:off x="194818" y="2189950"/>
            <a:ext cx="2176741" cy="2410671"/>
          </a:xfrm>
          <a:prstGeom prst="rect">
            <a:avLst/>
          </a:prstGeom>
        </p:spPr>
      </p:pic>
      <p:sp>
        <p:nvSpPr>
          <p:cNvPr id="19" name="Tekstvak 6">
            <a:extLst>
              <a:ext uri="{FF2B5EF4-FFF2-40B4-BE49-F238E27FC236}">
                <a16:creationId xmlns:a16="http://schemas.microsoft.com/office/drawing/2014/main" id="{FDC300DD-7071-4817-B85D-DB9C54EB8567}"/>
              </a:ext>
            </a:extLst>
          </p:cNvPr>
          <p:cNvSpPr txBox="1"/>
          <p:nvPr/>
        </p:nvSpPr>
        <p:spPr>
          <a:xfrm>
            <a:off x="470775" y="1941254"/>
            <a:ext cx="5274215" cy="374162"/>
          </a:xfrm>
          <a:prstGeom prst="rect">
            <a:avLst/>
          </a:prstGeom>
          <a:noFill/>
          <a:ln>
            <a:noFill/>
          </a:ln>
        </p:spPr>
        <p:txBody>
          <a:bodyPr wrap="square" lIns="0" tIns="0" rIns="0" bIns="0" rtlCol="0" anchor="t">
            <a:noAutofit/>
          </a:bodyPr>
          <a:lstStyle/>
          <a:p>
            <a:pPr algn="l">
              <a:lnSpc>
                <a:spcPct val="90000"/>
              </a:lnSpc>
            </a:pPr>
            <a:r>
              <a:rPr lang="en-GB" sz="1400" b="1">
                <a:solidFill>
                  <a:srgbClr val="4A4A49"/>
                </a:solidFill>
              </a:rPr>
              <a:t>Distribution users and non-users of prefab</a:t>
            </a:r>
          </a:p>
        </p:txBody>
      </p:sp>
      <p:sp>
        <p:nvSpPr>
          <p:cNvPr id="25" name="Tekstvak 6">
            <a:extLst>
              <a:ext uri="{FF2B5EF4-FFF2-40B4-BE49-F238E27FC236}">
                <a16:creationId xmlns:a16="http://schemas.microsoft.com/office/drawing/2014/main" id="{C010470B-567A-447D-B61C-A99DFD62C544}"/>
              </a:ext>
            </a:extLst>
          </p:cNvPr>
          <p:cNvSpPr txBox="1"/>
          <p:nvPr/>
        </p:nvSpPr>
        <p:spPr>
          <a:xfrm>
            <a:off x="6349058" y="1941252"/>
            <a:ext cx="5274215"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Dealing with prefabrication </a:t>
            </a:r>
          </a:p>
          <a:p>
            <a:pPr>
              <a:lnSpc>
                <a:spcPct val="90000"/>
              </a:lnSpc>
            </a:pPr>
            <a:r>
              <a:rPr lang="en-GB" sz="1200" i="1">
                <a:solidFill>
                  <a:schemeClr val="tx1">
                    <a:lumMod val="50000"/>
                    <a:lumOff val="50000"/>
                  </a:schemeClr>
                </a:solidFill>
              </a:rPr>
              <a:t>How is your company dealing with prefabrication?</a:t>
            </a:r>
          </a:p>
        </p:txBody>
      </p:sp>
      <p:sp>
        <p:nvSpPr>
          <p:cNvPr id="20" name="Titel 1">
            <a:extLst>
              <a:ext uri="{FF2B5EF4-FFF2-40B4-BE49-F238E27FC236}">
                <a16:creationId xmlns:a16="http://schemas.microsoft.com/office/drawing/2014/main" id="{06B68566-7995-41A6-A079-E25CBB2F1AFB}"/>
              </a:ext>
            </a:extLst>
          </p:cNvPr>
          <p:cNvSpPr txBox="1">
            <a:spLocks/>
          </p:cNvSpPr>
          <p:nvPr/>
        </p:nvSpPr>
        <p:spPr>
          <a:xfrm>
            <a:off x="388932" y="130037"/>
            <a:ext cx="10717218"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pPr>
            <a:r>
              <a:rPr lang="en-GB" sz="1050"/>
              <a:t>THE UNITED KINGDOM | </a:t>
            </a:r>
            <a:r>
              <a:rPr lang="en-GB" sz="900"/>
              <a:t>DISTRIBUTION | </a:t>
            </a:r>
            <a:r>
              <a:rPr lang="en-GB" sz="900" b="0"/>
              <a:t>TYPE OF INSTALLATIONS | WORKING WITH PREFAB | NOT WORKING WITH PREFAB | EXPECTATIONS | STATEMENTS | TYPE OF SUPPLIERS </a:t>
            </a:r>
            <a:endParaRPr lang="en-GB" sz="1050" b="0"/>
          </a:p>
        </p:txBody>
      </p:sp>
      <p:cxnSp>
        <p:nvCxnSpPr>
          <p:cNvPr id="21" name="Rechte verbindingslijn 9">
            <a:extLst>
              <a:ext uri="{FF2B5EF4-FFF2-40B4-BE49-F238E27FC236}">
                <a16:creationId xmlns:a16="http://schemas.microsoft.com/office/drawing/2014/main" id="{10A57205-BABD-477E-A854-392984769638}"/>
              </a:ext>
            </a:extLst>
          </p:cNvPr>
          <p:cNvCxnSpPr>
            <a:cxnSpLocks/>
          </p:cNvCxnSpPr>
          <p:nvPr/>
        </p:nvCxnSpPr>
        <p:spPr>
          <a:xfrm flipV="1">
            <a:off x="6096000" y="1819318"/>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F3AF252E-7E01-4F7F-BAF6-932C928C9E60}"/>
              </a:ext>
            </a:extLst>
          </p:cNvPr>
          <p:cNvSpPr/>
          <p:nvPr/>
        </p:nvSpPr>
        <p:spPr>
          <a:xfrm>
            <a:off x="1705207" y="5615312"/>
            <a:ext cx="1462824" cy="32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28" name="Tijdelijke aanduiding voor tekst 27">
            <a:extLst>
              <a:ext uri="{FF2B5EF4-FFF2-40B4-BE49-F238E27FC236}">
                <a16:creationId xmlns:a16="http://schemas.microsoft.com/office/drawing/2014/main" id="{2A2E6210-803B-412F-8624-333646F6A024}"/>
              </a:ext>
            </a:extLst>
          </p:cNvPr>
          <p:cNvSpPr>
            <a:spLocks noGrp="1"/>
          </p:cNvSpPr>
          <p:nvPr>
            <p:ph type="body" sz="quarter" idx="13"/>
          </p:nvPr>
        </p:nvSpPr>
        <p:spPr>
          <a:xfrm>
            <a:off x="470774" y="816191"/>
            <a:ext cx="11285783" cy="488950"/>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graphicFrame>
        <p:nvGraphicFramePr>
          <p:cNvPr id="3" name="Chart 24">
            <a:extLst>
              <a:ext uri="{FF2B5EF4-FFF2-40B4-BE49-F238E27FC236}">
                <a16:creationId xmlns:a16="http://schemas.microsoft.com/office/drawing/2014/main" id="{4B0B9EB3-9DDB-4AAA-8209-D4759494538A}"/>
              </a:ext>
            </a:extLst>
          </p:cNvPr>
          <p:cNvGraphicFramePr/>
          <p:nvPr>
            <p:extLst>
              <p:ext uri="{D42A27DB-BD31-4B8C-83A1-F6EECF244321}">
                <p14:modId xmlns:p14="http://schemas.microsoft.com/office/powerpoint/2010/main" val="3530493983"/>
              </p:ext>
            </p:extLst>
          </p:nvPr>
        </p:nvGraphicFramePr>
        <p:xfrm>
          <a:off x="6174297" y="2544265"/>
          <a:ext cx="4496499" cy="25135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vak 7">
            <a:extLst>
              <a:ext uri="{FF2B5EF4-FFF2-40B4-BE49-F238E27FC236}">
                <a16:creationId xmlns:a16="http://schemas.microsoft.com/office/drawing/2014/main" id="{941A4DD2-A960-4AA3-B6B4-D543EA46F324}"/>
              </a:ext>
            </a:extLst>
          </p:cNvPr>
          <p:cNvSpPr txBox="1"/>
          <p:nvPr/>
        </p:nvSpPr>
        <p:spPr>
          <a:xfrm>
            <a:off x="6325280" y="5294428"/>
            <a:ext cx="4780866" cy="971064"/>
          </a:xfrm>
          <a:prstGeom prst="rect">
            <a:avLst/>
          </a:prstGeom>
          <a:noFill/>
        </p:spPr>
        <p:txBody>
          <a:bodyPr wrap="square" lIns="0" tIns="0" rIns="0" bIns="0" rtlCol="0" anchor="ctr">
            <a:noAutofit/>
          </a:bodyPr>
          <a:lstStyle/>
          <a:p>
            <a:pPr>
              <a:lnSpc>
                <a:spcPct val="90000"/>
              </a:lnSpc>
              <a:defRPr/>
            </a:pPr>
            <a:r>
              <a:rPr lang="nl-NL" sz="1200" b="1" dirty="0">
                <a:solidFill>
                  <a:srgbClr val="0A5D7A"/>
                </a:solidFill>
              </a:rPr>
              <a:t>Prefab </a:t>
            </a:r>
            <a:r>
              <a:rPr lang="en-GB" sz="1200" b="1" dirty="0">
                <a:solidFill>
                  <a:srgbClr val="0A5D7A"/>
                </a:solidFill>
              </a:rPr>
              <a:t>installation</a:t>
            </a:r>
            <a:r>
              <a:rPr lang="nl-NL" sz="1200" b="1" dirty="0">
                <a:solidFill>
                  <a:srgbClr val="0A5D7A"/>
                </a:solidFill>
              </a:rPr>
              <a:t> </a:t>
            </a:r>
            <a:r>
              <a:rPr lang="en-GB" sz="1200" b="1" dirty="0">
                <a:solidFill>
                  <a:srgbClr val="0A5D7A"/>
                </a:solidFill>
              </a:rPr>
              <a:t>works</a:t>
            </a:r>
            <a:r>
              <a:rPr lang="nl-NL" sz="1200" b="1" dirty="0">
                <a:solidFill>
                  <a:srgbClr val="0A5D7A"/>
                </a:solidFill>
              </a:rPr>
              <a:t> are</a:t>
            </a:r>
          </a:p>
          <a:p>
            <a:pPr>
              <a:lnSpc>
                <a:spcPct val="90000"/>
              </a:lnSpc>
              <a:defRPr/>
            </a:pPr>
            <a:r>
              <a:rPr lang="hr-HR" sz="2400" b="1" dirty="0">
                <a:solidFill>
                  <a:srgbClr val="0A5D7A"/>
                </a:solidFill>
              </a:rPr>
              <a:t>50</a:t>
            </a:r>
            <a:r>
              <a:rPr lang="nl-NL" sz="2400" b="1" dirty="0">
                <a:solidFill>
                  <a:srgbClr val="0A5D7A"/>
                </a:solidFill>
              </a:rPr>
              <a:t>% </a:t>
            </a:r>
            <a:r>
              <a:rPr lang="nl-NL" sz="1200" b="1" dirty="0">
                <a:solidFill>
                  <a:srgbClr val="0A5D7A"/>
                </a:solidFill>
              </a:rPr>
              <a:t>of </a:t>
            </a:r>
            <a:r>
              <a:rPr lang="en-GB" sz="1200" b="1" dirty="0">
                <a:solidFill>
                  <a:srgbClr val="0A5D7A"/>
                </a:solidFill>
              </a:rPr>
              <a:t>the</a:t>
            </a:r>
            <a:r>
              <a:rPr lang="nl-NL" sz="1200" b="1" dirty="0">
                <a:solidFill>
                  <a:srgbClr val="0A5D7A"/>
                </a:solidFill>
              </a:rPr>
              <a:t> </a:t>
            </a:r>
            <a:r>
              <a:rPr lang="en-GB" sz="1200" b="1" dirty="0">
                <a:solidFill>
                  <a:srgbClr val="0A5D7A"/>
                </a:solidFill>
              </a:rPr>
              <a:t>total</a:t>
            </a:r>
            <a:r>
              <a:rPr lang="nl-NL" sz="1200" b="1" dirty="0">
                <a:solidFill>
                  <a:srgbClr val="0A5D7A"/>
                </a:solidFill>
              </a:rPr>
              <a:t> </a:t>
            </a:r>
            <a:r>
              <a:rPr lang="en-GB" sz="1200" b="1" dirty="0">
                <a:solidFill>
                  <a:srgbClr val="0A5D7A"/>
                </a:solidFill>
              </a:rPr>
              <a:t>installation works</a:t>
            </a:r>
            <a:endParaRPr lang="en-GB" sz="1200" dirty="0">
              <a:solidFill>
                <a:srgbClr val="757F7F"/>
              </a:solidFill>
            </a:endParaRPr>
          </a:p>
        </p:txBody>
      </p:sp>
      <p:sp>
        <p:nvSpPr>
          <p:cNvPr id="10" name="Tekstvak 9">
            <a:extLst>
              <a:ext uri="{FF2B5EF4-FFF2-40B4-BE49-F238E27FC236}">
                <a16:creationId xmlns:a16="http://schemas.microsoft.com/office/drawing/2014/main" id="{A42C2895-7FC4-4ACA-BA3A-C8AE134D10EC}"/>
              </a:ext>
            </a:extLst>
          </p:cNvPr>
          <p:cNvSpPr txBox="1"/>
          <p:nvPr/>
        </p:nvSpPr>
        <p:spPr>
          <a:xfrm>
            <a:off x="2311535" y="5410658"/>
            <a:ext cx="2925590" cy="971064"/>
          </a:xfrm>
          <a:prstGeom prst="rect">
            <a:avLst/>
          </a:prstGeom>
          <a:noFill/>
        </p:spPr>
        <p:txBody>
          <a:bodyPr wrap="square" lIns="0" tIns="0" rIns="0" bIns="0" rtlCol="0" anchor="ctr">
            <a:noAutofit/>
          </a:bodyPr>
          <a:lstStyle/>
          <a:p>
            <a:pPr algn="just">
              <a:lnSpc>
                <a:spcPct val="90000"/>
              </a:lnSpc>
              <a:defRPr/>
            </a:pPr>
            <a:r>
              <a:rPr lang="hr-HR" b="1" dirty="0">
                <a:solidFill>
                  <a:srgbClr val="0A5D7A"/>
                </a:solidFill>
              </a:rPr>
              <a:t>50</a:t>
            </a:r>
            <a:r>
              <a:rPr lang="en-GB" b="1" dirty="0">
                <a:solidFill>
                  <a:srgbClr val="0A5D7A"/>
                </a:solidFill>
              </a:rPr>
              <a:t>% </a:t>
            </a:r>
            <a:r>
              <a:rPr lang="en-GB" sz="1200" b="1" dirty="0">
                <a:solidFill>
                  <a:srgbClr val="0A5D7A"/>
                </a:solidFill>
              </a:rPr>
              <a:t>of the prefab users and </a:t>
            </a:r>
            <a:r>
              <a:rPr lang="hr-HR" b="1" dirty="0">
                <a:solidFill>
                  <a:srgbClr val="CAA81F"/>
                </a:solidFill>
              </a:rPr>
              <a:t>50</a:t>
            </a:r>
            <a:r>
              <a:rPr lang="en-GB" b="1" dirty="0">
                <a:solidFill>
                  <a:srgbClr val="CAA81F"/>
                </a:solidFill>
              </a:rPr>
              <a:t>% </a:t>
            </a:r>
            <a:r>
              <a:rPr lang="en-GB" sz="1200" b="1" dirty="0">
                <a:solidFill>
                  <a:srgbClr val="CAA81F"/>
                </a:solidFill>
              </a:rPr>
              <a:t>of the non-users </a:t>
            </a:r>
            <a:r>
              <a:rPr lang="en-GB" sz="1200" dirty="0">
                <a:solidFill>
                  <a:srgbClr val="757F7F"/>
                </a:solidFill>
              </a:rPr>
              <a:t>have their own workshop or a production location where they can prepare, </a:t>
            </a:r>
            <a:r>
              <a:rPr lang="en-GB" sz="1200" dirty="0" err="1">
                <a:solidFill>
                  <a:srgbClr val="757F7F"/>
                </a:solidFill>
              </a:rPr>
              <a:t>precut</a:t>
            </a:r>
            <a:r>
              <a:rPr lang="en-GB" sz="1200" dirty="0">
                <a:solidFill>
                  <a:srgbClr val="757F7F"/>
                </a:solidFill>
              </a:rPr>
              <a:t>, and preassemble installation products. </a:t>
            </a:r>
          </a:p>
        </p:txBody>
      </p:sp>
      <p:sp>
        <p:nvSpPr>
          <p:cNvPr id="31" name="Tekstvak 30">
            <a:extLst>
              <a:ext uri="{FF2B5EF4-FFF2-40B4-BE49-F238E27FC236}">
                <a16:creationId xmlns:a16="http://schemas.microsoft.com/office/drawing/2014/main" id="{4F39CA94-63E7-4295-8F78-9BC75728A26D}"/>
              </a:ext>
            </a:extLst>
          </p:cNvPr>
          <p:cNvSpPr txBox="1"/>
          <p:nvPr/>
        </p:nvSpPr>
        <p:spPr>
          <a:xfrm>
            <a:off x="2158494" y="3000810"/>
            <a:ext cx="1214984" cy="329297"/>
          </a:xfrm>
          <a:prstGeom prst="rect">
            <a:avLst/>
          </a:prstGeom>
          <a:noFill/>
        </p:spPr>
        <p:txBody>
          <a:bodyPr wrap="square" lIns="0" tIns="0" rIns="0" bIns="0" rtlCol="0" anchor="ctr">
            <a:noAutofit/>
          </a:bodyPr>
          <a:lstStyle/>
          <a:p>
            <a:pPr>
              <a:lnSpc>
                <a:spcPct val="90000"/>
              </a:lnSpc>
              <a:defRPr/>
            </a:pPr>
            <a:r>
              <a:rPr lang="hr-HR" b="1" dirty="0">
                <a:solidFill>
                  <a:schemeClr val="accent2"/>
                </a:solidFill>
              </a:rPr>
              <a:t>50</a:t>
            </a:r>
            <a:r>
              <a:rPr lang="nl-NL" b="1" dirty="0">
                <a:solidFill>
                  <a:schemeClr val="accent2"/>
                </a:solidFill>
              </a:rPr>
              <a:t>%</a:t>
            </a:r>
          </a:p>
          <a:p>
            <a:pPr>
              <a:lnSpc>
                <a:spcPct val="90000"/>
              </a:lnSpc>
              <a:defRPr/>
            </a:pPr>
            <a:r>
              <a:rPr lang="hr-HR" b="1" dirty="0">
                <a:solidFill>
                  <a:srgbClr val="CAA81F"/>
                </a:solidFill>
              </a:rPr>
              <a:t>50</a:t>
            </a:r>
            <a:r>
              <a:rPr lang="nl-NL" b="1" dirty="0">
                <a:solidFill>
                  <a:srgbClr val="CAA81F"/>
                </a:solidFill>
              </a:rPr>
              <a:t>% </a:t>
            </a:r>
            <a:endParaRPr lang="en-GB" b="1" dirty="0">
              <a:solidFill>
                <a:srgbClr val="CAA81F"/>
              </a:solidFill>
            </a:endParaRPr>
          </a:p>
        </p:txBody>
      </p:sp>
      <p:graphicFrame>
        <p:nvGraphicFramePr>
          <p:cNvPr id="5" name="Table 8">
            <a:extLst>
              <a:ext uri="{FF2B5EF4-FFF2-40B4-BE49-F238E27FC236}">
                <a16:creationId xmlns:a16="http://schemas.microsoft.com/office/drawing/2014/main" id="{FB58ECEE-6876-4A87-87EE-1FDFCB388969}"/>
              </a:ext>
            </a:extLst>
          </p:cNvPr>
          <p:cNvGraphicFramePr>
            <a:graphicFrameLocks noGrp="1"/>
          </p:cNvGraphicFramePr>
          <p:nvPr>
            <p:extLst>
              <p:ext uri="{D42A27DB-BD31-4B8C-83A1-F6EECF244321}">
                <p14:modId xmlns:p14="http://schemas.microsoft.com/office/powerpoint/2010/main" val="2070784336"/>
              </p:ext>
            </p:extLst>
          </p:nvPr>
        </p:nvGraphicFramePr>
        <p:xfrm>
          <a:off x="3756422" y="2601656"/>
          <a:ext cx="2086521" cy="842328"/>
        </p:xfrm>
        <a:graphic>
          <a:graphicData uri="http://schemas.openxmlformats.org/drawingml/2006/table">
            <a:tbl>
              <a:tblPr firstRow="1" bandRow="1"/>
              <a:tblGrid>
                <a:gridCol w="730918">
                  <a:extLst>
                    <a:ext uri="{9D8B030D-6E8A-4147-A177-3AD203B41FA5}">
                      <a16:colId xmlns:a16="http://schemas.microsoft.com/office/drawing/2014/main" val="637294216"/>
                    </a:ext>
                  </a:extLst>
                </a:gridCol>
                <a:gridCol w="660096">
                  <a:extLst>
                    <a:ext uri="{9D8B030D-6E8A-4147-A177-3AD203B41FA5}">
                      <a16:colId xmlns:a16="http://schemas.microsoft.com/office/drawing/2014/main" val="1627497402"/>
                    </a:ext>
                  </a:extLst>
                </a:gridCol>
                <a:gridCol w="695507">
                  <a:extLst>
                    <a:ext uri="{9D8B030D-6E8A-4147-A177-3AD203B41FA5}">
                      <a16:colId xmlns:a16="http://schemas.microsoft.com/office/drawing/2014/main" val="3936157536"/>
                    </a:ext>
                  </a:extLst>
                </a:gridCol>
              </a:tblGrid>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lnSpc>
                          <a:spcPct val="90000"/>
                        </a:lnSpc>
                      </a:pPr>
                      <a:r>
                        <a:rPr lang="nl-NL" sz="900">
                          <a:solidFill>
                            <a:srgbClr val="4A4A49"/>
                          </a:solidFill>
                        </a:rPr>
                        <a:t>Up to 4 FTE</a:t>
                      </a:r>
                      <a:endParaRPr lang="en-US" sz="900">
                        <a:solidFill>
                          <a:srgbClr val="4A4A49"/>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900" kern="1200">
                          <a:solidFill>
                            <a:srgbClr val="4A4A49"/>
                          </a:solidFill>
                          <a:latin typeface="Arial" panose="020B0604020202020204"/>
                          <a:ea typeface="+mn-ea"/>
                          <a:cs typeface="+mn-cs"/>
                        </a:rPr>
                        <a:t>5-14 FTE </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lang="nl-NL" sz="900" kern="1200">
                          <a:solidFill>
                            <a:srgbClr val="4A4A49"/>
                          </a:solidFill>
                          <a:latin typeface="Arial" panose="020B0604020202020204"/>
                          <a:ea typeface="+mn-ea"/>
                          <a:cs typeface="+mn-cs"/>
                        </a:rPr>
                        <a:t>≥15 FTE</a:t>
                      </a:r>
                      <a:endParaRPr lang="en-US" sz="900" kern="1200">
                        <a:solidFill>
                          <a:srgbClr val="4A4A49"/>
                        </a:solidFill>
                        <a:latin typeface="Arial" panose="020B0604020202020204"/>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97586489"/>
                  </a:ext>
                </a:extLst>
              </a:tr>
              <a:tr h="252000">
                <a:tc>
                  <a:txBody>
                    <a:bodyPr/>
                    <a:lstStyle/>
                    <a:p>
                      <a:pPr algn="r" fontAlgn="t"/>
                      <a:r>
                        <a:rPr lang="hr-HR" sz="1200" b="0" i="0" u="none" strike="noStrike" dirty="0">
                          <a:solidFill>
                            <a:srgbClr val="0A5D7A"/>
                          </a:solidFill>
                          <a:effectLst/>
                          <a:latin typeface="Arial" panose="020B0604020202020204" pitchFamily="34" charset="0"/>
                        </a:rPr>
                        <a:t>50</a:t>
                      </a:r>
                      <a:r>
                        <a:rPr lang="en-GB" sz="1200" b="0" i="0" u="none" strike="noStrike" dirty="0">
                          <a:solidFill>
                            <a:srgbClr val="0A5D7A"/>
                          </a:solidFill>
                          <a:effectLst/>
                          <a:latin typeface="Arial" panose="020B0604020202020204" pitchFamily="34" charset="0"/>
                        </a:rPr>
                        <a:t>%</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r>
                        <a:rPr lang="hr-HR" sz="1200" b="0" i="0" u="none" strike="noStrike" dirty="0">
                          <a:solidFill>
                            <a:srgbClr val="0A5D7A"/>
                          </a:solidFill>
                          <a:effectLst/>
                          <a:latin typeface="Arial" panose="020B0604020202020204" pitchFamily="34" charset="0"/>
                        </a:rPr>
                        <a:t>50</a:t>
                      </a:r>
                      <a:r>
                        <a:rPr lang="en-GB" sz="1200" b="0" i="0" u="none" strike="noStrike" dirty="0">
                          <a:solidFill>
                            <a:srgbClr val="0A5D7A"/>
                          </a:solidFill>
                          <a:effectLst/>
                          <a:latin typeface="Arial" panose="020B0604020202020204" pitchFamily="34" charset="0"/>
                        </a:rPr>
                        <a:t>%</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r>
                        <a:rPr lang="hr-HR" sz="1200" b="0" i="0" u="none" strike="noStrike" dirty="0">
                          <a:solidFill>
                            <a:srgbClr val="0A5D7A"/>
                          </a:solidFill>
                          <a:effectLst/>
                          <a:latin typeface="Arial" panose="020B0604020202020204" pitchFamily="34" charset="0"/>
                        </a:rPr>
                        <a:t>50</a:t>
                      </a:r>
                      <a:r>
                        <a:rPr lang="en-GB" sz="1200" b="0" i="0" u="none" strike="noStrike" dirty="0">
                          <a:solidFill>
                            <a:srgbClr val="0A5D7A"/>
                          </a:solidFill>
                          <a:effectLst/>
                          <a:latin typeface="Arial" panose="020B0604020202020204" pitchFamily="34" charset="0"/>
                        </a:rPr>
                        <a:t>%</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36043506"/>
                  </a:ext>
                </a:extLst>
              </a:tr>
              <a:tr h="252000">
                <a:tc>
                  <a:txBody>
                    <a:bodyPr/>
                    <a:lstStyle/>
                    <a:p>
                      <a:pPr algn="r" fontAlgn="t"/>
                      <a:r>
                        <a:rPr lang="hr-HR" sz="1200" b="0" i="0" u="none" strike="noStrike" dirty="0">
                          <a:solidFill>
                            <a:srgbClr val="CAA81F"/>
                          </a:solidFill>
                          <a:effectLst/>
                          <a:latin typeface="Arial" panose="020B0604020202020204" pitchFamily="34" charset="0"/>
                        </a:rPr>
                        <a:t>50</a:t>
                      </a:r>
                      <a:r>
                        <a:rPr lang="en-GB" sz="1200" b="0" i="0" u="none" strike="noStrike" dirty="0">
                          <a:solidFill>
                            <a:srgbClr val="CAA81F"/>
                          </a:solidFill>
                          <a:effectLst/>
                          <a:latin typeface="Arial" panose="020B0604020202020204" pitchFamily="34" charset="0"/>
                        </a:rPr>
                        <a:t>%</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r>
                        <a:rPr lang="hr-HR" sz="1200" b="0" i="0" u="none" strike="noStrike" dirty="0">
                          <a:solidFill>
                            <a:srgbClr val="CAA81F"/>
                          </a:solidFill>
                          <a:effectLst/>
                          <a:latin typeface="Arial" panose="020B0604020202020204" pitchFamily="34" charset="0"/>
                        </a:rPr>
                        <a:t>50</a:t>
                      </a:r>
                      <a:r>
                        <a:rPr lang="en-GB" sz="1200" b="0" i="0" u="none" strike="noStrike" dirty="0">
                          <a:solidFill>
                            <a:srgbClr val="CAA81F"/>
                          </a:solidFill>
                          <a:effectLst/>
                          <a:latin typeface="Arial" panose="020B0604020202020204" pitchFamily="34" charset="0"/>
                        </a:rPr>
                        <a:t>%</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r>
                        <a:rPr lang="hr-HR" sz="1200" b="0" i="0" u="none" strike="noStrike" dirty="0">
                          <a:solidFill>
                            <a:srgbClr val="CAA81F"/>
                          </a:solidFill>
                          <a:effectLst/>
                          <a:latin typeface="Arial" panose="020B0604020202020204" pitchFamily="34" charset="0"/>
                        </a:rPr>
                        <a:t>50</a:t>
                      </a:r>
                      <a:r>
                        <a:rPr lang="en-GB" sz="1200" b="0" i="0" u="none" strike="noStrike" dirty="0">
                          <a:solidFill>
                            <a:srgbClr val="CAA81F"/>
                          </a:solidFill>
                          <a:effectLst/>
                          <a:latin typeface="Arial" panose="020B0604020202020204" pitchFamily="34" charset="0"/>
                        </a:rPr>
                        <a:t>%</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1261852"/>
                  </a:ext>
                </a:extLst>
              </a:tr>
            </a:tbl>
          </a:graphicData>
        </a:graphic>
      </p:graphicFrame>
      <p:cxnSp>
        <p:nvCxnSpPr>
          <p:cNvPr id="9" name="Rechte verbindingslijn 8">
            <a:extLst>
              <a:ext uri="{FF2B5EF4-FFF2-40B4-BE49-F238E27FC236}">
                <a16:creationId xmlns:a16="http://schemas.microsoft.com/office/drawing/2014/main" id="{2073353C-CD0E-48BE-8355-E8BF7D93BD78}"/>
              </a:ext>
            </a:extLst>
          </p:cNvPr>
          <p:cNvCxnSpPr/>
          <p:nvPr/>
        </p:nvCxnSpPr>
        <p:spPr>
          <a:xfrm>
            <a:off x="3923879" y="2798191"/>
            <a:ext cx="716" cy="81373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2" name="Table 8">
            <a:extLst>
              <a:ext uri="{FF2B5EF4-FFF2-40B4-BE49-F238E27FC236}">
                <a16:creationId xmlns:a16="http://schemas.microsoft.com/office/drawing/2014/main" id="{609AF177-77BC-4C27-9D11-CCF19A6FA229}"/>
              </a:ext>
            </a:extLst>
          </p:cNvPr>
          <p:cNvGraphicFramePr>
            <a:graphicFrameLocks noGrp="1"/>
          </p:cNvGraphicFramePr>
          <p:nvPr>
            <p:extLst>
              <p:ext uri="{D42A27DB-BD31-4B8C-83A1-F6EECF244321}">
                <p14:modId xmlns:p14="http://schemas.microsoft.com/office/powerpoint/2010/main" val="3190055626"/>
              </p:ext>
            </p:extLst>
          </p:nvPr>
        </p:nvGraphicFramePr>
        <p:xfrm>
          <a:off x="9945514" y="2114025"/>
          <a:ext cx="2086521" cy="2753250"/>
        </p:xfrm>
        <a:graphic>
          <a:graphicData uri="http://schemas.openxmlformats.org/drawingml/2006/table">
            <a:tbl>
              <a:tblPr firstRow="1" bandRow="1"/>
              <a:tblGrid>
                <a:gridCol w="730918">
                  <a:extLst>
                    <a:ext uri="{9D8B030D-6E8A-4147-A177-3AD203B41FA5}">
                      <a16:colId xmlns:a16="http://schemas.microsoft.com/office/drawing/2014/main" val="637294216"/>
                    </a:ext>
                  </a:extLst>
                </a:gridCol>
                <a:gridCol w="660096">
                  <a:extLst>
                    <a:ext uri="{9D8B030D-6E8A-4147-A177-3AD203B41FA5}">
                      <a16:colId xmlns:a16="http://schemas.microsoft.com/office/drawing/2014/main" val="1627497402"/>
                    </a:ext>
                  </a:extLst>
                </a:gridCol>
                <a:gridCol w="695507">
                  <a:extLst>
                    <a:ext uri="{9D8B030D-6E8A-4147-A177-3AD203B41FA5}">
                      <a16:colId xmlns:a16="http://schemas.microsoft.com/office/drawing/2014/main" val="3936157536"/>
                    </a:ext>
                  </a:extLst>
                </a:gridCol>
              </a:tblGrid>
              <a:tr h="46997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lnSpc>
                          <a:spcPct val="90000"/>
                        </a:lnSpc>
                      </a:pPr>
                      <a:r>
                        <a:rPr lang="nl-NL" sz="900">
                          <a:solidFill>
                            <a:srgbClr val="4A4A49"/>
                          </a:solidFill>
                        </a:rPr>
                        <a:t>Up to 4 FTE</a:t>
                      </a:r>
                      <a:endParaRPr lang="en-US" sz="900">
                        <a:solidFill>
                          <a:srgbClr val="4A4A49"/>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900" kern="1200">
                          <a:solidFill>
                            <a:srgbClr val="4A4A49"/>
                          </a:solidFill>
                          <a:latin typeface="Arial" panose="020B0604020202020204"/>
                          <a:ea typeface="+mn-ea"/>
                          <a:cs typeface="+mn-cs"/>
                        </a:rPr>
                        <a:t>5-14 FTE </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lang="nl-NL" sz="900" kern="1200">
                          <a:solidFill>
                            <a:srgbClr val="4A4A49"/>
                          </a:solidFill>
                          <a:latin typeface="Arial" panose="020B0604020202020204"/>
                          <a:ea typeface="+mn-ea"/>
                          <a:cs typeface="+mn-cs"/>
                        </a:rPr>
                        <a:t>≥15 FTE</a:t>
                      </a:r>
                      <a:endParaRPr lang="en-US" sz="900" kern="1200">
                        <a:solidFill>
                          <a:srgbClr val="4A4A49"/>
                        </a:solidFill>
                        <a:latin typeface="Arial" panose="020B0604020202020204"/>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97586489"/>
                  </a:ext>
                </a:extLst>
              </a:tr>
              <a:tr h="570819">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200" b="0" i="0" u="none" strike="noStrike" kern="1200" dirty="0">
                          <a:solidFill>
                            <a:srgbClr val="0A5D7A"/>
                          </a:solidFill>
                          <a:effectLst/>
                          <a:latin typeface="Arial" panose="020B0604020202020204" pitchFamily="34" charset="0"/>
                          <a:ea typeface="+mn-ea"/>
                          <a:cs typeface="+mn-cs"/>
                        </a:rPr>
                        <a:t>50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36043506"/>
                  </a:ext>
                </a:extLst>
              </a:tr>
              <a:tr h="570819">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200" b="0" i="0" u="none" strike="noStrike" kern="1200" dirty="0">
                          <a:solidFill>
                            <a:srgbClr val="0A5D7A"/>
                          </a:solidFill>
                          <a:effectLst/>
                          <a:latin typeface="Arial" panose="020B0604020202020204" pitchFamily="34" charset="0"/>
                          <a:ea typeface="+mn-ea"/>
                          <a:cs typeface="+mn-cs"/>
                        </a:rPr>
                        <a:t>50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21261852"/>
                  </a:ext>
                </a:extLst>
              </a:tr>
              <a:tr h="570819">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200" b="0" i="0" u="none" strike="noStrike" kern="1200" dirty="0">
                          <a:solidFill>
                            <a:srgbClr val="0A5D7A"/>
                          </a:solidFill>
                          <a:effectLst/>
                          <a:latin typeface="Arial" panose="020B0604020202020204" pitchFamily="34" charset="0"/>
                          <a:ea typeface="+mn-ea"/>
                          <a:cs typeface="+mn-cs"/>
                        </a:rPr>
                        <a:t>50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0173129"/>
                  </a:ext>
                </a:extLst>
              </a:tr>
              <a:tr h="570819">
                <a:tc>
                  <a:txBody>
                    <a:bodyPr/>
                    <a:lstStyle/>
                    <a:p>
                      <a:pPr algn="r" fontAlgn="ctr"/>
                      <a:r>
                        <a:rPr lang="hr-HR" sz="1200" b="0" i="0" u="none" strike="noStrike" kern="1200" dirty="0">
                          <a:solidFill>
                            <a:srgbClr val="0A5D7A"/>
                          </a:solidFill>
                          <a:effectLst/>
                          <a:latin typeface="Arial" panose="020B0604020202020204" pitchFamily="34" charset="0"/>
                          <a:ea typeface="+mn-ea"/>
                          <a:cs typeface="+mn-cs"/>
                        </a:rPr>
                        <a:t>50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200" b="0" i="0" u="none" strike="noStrike" kern="1200" dirty="0">
                          <a:solidFill>
                            <a:srgbClr val="0A5D7A"/>
                          </a:solidFill>
                          <a:effectLst/>
                          <a:latin typeface="Arial" panose="020B0604020202020204" pitchFamily="34" charset="0"/>
                          <a:ea typeface="+mn-ea"/>
                          <a:cs typeface="+mn-cs"/>
                        </a:rPr>
                        <a:t>50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NL" sz="1200" b="0" i="0" u="none" strike="noStrike" kern="1200" dirty="0">
                          <a:solidFill>
                            <a:srgbClr val="0A5D7A"/>
                          </a:solidFill>
                          <a:effectLst/>
                          <a:latin typeface="Arial" panose="020B0604020202020204" pitchFamily="34" charset="0"/>
                          <a:ea typeface="+mn-ea"/>
                          <a:cs typeface="+mn-cs"/>
                        </a:rPr>
                        <a:t>5</a:t>
                      </a:r>
                      <a:r>
                        <a:rPr lang="hr-HR" sz="1200" b="0" i="0" u="none" strike="noStrike" kern="1200" dirty="0">
                          <a:solidFill>
                            <a:srgbClr val="0A5D7A"/>
                          </a:solidFill>
                          <a:effectLst/>
                          <a:latin typeface="Arial" panose="020B0604020202020204" pitchFamily="34" charset="0"/>
                          <a:ea typeface="+mn-ea"/>
                          <a:cs typeface="+mn-cs"/>
                        </a:rPr>
                        <a:t>0</a:t>
                      </a:r>
                      <a:r>
                        <a:rPr lang="en-NL" sz="1200" b="0" i="0" u="none" strike="noStrike" kern="1200" dirty="0">
                          <a:solidFill>
                            <a:srgbClr val="0A5D7A"/>
                          </a:solidFill>
                          <a:effectLst/>
                          <a:latin typeface="Arial" panose="020B0604020202020204"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51637056"/>
                  </a:ext>
                </a:extLst>
              </a:tr>
            </a:tbl>
          </a:graphicData>
        </a:graphic>
      </p:graphicFrame>
      <p:sp>
        <p:nvSpPr>
          <p:cNvPr id="4" name="Tekstvak 6">
            <a:extLst>
              <a:ext uri="{FF2B5EF4-FFF2-40B4-BE49-F238E27FC236}">
                <a16:creationId xmlns:a16="http://schemas.microsoft.com/office/drawing/2014/main" id="{B09B698D-BA03-49E5-80A5-C2014882562B}"/>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n=1</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00</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a:t>
            </a:r>
          </a:p>
        </p:txBody>
      </p:sp>
      <p:sp>
        <p:nvSpPr>
          <p:cNvPr id="6" name="Tekstvak 6">
            <a:extLst>
              <a:ext uri="{FF2B5EF4-FFF2-40B4-BE49-F238E27FC236}">
                <a16:creationId xmlns:a16="http://schemas.microsoft.com/office/drawing/2014/main" id="{311F4A5E-BC83-405B-8E80-111230C7AA25}"/>
              </a:ext>
            </a:extLst>
          </p:cNvPr>
          <p:cNvSpPr txBox="1"/>
          <p:nvPr/>
        </p:nvSpPr>
        <p:spPr>
          <a:xfrm>
            <a:off x="6478616"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cxnSp>
        <p:nvCxnSpPr>
          <p:cNvPr id="24" name="Rechte verbindingslijn 23">
            <a:extLst>
              <a:ext uri="{FF2B5EF4-FFF2-40B4-BE49-F238E27FC236}">
                <a16:creationId xmlns:a16="http://schemas.microsoft.com/office/drawing/2014/main" id="{2244E612-FCD8-28B8-092A-925EC1AC3191}"/>
              </a:ext>
            </a:extLst>
          </p:cNvPr>
          <p:cNvCxnSpPr>
            <a:cxnSpLocks/>
          </p:cNvCxnSpPr>
          <p:nvPr/>
        </p:nvCxnSpPr>
        <p:spPr>
          <a:xfrm>
            <a:off x="2180178" y="3149930"/>
            <a:ext cx="1698830" cy="7799"/>
          </a:xfrm>
          <a:prstGeom prst="line">
            <a:avLst/>
          </a:prstGeom>
          <a:ln>
            <a:solidFill>
              <a:srgbClr val="757F7F"/>
            </a:solidFill>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1DDBCA3C-99DB-2FD8-0F5F-2099F496436B}"/>
              </a:ext>
            </a:extLst>
          </p:cNvPr>
          <p:cNvSpPr/>
          <p:nvPr/>
        </p:nvSpPr>
        <p:spPr>
          <a:xfrm>
            <a:off x="1521204" y="4400097"/>
            <a:ext cx="1136006" cy="32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23" name="Tekstvak 27">
            <a:extLst>
              <a:ext uri="{FF2B5EF4-FFF2-40B4-BE49-F238E27FC236}">
                <a16:creationId xmlns:a16="http://schemas.microsoft.com/office/drawing/2014/main" id="{1CDB07B5-A8D6-DEBF-8F7D-0AA7845E3641}"/>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9282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0B2C195-1771-4879-927D-7A3542C494BD}"/>
              </a:ext>
            </a:extLst>
          </p:cNvPr>
          <p:cNvSpPr>
            <a:spLocks noGrp="1"/>
          </p:cNvSpPr>
          <p:nvPr>
            <p:ph type="body" sz="quarter" idx="13"/>
          </p:nvPr>
        </p:nvSpPr>
        <p:spPr>
          <a:xfrm>
            <a:off x="444500" y="552449"/>
            <a:ext cx="10793770" cy="1162351"/>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cxnSp>
        <p:nvCxnSpPr>
          <p:cNvPr id="8" name="Rechte verbindingslijn 9">
            <a:extLst>
              <a:ext uri="{FF2B5EF4-FFF2-40B4-BE49-F238E27FC236}">
                <a16:creationId xmlns:a16="http://schemas.microsoft.com/office/drawing/2014/main" id="{F74D04DB-E1A6-4A52-84BE-C53B1F0738A2}"/>
              </a:ext>
            </a:extLst>
          </p:cNvPr>
          <p:cNvCxnSpPr>
            <a:cxnSpLocks/>
          </p:cNvCxnSpPr>
          <p:nvPr/>
        </p:nvCxnSpPr>
        <p:spPr>
          <a:xfrm flipV="1">
            <a:off x="6096000" y="1777373"/>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kstvak 6">
            <a:extLst>
              <a:ext uri="{FF2B5EF4-FFF2-40B4-BE49-F238E27FC236}">
                <a16:creationId xmlns:a16="http://schemas.microsoft.com/office/drawing/2014/main" id="{6A163A7A-0332-4932-A298-E58DD95574E0}"/>
              </a:ext>
            </a:extLst>
          </p:cNvPr>
          <p:cNvSpPr txBox="1"/>
          <p:nvPr/>
        </p:nvSpPr>
        <p:spPr>
          <a:xfrm>
            <a:off x="444500" y="1941252"/>
            <a:ext cx="5274215" cy="374162"/>
          </a:xfrm>
          <a:prstGeom prst="rect">
            <a:avLst/>
          </a:prstGeom>
          <a:noFill/>
          <a:ln>
            <a:noFill/>
          </a:ln>
        </p:spPr>
        <p:txBody>
          <a:bodyPr wrap="square" lIns="0" tIns="0" rIns="0" bIns="0" rtlCol="0" anchor="t">
            <a:noAutofit/>
          </a:bodyPr>
          <a:lstStyle/>
          <a:p>
            <a:pPr>
              <a:lnSpc>
                <a:spcPct val="90000"/>
              </a:lnSpc>
            </a:pPr>
            <a:r>
              <a:rPr lang="en-GB" sz="1200" b="1">
                <a:solidFill>
                  <a:srgbClr val="4A4A49"/>
                </a:solidFill>
                <a:latin typeface="Arial" panose="020B0604020202020204" pitchFamily="34" charset="0"/>
                <a:cs typeface="Arial" panose="020B0604020202020204" pitchFamily="34" charset="0"/>
              </a:rPr>
              <a:t>Top 5 areas in which prefab products are used </a:t>
            </a:r>
          </a:p>
          <a:p>
            <a:pPr>
              <a:lnSpc>
                <a:spcPct val="90000"/>
              </a:lnSpc>
            </a:pPr>
            <a:r>
              <a:rPr lang="en-GB" sz="1200" i="1">
                <a:solidFill>
                  <a:schemeClr val="tx1">
                    <a:lumMod val="50000"/>
                    <a:lumOff val="50000"/>
                  </a:schemeClr>
                </a:solidFill>
                <a:latin typeface="Arial" panose="020B0604020202020204" pitchFamily="34" charset="0"/>
                <a:cs typeface="Arial" panose="020B0604020202020204" pitchFamily="34" charset="0"/>
              </a:rPr>
              <a:t>Can you describe for which types of installations are the prefab products that you work with?</a:t>
            </a:r>
          </a:p>
        </p:txBody>
      </p:sp>
      <p:graphicFrame>
        <p:nvGraphicFramePr>
          <p:cNvPr id="14" name="Chart 24">
            <a:extLst>
              <a:ext uri="{FF2B5EF4-FFF2-40B4-BE49-F238E27FC236}">
                <a16:creationId xmlns:a16="http://schemas.microsoft.com/office/drawing/2014/main" id="{37FB7473-CB4F-40F6-9177-B5D0F42017AD}"/>
              </a:ext>
            </a:extLst>
          </p:cNvPr>
          <p:cNvGraphicFramePr/>
          <p:nvPr>
            <p:extLst>
              <p:ext uri="{D42A27DB-BD31-4B8C-83A1-F6EECF244321}">
                <p14:modId xmlns:p14="http://schemas.microsoft.com/office/powerpoint/2010/main" val="829302306"/>
              </p:ext>
            </p:extLst>
          </p:nvPr>
        </p:nvGraphicFramePr>
        <p:xfrm>
          <a:off x="427496" y="2541865"/>
          <a:ext cx="5344142" cy="243018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447A4ACE-E4DC-42EA-9550-B10C5AB0ACE8}"/>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a:t>
            </a:r>
            <a:r>
              <a:rPr lang="en-GB" sz="900"/>
              <a:t> | TYPE OF INSTALLATIONS </a:t>
            </a:r>
            <a:r>
              <a:rPr lang="en-GB" sz="900" b="0"/>
              <a:t>| WORKING WITH PREFAB | NOT WORKING WITH PREFAB | EXPECTATIONS | STATEMENTS | TYPE OF SUPPLIERS </a:t>
            </a:r>
          </a:p>
        </p:txBody>
      </p:sp>
      <p:sp>
        <p:nvSpPr>
          <p:cNvPr id="9" name="Tekstvak 6">
            <a:extLst>
              <a:ext uri="{FF2B5EF4-FFF2-40B4-BE49-F238E27FC236}">
                <a16:creationId xmlns:a16="http://schemas.microsoft.com/office/drawing/2014/main" id="{E4255ACF-C829-4DC7-A6E3-12EF1B05C0A0}"/>
              </a:ext>
            </a:extLst>
          </p:cNvPr>
          <p:cNvSpPr txBox="1"/>
          <p:nvPr/>
        </p:nvSpPr>
        <p:spPr>
          <a:xfrm>
            <a:off x="557387" y="6433020"/>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graphicFrame>
        <p:nvGraphicFramePr>
          <p:cNvPr id="33" name="Chart 24">
            <a:extLst>
              <a:ext uri="{FF2B5EF4-FFF2-40B4-BE49-F238E27FC236}">
                <a16:creationId xmlns:a16="http://schemas.microsoft.com/office/drawing/2014/main" id="{31E9D630-E70B-4E89-CA82-B2631813F7C1}"/>
              </a:ext>
            </a:extLst>
          </p:cNvPr>
          <p:cNvGraphicFramePr/>
          <p:nvPr/>
        </p:nvGraphicFramePr>
        <p:xfrm>
          <a:off x="6473285" y="2546658"/>
          <a:ext cx="5344142" cy="2430185"/>
        </p:xfrm>
        <a:graphic>
          <a:graphicData uri="http://schemas.openxmlformats.org/drawingml/2006/chart">
            <c:chart xmlns:c="http://schemas.openxmlformats.org/drawingml/2006/chart" xmlns:r="http://schemas.openxmlformats.org/officeDocument/2006/relationships" r:id="rId3"/>
          </a:graphicData>
        </a:graphic>
      </p:graphicFrame>
      <p:sp>
        <p:nvSpPr>
          <p:cNvPr id="35" name="Tekstvak 6">
            <a:extLst>
              <a:ext uri="{FF2B5EF4-FFF2-40B4-BE49-F238E27FC236}">
                <a16:creationId xmlns:a16="http://schemas.microsoft.com/office/drawing/2014/main" id="{9F02AD97-0919-B03B-02E8-93F4A0E04FFC}"/>
              </a:ext>
            </a:extLst>
          </p:cNvPr>
          <p:cNvSpPr txBox="1"/>
          <p:nvPr/>
        </p:nvSpPr>
        <p:spPr>
          <a:xfrm>
            <a:off x="6603176" y="6437813"/>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 Asked to Prefab users</a:t>
            </a:r>
          </a:p>
        </p:txBody>
      </p:sp>
      <p:sp>
        <p:nvSpPr>
          <p:cNvPr id="13" name="Tekstvak 6">
            <a:extLst>
              <a:ext uri="{FF2B5EF4-FFF2-40B4-BE49-F238E27FC236}">
                <a16:creationId xmlns:a16="http://schemas.microsoft.com/office/drawing/2014/main" id="{AE5C43CD-D269-CC9E-B45D-7F7E71BB5AF8}"/>
              </a:ext>
            </a:extLst>
          </p:cNvPr>
          <p:cNvSpPr txBox="1"/>
          <p:nvPr/>
        </p:nvSpPr>
        <p:spPr>
          <a:xfrm>
            <a:off x="6490289" y="1794937"/>
            <a:ext cx="5274215" cy="374162"/>
          </a:xfrm>
          <a:prstGeom prst="rect">
            <a:avLst/>
          </a:prstGeom>
          <a:noFill/>
          <a:ln>
            <a:noFill/>
          </a:ln>
        </p:spPr>
        <p:txBody>
          <a:bodyPr wrap="square" lIns="0" tIns="0" rIns="0" bIns="0" rtlCol="0" anchor="t">
            <a:noAutofit/>
          </a:bodyPr>
          <a:lstStyle/>
          <a:p>
            <a:pPr>
              <a:lnSpc>
                <a:spcPct val="90000"/>
              </a:lnSpc>
            </a:pPr>
            <a:r>
              <a:rPr lang="hr-HR" sz="1200" b="1">
                <a:solidFill>
                  <a:srgbClr val="4A4A49"/>
                </a:solidFill>
                <a:latin typeface="Arial" panose="020B0604020202020204" pitchFamily="34" charset="0"/>
                <a:cs typeface="Arial" panose="020B0604020202020204" pitchFamily="34" charset="0"/>
              </a:rPr>
              <a:t>Share of prefab products in the total installations</a:t>
            </a:r>
            <a:endParaRPr lang="en-GB" sz="1200" b="1">
              <a:solidFill>
                <a:srgbClr val="4A4A49"/>
              </a:solidFill>
              <a:latin typeface="Arial" panose="020B0604020202020204" pitchFamily="34" charset="0"/>
              <a:cs typeface="Arial" panose="020B0604020202020204" pitchFamily="34" charset="0"/>
            </a:endParaRPr>
          </a:p>
          <a:p>
            <a:pPr>
              <a:lnSpc>
                <a:spcPct val="90000"/>
              </a:lnSpc>
            </a:pPr>
            <a:r>
              <a:rPr lang="hr-HR" sz="1200" i="1">
                <a:solidFill>
                  <a:schemeClr val="tx1">
                    <a:lumMod val="50000"/>
                    <a:lumOff val="50000"/>
                  </a:schemeClr>
                </a:solidFill>
                <a:latin typeface="Arial" panose="020B0604020202020204" pitchFamily="34" charset="0"/>
                <a:cs typeface="Arial" panose="020B0604020202020204" pitchFamily="34" charset="0"/>
              </a:rPr>
              <a:t>What is the share of prefab products in the total installations your company does when it comes to the following types of installations? </a:t>
            </a:r>
            <a:endParaRPr lang="en-GB" sz="1200" i="1">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15" name="Chart 24">
            <a:extLst>
              <a:ext uri="{FF2B5EF4-FFF2-40B4-BE49-F238E27FC236}">
                <a16:creationId xmlns:a16="http://schemas.microsoft.com/office/drawing/2014/main" id="{3C5B3FD2-51FD-55BC-AC4D-E00187C3CAB2}"/>
              </a:ext>
            </a:extLst>
          </p:cNvPr>
          <p:cNvGraphicFramePr/>
          <p:nvPr>
            <p:extLst>
              <p:ext uri="{D42A27DB-BD31-4B8C-83A1-F6EECF244321}">
                <p14:modId xmlns:p14="http://schemas.microsoft.com/office/powerpoint/2010/main" val="3200630695"/>
              </p:ext>
            </p:extLst>
          </p:nvPr>
        </p:nvGraphicFramePr>
        <p:xfrm>
          <a:off x="6464199" y="2395550"/>
          <a:ext cx="5344142" cy="243018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vak 27">
            <a:extLst>
              <a:ext uri="{FF2B5EF4-FFF2-40B4-BE49-F238E27FC236}">
                <a16:creationId xmlns:a16="http://schemas.microsoft.com/office/drawing/2014/main" id="{92BEE163-5422-8CEC-4C38-A1418466F02A}"/>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0411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6">
            <a:extLst>
              <a:ext uri="{FF2B5EF4-FFF2-40B4-BE49-F238E27FC236}">
                <a16:creationId xmlns:a16="http://schemas.microsoft.com/office/drawing/2014/main" id="{01581C99-98C8-77EB-6AB5-BF35E36502EE}"/>
              </a:ext>
            </a:extLst>
          </p:cNvPr>
          <p:cNvSpPr txBox="1"/>
          <p:nvPr/>
        </p:nvSpPr>
        <p:spPr>
          <a:xfrm>
            <a:off x="6349058" y="1941252"/>
            <a:ext cx="5274215" cy="374162"/>
          </a:xfrm>
          <a:prstGeom prst="rect">
            <a:avLst/>
          </a:prstGeom>
          <a:noFill/>
          <a:ln>
            <a:noFill/>
          </a:ln>
        </p:spPr>
        <p:txBody>
          <a:bodyPr wrap="square" lIns="0" tIns="0" rIns="0" bIns="0" rtlCol="0" anchor="t">
            <a:noAutofit/>
          </a:bodyPr>
          <a:lstStyle/>
          <a:p>
            <a:pPr>
              <a:lnSpc>
                <a:spcPct val="90000"/>
              </a:lnSpc>
            </a:pPr>
            <a:r>
              <a:rPr lang="en-GB" sz="1200" b="1">
                <a:solidFill>
                  <a:srgbClr val="4A4A49"/>
                </a:solidFill>
                <a:latin typeface="Arial" panose="020B0604020202020204" pitchFamily="34" charset="0"/>
                <a:cs typeface="Arial" panose="020B0604020202020204" pitchFamily="34" charset="0"/>
              </a:rPr>
              <a:t>Projects with prefab in the last 2 years</a:t>
            </a:r>
          </a:p>
          <a:p>
            <a:pPr>
              <a:lnSpc>
                <a:spcPct val="90000"/>
              </a:lnSpc>
            </a:pPr>
            <a:r>
              <a:rPr lang="en-GB" sz="1200" i="1">
                <a:solidFill>
                  <a:schemeClr val="tx1">
                    <a:lumMod val="50000"/>
                    <a:lumOff val="50000"/>
                  </a:schemeClr>
                </a:solidFill>
                <a:latin typeface="Arial" panose="020B0604020202020204" pitchFamily="34" charset="0"/>
                <a:cs typeface="Arial" panose="020B0604020202020204" pitchFamily="34" charset="0"/>
              </a:rPr>
              <a:t>When you look at your projects from the past 2 years, what percentage of your projects contained some form of prefabrication/ off-site installations?</a:t>
            </a:r>
          </a:p>
        </p:txBody>
      </p:sp>
      <p:cxnSp>
        <p:nvCxnSpPr>
          <p:cNvPr id="5" name="Rechte verbindingslijn 9">
            <a:extLst>
              <a:ext uri="{FF2B5EF4-FFF2-40B4-BE49-F238E27FC236}">
                <a16:creationId xmlns:a16="http://schemas.microsoft.com/office/drawing/2014/main" id="{5F415464-B508-D0C9-296F-417F9AE138FC}"/>
              </a:ext>
            </a:extLst>
          </p:cNvPr>
          <p:cNvCxnSpPr>
            <a:cxnSpLocks/>
          </p:cNvCxnSpPr>
          <p:nvPr/>
        </p:nvCxnSpPr>
        <p:spPr>
          <a:xfrm flipV="1">
            <a:off x="6096000" y="1777373"/>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kstvak 21">
            <a:extLst>
              <a:ext uri="{FF2B5EF4-FFF2-40B4-BE49-F238E27FC236}">
                <a16:creationId xmlns:a16="http://schemas.microsoft.com/office/drawing/2014/main" id="{9ACD19D3-2231-FD4E-6C94-BB1EDC2D5CBB}"/>
              </a:ext>
            </a:extLst>
          </p:cNvPr>
          <p:cNvSpPr txBox="1"/>
          <p:nvPr/>
        </p:nvSpPr>
        <p:spPr>
          <a:xfrm>
            <a:off x="8759152" y="3215266"/>
            <a:ext cx="2315488" cy="980933"/>
          </a:xfrm>
          <a:prstGeom prst="rect">
            <a:avLst/>
          </a:prstGeom>
          <a:noFill/>
        </p:spPr>
        <p:txBody>
          <a:bodyPr wrap="square" lIns="0" tIns="0" rIns="0" bIns="0" rtlCol="0" anchor="ctr">
            <a:noAutofit/>
          </a:bodyPr>
          <a:lstStyle/>
          <a:p>
            <a:pPr>
              <a:lnSpc>
                <a:spcPct val="90000"/>
              </a:lnSpc>
            </a:pPr>
            <a:r>
              <a:rPr lang="en-GB" sz="1400" b="1">
                <a:solidFill>
                  <a:srgbClr val="0A5D7A"/>
                </a:solidFill>
                <a:latin typeface="Arial" panose="020B0604020202020204" pitchFamily="34" charset="0"/>
                <a:cs typeface="Arial" panose="020B0604020202020204" pitchFamily="34" charset="0"/>
              </a:rPr>
              <a:t>Of the projects have some form of prefab</a:t>
            </a:r>
          </a:p>
        </p:txBody>
      </p:sp>
      <p:graphicFrame>
        <p:nvGraphicFramePr>
          <p:cNvPr id="7" name="Chart 3">
            <a:extLst>
              <a:ext uri="{FF2B5EF4-FFF2-40B4-BE49-F238E27FC236}">
                <a16:creationId xmlns:a16="http://schemas.microsoft.com/office/drawing/2014/main" id="{871671A6-3B4E-3E6E-6F7C-802BB4FB76A9}"/>
              </a:ext>
            </a:extLst>
          </p:cNvPr>
          <p:cNvGraphicFramePr/>
          <p:nvPr>
            <p:extLst>
              <p:ext uri="{D42A27DB-BD31-4B8C-83A1-F6EECF244321}">
                <p14:modId xmlns:p14="http://schemas.microsoft.com/office/powerpoint/2010/main" val="283928302"/>
              </p:ext>
            </p:extLst>
          </p:nvPr>
        </p:nvGraphicFramePr>
        <p:xfrm>
          <a:off x="6457309" y="2626652"/>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831E568-1950-E013-A0EE-E382DEBAEB34}"/>
              </a:ext>
            </a:extLst>
          </p:cNvPr>
          <p:cNvSpPr txBox="1"/>
          <p:nvPr/>
        </p:nvSpPr>
        <p:spPr>
          <a:xfrm>
            <a:off x="7061056" y="3407257"/>
            <a:ext cx="952505" cy="553998"/>
          </a:xfrm>
          <a:prstGeom prst="rect">
            <a:avLst/>
          </a:prstGeom>
          <a:noFill/>
        </p:spPr>
        <p:txBody>
          <a:bodyPr wrap="none" rtlCol="0" anchor="ctr" anchorCtr="0">
            <a:spAutoFit/>
          </a:bodyPr>
          <a:lstStyle/>
          <a:p>
            <a:pPr algn="ctr">
              <a:defRPr/>
            </a:pPr>
            <a:r>
              <a:rPr lang="hr-HR" sz="3000" b="1" dirty="0">
                <a:solidFill>
                  <a:srgbClr val="0A5D7A"/>
                </a:solidFill>
                <a:latin typeface="Arial" panose="020B0604020202020204" pitchFamily="34" charset="0"/>
                <a:ea typeface="League Spartan" charset="0"/>
                <a:cs typeface="Arial" panose="020B0604020202020204" pitchFamily="34" charset="0"/>
              </a:rPr>
              <a:t>50</a:t>
            </a:r>
            <a:r>
              <a:rPr lang="en-US" sz="3000" b="1" dirty="0">
                <a:solidFill>
                  <a:srgbClr val="0A5D7A"/>
                </a:solidFill>
                <a:latin typeface="Arial" panose="020B0604020202020204" pitchFamily="34" charset="0"/>
                <a:ea typeface="League Spartan" charset="0"/>
                <a:cs typeface="Arial" panose="020B0604020202020204" pitchFamily="34" charset="0"/>
              </a:rPr>
              <a:t>%</a:t>
            </a:r>
          </a:p>
        </p:txBody>
      </p:sp>
      <p:sp>
        <p:nvSpPr>
          <p:cNvPr id="9" name="Tekstvak 6">
            <a:extLst>
              <a:ext uri="{FF2B5EF4-FFF2-40B4-BE49-F238E27FC236}">
                <a16:creationId xmlns:a16="http://schemas.microsoft.com/office/drawing/2014/main" id="{F25E4634-D1A4-90C9-F79F-57D52F8D115E}"/>
              </a:ext>
            </a:extLst>
          </p:cNvPr>
          <p:cNvSpPr txBox="1"/>
          <p:nvPr/>
        </p:nvSpPr>
        <p:spPr>
          <a:xfrm>
            <a:off x="6375386" y="4741859"/>
            <a:ext cx="5274215" cy="374162"/>
          </a:xfrm>
          <a:prstGeom prst="rect">
            <a:avLst/>
          </a:prstGeom>
          <a:noFill/>
          <a:ln>
            <a:noFill/>
          </a:ln>
        </p:spPr>
        <p:txBody>
          <a:bodyPr wrap="square" lIns="0" tIns="0" rIns="0" bIns="0" rtlCol="0" anchor="t">
            <a:noAutofit/>
          </a:bodyPr>
          <a:lstStyle/>
          <a:p>
            <a:pPr>
              <a:lnSpc>
                <a:spcPct val="90000"/>
              </a:lnSpc>
            </a:pPr>
            <a:r>
              <a:rPr lang="en-GB" sz="1200" i="1">
                <a:solidFill>
                  <a:schemeClr val="tx1">
                    <a:lumMod val="50000"/>
                    <a:lumOff val="50000"/>
                  </a:schemeClr>
                </a:solidFill>
                <a:latin typeface="Arial" panose="020B0604020202020204" pitchFamily="34" charset="0"/>
                <a:cs typeface="Arial" panose="020B0604020202020204" pitchFamily="34" charset="0"/>
              </a:rPr>
              <a:t>Has the share of projects that contained some kind of prefabrication or off-site installation increased, decreased or remained the same in the last 2 years?</a:t>
            </a:r>
          </a:p>
        </p:txBody>
      </p:sp>
      <p:graphicFrame>
        <p:nvGraphicFramePr>
          <p:cNvPr id="10" name="Chart 5">
            <a:extLst>
              <a:ext uri="{FF2B5EF4-FFF2-40B4-BE49-F238E27FC236}">
                <a16:creationId xmlns:a16="http://schemas.microsoft.com/office/drawing/2014/main" id="{547E2201-B4EB-EC6E-6AE3-DA761BC3643A}"/>
              </a:ext>
            </a:extLst>
          </p:cNvPr>
          <p:cNvGraphicFramePr/>
          <p:nvPr>
            <p:extLst>
              <p:ext uri="{D42A27DB-BD31-4B8C-83A1-F6EECF244321}">
                <p14:modId xmlns:p14="http://schemas.microsoft.com/office/powerpoint/2010/main" val="2576392437"/>
              </p:ext>
            </p:extLst>
          </p:nvPr>
        </p:nvGraphicFramePr>
        <p:xfrm>
          <a:off x="6375385" y="5407186"/>
          <a:ext cx="5026029" cy="56598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9">
            <a:extLst>
              <a:ext uri="{FF2B5EF4-FFF2-40B4-BE49-F238E27FC236}">
                <a16:creationId xmlns:a16="http://schemas.microsoft.com/office/drawing/2014/main" id="{A974F666-044F-C4E7-CE56-486CC79E131F}"/>
              </a:ext>
            </a:extLst>
          </p:cNvPr>
          <p:cNvSpPr/>
          <p:nvPr/>
        </p:nvSpPr>
        <p:spPr>
          <a:xfrm>
            <a:off x="6310494" y="5221869"/>
            <a:ext cx="5339105" cy="246221"/>
          </a:xfrm>
          <a:prstGeom prst="rect">
            <a:avLst/>
          </a:prstGeom>
        </p:spPr>
        <p:txBody>
          <a:bodyPr wrap="square">
            <a:spAutoFit/>
          </a:bodyPr>
          <a:lstStyle/>
          <a:p>
            <a:pPr lvl="0">
              <a:defRPr/>
            </a:pPr>
            <a:r>
              <a:rPr lang="en-GB" sz="1000">
                <a:solidFill>
                  <a:srgbClr val="0A5D7A"/>
                </a:solidFill>
                <a:latin typeface="Arial" panose="020B0604020202020204" pitchFamily="34" charset="0"/>
                <a:cs typeface="Arial" panose="020B0604020202020204" pitchFamily="34" charset="0"/>
              </a:rPr>
              <a:t>(Strongly) </a:t>
            </a:r>
            <a:r>
              <a:rPr lang="en-GB" sz="1000" b="1">
                <a:solidFill>
                  <a:srgbClr val="0A5D7A"/>
                </a:solidFill>
                <a:latin typeface="Arial" panose="020B0604020202020204" pitchFamily="34" charset="0"/>
                <a:cs typeface="Arial" panose="020B0604020202020204" pitchFamily="34" charset="0"/>
              </a:rPr>
              <a:t>increased </a:t>
            </a:r>
            <a:r>
              <a:rPr lang="en-GB" sz="1000">
                <a:solidFill>
                  <a:srgbClr val="0A5D7A"/>
                </a:solidFill>
                <a:latin typeface="Arial" panose="020B0604020202020204" pitchFamily="34" charset="0"/>
                <a:cs typeface="Arial" panose="020B0604020202020204" pitchFamily="34" charset="0"/>
              </a:rPr>
              <a:t> </a:t>
            </a:r>
            <a:r>
              <a:rPr lang="en-GB" sz="1000">
                <a:solidFill>
                  <a:prstClr val="white">
                    <a:lumMod val="50000"/>
                  </a:prstClr>
                </a:solidFill>
                <a:latin typeface="Arial" panose="020B0604020202020204" pitchFamily="34" charset="0"/>
                <a:cs typeface="Arial" panose="020B0604020202020204" pitchFamily="34" charset="0"/>
              </a:rPr>
              <a:t>| </a:t>
            </a:r>
            <a:r>
              <a:rPr lang="en-GB" sz="1000">
                <a:solidFill>
                  <a:schemeClr val="bg1">
                    <a:lumMod val="50000"/>
                  </a:schemeClr>
                </a:solidFill>
                <a:latin typeface="Arial" panose="020B0604020202020204" pitchFamily="34" charset="0"/>
                <a:cs typeface="Arial" panose="020B0604020202020204" pitchFamily="34" charset="0"/>
              </a:rPr>
              <a:t>Remained the same</a:t>
            </a:r>
            <a:r>
              <a:rPr lang="en-GB" sz="1000">
                <a:solidFill>
                  <a:srgbClr val="5497BE"/>
                </a:solidFill>
                <a:latin typeface="Arial" panose="020B0604020202020204" pitchFamily="34" charset="0"/>
                <a:cs typeface="Arial" panose="020B0604020202020204" pitchFamily="34" charset="0"/>
              </a:rPr>
              <a:t> </a:t>
            </a:r>
            <a:r>
              <a:rPr lang="en-GB" sz="1000">
                <a:solidFill>
                  <a:prstClr val="white">
                    <a:lumMod val="50000"/>
                  </a:prstClr>
                </a:solidFill>
                <a:latin typeface="Arial" panose="020B0604020202020204" pitchFamily="34" charset="0"/>
                <a:cs typeface="Arial" panose="020B0604020202020204" pitchFamily="34" charset="0"/>
              </a:rPr>
              <a:t>| </a:t>
            </a:r>
            <a:r>
              <a:rPr lang="en-GB" sz="1000">
                <a:solidFill>
                  <a:srgbClr val="EF7D00"/>
                </a:solidFill>
                <a:latin typeface="Arial" panose="020B0604020202020204" pitchFamily="34" charset="0"/>
                <a:cs typeface="Arial" panose="020B0604020202020204" pitchFamily="34" charset="0"/>
              </a:rPr>
              <a:t>(Strongly) </a:t>
            </a:r>
            <a:r>
              <a:rPr lang="en-GB" sz="1000" b="1">
                <a:solidFill>
                  <a:srgbClr val="EF7D00"/>
                </a:solidFill>
                <a:latin typeface="Arial" panose="020B0604020202020204" pitchFamily="34" charset="0"/>
                <a:cs typeface="Arial" panose="020B0604020202020204" pitchFamily="34" charset="0"/>
              </a:rPr>
              <a:t>decreased </a:t>
            </a:r>
            <a:r>
              <a:rPr lang="en-GB" sz="1000">
                <a:solidFill>
                  <a:prstClr val="white">
                    <a:lumMod val="50000"/>
                  </a:prstClr>
                </a:solidFill>
                <a:latin typeface="Arial" panose="020B0604020202020204" pitchFamily="34" charset="0"/>
                <a:cs typeface="Arial" panose="020B0604020202020204" pitchFamily="34" charset="0"/>
              </a:rPr>
              <a:t>|</a:t>
            </a:r>
            <a:r>
              <a:rPr lang="en-GB" sz="1000" b="1">
                <a:solidFill>
                  <a:srgbClr val="EF7D00"/>
                </a:solidFill>
                <a:latin typeface="Arial" panose="020B0604020202020204" pitchFamily="34" charset="0"/>
                <a:cs typeface="Arial" panose="020B0604020202020204" pitchFamily="34" charset="0"/>
              </a:rPr>
              <a:t> </a:t>
            </a:r>
            <a:r>
              <a:rPr lang="en-GB" sz="1000">
                <a:solidFill>
                  <a:schemeClr val="bg1">
                    <a:lumMod val="65000"/>
                  </a:schemeClr>
                </a:solidFill>
                <a:latin typeface="Arial" panose="020B0604020202020204" pitchFamily="34" charset="0"/>
                <a:cs typeface="Arial" panose="020B0604020202020204" pitchFamily="34" charset="0"/>
              </a:rPr>
              <a:t>Do not know</a:t>
            </a:r>
          </a:p>
        </p:txBody>
      </p:sp>
      <p:sp>
        <p:nvSpPr>
          <p:cNvPr id="12" name="Tekstvak 6">
            <a:extLst>
              <a:ext uri="{FF2B5EF4-FFF2-40B4-BE49-F238E27FC236}">
                <a16:creationId xmlns:a16="http://schemas.microsoft.com/office/drawing/2014/main" id="{EB129F83-B8CA-A98E-8E3B-C9F5700BA4B8}"/>
              </a:ext>
            </a:extLst>
          </p:cNvPr>
          <p:cNvSpPr txBox="1"/>
          <p:nvPr/>
        </p:nvSpPr>
        <p:spPr>
          <a:xfrm>
            <a:off x="6478616"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 Asked to Prefab users</a:t>
            </a:r>
          </a:p>
        </p:txBody>
      </p:sp>
      <p:sp>
        <p:nvSpPr>
          <p:cNvPr id="31" name="Tekstvak 6">
            <a:extLst>
              <a:ext uri="{FF2B5EF4-FFF2-40B4-BE49-F238E27FC236}">
                <a16:creationId xmlns:a16="http://schemas.microsoft.com/office/drawing/2014/main" id="{20FC7ED7-5984-FDE7-2D9B-037D03282813}"/>
              </a:ext>
            </a:extLst>
          </p:cNvPr>
          <p:cNvSpPr txBox="1"/>
          <p:nvPr/>
        </p:nvSpPr>
        <p:spPr>
          <a:xfrm>
            <a:off x="427496" y="6405840"/>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 Asked to Prefab users</a:t>
            </a:r>
          </a:p>
        </p:txBody>
      </p:sp>
      <p:sp>
        <p:nvSpPr>
          <p:cNvPr id="32" name="Tijdelijke aanduiding voor tekst 2">
            <a:extLst>
              <a:ext uri="{FF2B5EF4-FFF2-40B4-BE49-F238E27FC236}">
                <a16:creationId xmlns:a16="http://schemas.microsoft.com/office/drawing/2014/main" id="{D1A0950D-B16F-4D10-80DA-117245B62BFD}"/>
              </a:ext>
            </a:extLst>
          </p:cNvPr>
          <p:cNvSpPr>
            <a:spLocks noGrp="1"/>
          </p:cNvSpPr>
          <p:nvPr>
            <p:ph type="body" sz="quarter" idx="13"/>
          </p:nvPr>
        </p:nvSpPr>
        <p:spPr>
          <a:xfrm>
            <a:off x="444500" y="552449"/>
            <a:ext cx="10793770" cy="1162351"/>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33" name="Titel 1">
            <a:extLst>
              <a:ext uri="{FF2B5EF4-FFF2-40B4-BE49-F238E27FC236}">
                <a16:creationId xmlns:a16="http://schemas.microsoft.com/office/drawing/2014/main" id="{B6621175-7029-688D-F078-DB682101FBA7}"/>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a:t>
            </a:r>
            <a:r>
              <a:rPr lang="en-GB" sz="900"/>
              <a:t> | TYPE OF INSTALLATIONS </a:t>
            </a:r>
            <a:r>
              <a:rPr lang="en-GB" sz="900" b="0"/>
              <a:t>| WORKING WITH PREFAB | NOT WORKING WITH PREFAB | EXPECTATIONS | STATEMENTS | TYPE OF SUPPLIERS </a:t>
            </a:r>
          </a:p>
        </p:txBody>
      </p:sp>
      <p:sp>
        <p:nvSpPr>
          <p:cNvPr id="21" name="Tekstvak 6">
            <a:extLst>
              <a:ext uri="{FF2B5EF4-FFF2-40B4-BE49-F238E27FC236}">
                <a16:creationId xmlns:a16="http://schemas.microsoft.com/office/drawing/2014/main" id="{49B47724-C59D-8A2C-E4A0-F30EB3D1CFD6}"/>
              </a:ext>
            </a:extLst>
          </p:cNvPr>
          <p:cNvSpPr txBox="1"/>
          <p:nvPr/>
        </p:nvSpPr>
        <p:spPr>
          <a:xfrm>
            <a:off x="489477" y="1890203"/>
            <a:ext cx="5274215" cy="374162"/>
          </a:xfrm>
          <a:prstGeom prst="rect">
            <a:avLst/>
          </a:prstGeom>
          <a:noFill/>
          <a:ln>
            <a:noFill/>
          </a:ln>
        </p:spPr>
        <p:txBody>
          <a:bodyPr wrap="square" lIns="0" tIns="0" rIns="0" bIns="0" rtlCol="0" anchor="t">
            <a:noAutofit/>
          </a:bodyPr>
          <a:lstStyle/>
          <a:p>
            <a:pPr>
              <a:lnSpc>
                <a:spcPct val="90000"/>
              </a:lnSpc>
            </a:pPr>
            <a:r>
              <a:rPr lang="en-GB" sz="1200" b="1">
                <a:solidFill>
                  <a:srgbClr val="4A4A49"/>
                </a:solidFill>
                <a:latin typeface="Arial" panose="020B0604020202020204" pitchFamily="34" charset="0"/>
                <a:cs typeface="Arial" panose="020B0604020202020204" pitchFamily="34" charset="0"/>
              </a:rPr>
              <a:t>Top 5 areas in which prefab products are </a:t>
            </a:r>
            <a:r>
              <a:rPr lang="hr-HR" sz="1200" b="1">
                <a:solidFill>
                  <a:srgbClr val="4A4A49"/>
                </a:solidFill>
                <a:latin typeface="Arial" panose="020B0604020202020204" pitchFamily="34" charset="0"/>
                <a:cs typeface="Arial" panose="020B0604020202020204" pitchFamily="34" charset="0"/>
              </a:rPr>
              <a:t>potential solution</a:t>
            </a:r>
            <a:r>
              <a:rPr lang="en-GB" sz="1200" b="1">
                <a:solidFill>
                  <a:srgbClr val="4A4A49"/>
                </a:solidFill>
                <a:latin typeface="Arial" panose="020B0604020202020204" pitchFamily="34" charset="0"/>
                <a:cs typeface="Arial" panose="020B0604020202020204" pitchFamily="34" charset="0"/>
              </a:rPr>
              <a:t> </a:t>
            </a:r>
          </a:p>
          <a:p>
            <a:pPr>
              <a:lnSpc>
                <a:spcPct val="90000"/>
              </a:lnSpc>
            </a:pPr>
            <a:r>
              <a:rPr lang="hr-HR" sz="1200" i="1">
                <a:solidFill>
                  <a:schemeClr val="tx1">
                    <a:lumMod val="50000"/>
                    <a:lumOff val="50000"/>
                  </a:schemeClr>
                </a:solidFill>
                <a:latin typeface="Arial" panose="020B0604020202020204" pitchFamily="34" charset="0"/>
                <a:cs typeface="Arial" panose="020B0604020202020204" pitchFamily="34" charset="0"/>
              </a:rPr>
              <a:t>For what type of installations do you see prefab as a potential solution?</a:t>
            </a:r>
            <a:endParaRPr lang="en-GB" sz="1200" i="1">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22" name="Chart 24">
            <a:extLst>
              <a:ext uri="{FF2B5EF4-FFF2-40B4-BE49-F238E27FC236}">
                <a16:creationId xmlns:a16="http://schemas.microsoft.com/office/drawing/2014/main" id="{EA3FFECC-BFA5-AD9E-E903-7CDB49044890}"/>
              </a:ext>
            </a:extLst>
          </p:cNvPr>
          <p:cNvGraphicFramePr/>
          <p:nvPr>
            <p:extLst>
              <p:ext uri="{D42A27DB-BD31-4B8C-83A1-F6EECF244321}">
                <p14:modId xmlns:p14="http://schemas.microsoft.com/office/powerpoint/2010/main" val="2925405324"/>
              </p:ext>
            </p:extLst>
          </p:nvPr>
        </p:nvGraphicFramePr>
        <p:xfrm>
          <a:off x="472473" y="2490816"/>
          <a:ext cx="5344142" cy="243018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kstvak 27">
            <a:extLst>
              <a:ext uri="{FF2B5EF4-FFF2-40B4-BE49-F238E27FC236}">
                <a16:creationId xmlns:a16="http://schemas.microsoft.com/office/drawing/2014/main" id="{D13A1301-F324-A130-AAAB-0263926E6A49}"/>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8093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79ABE20-26F8-4454-B1F6-4350F964891D}"/>
              </a:ext>
            </a:extLst>
          </p:cNvPr>
          <p:cNvSpPr>
            <a:spLocks noGrp="1"/>
          </p:cNvSpPr>
          <p:nvPr>
            <p:ph type="body" sz="quarter" idx="13"/>
          </p:nvPr>
        </p:nvSpPr>
        <p:spPr>
          <a:xfrm>
            <a:off x="444500" y="552450"/>
            <a:ext cx="10793770" cy="1075316"/>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cxnSp>
        <p:nvCxnSpPr>
          <p:cNvPr id="7" name="Rechte verbindingslijn 9">
            <a:extLst>
              <a:ext uri="{FF2B5EF4-FFF2-40B4-BE49-F238E27FC236}">
                <a16:creationId xmlns:a16="http://schemas.microsoft.com/office/drawing/2014/main" id="{8E858AEA-63B3-449A-BFE2-18A63B7C2C0B}"/>
              </a:ext>
            </a:extLst>
          </p:cNvPr>
          <p:cNvCxnSpPr>
            <a:cxnSpLocks/>
          </p:cNvCxnSpPr>
          <p:nvPr/>
        </p:nvCxnSpPr>
        <p:spPr>
          <a:xfrm flipV="1">
            <a:off x="6096000" y="1777373"/>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kstvak 6">
            <a:extLst>
              <a:ext uri="{FF2B5EF4-FFF2-40B4-BE49-F238E27FC236}">
                <a16:creationId xmlns:a16="http://schemas.microsoft.com/office/drawing/2014/main" id="{AEEF61FF-3D2C-4CE8-9F53-F5CDF9FA2035}"/>
              </a:ext>
            </a:extLst>
          </p:cNvPr>
          <p:cNvSpPr txBox="1"/>
          <p:nvPr/>
        </p:nvSpPr>
        <p:spPr>
          <a:xfrm>
            <a:off x="6349058" y="1941252"/>
            <a:ext cx="5274215"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Top 5 types of buildings where an increase in usage of prefab has been noticed</a:t>
            </a:r>
          </a:p>
          <a:p>
            <a:pPr>
              <a:lnSpc>
                <a:spcPct val="90000"/>
              </a:lnSpc>
            </a:pPr>
            <a:r>
              <a:rPr lang="en-GB" sz="1200" i="1">
                <a:solidFill>
                  <a:schemeClr val="tx1">
                    <a:lumMod val="50000"/>
                    <a:lumOff val="50000"/>
                  </a:schemeClr>
                </a:solidFill>
              </a:rPr>
              <a:t>In what type of projects have you noticed an increase in the usage of prefab in the last 2 years?</a:t>
            </a:r>
          </a:p>
        </p:txBody>
      </p:sp>
      <p:sp>
        <p:nvSpPr>
          <p:cNvPr id="12" name="Tekstvak 6">
            <a:extLst>
              <a:ext uri="{FF2B5EF4-FFF2-40B4-BE49-F238E27FC236}">
                <a16:creationId xmlns:a16="http://schemas.microsoft.com/office/drawing/2014/main" id="{19FCECFF-A27C-473E-9FA9-00BD0B4AEA08}"/>
              </a:ext>
            </a:extLst>
          </p:cNvPr>
          <p:cNvSpPr txBox="1"/>
          <p:nvPr/>
        </p:nvSpPr>
        <p:spPr>
          <a:xfrm>
            <a:off x="444500" y="1941252"/>
            <a:ext cx="5274215"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Top 5 types of buildings where prefab products were used</a:t>
            </a:r>
          </a:p>
          <a:p>
            <a:pPr>
              <a:lnSpc>
                <a:spcPct val="90000"/>
              </a:lnSpc>
            </a:pPr>
            <a:r>
              <a:rPr lang="en-GB" sz="1200" i="1">
                <a:solidFill>
                  <a:schemeClr val="tx1">
                    <a:lumMod val="50000"/>
                    <a:lumOff val="50000"/>
                  </a:schemeClr>
                </a:solidFill>
              </a:rPr>
              <a:t>In what type of buildings have you used prefab products/ solutions in the last two years? </a:t>
            </a:r>
          </a:p>
        </p:txBody>
      </p:sp>
      <p:sp>
        <p:nvSpPr>
          <p:cNvPr id="9" name="Titel 1">
            <a:extLst>
              <a:ext uri="{FF2B5EF4-FFF2-40B4-BE49-F238E27FC236}">
                <a16:creationId xmlns:a16="http://schemas.microsoft.com/office/drawing/2014/main" id="{BD1FD7EC-D591-4484-A9AD-325521BD1E1D}"/>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a:t>
            </a:r>
            <a:r>
              <a:rPr lang="en-GB" sz="900"/>
              <a:t>WORKING WITH PREFAB </a:t>
            </a:r>
            <a:r>
              <a:rPr lang="en-GB" sz="900" b="0"/>
              <a:t>| NOT WORKING WITH PREFAB | EXPECTATIONS | STATEMENTS | TYPE OF SUPPLIERS </a:t>
            </a:r>
            <a:endParaRPr lang="en-GB" sz="900"/>
          </a:p>
        </p:txBody>
      </p:sp>
      <p:graphicFrame>
        <p:nvGraphicFramePr>
          <p:cNvPr id="2" name="Chart 24">
            <a:extLst>
              <a:ext uri="{FF2B5EF4-FFF2-40B4-BE49-F238E27FC236}">
                <a16:creationId xmlns:a16="http://schemas.microsoft.com/office/drawing/2014/main" id="{8B5AE60E-678A-4B30-9D61-6ACAACB4D704}"/>
              </a:ext>
            </a:extLst>
          </p:cNvPr>
          <p:cNvGraphicFramePr/>
          <p:nvPr>
            <p:extLst>
              <p:ext uri="{D42A27DB-BD31-4B8C-83A1-F6EECF244321}">
                <p14:modId xmlns:p14="http://schemas.microsoft.com/office/powerpoint/2010/main" val="3923161485"/>
              </p:ext>
            </p:extLst>
          </p:nvPr>
        </p:nvGraphicFramePr>
        <p:xfrm>
          <a:off x="388932" y="2524126"/>
          <a:ext cx="5921563"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24">
            <a:extLst>
              <a:ext uri="{FF2B5EF4-FFF2-40B4-BE49-F238E27FC236}">
                <a16:creationId xmlns:a16="http://schemas.microsoft.com/office/drawing/2014/main" id="{1669FF54-FCCF-475B-9777-870848BC741C}"/>
              </a:ext>
            </a:extLst>
          </p:cNvPr>
          <p:cNvGraphicFramePr/>
          <p:nvPr>
            <p:extLst>
              <p:ext uri="{D42A27DB-BD31-4B8C-83A1-F6EECF244321}">
                <p14:modId xmlns:p14="http://schemas.microsoft.com/office/powerpoint/2010/main" val="256369856"/>
              </p:ext>
            </p:extLst>
          </p:nvPr>
        </p:nvGraphicFramePr>
        <p:xfrm>
          <a:off x="6349058" y="2628900"/>
          <a:ext cx="5921563" cy="26860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vak 7">
            <a:extLst>
              <a:ext uri="{FF2B5EF4-FFF2-40B4-BE49-F238E27FC236}">
                <a16:creationId xmlns:a16="http://schemas.microsoft.com/office/drawing/2014/main" id="{0304B76F-B963-49EF-9661-F33C58023EDA}"/>
              </a:ext>
            </a:extLst>
          </p:cNvPr>
          <p:cNvSpPr txBox="1"/>
          <p:nvPr/>
        </p:nvSpPr>
        <p:spPr>
          <a:xfrm>
            <a:off x="6478616"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6" name="Tekstvak 6">
            <a:extLst>
              <a:ext uri="{FF2B5EF4-FFF2-40B4-BE49-F238E27FC236}">
                <a16:creationId xmlns:a16="http://schemas.microsoft.com/office/drawing/2014/main" id="{AE7F0BAF-5845-442E-944E-E906BCC2889C}"/>
              </a:ext>
            </a:extLst>
          </p:cNvPr>
          <p:cNvSpPr txBox="1"/>
          <p:nvPr/>
        </p:nvSpPr>
        <p:spPr>
          <a:xfrm>
            <a:off x="557387" y="6433020"/>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1" name="Tekstvak 27">
            <a:extLst>
              <a:ext uri="{FF2B5EF4-FFF2-40B4-BE49-F238E27FC236}">
                <a16:creationId xmlns:a16="http://schemas.microsoft.com/office/drawing/2014/main" id="{FC2287AB-BA91-EFA0-C1B4-CA37C4D425B7}"/>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97636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1">
            <a:extLst>
              <a:ext uri="{FF2B5EF4-FFF2-40B4-BE49-F238E27FC236}">
                <a16:creationId xmlns:a16="http://schemas.microsoft.com/office/drawing/2014/main" id="{429B79A6-FFBC-41B5-9512-6E7002FBC2F6}"/>
              </a:ext>
            </a:extLst>
          </p:cNvPr>
          <p:cNvSpPr/>
          <p:nvPr/>
        </p:nvSpPr>
        <p:spPr>
          <a:xfrm>
            <a:off x="5821961" y="1155266"/>
            <a:ext cx="5931644" cy="3729339"/>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dirty="0">
              <a:solidFill>
                <a:srgbClr val="595959"/>
              </a:solidFill>
              <a:latin typeface="+mj-lt"/>
              <a:cs typeface="Aharoni" pitchFamily="2"/>
            </a:endParaRPr>
          </a:p>
        </p:txBody>
      </p:sp>
      <p:pic>
        <p:nvPicPr>
          <p:cNvPr id="5" name="Afbeelding 4">
            <a:extLst>
              <a:ext uri="{FF2B5EF4-FFF2-40B4-BE49-F238E27FC236}">
                <a16:creationId xmlns:a16="http://schemas.microsoft.com/office/drawing/2014/main" id="{FB2252B6-888F-4BB8-8AF5-AC7E9413369E}"/>
              </a:ext>
            </a:extLst>
          </p:cNvPr>
          <p:cNvPicPr>
            <a:picLocks noChangeAspect="1"/>
          </p:cNvPicPr>
          <p:nvPr/>
        </p:nvPicPr>
        <p:blipFill>
          <a:blip r:embed="rId2"/>
          <a:stretch>
            <a:fillRect/>
          </a:stretch>
        </p:blipFill>
        <p:spPr>
          <a:xfrm>
            <a:off x="5673983" y="1166203"/>
            <a:ext cx="6114288" cy="3758184"/>
          </a:xfrm>
          <a:prstGeom prst="rect">
            <a:avLst/>
          </a:prstGeom>
        </p:spPr>
      </p:pic>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a:xfrm>
            <a:off x="444500" y="552450"/>
            <a:ext cx="8893018" cy="488950"/>
          </a:xfrm>
        </p:spPr>
        <p:txBody>
          <a:bodyPr/>
          <a:lstStyle/>
          <a:p>
            <a:r>
              <a:rPr lang="en-US" dirty="0"/>
              <a:t>About </a:t>
            </a:r>
            <a:r>
              <a:rPr lang="en-GB" dirty="0"/>
              <a:t>European Mechanical Installation Monitor </a:t>
            </a:r>
            <a:endParaRPr lang="nl-NL" dirty="0"/>
          </a:p>
        </p:txBody>
      </p:sp>
      <p:sp>
        <p:nvSpPr>
          <p:cNvPr id="8" name="Rectangle 71">
            <a:extLst>
              <a:ext uri="{FF2B5EF4-FFF2-40B4-BE49-F238E27FC236}">
                <a16:creationId xmlns:a16="http://schemas.microsoft.com/office/drawing/2014/main" id="{28C52132-6F7F-4471-AD39-C72E1DBBC318}"/>
              </a:ext>
            </a:extLst>
          </p:cNvPr>
          <p:cNvSpPr/>
          <p:nvPr/>
        </p:nvSpPr>
        <p:spPr>
          <a:xfrm>
            <a:off x="453325" y="1155266"/>
            <a:ext cx="5185406" cy="1456267"/>
          </a:xfrm>
          <a:prstGeom prst="rect">
            <a:avLst/>
          </a:prstGeom>
          <a:solidFill>
            <a:srgbClr val="0A5D7A">
              <a:alpha val="14902"/>
            </a:srgbClr>
          </a:solidFill>
          <a:ln cap="flat">
            <a:noFill/>
            <a:prstDash val="solid"/>
          </a:ln>
        </p:spPr>
        <p:txBody>
          <a:bodyPr vert="horz" wrap="square" lIns="91440" tIns="45720" rIns="91440" bIns="45720" anchor="ctr" anchorCtr="1" compatLnSpc="1">
            <a:noAutofit/>
          </a:bodyPr>
          <a:lstStyle/>
          <a:p>
            <a:pPr algn="ctr"/>
            <a:endParaRPr lang="en-GB" sz="1200" b="1" dirty="0">
              <a:solidFill>
                <a:srgbClr val="595959"/>
              </a:solidFill>
              <a:latin typeface="+mj-lt"/>
              <a:cs typeface="Aharoni" pitchFamily="2"/>
            </a:endParaRPr>
          </a:p>
        </p:txBody>
      </p:sp>
      <p:sp>
        <p:nvSpPr>
          <p:cNvPr id="9" name="Rectangle 71">
            <a:extLst>
              <a:ext uri="{FF2B5EF4-FFF2-40B4-BE49-F238E27FC236}">
                <a16:creationId xmlns:a16="http://schemas.microsoft.com/office/drawing/2014/main" id="{677DF030-E467-4415-B4A5-D018CE420F23}"/>
              </a:ext>
            </a:extLst>
          </p:cNvPr>
          <p:cNvSpPr/>
          <p:nvPr/>
        </p:nvSpPr>
        <p:spPr>
          <a:xfrm>
            <a:off x="453325" y="2699272"/>
            <a:ext cx="5185406" cy="2185333"/>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dirty="0">
              <a:solidFill>
                <a:srgbClr val="595959"/>
              </a:solidFill>
              <a:latin typeface="+mj-lt"/>
              <a:cs typeface="Aharoni" pitchFamily="2"/>
            </a:endParaRPr>
          </a:p>
        </p:txBody>
      </p:sp>
      <p:sp>
        <p:nvSpPr>
          <p:cNvPr id="12" name="Rectangle 11">
            <a:extLst>
              <a:ext uri="{FF2B5EF4-FFF2-40B4-BE49-F238E27FC236}">
                <a16:creationId xmlns:a16="http://schemas.microsoft.com/office/drawing/2014/main" id="{426F48AC-C473-46A2-93DE-D6E1E17CC1C5}"/>
              </a:ext>
            </a:extLst>
          </p:cNvPr>
          <p:cNvSpPr/>
          <p:nvPr/>
        </p:nvSpPr>
        <p:spPr>
          <a:xfrm>
            <a:off x="489560" y="1279192"/>
            <a:ext cx="5148188" cy="1231106"/>
          </a:xfrm>
          <a:prstGeom prst="rect">
            <a:avLst/>
          </a:prstGeom>
        </p:spPr>
        <p:txBody>
          <a:bodyPr wrap="square">
            <a:spAutoFit/>
          </a:bodyPr>
          <a:lstStyle/>
          <a:p>
            <a:r>
              <a:rPr lang="en-GB" sz="1200" b="1" dirty="0">
                <a:solidFill>
                  <a:srgbClr val="0A5D7A"/>
                </a:solidFill>
              </a:rPr>
              <a:t>THE GOAL</a:t>
            </a:r>
            <a:endParaRPr lang="en-GB" sz="1200" b="1" dirty="0">
              <a:solidFill>
                <a:schemeClr val="bg1">
                  <a:lumMod val="50000"/>
                </a:schemeClr>
              </a:solidFill>
            </a:endParaRPr>
          </a:p>
          <a:p>
            <a:r>
              <a:rPr lang="en-GB" sz="1400" b="1" dirty="0">
                <a:solidFill>
                  <a:schemeClr val="bg1">
                    <a:lumMod val="50000"/>
                  </a:schemeClr>
                </a:solidFill>
              </a:rPr>
              <a:t>              </a:t>
            </a:r>
          </a:p>
          <a:p>
            <a:r>
              <a:rPr lang="en-GB" sz="1200" dirty="0">
                <a:solidFill>
                  <a:srgbClr val="4A4A49"/>
                </a:solidFill>
              </a:rPr>
              <a:t>To check and track the behaviour and trends in the European Mechanical installation market. This is done 4 times per year, by means of</a:t>
            </a:r>
            <a:r>
              <a:rPr lang="hr-HR" sz="1200">
                <a:solidFill>
                  <a:srgbClr val="4A4A49"/>
                </a:solidFill>
              </a:rPr>
              <a:t> around</a:t>
            </a:r>
            <a:r>
              <a:rPr lang="en-GB" sz="1200">
                <a:solidFill>
                  <a:srgbClr val="4A4A49"/>
                </a:solidFill>
              </a:rPr>
              <a:t> </a:t>
            </a:r>
            <a:r>
              <a:rPr lang="en-GB" sz="1200" dirty="0">
                <a:solidFill>
                  <a:srgbClr val="4A4A49"/>
                </a:solidFill>
              </a:rPr>
              <a:t>650 phone interviews (per quarter) with registered HVAC installation companies and plumbers, divided over 6 major European markets.</a:t>
            </a:r>
          </a:p>
        </p:txBody>
      </p:sp>
      <p:sp>
        <p:nvSpPr>
          <p:cNvPr id="13" name="Rectangle 12">
            <a:extLst>
              <a:ext uri="{FF2B5EF4-FFF2-40B4-BE49-F238E27FC236}">
                <a16:creationId xmlns:a16="http://schemas.microsoft.com/office/drawing/2014/main" id="{2048AB62-41F4-42F8-96E2-DCBBEB602EC2}"/>
              </a:ext>
            </a:extLst>
          </p:cNvPr>
          <p:cNvSpPr/>
          <p:nvPr/>
        </p:nvSpPr>
        <p:spPr>
          <a:xfrm>
            <a:off x="489560" y="2745813"/>
            <a:ext cx="2010935" cy="276999"/>
          </a:xfrm>
          <a:prstGeom prst="rect">
            <a:avLst/>
          </a:prstGeom>
        </p:spPr>
        <p:txBody>
          <a:bodyPr wrap="none">
            <a:spAutoFit/>
          </a:bodyPr>
          <a:lstStyle/>
          <a:p>
            <a:r>
              <a:rPr lang="en-GB" sz="1200" b="1" dirty="0">
                <a:solidFill>
                  <a:srgbClr val="0A5D7A"/>
                </a:solidFill>
              </a:rPr>
              <a:t>THE RESEARCH TOPICS</a:t>
            </a:r>
          </a:p>
        </p:txBody>
      </p:sp>
      <p:sp>
        <p:nvSpPr>
          <p:cNvPr id="14" name="Rectangle 13">
            <a:extLst>
              <a:ext uri="{FF2B5EF4-FFF2-40B4-BE49-F238E27FC236}">
                <a16:creationId xmlns:a16="http://schemas.microsoft.com/office/drawing/2014/main" id="{10D02594-11A2-4B29-98C7-B97687046427}"/>
              </a:ext>
            </a:extLst>
          </p:cNvPr>
          <p:cNvSpPr/>
          <p:nvPr/>
        </p:nvSpPr>
        <p:spPr>
          <a:xfrm>
            <a:off x="618299" y="3700043"/>
            <a:ext cx="3397167" cy="923330"/>
          </a:xfrm>
          <a:prstGeom prst="rect">
            <a:avLst/>
          </a:prstGeom>
        </p:spPr>
        <p:txBody>
          <a:bodyPr wrap="square" lIns="0" tIns="0" rIns="0" bIns="0">
            <a:spAutoFit/>
          </a:bodyPr>
          <a:lstStyle/>
          <a:p>
            <a:pPr>
              <a:spcAft>
                <a:spcPts val="0"/>
              </a:spcAft>
            </a:pPr>
            <a:r>
              <a:rPr lang="en-GB" sz="1200" b="1" dirty="0">
                <a:solidFill>
                  <a:srgbClr val="4A4A49"/>
                </a:solidFill>
              </a:rPr>
              <a:t>Quarterly</a:t>
            </a:r>
            <a:r>
              <a:rPr lang="en-GB" sz="1200" b="1" dirty="0">
                <a:solidFill>
                  <a:srgbClr val="FF0000"/>
                </a:solidFill>
              </a:rPr>
              <a:t> </a:t>
            </a:r>
            <a:r>
              <a:rPr lang="en-GB" sz="1200" b="1" dirty="0">
                <a:solidFill>
                  <a:srgbClr val="4A4A49"/>
                </a:solidFill>
              </a:rPr>
              <a:t>theme topics in 2022</a:t>
            </a:r>
            <a:r>
              <a:rPr lang="en-GB" sz="1200" dirty="0">
                <a:solidFill>
                  <a:srgbClr val="4A4A49"/>
                </a:solidFill>
              </a:rPr>
              <a:t>:</a:t>
            </a:r>
          </a:p>
          <a:p>
            <a:pPr>
              <a:spcAft>
                <a:spcPts val="0"/>
              </a:spcAft>
            </a:pPr>
            <a:r>
              <a:rPr lang="en-GB" sz="1200" dirty="0">
                <a:solidFill>
                  <a:srgbClr val="4A4A49"/>
                </a:solidFill>
              </a:rPr>
              <a:t>Q1: BIM</a:t>
            </a:r>
          </a:p>
          <a:p>
            <a:r>
              <a:rPr lang="en-GB" sz="1200" b="1" dirty="0">
                <a:solidFill>
                  <a:srgbClr val="0A5D7A"/>
                </a:solidFill>
              </a:rPr>
              <a:t>Q2: Prefab</a:t>
            </a:r>
          </a:p>
          <a:p>
            <a:r>
              <a:rPr lang="en-GB" sz="1200" dirty="0">
                <a:solidFill>
                  <a:srgbClr val="4A4A49"/>
                </a:solidFill>
              </a:rPr>
              <a:t>Q3: Smart buildings and products</a:t>
            </a:r>
          </a:p>
          <a:p>
            <a:r>
              <a:rPr lang="en-GB" sz="1200" dirty="0">
                <a:solidFill>
                  <a:srgbClr val="4A4A49"/>
                </a:solidFill>
              </a:rPr>
              <a:t>Q4: Media orientation</a:t>
            </a:r>
          </a:p>
        </p:txBody>
      </p:sp>
      <p:sp>
        <p:nvSpPr>
          <p:cNvPr id="20" name="Rectangle 71">
            <a:extLst>
              <a:ext uri="{FF2B5EF4-FFF2-40B4-BE49-F238E27FC236}">
                <a16:creationId xmlns:a16="http://schemas.microsoft.com/office/drawing/2014/main" id="{78DC4344-15CD-4F5D-8C4A-C41B2E935BA7}"/>
              </a:ext>
            </a:extLst>
          </p:cNvPr>
          <p:cNvSpPr/>
          <p:nvPr/>
        </p:nvSpPr>
        <p:spPr>
          <a:xfrm>
            <a:off x="5821961" y="4964168"/>
            <a:ext cx="5931644" cy="1412631"/>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dirty="0">
              <a:solidFill>
                <a:srgbClr val="595959"/>
              </a:solidFill>
              <a:latin typeface="+mj-lt"/>
              <a:cs typeface="Aharoni" pitchFamily="2"/>
            </a:endParaRPr>
          </a:p>
        </p:txBody>
      </p:sp>
      <p:sp>
        <p:nvSpPr>
          <p:cNvPr id="702" name="Rectangle 701">
            <a:extLst>
              <a:ext uri="{FF2B5EF4-FFF2-40B4-BE49-F238E27FC236}">
                <a16:creationId xmlns:a16="http://schemas.microsoft.com/office/drawing/2014/main" id="{BF3197FF-0248-4E5B-A568-6DE16E15DB56}"/>
              </a:ext>
            </a:extLst>
          </p:cNvPr>
          <p:cNvSpPr/>
          <p:nvPr/>
        </p:nvSpPr>
        <p:spPr>
          <a:xfrm>
            <a:off x="618299" y="3164591"/>
            <a:ext cx="4968928" cy="369332"/>
          </a:xfrm>
          <a:prstGeom prst="rect">
            <a:avLst/>
          </a:prstGeom>
        </p:spPr>
        <p:txBody>
          <a:bodyPr wrap="square" lIns="0" tIns="0" rIns="0" bIns="0">
            <a:spAutoFit/>
          </a:bodyPr>
          <a:lstStyle/>
          <a:p>
            <a:r>
              <a:rPr lang="en-GB" sz="1200" b="1" dirty="0">
                <a:solidFill>
                  <a:srgbClr val="4A4A49"/>
                </a:solidFill>
                <a:latin typeface="Arial" panose="020B0604020202020204" pitchFamily="34" charset="0"/>
                <a:cs typeface="Arial" panose="020B0604020202020204" pitchFamily="34" charset="0"/>
              </a:rPr>
              <a:t>Fixed part</a:t>
            </a:r>
            <a:r>
              <a:rPr lang="en-GB" sz="1200" dirty="0">
                <a:solidFill>
                  <a:srgbClr val="4A4A49"/>
                </a:solidFill>
                <a:latin typeface="Arial" panose="020B0604020202020204" pitchFamily="34" charset="0"/>
                <a:cs typeface="Arial" panose="020B0604020202020204" pitchFamily="34" charset="0"/>
              </a:rPr>
              <a:t>: Economic developments of the installation companies in Europe (order book and turnover development)</a:t>
            </a:r>
          </a:p>
        </p:txBody>
      </p:sp>
      <p:sp>
        <p:nvSpPr>
          <p:cNvPr id="703" name="Rectangle 702">
            <a:extLst>
              <a:ext uri="{FF2B5EF4-FFF2-40B4-BE49-F238E27FC236}">
                <a16:creationId xmlns:a16="http://schemas.microsoft.com/office/drawing/2014/main" id="{6C353329-394A-49E9-A605-F3F954A49C9A}"/>
              </a:ext>
            </a:extLst>
          </p:cNvPr>
          <p:cNvSpPr/>
          <p:nvPr/>
        </p:nvSpPr>
        <p:spPr>
          <a:xfrm>
            <a:off x="5908366" y="4998200"/>
            <a:ext cx="1390124" cy="276999"/>
          </a:xfrm>
          <a:prstGeom prst="rect">
            <a:avLst/>
          </a:prstGeom>
        </p:spPr>
        <p:txBody>
          <a:bodyPr wrap="none">
            <a:spAutoFit/>
          </a:bodyPr>
          <a:lstStyle/>
          <a:p>
            <a:r>
              <a:rPr lang="en-GB" sz="1200" b="1" dirty="0">
                <a:solidFill>
                  <a:srgbClr val="0A5D7A"/>
                </a:solidFill>
              </a:rPr>
              <a:t>PROJECT TEAM</a:t>
            </a:r>
          </a:p>
        </p:txBody>
      </p:sp>
      <p:sp>
        <p:nvSpPr>
          <p:cNvPr id="706" name="Rectangle 71">
            <a:extLst>
              <a:ext uri="{FF2B5EF4-FFF2-40B4-BE49-F238E27FC236}">
                <a16:creationId xmlns:a16="http://schemas.microsoft.com/office/drawing/2014/main" id="{664A8E9B-51C3-4F5A-B46B-151B54238553}"/>
              </a:ext>
            </a:extLst>
          </p:cNvPr>
          <p:cNvSpPr/>
          <p:nvPr/>
        </p:nvSpPr>
        <p:spPr>
          <a:xfrm>
            <a:off x="453325" y="4967758"/>
            <a:ext cx="5185406" cy="1412631"/>
          </a:xfrm>
          <a:prstGeom prst="rect">
            <a:avLst/>
          </a:prstGeom>
          <a:solidFill>
            <a:srgbClr val="F5F5F5"/>
          </a:solidFill>
          <a:ln cap="flat">
            <a:noFill/>
            <a:prstDash val="solid"/>
          </a:ln>
        </p:spPr>
        <p:txBody>
          <a:bodyPr vert="horz" wrap="square" lIns="91440" tIns="45720" rIns="91440" bIns="45720" anchor="ctr" anchorCtr="1" compatLnSpc="1">
            <a:noAutofit/>
          </a:bodyPr>
          <a:lstStyle/>
          <a:p>
            <a:pPr algn="ctr"/>
            <a:endParaRPr lang="en-GB" sz="1200" b="1" dirty="0">
              <a:solidFill>
                <a:srgbClr val="595959"/>
              </a:solidFill>
              <a:latin typeface="+mj-lt"/>
              <a:cs typeface="Aharoni" pitchFamily="2"/>
            </a:endParaRPr>
          </a:p>
        </p:txBody>
      </p:sp>
      <p:sp>
        <p:nvSpPr>
          <p:cNvPr id="707" name="Rectangle 706">
            <a:extLst>
              <a:ext uri="{FF2B5EF4-FFF2-40B4-BE49-F238E27FC236}">
                <a16:creationId xmlns:a16="http://schemas.microsoft.com/office/drawing/2014/main" id="{341D61B4-19CB-4EF9-BC90-BCA359A2893A}"/>
              </a:ext>
            </a:extLst>
          </p:cNvPr>
          <p:cNvSpPr/>
          <p:nvPr/>
        </p:nvSpPr>
        <p:spPr>
          <a:xfrm>
            <a:off x="489560" y="4998200"/>
            <a:ext cx="1255472" cy="276999"/>
          </a:xfrm>
          <a:prstGeom prst="rect">
            <a:avLst/>
          </a:prstGeom>
        </p:spPr>
        <p:txBody>
          <a:bodyPr wrap="none">
            <a:spAutoFit/>
          </a:bodyPr>
          <a:lstStyle/>
          <a:p>
            <a:r>
              <a:rPr lang="en-GB" sz="1200" b="1" dirty="0">
                <a:solidFill>
                  <a:srgbClr val="0A5D7A"/>
                </a:solidFill>
              </a:rPr>
              <a:t>THE TIMELINE</a:t>
            </a:r>
          </a:p>
        </p:txBody>
      </p:sp>
      <p:sp>
        <p:nvSpPr>
          <p:cNvPr id="720" name="Rectangle 719">
            <a:extLst>
              <a:ext uri="{FF2B5EF4-FFF2-40B4-BE49-F238E27FC236}">
                <a16:creationId xmlns:a16="http://schemas.microsoft.com/office/drawing/2014/main" id="{D355A8D5-12EF-4065-88E3-0C635E098A49}"/>
              </a:ext>
            </a:extLst>
          </p:cNvPr>
          <p:cNvSpPr/>
          <p:nvPr/>
        </p:nvSpPr>
        <p:spPr>
          <a:xfrm>
            <a:off x="6178096" y="5328201"/>
            <a:ext cx="1809703" cy="1000530"/>
          </a:xfrm>
          <a:prstGeom prst="rect">
            <a:avLst/>
          </a:prstGeom>
        </p:spPr>
        <p:txBody>
          <a:bodyPr wrap="square">
            <a:spAutoFit/>
          </a:bodyPr>
          <a:lstStyle/>
          <a:p>
            <a:pPr marL="360000" lvl="1" indent="-184113" algn="ctr">
              <a:lnSpc>
                <a:spcPts val="1200"/>
              </a:lnSpc>
              <a:buClr>
                <a:srgbClr val="C00000"/>
              </a:buClr>
              <a:defRPr/>
            </a:pPr>
            <a:r>
              <a:rPr lang="en-US" sz="900" b="1" dirty="0">
                <a:solidFill>
                  <a:srgbClr val="0A5D7A"/>
                </a:solidFill>
                <a:latin typeface="Arial" panose="020B0604020202020204" pitchFamily="34" charset="0"/>
                <a:cs typeface="Arial" panose="020B0604020202020204" pitchFamily="34" charset="0"/>
              </a:rPr>
              <a:t> Ralitsa Ruseva</a:t>
            </a:r>
          </a:p>
          <a:p>
            <a:pPr marL="360000" lvl="1" indent="-184113" algn="ctr">
              <a:lnSpc>
                <a:spcPts val="1200"/>
              </a:lnSpc>
              <a:buClr>
                <a:srgbClr val="C00000"/>
              </a:buClr>
              <a:defRPr/>
            </a:pPr>
            <a:r>
              <a:rPr lang="en-US" sz="800" dirty="0">
                <a:solidFill>
                  <a:srgbClr val="4A4A49"/>
                </a:solidFill>
                <a:latin typeface="Arial" panose="020B0604020202020204" pitchFamily="34" charset="0"/>
                <a:cs typeface="Arial" panose="020B0604020202020204" pitchFamily="34" charset="0"/>
              </a:rPr>
              <a:t>     Consultant Installation Market</a:t>
            </a:r>
          </a:p>
          <a:p>
            <a:pPr marL="360000" lvl="1" indent="-184113" algn="ctr">
              <a:lnSpc>
                <a:spcPts val="1200"/>
              </a:lnSpc>
              <a:buClr>
                <a:srgbClr val="C00000"/>
              </a:buClr>
              <a:defRPr/>
            </a:pPr>
            <a:endParaRPr lang="en-US" sz="800" dirty="0">
              <a:solidFill>
                <a:srgbClr val="4A4A49"/>
              </a:solidFill>
              <a:latin typeface="Arial" panose="020B0604020202020204" pitchFamily="34" charset="0"/>
              <a:cs typeface="Arial" panose="020B0604020202020204" pitchFamily="34" charset="0"/>
            </a:endParaRPr>
          </a:p>
          <a:p>
            <a:pPr marL="360000" lvl="1" indent="-184113" algn="ctr">
              <a:lnSpc>
                <a:spcPts val="1200"/>
              </a:lnSpc>
              <a:buClr>
                <a:srgbClr val="C00000"/>
              </a:buClr>
              <a:defRPr/>
            </a:pPr>
            <a:r>
              <a:rPr lang="nl-NL" sz="800" dirty="0">
                <a:solidFill>
                  <a:srgbClr val="4A4A49"/>
                </a:solidFill>
                <a:latin typeface="Arial" panose="020B0604020202020204" pitchFamily="34" charset="0"/>
                <a:cs typeface="Arial" panose="020B0604020202020204" pitchFamily="34" charset="0"/>
              </a:rPr>
              <a:t>+31 683211709</a:t>
            </a:r>
          </a:p>
          <a:p>
            <a:pPr marL="360000" lvl="1" indent="-184113" algn="ctr">
              <a:lnSpc>
                <a:spcPts val="1200"/>
              </a:lnSpc>
              <a:buClr>
                <a:srgbClr val="C00000"/>
              </a:buClr>
              <a:defRPr/>
            </a:pPr>
            <a:r>
              <a:rPr lang="nl-NL" sz="800" dirty="0">
                <a:solidFill>
                  <a:srgbClr val="4A4A49"/>
                </a:solidFill>
                <a:latin typeface="Arial" panose="020B0604020202020204" pitchFamily="34" charset="0"/>
                <a:cs typeface="Arial" panose="020B0604020202020204" pitchFamily="34" charset="0"/>
              </a:rPr>
              <a:t>ruseva@usp-mc.nl</a:t>
            </a:r>
          </a:p>
        </p:txBody>
      </p:sp>
      <p:sp>
        <p:nvSpPr>
          <p:cNvPr id="721" name="Rectangle 720">
            <a:extLst>
              <a:ext uri="{FF2B5EF4-FFF2-40B4-BE49-F238E27FC236}">
                <a16:creationId xmlns:a16="http://schemas.microsoft.com/office/drawing/2014/main" id="{513CCB41-CCA1-44E6-9B16-62C70BA24B53}"/>
              </a:ext>
            </a:extLst>
          </p:cNvPr>
          <p:cNvSpPr/>
          <p:nvPr/>
        </p:nvSpPr>
        <p:spPr>
          <a:xfrm>
            <a:off x="10307856" y="5389830"/>
            <a:ext cx="1616522" cy="846642"/>
          </a:xfrm>
          <a:prstGeom prst="rect">
            <a:avLst/>
          </a:prstGeom>
        </p:spPr>
        <p:txBody>
          <a:bodyPr wrap="square">
            <a:spAutoFit/>
          </a:bodyPr>
          <a:lstStyle/>
          <a:p>
            <a:pPr lvl="0" algn="ctr">
              <a:lnSpc>
                <a:spcPts val="1200"/>
              </a:lnSpc>
              <a:defRPr/>
            </a:pPr>
            <a:r>
              <a:rPr lang="en-GB" sz="900" b="1" dirty="0">
                <a:solidFill>
                  <a:srgbClr val="0A5D7A"/>
                </a:solidFill>
                <a:latin typeface="Arial" panose="020B0604020202020204" pitchFamily="34" charset="0"/>
                <a:cs typeface="Arial" panose="020B0604020202020204" pitchFamily="34" charset="0"/>
              </a:rPr>
              <a:t>Dirk Hoogenboom</a:t>
            </a:r>
          </a:p>
          <a:p>
            <a:pPr lvl="0" algn="ctr">
              <a:lnSpc>
                <a:spcPts val="1200"/>
              </a:lnSpc>
              <a:defRPr/>
            </a:pPr>
            <a:r>
              <a:rPr lang="en-GB" sz="800" dirty="0">
                <a:solidFill>
                  <a:srgbClr val="4A4A49"/>
                </a:solidFill>
                <a:latin typeface="Arial" panose="020B0604020202020204" pitchFamily="34" charset="0"/>
                <a:cs typeface="Arial" panose="020B0604020202020204" pitchFamily="34" charset="0"/>
              </a:rPr>
              <a:t>Research consultant</a:t>
            </a:r>
          </a:p>
          <a:p>
            <a:pPr lvl="0" algn="ctr">
              <a:lnSpc>
                <a:spcPts val="1200"/>
              </a:lnSpc>
              <a:defRPr/>
            </a:pPr>
            <a:r>
              <a:rPr lang="en-GB" sz="800" dirty="0">
                <a:solidFill>
                  <a:srgbClr val="4A4A49"/>
                </a:solidFill>
                <a:latin typeface="Arial" panose="020B0604020202020204" pitchFamily="34" charset="0"/>
                <a:cs typeface="Arial" panose="020B0604020202020204" pitchFamily="34" charset="0"/>
              </a:rPr>
              <a:t> </a:t>
            </a:r>
            <a:endParaRPr lang="nl-NL" sz="800" dirty="0">
              <a:solidFill>
                <a:srgbClr val="4A4A49"/>
              </a:solidFill>
              <a:latin typeface="Arial" panose="020B0604020202020204" pitchFamily="34" charset="0"/>
              <a:cs typeface="Arial" panose="020B0604020202020204" pitchFamily="34" charset="0"/>
            </a:endParaRPr>
          </a:p>
          <a:p>
            <a:pPr lvl="0" algn="ctr">
              <a:lnSpc>
                <a:spcPts val="1200"/>
              </a:lnSpc>
              <a:defRPr/>
            </a:pPr>
            <a:r>
              <a:rPr lang="en-GB" sz="800" dirty="0">
                <a:solidFill>
                  <a:srgbClr val="4A4A49"/>
                </a:solidFill>
                <a:latin typeface="Arial" panose="020B0604020202020204" pitchFamily="34" charset="0"/>
                <a:cs typeface="Arial" panose="020B0604020202020204" pitchFamily="34" charset="0"/>
              </a:rPr>
              <a:t>+31 652098924</a:t>
            </a:r>
          </a:p>
          <a:p>
            <a:pPr lvl="0" algn="ctr">
              <a:lnSpc>
                <a:spcPts val="1200"/>
              </a:lnSpc>
              <a:defRPr/>
            </a:pPr>
            <a:r>
              <a:rPr lang="en-GB" sz="800" dirty="0">
                <a:solidFill>
                  <a:srgbClr val="4A4A49"/>
                </a:solidFill>
                <a:latin typeface="Arial" panose="020B0604020202020204" pitchFamily="34" charset="0"/>
                <a:cs typeface="Arial" panose="020B0604020202020204" pitchFamily="34" charset="0"/>
              </a:rPr>
              <a:t>hoogenboom@usp-mc.nl</a:t>
            </a:r>
          </a:p>
        </p:txBody>
      </p:sp>
      <p:sp>
        <p:nvSpPr>
          <p:cNvPr id="722" name="Rectangle 721">
            <a:extLst>
              <a:ext uri="{FF2B5EF4-FFF2-40B4-BE49-F238E27FC236}">
                <a16:creationId xmlns:a16="http://schemas.microsoft.com/office/drawing/2014/main" id="{1E6BBD78-D055-4125-9F2A-7E88B1C535F4}"/>
              </a:ext>
            </a:extLst>
          </p:cNvPr>
          <p:cNvSpPr/>
          <p:nvPr/>
        </p:nvSpPr>
        <p:spPr>
          <a:xfrm>
            <a:off x="8294018" y="5338636"/>
            <a:ext cx="1501518" cy="1000530"/>
          </a:xfrm>
          <a:prstGeom prst="rect">
            <a:avLst/>
          </a:prstGeom>
        </p:spPr>
        <p:txBody>
          <a:bodyPr wrap="square">
            <a:spAutoFit/>
          </a:bodyPr>
          <a:lstStyle/>
          <a:p>
            <a:pPr marL="361878" lvl="1" indent="-184113" algn="ctr">
              <a:lnSpc>
                <a:spcPts val="1200"/>
              </a:lnSpc>
              <a:buClr>
                <a:srgbClr val="C00000"/>
              </a:buClr>
              <a:defRPr/>
            </a:pPr>
            <a:r>
              <a:rPr lang="en-US" sz="900" b="1" dirty="0">
                <a:solidFill>
                  <a:srgbClr val="0A5D7A"/>
                </a:solidFill>
                <a:latin typeface="Arial" panose="020B0604020202020204" pitchFamily="34" charset="0"/>
                <a:cs typeface="Arial" panose="020B0604020202020204" pitchFamily="34" charset="0"/>
              </a:rPr>
              <a:t>Hanane Bouazzaoui</a:t>
            </a:r>
          </a:p>
          <a:p>
            <a:pPr marL="361878" lvl="1" indent="-184113" algn="ctr">
              <a:lnSpc>
                <a:spcPts val="1200"/>
              </a:lnSpc>
              <a:buClr>
                <a:srgbClr val="C00000"/>
              </a:buClr>
              <a:defRPr/>
            </a:pPr>
            <a:r>
              <a:rPr lang="en-US" sz="800" dirty="0">
                <a:solidFill>
                  <a:srgbClr val="4A4A49"/>
                </a:solidFill>
                <a:latin typeface="Arial" panose="020B0604020202020204" pitchFamily="34" charset="0"/>
                <a:cs typeface="Arial" panose="020B0604020202020204" pitchFamily="34" charset="0"/>
              </a:rPr>
              <a:t>Senior Research </a:t>
            </a:r>
          </a:p>
          <a:p>
            <a:pPr marL="361878" lvl="1" indent="-184113" algn="ctr">
              <a:lnSpc>
                <a:spcPts val="1200"/>
              </a:lnSpc>
              <a:buClr>
                <a:srgbClr val="C00000"/>
              </a:buClr>
              <a:defRPr/>
            </a:pPr>
            <a:r>
              <a:rPr lang="en-US" sz="800" dirty="0">
                <a:solidFill>
                  <a:srgbClr val="4A4A49"/>
                </a:solidFill>
                <a:latin typeface="Arial" panose="020B0604020202020204" pitchFamily="34" charset="0"/>
                <a:cs typeface="Arial" panose="020B0604020202020204" pitchFamily="34" charset="0"/>
              </a:rPr>
              <a:t>Analyst</a:t>
            </a:r>
          </a:p>
          <a:p>
            <a:pPr marL="361878" lvl="1" indent="-184113" algn="ctr">
              <a:lnSpc>
                <a:spcPts val="1200"/>
              </a:lnSpc>
              <a:buClr>
                <a:srgbClr val="C00000"/>
              </a:buClr>
              <a:defRPr/>
            </a:pPr>
            <a:endParaRPr lang="en-US" sz="800" dirty="0">
              <a:solidFill>
                <a:srgbClr val="4A4A49"/>
              </a:solidFill>
              <a:latin typeface="Arial" panose="020B0604020202020204" pitchFamily="34" charset="0"/>
              <a:cs typeface="Arial" panose="020B0604020202020204" pitchFamily="34" charset="0"/>
            </a:endParaRPr>
          </a:p>
          <a:p>
            <a:pPr marL="361878" lvl="1" indent="-184113" algn="ctr">
              <a:lnSpc>
                <a:spcPts val="1200"/>
              </a:lnSpc>
              <a:buClr>
                <a:srgbClr val="C00000"/>
              </a:buClr>
              <a:defRPr/>
            </a:pPr>
            <a:r>
              <a:rPr lang="nl-NL" sz="800" dirty="0">
                <a:solidFill>
                  <a:srgbClr val="4A4A49"/>
                </a:solidFill>
                <a:latin typeface="Arial" panose="020B0604020202020204" pitchFamily="34" charset="0"/>
                <a:cs typeface="Arial" panose="020B0604020202020204" pitchFamily="34" charset="0"/>
              </a:rPr>
              <a:t>+31 108002707</a:t>
            </a:r>
          </a:p>
          <a:p>
            <a:pPr marL="361878" lvl="1" indent="-184113" algn="ctr">
              <a:lnSpc>
                <a:spcPts val="1200"/>
              </a:lnSpc>
              <a:buClr>
                <a:srgbClr val="C00000"/>
              </a:buClr>
              <a:defRPr/>
            </a:pPr>
            <a:r>
              <a:rPr lang="en-US" sz="800" dirty="0" err="1">
                <a:solidFill>
                  <a:srgbClr val="4A4A49"/>
                </a:solidFill>
                <a:latin typeface="Arial" panose="020B0604020202020204" pitchFamily="34" charset="0"/>
                <a:cs typeface="Arial" panose="020B0604020202020204" pitchFamily="34" charset="0"/>
              </a:rPr>
              <a:t>bouazzaoui</a:t>
            </a:r>
            <a:r>
              <a:rPr lang="nl-NL" sz="800" dirty="0">
                <a:solidFill>
                  <a:srgbClr val="4A4A49"/>
                </a:solidFill>
                <a:latin typeface="Arial" panose="020B0604020202020204" pitchFamily="34" charset="0"/>
                <a:cs typeface="Arial" panose="020B0604020202020204" pitchFamily="34" charset="0"/>
              </a:rPr>
              <a:t>@usp-mc.nl</a:t>
            </a:r>
          </a:p>
        </p:txBody>
      </p:sp>
      <p:cxnSp>
        <p:nvCxnSpPr>
          <p:cNvPr id="728" name="Rechte verbindingslijn met pijl 57">
            <a:extLst>
              <a:ext uri="{FF2B5EF4-FFF2-40B4-BE49-F238E27FC236}">
                <a16:creationId xmlns:a16="http://schemas.microsoft.com/office/drawing/2014/main" id="{F5073F98-41F8-4E95-B844-5AA6B7FE0F71}"/>
              </a:ext>
            </a:extLst>
          </p:cNvPr>
          <p:cNvCxnSpPr>
            <a:cxnSpLocks/>
          </p:cNvCxnSpPr>
          <p:nvPr/>
        </p:nvCxnSpPr>
        <p:spPr>
          <a:xfrm>
            <a:off x="770062" y="5916725"/>
            <a:ext cx="4590229" cy="0"/>
          </a:xfrm>
          <a:prstGeom prst="straightConnector1">
            <a:avLst/>
          </a:prstGeom>
          <a:ln w="15875">
            <a:solidFill>
              <a:srgbClr val="0A5D7A"/>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29" name="Rechte verbindingslijn 58">
            <a:extLst>
              <a:ext uri="{FF2B5EF4-FFF2-40B4-BE49-F238E27FC236}">
                <a16:creationId xmlns:a16="http://schemas.microsoft.com/office/drawing/2014/main" id="{5E1F1E16-17E4-4D9E-84B6-4254A8AB34E7}"/>
              </a:ext>
            </a:extLst>
          </p:cNvPr>
          <p:cNvCxnSpPr>
            <a:cxnSpLocks/>
          </p:cNvCxnSpPr>
          <p:nvPr/>
        </p:nvCxnSpPr>
        <p:spPr>
          <a:xfrm flipV="1">
            <a:off x="969754"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sp>
        <p:nvSpPr>
          <p:cNvPr id="730" name="Tekstvak 59">
            <a:extLst>
              <a:ext uri="{FF2B5EF4-FFF2-40B4-BE49-F238E27FC236}">
                <a16:creationId xmlns:a16="http://schemas.microsoft.com/office/drawing/2014/main" id="{A60BD1EB-4312-49F2-8194-873E0E0A37FA}"/>
              </a:ext>
            </a:extLst>
          </p:cNvPr>
          <p:cNvSpPr txBox="1"/>
          <p:nvPr/>
        </p:nvSpPr>
        <p:spPr>
          <a:xfrm>
            <a:off x="493622"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rPr>
              <a:t>May</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dirty="0">
                <a:solidFill>
                  <a:srgbClr val="0A5D7A"/>
                </a:solidFill>
                <a:latin typeface="Arial" panose="020B0604020202020204"/>
              </a:rPr>
              <a:t>202</a:t>
            </a:r>
            <a:r>
              <a:rPr lang="en-GB" sz="1000" dirty="0">
                <a:solidFill>
                  <a:srgbClr val="0A5D7A"/>
                </a:solidFill>
                <a:latin typeface="Arial" panose="020B0604020202020204"/>
              </a:rPr>
              <a:t>2</a:t>
            </a:r>
            <a:endPar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endParaRPr>
          </a:p>
        </p:txBody>
      </p:sp>
      <p:sp>
        <p:nvSpPr>
          <p:cNvPr id="731" name="Tekstvak 60">
            <a:extLst>
              <a:ext uri="{FF2B5EF4-FFF2-40B4-BE49-F238E27FC236}">
                <a16:creationId xmlns:a16="http://schemas.microsoft.com/office/drawing/2014/main" id="{984C427B-8A42-4F4F-B9D6-A08753FA2322}"/>
              </a:ext>
            </a:extLst>
          </p:cNvPr>
          <p:cNvSpPr txBox="1"/>
          <p:nvPr/>
        </p:nvSpPr>
        <p:spPr>
          <a:xfrm>
            <a:off x="1800154"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rPr>
              <a:t>August</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dirty="0">
                <a:solidFill>
                  <a:srgbClr val="0A5D7A"/>
                </a:solidFill>
                <a:latin typeface="Arial" panose="020B0604020202020204"/>
              </a:rPr>
              <a:t>202</a:t>
            </a:r>
            <a:r>
              <a:rPr lang="en-GB" sz="1000" dirty="0">
                <a:solidFill>
                  <a:srgbClr val="0A5D7A"/>
                </a:solidFill>
                <a:latin typeface="Arial" panose="020B0604020202020204"/>
              </a:rPr>
              <a:t>2</a:t>
            </a:r>
            <a:endPar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endParaRPr>
          </a:p>
        </p:txBody>
      </p:sp>
      <p:sp>
        <p:nvSpPr>
          <p:cNvPr id="732" name="Tekstvak 61">
            <a:extLst>
              <a:ext uri="{FF2B5EF4-FFF2-40B4-BE49-F238E27FC236}">
                <a16:creationId xmlns:a16="http://schemas.microsoft.com/office/drawing/2014/main" id="{212B9FD9-B6A7-48C7-9C47-6F7BA02A9FFC}"/>
              </a:ext>
            </a:extLst>
          </p:cNvPr>
          <p:cNvSpPr txBox="1"/>
          <p:nvPr/>
        </p:nvSpPr>
        <p:spPr>
          <a:xfrm>
            <a:off x="3096053"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rPr>
              <a:t>November</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dirty="0">
                <a:solidFill>
                  <a:srgbClr val="0A5D7A"/>
                </a:solidFill>
                <a:latin typeface="Arial" panose="020B0604020202020204"/>
              </a:rPr>
              <a:t>202</a:t>
            </a:r>
            <a:r>
              <a:rPr lang="en-GB" sz="1000" dirty="0">
                <a:solidFill>
                  <a:srgbClr val="0A5D7A"/>
                </a:solidFill>
                <a:latin typeface="Arial" panose="020B0604020202020204"/>
              </a:rPr>
              <a:t>2</a:t>
            </a:r>
            <a:endPar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endParaRPr>
          </a:p>
        </p:txBody>
      </p:sp>
      <p:sp>
        <p:nvSpPr>
          <p:cNvPr id="733" name="Tekstvak 62">
            <a:extLst>
              <a:ext uri="{FF2B5EF4-FFF2-40B4-BE49-F238E27FC236}">
                <a16:creationId xmlns:a16="http://schemas.microsoft.com/office/drawing/2014/main" id="{C6FDAF56-D23E-4E7C-9667-7F2DDFE76D00}"/>
              </a:ext>
            </a:extLst>
          </p:cNvPr>
          <p:cNvSpPr txBox="1"/>
          <p:nvPr/>
        </p:nvSpPr>
        <p:spPr>
          <a:xfrm>
            <a:off x="4391952"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rPr>
              <a:t>February</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dirty="0">
                <a:solidFill>
                  <a:srgbClr val="0A5D7A"/>
                </a:solidFill>
                <a:latin typeface="Arial" panose="020B0604020202020204"/>
              </a:rPr>
              <a:t>202</a:t>
            </a:r>
            <a:r>
              <a:rPr lang="en-GB" sz="1000" dirty="0">
                <a:solidFill>
                  <a:srgbClr val="0A5D7A"/>
                </a:solidFill>
                <a:latin typeface="Arial" panose="020B0604020202020204"/>
              </a:rPr>
              <a:t>3</a:t>
            </a:r>
            <a:endParaRPr kumimoji="0" lang="en-US" sz="1000" b="0" i="0" u="none" strike="noStrike" kern="1200" cap="none" spc="0" normalizeH="0" baseline="0" noProof="0" dirty="0">
              <a:ln>
                <a:noFill/>
              </a:ln>
              <a:solidFill>
                <a:srgbClr val="0A5D7A"/>
              </a:solidFill>
              <a:effectLst/>
              <a:uLnTx/>
              <a:uFillTx/>
              <a:latin typeface="Arial" panose="020B0604020202020204"/>
              <a:ea typeface="+mn-ea"/>
              <a:cs typeface="+mn-cs"/>
            </a:endParaRPr>
          </a:p>
        </p:txBody>
      </p:sp>
      <p:cxnSp>
        <p:nvCxnSpPr>
          <p:cNvPr id="734" name="Rechte verbindingslijn 63">
            <a:extLst>
              <a:ext uri="{FF2B5EF4-FFF2-40B4-BE49-F238E27FC236}">
                <a16:creationId xmlns:a16="http://schemas.microsoft.com/office/drawing/2014/main" id="{C3287184-4E06-4B8F-AF9F-7870C945578D}"/>
              </a:ext>
            </a:extLst>
          </p:cNvPr>
          <p:cNvCxnSpPr>
            <a:cxnSpLocks/>
          </p:cNvCxnSpPr>
          <p:nvPr/>
        </p:nvCxnSpPr>
        <p:spPr>
          <a:xfrm flipV="1">
            <a:off x="2270576"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cxnSp>
        <p:nvCxnSpPr>
          <p:cNvPr id="735" name="Rechte verbindingslijn 64">
            <a:extLst>
              <a:ext uri="{FF2B5EF4-FFF2-40B4-BE49-F238E27FC236}">
                <a16:creationId xmlns:a16="http://schemas.microsoft.com/office/drawing/2014/main" id="{555F7193-87E0-44D0-B6E6-EF206A7843F6}"/>
              </a:ext>
            </a:extLst>
          </p:cNvPr>
          <p:cNvCxnSpPr>
            <a:cxnSpLocks/>
          </p:cNvCxnSpPr>
          <p:nvPr/>
        </p:nvCxnSpPr>
        <p:spPr>
          <a:xfrm flipV="1">
            <a:off x="3571398"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cxnSp>
        <p:nvCxnSpPr>
          <p:cNvPr id="736" name="Rechte verbindingslijn 65">
            <a:extLst>
              <a:ext uri="{FF2B5EF4-FFF2-40B4-BE49-F238E27FC236}">
                <a16:creationId xmlns:a16="http://schemas.microsoft.com/office/drawing/2014/main" id="{BF54D9EB-8D64-4CD9-9044-93848B238905}"/>
              </a:ext>
            </a:extLst>
          </p:cNvPr>
          <p:cNvCxnSpPr>
            <a:cxnSpLocks/>
          </p:cNvCxnSpPr>
          <p:nvPr/>
        </p:nvCxnSpPr>
        <p:spPr>
          <a:xfrm flipV="1">
            <a:off x="4872220"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sp>
        <p:nvSpPr>
          <p:cNvPr id="737" name="Tekstvak 70">
            <a:extLst>
              <a:ext uri="{FF2B5EF4-FFF2-40B4-BE49-F238E27FC236}">
                <a16:creationId xmlns:a16="http://schemas.microsoft.com/office/drawing/2014/main" id="{804E5406-2ACC-4120-A1AD-CC47E02E511C}"/>
              </a:ext>
            </a:extLst>
          </p:cNvPr>
          <p:cNvSpPr txBox="1"/>
          <p:nvPr/>
        </p:nvSpPr>
        <p:spPr>
          <a:xfrm>
            <a:off x="670059"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dirty="0">
                <a:solidFill>
                  <a:srgbClr val="4A4A49"/>
                </a:solidFill>
                <a:latin typeface="Arial" panose="020B0604020202020204"/>
              </a:rPr>
              <a:t>Report Q1</a:t>
            </a:r>
            <a:endParaRPr kumimoji="0" lang="en-US" sz="9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grpSp>
        <p:nvGrpSpPr>
          <p:cNvPr id="748" name="Groep 81">
            <a:extLst>
              <a:ext uri="{FF2B5EF4-FFF2-40B4-BE49-F238E27FC236}">
                <a16:creationId xmlns:a16="http://schemas.microsoft.com/office/drawing/2014/main" id="{086CF8FF-58A7-47CA-9D0C-42AE3AC3BB04}"/>
              </a:ext>
            </a:extLst>
          </p:cNvPr>
          <p:cNvGrpSpPr/>
          <p:nvPr/>
        </p:nvGrpSpPr>
        <p:grpSpPr>
          <a:xfrm>
            <a:off x="4727225" y="5792466"/>
            <a:ext cx="288710" cy="36000"/>
            <a:chOff x="1550834" y="3096285"/>
            <a:chExt cx="956976" cy="226337"/>
          </a:xfrm>
        </p:grpSpPr>
        <p:cxnSp>
          <p:nvCxnSpPr>
            <p:cNvPr id="749" name="Rechte verbindingslijn 82">
              <a:extLst>
                <a:ext uri="{FF2B5EF4-FFF2-40B4-BE49-F238E27FC236}">
                  <a16:creationId xmlns:a16="http://schemas.microsoft.com/office/drawing/2014/main" id="{3DBEB87F-F8B1-4616-9E55-0DC5FF67C316}"/>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0" name="Rechte verbindingslijn 83">
              <a:extLst>
                <a:ext uri="{FF2B5EF4-FFF2-40B4-BE49-F238E27FC236}">
                  <a16:creationId xmlns:a16="http://schemas.microsoft.com/office/drawing/2014/main" id="{D7A2196E-1AF2-42BF-8E7F-07EF232E726A}"/>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1" name="Rechte verbindingslijn 84">
              <a:extLst>
                <a:ext uri="{FF2B5EF4-FFF2-40B4-BE49-F238E27FC236}">
                  <a16:creationId xmlns:a16="http://schemas.microsoft.com/office/drawing/2014/main" id="{7DC6D1B6-D8F5-4AF0-88DE-6AC2C4784179}"/>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53" name="Groep 81">
            <a:extLst>
              <a:ext uri="{FF2B5EF4-FFF2-40B4-BE49-F238E27FC236}">
                <a16:creationId xmlns:a16="http://schemas.microsoft.com/office/drawing/2014/main" id="{112CDA31-F127-41E6-8A7A-F77DCCB5E6CB}"/>
              </a:ext>
            </a:extLst>
          </p:cNvPr>
          <p:cNvGrpSpPr/>
          <p:nvPr/>
        </p:nvGrpSpPr>
        <p:grpSpPr>
          <a:xfrm>
            <a:off x="3433264" y="5792466"/>
            <a:ext cx="288710" cy="36000"/>
            <a:chOff x="1550834" y="3096285"/>
            <a:chExt cx="956976" cy="226337"/>
          </a:xfrm>
        </p:grpSpPr>
        <p:cxnSp>
          <p:nvCxnSpPr>
            <p:cNvPr id="754" name="Rechte verbindingslijn 82">
              <a:extLst>
                <a:ext uri="{FF2B5EF4-FFF2-40B4-BE49-F238E27FC236}">
                  <a16:creationId xmlns:a16="http://schemas.microsoft.com/office/drawing/2014/main" id="{33B91429-34A9-4883-8395-6DC806A9F293}"/>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5" name="Rechte verbindingslijn 83">
              <a:extLst>
                <a:ext uri="{FF2B5EF4-FFF2-40B4-BE49-F238E27FC236}">
                  <a16:creationId xmlns:a16="http://schemas.microsoft.com/office/drawing/2014/main" id="{F56B2518-F402-4B84-B8B8-B78D70CC2F6F}"/>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6" name="Rechte verbindingslijn 84">
              <a:extLst>
                <a:ext uri="{FF2B5EF4-FFF2-40B4-BE49-F238E27FC236}">
                  <a16:creationId xmlns:a16="http://schemas.microsoft.com/office/drawing/2014/main" id="{32ACF9F5-B0BD-4427-BE40-33385FC52302}"/>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57" name="Groep 81">
            <a:extLst>
              <a:ext uri="{FF2B5EF4-FFF2-40B4-BE49-F238E27FC236}">
                <a16:creationId xmlns:a16="http://schemas.microsoft.com/office/drawing/2014/main" id="{9EA870DD-C675-4DF3-8410-45320D5F7A67}"/>
              </a:ext>
            </a:extLst>
          </p:cNvPr>
          <p:cNvGrpSpPr/>
          <p:nvPr/>
        </p:nvGrpSpPr>
        <p:grpSpPr>
          <a:xfrm>
            <a:off x="2139304" y="5792466"/>
            <a:ext cx="288710" cy="36000"/>
            <a:chOff x="1550834" y="3096285"/>
            <a:chExt cx="956976" cy="226337"/>
          </a:xfrm>
        </p:grpSpPr>
        <p:cxnSp>
          <p:nvCxnSpPr>
            <p:cNvPr id="758" name="Rechte verbindingslijn 82">
              <a:extLst>
                <a:ext uri="{FF2B5EF4-FFF2-40B4-BE49-F238E27FC236}">
                  <a16:creationId xmlns:a16="http://schemas.microsoft.com/office/drawing/2014/main" id="{A288261C-BE90-4FC6-86E7-5D43A91BB848}"/>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9" name="Rechte verbindingslijn 83">
              <a:extLst>
                <a:ext uri="{FF2B5EF4-FFF2-40B4-BE49-F238E27FC236}">
                  <a16:creationId xmlns:a16="http://schemas.microsoft.com/office/drawing/2014/main" id="{A6675D04-C51D-4045-9A74-86248CF7EFBC}"/>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0" name="Rechte verbindingslijn 84">
              <a:extLst>
                <a:ext uri="{FF2B5EF4-FFF2-40B4-BE49-F238E27FC236}">
                  <a16:creationId xmlns:a16="http://schemas.microsoft.com/office/drawing/2014/main" id="{ED85A4E7-8A9E-41E9-8E78-5A98B7EA8950}"/>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61" name="Groep 81">
            <a:extLst>
              <a:ext uri="{FF2B5EF4-FFF2-40B4-BE49-F238E27FC236}">
                <a16:creationId xmlns:a16="http://schemas.microsoft.com/office/drawing/2014/main" id="{5F14A251-CB7D-4FB3-BA5F-815AFB46AA61}"/>
              </a:ext>
            </a:extLst>
          </p:cNvPr>
          <p:cNvGrpSpPr/>
          <p:nvPr/>
        </p:nvGrpSpPr>
        <p:grpSpPr>
          <a:xfrm>
            <a:off x="825399" y="5792466"/>
            <a:ext cx="288710" cy="36000"/>
            <a:chOff x="1550834" y="3096285"/>
            <a:chExt cx="956976" cy="226337"/>
          </a:xfrm>
        </p:grpSpPr>
        <p:cxnSp>
          <p:nvCxnSpPr>
            <p:cNvPr id="762" name="Rechte verbindingslijn 82">
              <a:extLst>
                <a:ext uri="{FF2B5EF4-FFF2-40B4-BE49-F238E27FC236}">
                  <a16:creationId xmlns:a16="http://schemas.microsoft.com/office/drawing/2014/main" id="{E084EABA-EC08-4B91-B504-4A17EA864055}"/>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3" name="Rechte verbindingslijn 83">
              <a:extLst>
                <a:ext uri="{FF2B5EF4-FFF2-40B4-BE49-F238E27FC236}">
                  <a16:creationId xmlns:a16="http://schemas.microsoft.com/office/drawing/2014/main" id="{EE49E36E-5D5E-485B-AC7D-F82FA224C1A0}"/>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4" name="Rechte verbindingslijn 84">
              <a:extLst>
                <a:ext uri="{FF2B5EF4-FFF2-40B4-BE49-F238E27FC236}">
                  <a16:creationId xmlns:a16="http://schemas.microsoft.com/office/drawing/2014/main" id="{7C1520C6-8E69-4C9C-A439-AB4945D3C847}"/>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sp>
        <p:nvSpPr>
          <p:cNvPr id="765" name="Tekstvak 70">
            <a:extLst>
              <a:ext uri="{FF2B5EF4-FFF2-40B4-BE49-F238E27FC236}">
                <a16:creationId xmlns:a16="http://schemas.microsoft.com/office/drawing/2014/main" id="{D0AC082A-552E-414E-8BF6-FF0F938AE9C0}"/>
              </a:ext>
            </a:extLst>
          </p:cNvPr>
          <p:cNvSpPr txBox="1"/>
          <p:nvPr/>
        </p:nvSpPr>
        <p:spPr>
          <a:xfrm>
            <a:off x="1984833"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dirty="0">
                <a:solidFill>
                  <a:srgbClr val="4A4A49"/>
                </a:solidFill>
                <a:latin typeface="Arial" panose="020B0604020202020204"/>
              </a:rPr>
              <a:t>Report Q2</a:t>
            </a:r>
            <a:endParaRPr kumimoji="0" lang="en-US" sz="9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66" name="Tekstvak 70">
            <a:extLst>
              <a:ext uri="{FF2B5EF4-FFF2-40B4-BE49-F238E27FC236}">
                <a16:creationId xmlns:a16="http://schemas.microsoft.com/office/drawing/2014/main" id="{D48B6832-1814-48BE-B6FA-BAD1280847CE}"/>
              </a:ext>
            </a:extLst>
          </p:cNvPr>
          <p:cNvSpPr txBox="1"/>
          <p:nvPr/>
        </p:nvSpPr>
        <p:spPr>
          <a:xfrm>
            <a:off x="3270808"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dirty="0">
                <a:solidFill>
                  <a:srgbClr val="4A4A49"/>
                </a:solidFill>
                <a:latin typeface="Arial" panose="020B0604020202020204"/>
              </a:rPr>
              <a:t>Report Q3</a:t>
            </a:r>
            <a:endParaRPr kumimoji="0" lang="en-US" sz="9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67" name="Tekstvak 70">
            <a:extLst>
              <a:ext uri="{FF2B5EF4-FFF2-40B4-BE49-F238E27FC236}">
                <a16:creationId xmlns:a16="http://schemas.microsoft.com/office/drawing/2014/main" id="{2B9F8532-B897-46B5-AE9C-BFE4F9CC8169}"/>
              </a:ext>
            </a:extLst>
          </p:cNvPr>
          <p:cNvSpPr txBox="1"/>
          <p:nvPr/>
        </p:nvSpPr>
        <p:spPr>
          <a:xfrm>
            <a:off x="4561610"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dirty="0">
                <a:solidFill>
                  <a:srgbClr val="4A4A49"/>
                </a:solidFill>
                <a:latin typeface="Arial" panose="020B0604020202020204"/>
              </a:rPr>
              <a:t>Report Q4</a:t>
            </a:r>
            <a:endParaRPr kumimoji="0" lang="en-US" sz="9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pic>
        <p:nvPicPr>
          <p:cNvPr id="778" name="Picture 777" descr="A person wearing a suit and tie&#10;&#10;Description automatically generated">
            <a:extLst>
              <a:ext uri="{FF2B5EF4-FFF2-40B4-BE49-F238E27FC236}">
                <a16:creationId xmlns:a16="http://schemas.microsoft.com/office/drawing/2014/main" id="{0CEB1542-0326-451C-A232-07A5485A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340" y="5365473"/>
            <a:ext cx="744579" cy="802800"/>
          </a:xfrm>
          <a:prstGeom prst="rect">
            <a:avLst/>
          </a:prstGeom>
        </p:spPr>
      </p:pic>
      <p:sp>
        <p:nvSpPr>
          <p:cNvPr id="780" name="Rectangle 779">
            <a:extLst>
              <a:ext uri="{FF2B5EF4-FFF2-40B4-BE49-F238E27FC236}">
                <a16:creationId xmlns:a16="http://schemas.microsoft.com/office/drawing/2014/main" id="{6E624FA8-BB32-4B76-86E3-93787B291652}"/>
              </a:ext>
            </a:extLst>
          </p:cNvPr>
          <p:cNvSpPr/>
          <p:nvPr/>
        </p:nvSpPr>
        <p:spPr>
          <a:xfrm>
            <a:off x="5965516" y="1630304"/>
            <a:ext cx="1677964" cy="1015663"/>
          </a:xfrm>
          <a:prstGeom prst="rect">
            <a:avLst/>
          </a:prstGeom>
        </p:spPr>
        <p:txBody>
          <a:bodyPr wrap="square">
            <a:spAutoFit/>
          </a:bodyPr>
          <a:lstStyle/>
          <a:p>
            <a:r>
              <a:rPr lang="en-GB" sz="1200" dirty="0">
                <a:solidFill>
                  <a:srgbClr val="4A4A49"/>
                </a:solidFill>
                <a:latin typeface="Arial" panose="020B0604020202020204" pitchFamily="34" charset="0"/>
                <a:cs typeface="Arial" panose="020B0604020202020204" pitchFamily="34" charset="0"/>
              </a:rPr>
              <a:t>Background characteristics of the interviewed respondents can be found in the </a:t>
            </a:r>
            <a:r>
              <a:rPr lang="en-GB" sz="1200" u="sng" dirty="0">
                <a:solidFill>
                  <a:srgbClr val="0A5D7A"/>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appendix</a:t>
            </a:r>
            <a:endParaRPr lang="en-GB" sz="1200" u="sng" dirty="0">
              <a:solidFill>
                <a:srgbClr val="0A5D7A"/>
              </a:solidFill>
              <a:latin typeface="Arial" panose="020B0604020202020204" pitchFamily="34" charset="0"/>
              <a:cs typeface="Arial" panose="020B0604020202020204" pitchFamily="34" charset="0"/>
            </a:endParaRPr>
          </a:p>
        </p:txBody>
      </p:sp>
      <p:pic>
        <p:nvPicPr>
          <p:cNvPr id="1025" name="Picture 1">
            <a:extLst>
              <a:ext uri="{FF2B5EF4-FFF2-40B4-BE49-F238E27FC236}">
                <a16:creationId xmlns:a16="http://schemas.microsoft.com/office/drawing/2014/main" id="{123865BF-F7D3-4D8F-AAAA-A18D85864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720" y="5377065"/>
            <a:ext cx="756220" cy="75622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CE700AEE-0B6F-4C70-A194-5F4D17109E05}"/>
              </a:ext>
            </a:extLst>
          </p:cNvPr>
          <p:cNvSpPr/>
          <p:nvPr/>
        </p:nvSpPr>
        <p:spPr>
          <a:xfrm>
            <a:off x="9534525" y="4638675"/>
            <a:ext cx="2219080" cy="2236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16" name="Tekstvak 15">
            <a:extLst>
              <a:ext uri="{FF2B5EF4-FFF2-40B4-BE49-F238E27FC236}">
                <a16:creationId xmlns:a16="http://schemas.microsoft.com/office/drawing/2014/main" id="{42F86AD3-E836-4980-BC61-0F5E4E2952C5}"/>
              </a:ext>
            </a:extLst>
          </p:cNvPr>
          <p:cNvSpPr txBox="1"/>
          <p:nvPr/>
        </p:nvSpPr>
        <p:spPr>
          <a:xfrm>
            <a:off x="8602311" y="3576932"/>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dirty="0"/>
              <a:t>(125)</a:t>
            </a:r>
          </a:p>
        </p:txBody>
      </p:sp>
      <p:sp>
        <p:nvSpPr>
          <p:cNvPr id="17" name="Tekstvak 16">
            <a:extLst>
              <a:ext uri="{FF2B5EF4-FFF2-40B4-BE49-F238E27FC236}">
                <a16:creationId xmlns:a16="http://schemas.microsoft.com/office/drawing/2014/main" id="{AD3D8647-A836-47B9-BC49-752A985A2A49}"/>
              </a:ext>
            </a:extLst>
          </p:cNvPr>
          <p:cNvSpPr txBox="1"/>
          <p:nvPr/>
        </p:nvSpPr>
        <p:spPr>
          <a:xfrm>
            <a:off x="8537491" y="3087149"/>
            <a:ext cx="339159" cy="240934"/>
          </a:xfrm>
          <a:prstGeom prst="rect">
            <a:avLst/>
          </a:prstGeom>
          <a:noFill/>
        </p:spPr>
        <p:txBody>
          <a:bodyPr wrap="square" lIns="0" tIns="0" rIns="0" bIns="0" rtlCol="0" anchor="ctr">
            <a:noAutofit/>
          </a:bodyPr>
          <a:lstStyle/>
          <a:p>
            <a:pPr algn="l">
              <a:lnSpc>
                <a:spcPct val="90000"/>
              </a:lnSpc>
            </a:pPr>
            <a:r>
              <a:rPr lang="en-GB" sz="700" dirty="0">
                <a:solidFill>
                  <a:schemeClr val="bg1"/>
                </a:solidFill>
              </a:rPr>
              <a:t>(1</a:t>
            </a:r>
            <a:r>
              <a:rPr lang="hr-HR" sz="700" dirty="0">
                <a:solidFill>
                  <a:schemeClr val="bg1"/>
                </a:solidFill>
              </a:rPr>
              <a:t>00</a:t>
            </a:r>
            <a:r>
              <a:rPr lang="en-GB" sz="700" dirty="0">
                <a:solidFill>
                  <a:schemeClr val="bg1"/>
                </a:solidFill>
              </a:rPr>
              <a:t>)</a:t>
            </a:r>
          </a:p>
        </p:txBody>
      </p:sp>
      <p:sp>
        <p:nvSpPr>
          <p:cNvPr id="18" name="Tekstvak 17">
            <a:extLst>
              <a:ext uri="{FF2B5EF4-FFF2-40B4-BE49-F238E27FC236}">
                <a16:creationId xmlns:a16="http://schemas.microsoft.com/office/drawing/2014/main" id="{D601807C-55BC-4F6A-9E17-3054E833160F}"/>
              </a:ext>
            </a:extLst>
          </p:cNvPr>
          <p:cNvSpPr txBox="1"/>
          <p:nvPr/>
        </p:nvSpPr>
        <p:spPr>
          <a:xfrm>
            <a:off x="8860173" y="2979820"/>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dirty="0">
                <a:solidFill>
                  <a:srgbClr val="0A5D7A"/>
                </a:solidFill>
              </a:rPr>
              <a:t>(</a:t>
            </a:r>
            <a:r>
              <a:rPr lang="hr-HR" dirty="0">
                <a:solidFill>
                  <a:srgbClr val="0A5D7A"/>
                </a:solidFill>
              </a:rPr>
              <a:t>9</a:t>
            </a:r>
            <a:r>
              <a:rPr lang="en-GB" dirty="0">
                <a:solidFill>
                  <a:srgbClr val="0A5D7A"/>
                </a:solidFill>
              </a:rPr>
              <a:t>0)</a:t>
            </a:r>
          </a:p>
        </p:txBody>
      </p:sp>
      <p:sp>
        <p:nvSpPr>
          <p:cNvPr id="21" name="Tekstvak 20">
            <a:extLst>
              <a:ext uri="{FF2B5EF4-FFF2-40B4-BE49-F238E27FC236}">
                <a16:creationId xmlns:a16="http://schemas.microsoft.com/office/drawing/2014/main" id="{83AAE6A2-57E5-4327-B6B5-C1908F58D0B5}"/>
              </a:ext>
            </a:extLst>
          </p:cNvPr>
          <p:cNvSpPr txBox="1"/>
          <p:nvPr/>
        </p:nvSpPr>
        <p:spPr>
          <a:xfrm>
            <a:off x="8775584" y="3087149"/>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dirty="0">
                <a:solidFill>
                  <a:srgbClr val="0A5D7A"/>
                </a:solidFill>
              </a:rPr>
              <a:t>(</a:t>
            </a:r>
            <a:r>
              <a:rPr lang="hr-HR" dirty="0">
                <a:solidFill>
                  <a:srgbClr val="0A5D7A"/>
                </a:solidFill>
              </a:rPr>
              <a:t>9</a:t>
            </a:r>
            <a:r>
              <a:rPr lang="en-GB" dirty="0">
                <a:solidFill>
                  <a:srgbClr val="0A5D7A"/>
                </a:solidFill>
              </a:rPr>
              <a:t>0)</a:t>
            </a:r>
          </a:p>
        </p:txBody>
      </p:sp>
      <p:sp>
        <p:nvSpPr>
          <p:cNvPr id="22" name="Tekstvak 21">
            <a:extLst>
              <a:ext uri="{FF2B5EF4-FFF2-40B4-BE49-F238E27FC236}">
                <a16:creationId xmlns:a16="http://schemas.microsoft.com/office/drawing/2014/main" id="{B4FB67F1-00FA-4FB8-B688-6A763A9C9B64}"/>
              </a:ext>
            </a:extLst>
          </p:cNvPr>
          <p:cNvSpPr txBox="1"/>
          <p:nvPr/>
        </p:nvSpPr>
        <p:spPr>
          <a:xfrm>
            <a:off x="9523822" y="3273097"/>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dirty="0"/>
              <a:t>(125)</a:t>
            </a:r>
          </a:p>
        </p:txBody>
      </p:sp>
      <p:sp>
        <p:nvSpPr>
          <p:cNvPr id="23" name="Tekstvak 22">
            <a:extLst>
              <a:ext uri="{FF2B5EF4-FFF2-40B4-BE49-F238E27FC236}">
                <a16:creationId xmlns:a16="http://schemas.microsoft.com/office/drawing/2014/main" id="{431F6FB8-AA0E-419D-8191-3C846C523763}"/>
              </a:ext>
            </a:extLst>
          </p:cNvPr>
          <p:cNvSpPr txBox="1"/>
          <p:nvPr/>
        </p:nvSpPr>
        <p:spPr>
          <a:xfrm>
            <a:off x="9062017" y="3305889"/>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sz="700" dirty="0"/>
              <a:t>(125)</a:t>
            </a:r>
          </a:p>
        </p:txBody>
      </p:sp>
      <p:pic>
        <p:nvPicPr>
          <p:cNvPr id="4" name="Afbeelding 3">
            <a:extLst>
              <a:ext uri="{FF2B5EF4-FFF2-40B4-BE49-F238E27FC236}">
                <a16:creationId xmlns:a16="http://schemas.microsoft.com/office/drawing/2014/main" id="{11853181-9607-427F-B15B-3764D9BAA6E8}"/>
              </a:ext>
            </a:extLst>
          </p:cNvPr>
          <p:cNvPicPr>
            <a:picLocks noChangeAspect="1"/>
          </p:cNvPicPr>
          <p:nvPr/>
        </p:nvPicPr>
        <p:blipFill>
          <a:blip r:embed="rId5"/>
          <a:stretch>
            <a:fillRect/>
          </a:stretch>
        </p:blipFill>
        <p:spPr>
          <a:xfrm>
            <a:off x="7844830" y="5394302"/>
            <a:ext cx="774259" cy="780356"/>
          </a:xfrm>
          <a:prstGeom prst="rect">
            <a:avLst/>
          </a:prstGeom>
        </p:spPr>
      </p:pic>
      <p:sp>
        <p:nvSpPr>
          <p:cNvPr id="19" name="Rectangle 18">
            <a:extLst>
              <a:ext uri="{FF2B5EF4-FFF2-40B4-BE49-F238E27FC236}">
                <a16:creationId xmlns:a16="http://schemas.microsoft.com/office/drawing/2014/main" id="{65CAF5BB-9013-4C2E-841D-08A60B6FED3E}"/>
              </a:ext>
            </a:extLst>
          </p:cNvPr>
          <p:cNvSpPr/>
          <p:nvPr/>
        </p:nvSpPr>
        <p:spPr>
          <a:xfrm>
            <a:off x="5965516" y="1300303"/>
            <a:ext cx="1517916" cy="276999"/>
          </a:xfrm>
          <a:prstGeom prst="rect">
            <a:avLst/>
          </a:prstGeom>
        </p:spPr>
        <p:txBody>
          <a:bodyPr wrap="none">
            <a:spAutoFit/>
          </a:bodyPr>
          <a:lstStyle/>
          <a:p>
            <a:r>
              <a:rPr lang="en-GB" sz="1200" b="1" dirty="0">
                <a:solidFill>
                  <a:srgbClr val="0A5D7A"/>
                </a:solidFill>
              </a:rPr>
              <a:t>COUNTRY SCOPE</a:t>
            </a:r>
          </a:p>
        </p:txBody>
      </p:sp>
      <p:sp>
        <p:nvSpPr>
          <p:cNvPr id="2" name="Tijdelijke aanduiding voor dianummer 1">
            <a:extLst>
              <a:ext uri="{FF2B5EF4-FFF2-40B4-BE49-F238E27FC236}">
                <a16:creationId xmlns:a16="http://schemas.microsoft.com/office/drawing/2014/main" id="{3A41D725-53EC-4249-8C8E-DAFFF9CF9073}"/>
              </a:ext>
            </a:extLst>
          </p:cNvPr>
          <p:cNvSpPr>
            <a:spLocks noGrp="1"/>
          </p:cNvSpPr>
          <p:nvPr>
            <p:ph type="sldNum" sz="quarter" idx="4"/>
          </p:nvPr>
        </p:nvSpPr>
        <p:spPr/>
        <p:txBody>
          <a:bodyPr/>
          <a:lstStyle/>
          <a:p>
            <a:fld id="{0E7476D2-0896-4839-9387-ABF8745D58E4}" type="slidenum">
              <a:rPr lang="nl-NL" smtClean="0"/>
              <a:pPr/>
              <a:t>3</a:t>
            </a:fld>
            <a:endParaRPr lang="nl-NL" dirty="0"/>
          </a:p>
        </p:txBody>
      </p:sp>
    </p:spTree>
    <p:extLst>
      <p:ext uri="{BB962C8B-B14F-4D97-AF65-F5344CB8AC3E}">
        <p14:creationId xmlns:p14="http://schemas.microsoft.com/office/powerpoint/2010/main" val="19048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9848E6-D1B3-47A0-9E07-9AA70DEA09B5}"/>
              </a:ext>
            </a:extLst>
          </p:cNvPr>
          <p:cNvSpPr>
            <a:spLocks noGrp="1"/>
          </p:cNvSpPr>
          <p:nvPr>
            <p:ph type="body" sz="quarter" idx="13"/>
          </p:nvPr>
        </p:nvSpPr>
        <p:spPr>
          <a:xfrm>
            <a:off x="444500" y="552449"/>
            <a:ext cx="10793770" cy="789705"/>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13" name="Tekstvak 6">
            <a:extLst>
              <a:ext uri="{FF2B5EF4-FFF2-40B4-BE49-F238E27FC236}">
                <a16:creationId xmlns:a16="http://schemas.microsoft.com/office/drawing/2014/main" id="{C51BAD6F-324A-4384-836B-7CB44B3E0645}"/>
              </a:ext>
            </a:extLst>
          </p:cNvPr>
          <p:cNvSpPr txBox="1"/>
          <p:nvPr/>
        </p:nvSpPr>
        <p:spPr>
          <a:xfrm>
            <a:off x="444500" y="1941252"/>
            <a:ext cx="5274215" cy="374162"/>
          </a:xfrm>
          <a:prstGeom prst="rect">
            <a:avLst/>
          </a:prstGeom>
          <a:noFill/>
          <a:ln>
            <a:noFill/>
          </a:ln>
        </p:spPr>
        <p:txBody>
          <a:bodyPr wrap="square" lIns="0" tIns="0" rIns="0" bIns="0" rtlCol="0" anchor="t">
            <a:noAutofit/>
          </a:bodyPr>
          <a:lstStyle/>
          <a:p>
            <a:pPr>
              <a:lnSpc>
                <a:spcPct val="90000"/>
              </a:lnSpc>
            </a:pPr>
            <a:r>
              <a:rPr lang="en-US" sz="1400" b="1" dirty="0">
                <a:solidFill>
                  <a:srgbClr val="4A4A49"/>
                </a:solidFill>
              </a:rPr>
              <a:t>Usage of prefab in new-build and renovation projects</a:t>
            </a:r>
            <a:endParaRPr lang="en-GB" sz="1400" b="1" dirty="0">
              <a:solidFill>
                <a:srgbClr val="4A4A49"/>
              </a:solidFill>
            </a:endParaRPr>
          </a:p>
          <a:p>
            <a:pPr>
              <a:lnSpc>
                <a:spcPct val="90000"/>
              </a:lnSpc>
            </a:pPr>
            <a:r>
              <a:rPr lang="en-GB" sz="1200" i="1" dirty="0">
                <a:solidFill>
                  <a:schemeClr val="tx1">
                    <a:lumMod val="50000"/>
                    <a:lumOff val="50000"/>
                  </a:schemeClr>
                </a:solidFill>
              </a:rPr>
              <a:t>Do you use prefab products in new-build projects or renovation projects mainly?</a:t>
            </a:r>
          </a:p>
        </p:txBody>
      </p:sp>
      <p:graphicFrame>
        <p:nvGraphicFramePr>
          <p:cNvPr id="15" name="Chart 24">
            <a:extLst>
              <a:ext uri="{FF2B5EF4-FFF2-40B4-BE49-F238E27FC236}">
                <a16:creationId xmlns:a16="http://schemas.microsoft.com/office/drawing/2014/main" id="{7DB7F360-94B5-48E6-870A-BB0499ADE4F6}"/>
              </a:ext>
            </a:extLst>
          </p:cNvPr>
          <p:cNvGraphicFramePr/>
          <p:nvPr>
            <p:extLst>
              <p:ext uri="{D42A27DB-BD31-4B8C-83A1-F6EECF244321}">
                <p14:modId xmlns:p14="http://schemas.microsoft.com/office/powerpoint/2010/main" val="29394943"/>
              </p:ext>
            </p:extLst>
          </p:nvPr>
        </p:nvGraphicFramePr>
        <p:xfrm>
          <a:off x="503339" y="2750632"/>
          <a:ext cx="4865616" cy="206464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Rechte verbindingslijn 9">
            <a:extLst>
              <a:ext uri="{FF2B5EF4-FFF2-40B4-BE49-F238E27FC236}">
                <a16:creationId xmlns:a16="http://schemas.microsoft.com/office/drawing/2014/main" id="{176A463C-8CEB-4842-84A4-D905EAE690FC}"/>
              </a:ext>
            </a:extLst>
          </p:cNvPr>
          <p:cNvCxnSpPr>
            <a:cxnSpLocks/>
          </p:cNvCxnSpPr>
          <p:nvPr/>
        </p:nvCxnSpPr>
        <p:spPr>
          <a:xfrm flipV="1">
            <a:off x="6096000" y="1777373"/>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F855032-7E4B-4C10-9255-8DD770F19066}"/>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a:t>
            </a:r>
            <a:r>
              <a:rPr lang="en-GB" sz="900"/>
              <a:t>WORKING WITH PREFAB </a:t>
            </a:r>
            <a:r>
              <a:rPr lang="en-GB" sz="900" b="0"/>
              <a:t>| NOT WORKING WITH PREFAB | EXPECTATIONS | STATEMENTS | TYPE OF SUPPLIERS </a:t>
            </a:r>
            <a:endParaRPr lang="en-GB" sz="900"/>
          </a:p>
        </p:txBody>
      </p:sp>
      <p:sp>
        <p:nvSpPr>
          <p:cNvPr id="7" name="Tekstvak 6">
            <a:extLst>
              <a:ext uri="{FF2B5EF4-FFF2-40B4-BE49-F238E27FC236}">
                <a16:creationId xmlns:a16="http://schemas.microsoft.com/office/drawing/2014/main" id="{F74FA791-0054-4680-82B1-7B99C383608F}"/>
              </a:ext>
            </a:extLst>
          </p:cNvPr>
          <p:cNvSpPr txBox="1"/>
          <p:nvPr/>
        </p:nvSpPr>
        <p:spPr>
          <a:xfrm>
            <a:off x="557387" y="6433020"/>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1" name="Tekstvak 6">
            <a:extLst>
              <a:ext uri="{FF2B5EF4-FFF2-40B4-BE49-F238E27FC236}">
                <a16:creationId xmlns:a16="http://schemas.microsoft.com/office/drawing/2014/main" id="{A4C93E52-A551-9FB3-18B4-7E53AF852C8B}"/>
              </a:ext>
            </a:extLst>
          </p:cNvPr>
          <p:cNvSpPr txBox="1"/>
          <p:nvPr/>
        </p:nvSpPr>
        <p:spPr>
          <a:xfrm>
            <a:off x="6349058" y="1941252"/>
            <a:ext cx="5398440"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Main challenges or pain points when working with prefab</a:t>
            </a:r>
            <a:endParaRPr lang="en-GB" sz="1400" b="1" u="sng">
              <a:solidFill>
                <a:srgbClr val="4A4A49"/>
              </a:solidFill>
            </a:endParaRPr>
          </a:p>
          <a:p>
            <a:pPr>
              <a:lnSpc>
                <a:spcPct val="90000"/>
              </a:lnSpc>
            </a:pPr>
            <a:r>
              <a:rPr lang="en-GB" sz="1200" i="1">
                <a:solidFill>
                  <a:schemeClr val="tx1">
                    <a:lumMod val="50000"/>
                    <a:lumOff val="50000"/>
                  </a:schemeClr>
                </a:solidFill>
              </a:rPr>
              <a:t>What are the main challenges or pain points when working with prefab?</a:t>
            </a:r>
          </a:p>
        </p:txBody>
      </p:sp>
      <p:graphicFrame>
        <p:nvGraphicFramePr>
          <p:cNvPr id="12" name="Chart 24">
            <a:extLst>
              <a:ext uri="{FF2B5EF4-FFF2-40B4-BE49-F238E27FC236}">
                <a16:creationId xmlns:a16="http://schemas.microsoft.com/office/drawing/2014/main" id="{3152BC3E-ABF2-C0DA-5B77-9AF757B2773C}"/>
              </a:ext>
            </a:extLst>
          </p:cNvPr>
          <p:cNvGraphicFramePr/>
          <p:nvPr>
            <p:extLst>
              <p:ext uri="{D42A27DB-BD31-4B8C-83A1-F6EECF244321}">
                <p14:modId xmlns:p14="http://schemas.microsoft.com/office/powerpoint/2010/main" val="2935675286"/>
              </p:ext>
            </p:extLst>
          </p:nvPr>
        </p:nvGraphicFramePr>
        <p:xfrm>
          <a:off x="6349058" y="2409825"/>
          <a:ext cx="6071542" cy="419015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kstvak 27">
            <a:extLst>
              <a:ext uri="{FF2B5EF4-FFF2-40B4-BE49-F238E27FC236}">
                <a16:creationId xmlns:a16="http://schemas.microsoft.com/office/drawing/2014/main" id="{8F98868B-A4A8-379B-57E3-34927991407C}"/>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5505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9848E6-D1B3-47A0-9E07-9AA70DEA09B5}"/>
              </a:ext>
            </a:extLst>
          </p:cNvPr>
          <p:cNvSpPr>
            <a:spLocks noGrp="1"/>
          </p:cNvSpPr>
          <p:nvPr>
            <p:ph type="body" sz="quarter" idx="13"/>
          </p:nvPr>
        </p:nvSpPr>
        <p:spPr>
          <a:xfrm>
            <a:off x="444500" y="552450"/>
            <a:ext cx="10793770" cy="1095388"/>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13" name="Tekstvak 6">
            <a:extLst>
              <a:ext uri="{FF2B5EF4-FFF2-40B4-BE49-F238E27FC236}">
                <a16:creationId xmlns:a16="http://schemas.microsoft.com/office/drawing/2014/main" id="{C51BAD6F-324A-4384-836B-7CB44B3E0645}"/>
              </a:ext>
            </a:extLst>
          </p:cNvPr>
          <p:cNvSpPr txBox="1"/>
          <p:nvPr/>
        </p:nvSpPr>
        <p:spPr>
          <a:xfrm>
            <a:off x="444500" y="1941252"/>
            <a:ext cx="5274215"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Most important criteria when selecting manufacturer of prefab solutions</a:t>
            </a:r>
            <a:endParaRPr lang="en-GB" sz="1400" b="1" u="sng">
              <a:solidFill>
                <a:srgbClr val="4A4A49"/>
              </a:solidFill>
            </a:endParaRPr>
          </a:p>
          <a:p>
            <a:pPr>
              <a:lnSpc>
                <a:spcPct val="90000"/>
              </a:lnSpc>
            </a:pPr>
            <a:r>
              <a:rPr lang="en-GB" sz="1200" i="1">
                <a:solidFill>
                  <a:schemeClr val="tx1">
                    <a:lumMod val="50000"/>
                    <a:lumOff val="50000"/>
                  </a:schemeClr>
                </a:solidFill>
              </a:rPr>
              <a:t>What are for you the most important criteria when selecting a manufacturer or supplier of prefabricated solutions?</a:t>
            </a:r>
          </a:p>
        </p:txBody>
      </p:sp>
      <p:graphicFrame>
        <p:nvGraphicFramePr>
          <p:cNvPr id="15" name="Chart 24">
            <a:extLst>
              <a:ext uri="{FF2B5EF4-FFF2-40B4-BE49-F238E27FC236}">
                <a16:creationId xmlns:a16="http://schemas.microsoft.com/office/drawing/2014/main" id="{7DB7F360-94B5-48E6-870A-BB0499ADE4F6}"/>
              </a:ext>
            </a:extLst>
          </p:cNvPr>
          <p:cNvGraphicFramePr/>
          <p:nvPr>
            <p:extLst>
              <p:ext uri="{D42A27DB-BD31-4B8C-83A1-F6EECF244321}">
                <p14:modId xmlns:p14="http://schemas.microsoft.com/office/powerpoint/2010/main" val="629819892"/>
              </p:ext>
            </p:extLst>
          </p:nvPr>
        </p:nvGraphicFramePr>
        <p:xfrm>
          <a:off x="520116" y="2701477"/>
          <a:ext cx="4865616" cy="288017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Rechte verbindingslijn 9">
            <a:extLst>
              <a:ext uri="{FF2B5EF4-FFF2-40B4-BE49-F238E27FC236}">
                <a16:creationId xmlns:a16="http://schemas.microsoft.com/office/drawing/2014/main" id="{176A463C-8CEB-4842-84A4-D905EAE690FC}"/>
              </a:ext>
            </a:extLst>
          </p:cNvPr>
          <p:cNvCxnSpPr>
            <a:cxnSpLocks/>
          </p:cNvCxnSpPr>
          <p:nvPr/>
        </p:nvCxnSpPr>
        <p:spPr>
          <a:xfrm flipV="1">
            <a:off x="6096000" y="1777373"/>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kstvak 6">
            <a:extLst>
              <a:ext uri="{FF2B5EF4-FFF2-40B4-BE49-F238E27FC236}">
                <a16:creationId xmlns:a16="http://schemas.microsoft.com/office/drawing/2014/main" id="{926D2F73-7F71-4171-BD41-635288FF36BC}"/>
              </a:ext>
            </a:extLst>
          </p:cNvPr>
          <p:cNvSpPr txBox="1"/>
          <p:nvPr/>
        </p:nvSpPr>
        <p:spPr>
          <a:xfrm>
            <a:off x="6349058" y="1932543"/>
            <a:ext cx="5398440"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Type of prefab solutions that are most interesting</a:t>
            </a:r>
            <a:endParaRPr lang="en-GB" sz="1400" b="1" u="sng">
              <a:solidFill>
                <a:srgbClr val="4A4A49"/>
              </a:solidFill>
            </a:endParaRPr>
          </a:p>
          <a:p>
            <a:pPr>
              <a:lnSpc>
                <a:spcPct val="90000"/>
              </a:lnSpc>
            </a:pPr>
            <a:r>
              <a:rPr lang="en-GB" sz="1200" i="1">
                <a:solidFill>
                  <a:schemeClr val="tx1">
                    <a:lumMod val="50000"/>
                    <a:lumOff val="50000"/>
                  </a:schemeClr>
                </a:solidFill>
              </a:rPr>
              <a:t>What are the type of prefab solutions you are most interested in?</a:t>
            </a:r>
          </a:p>
        </p:txBody>
      </p:sp>
      <p:graphicFrame>
        <p:nvGraphicFramePr>
          <p:cNvPr id="6" name="Chart 24">
            <a:extLst>
              <a:ext uri="{FF2B5EF4-FFF2-40B4-BE49-F238E27FC236}">
                <a16:creationId xmlns:a16="http://schemas.microsoft.com/office/drawing/2014/main" id="{F324958F-D2CB-4617-9458-E2236A0AB7BE}"/>
              </a:ext>
            </a:extLst>
          </p:cNvPr>
          <p:cNvGraphicFramePr/>
          <p:nvPr>
            <p:extLst>
              <p:ext uri="{D42A27DB-BD31-4B8C-83A1-F6EECF244321}">
                <p14:modId xmlns:p14="http://schemas.microsoft.com/office/powerpoint/2010/main" val="228835889"/>
              </p:ext>
            </p:extLst>
          </p:nvPr>
        </p:nvGraphicFramePr>
        <p:xfrm>
          <a:off x="6409189" y="2390677"/>
          <a:ext cx="5578672" cy="27546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el 1">
            <a:extLst>
              <a:ext uri="{FF2B5EF4-FFF2-40B4-BE49-F238E27FC236}">
                <a16:creationId xmlns:a16="http://schemas.microsoft.com/office/drawing/2014/main" id="{5A6AC99F-4F74-479A-B81E-0F0A570EF5D7}"/>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a:t>
            </a:r>
            <a:r>
              <a:rPr lang="en-GB" sz="900"/>
              <a:t>WORKING WITH PREFAB </a:t>
            </a:r>
            <a:r>
              <a:rPr lang="en-GB" sz="900" b="0"/>
              <a:t>| NOT WORKING WITH PREFAB | EXPECTATIONS | STATEMENTS | TYPE OF SUPPLIERS </a:t>
            </a:r>
            <a:endParaRPr lang="en-GB" sz="900"/>
          </a:p>
        </p:txBody>
      </p:sp>
      <p:sp>
        <p:nvSpPr>
          <p:cNvPr id="9" name="Tekstvak 8">
            <a:extLst>
              <a:ext uri="{FF2B5EF4-FFF2-40B4-BE49-F238E27FC236}">
                <a16:creationId xmlns:a16="http://schemas.microsoft.com/office/drawing/2014/main" id="{74DBC53E-A4C1-4D9F-88C8-53FEFB41BE0B}"/>
              </a:ext>
            </a:extLst>
          </p:cNvPr>
          <p:cNvSpPr txBox="1"/>
          <p:nvPr/>
        </p:nvSpPr>
        <p:spPr>
          <a:xfrm>
            <a:off x="6478616"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2" name="Tekstvak 6">
            <a:extLst>
              <a:ext uri="{FF2B5EF4-FFF2-40B4-BE49-F238E27FC236}">
                <a16:creationId xmlns:a16="http://schemas.microsoft.com/office/drawing/2014/main" id="{C43BE15F-55F3-4521-B064-932CA6309AE1}"/>
              </a:ext>
            </a:extLst>
          </p:cNvPr>
          <p:cNvSpPr txBox="1"/>
          <p:nvPr/>
        </p:nvSpPr>
        <p:spPr>
          <a:xfrm>
            <a:off x="557387" y="6433020"/>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1" name="Tekstvak 27">
            <a:extLst>
              <a:ext uri="{FF2B5EF4-FFF2-40B4-BE49-F238E27FC236}">
                <a16:creationId xmlns:a16="http://schemas.microsoft.com/office/drawing/2014/main" id="{07CBADF3-6EED-F4CA-4831-BEE091C8EF06}"/>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75141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9848E6-D1B3-47A0-9E07-9AA70DEA09B5}"/>
              </a:ext>
            </a:extLst>
          </p:cNvPr>
          <p:cNvSpPr>
            <a:spLocks noGrp="1"/>
          </p:cNvSpPr>
          <p:nvPr>
            <p:ph type="body" sz="quarter" idx="13"/>
          </p:nvPr>
        </p:nvSpPr>
        <p:spPr>
          <a:xfrm>
            <a:off x="453209" y="474127"/>
            <a:ext cx="10793770" cy="1274870"/>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cxnSp>
        <p:nvCxnSpPr>
          <p:cNvPr id="10" name="Rechte verbindingslijn 9">
            <a:extLst>
              <a:ext uri="{FF2B5EF4-FFF2-40B4-BE49-F238E27FC236}">
                <a16:creationId xmlns:a16="http://schemas.microsoft.com/office/drawing/2014/main" id="{176A463C-8CEB-4842-84A4-D905EAE690FC}"/>
              </a:ext>
            </a:extLst>
          </p:cNvPr>
          <p:cNvCxnSpPr>
            <a:cxnSpLocks/>
          </p:cNvCxnSpPr>
          <p:nvPr/>
        </p:nvCxnSpPr>
        <p:spPr>
          <a:xfrm flipV="1">
            <a:off x="6096000" y="1777373"/>
            <a:ext cx="0" cy="48226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kstvak 6">
            <a:extLst>
              <a:ext uri="{FF2B5EF4-FFF2-40B4-BE49-F238E27FC236}">
                <a16:creationId xmlns:a16="http://schemas.microsoft.com/office/drawing/2014/main" id="{926D2F73-7F71-4171-BD41-635288FF36BC}"/>
              </a:ext>
            </a:extLst>
          </p:cNvPr>
          <p:cNvSpPr txBox="1"/>
          <p:nvPr/>
        </p:nvSpPr>
        <p:spPr>
          <a:xfrm>
            <a:off x="6349058" y="1941252"/>
            <a:ext cx="5398440"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Main reasons not to work with prefab</a:t>
            </a:r>
          </a:p>
          <a:p>
            <a:pPr>
              <a:lnSpc>
                <a:spcPct val="90000"/>
              </a:lnSpc>
            </a:pPr>
            <a:r>
              <a:rPr lang="en-GB" sz="1200" i="1">
                <a:solidFill>
                  <a:schemeClr val="tx1">
                    <a:lumMod val="50000"/>
                    <a:lumOff val="50000"/>
                  </a:schemeClr>
                </a:solidFill>
              </a:rPr>
              <a:t>What is the main reason for you not to work with prefab products?</a:t>
            </a:r>
          </a:p>
        </p:txBody>
      </p:sp>
      <p:sp>
        <p:nvSpPr>
          <p:cNvPr id="16" name="Tekstvak 15">
            <a:extLst>
              <a:ext uri="{FF2B5EF4-FFF2-40B4-BE49-F238E27FC236}">
                <a16:creationId xmlns:a16="http://schemas.microsoft.com/office/drawing/2014/main" id="{9437496E-2C12-4F50-A601-3C3B2224EFB2}"/>
              </a:ext>
            </a:extLst>
          </p:cNvPr>
          <p:cNvSpPr txBox="1"/>
          <p:nvPr/>
        </p:nvSpPr>
        <p:spPr>
          <a:xfrm>
            <a:off x="3187235" y="3906271"/>
            <a:ext cx="1329294" cy="300542"/>
          </a:xfrm>
          <a:prstGeom prst="rect">
            <a:avLst/>
          </a:prstGeom>
          <a:noFill/>
        </p:spPr>
        <p:txBody>
          <a:bodyPr wrap="square" lIns="0" tIns="0" rIns="0" bIns="0" rtlCol="0" anchor="ctr">
            <a:noAutofit/>
          </a:bodyPr>
          <a:lstStyle/>
          <a:p>
            <a:pPr algn="r">
              <a:lnSpc>
                <a:spcPct val="90000"/>
              </a:lnSpc>
            </a:pPr>
            <a:endParaRPr lang="en-GB" b="1">
              <a:solidFill>
                <a:srgbClr val="CAA81F"/>
              </a:solidFill>
            </a:endParaRPr>
          </a:p>
        </p:txBody>
      </p:sp>
      <p:sp>
        <p:nvSpPr>
          <p:cNvPr id="17" name="Tekstvak 16">
            <a:extLst>
              <a:ext uri="{FF2B5EF4-FFF2-40B4-BE49-F238E27FC236}">
                <a16:creationId xmlns:a16="http://schemas.microsoft.com/office/drawing/2014/main" id="{966AA658-B823-4B85-95FD-61E01B650BD0}"/>
              </a:ext>
            </a:extLst>
          </p:cNvPr>
          <p:cNvSpPr txBox="1"/>
          <p:nvPr/>
        </p:nvSpPr>
        <p:spPr>
          <a:xfrm>
            <a:off x="3281964" y="3067461"/>
            <a:ext cx="2814036" cy="1529095"/>
          </a:xfrm>
          <a:prstGeom prst="rect">
            <a:avLst/>
          </a:prstGeom>
          <a:noFill/>
        </p:spPr>
        <p:txBody>
          <a:bodyPr wrap="square" lIns="0" tIns="0" rIns="0" bIns="0" rtlCol="0" anchor="ctr">
            <a:noAutofit/>
          </a:bodyPr>
          <a:lstStyle/>
          <a:p>
            <a:pPr>
              <a:lnSpc>
                <a:spcPct val="90000"/>
              </a:lnSpc>
              <a:defRPr/>
            </a:pPr>
            <a:r>
              <a:rPr lang="hr-HR" sz="3200" b="1" dirty="0">
                <a:solidFill>
                  <a:srgbClr val="CAA81F"/>
                </a:solidFill>
              </a:rPr>
              <a:t>50</a:t>
            </a:r>
            <a:r>
              <a:rPr lang="nl-NL" sz="3200" b="1" dirty="0">
                <a:solidFill>
                  <a:srgbClr val="CAA81F"/>
                </a:solidFill>
              </a:rPr>
              <a:t>%  </a:t>
            </a:r>
          </a:p>
          <a:p>
            <a:pPr>
              <a:lnSpc>
                <a:spcPct val="90000"/>
              </a:lnSpc>
              <a:defRPr/>
            </a:pPr>
            <a:r>
              <a:rPr lang="nl-NL" sz="2400" b="1" dirty="0">
                <a:solidFill>
                  <a:srgbClr val="CAA81F"/>
                </a:solidFill>
              </a:rPr>
              <a:t>Prefab non-users</a:t>
            </a:r>
            <a:endParaRPr lang="en-GB" sz="2400" b="1" dirty="0">
              <a:solidFill>
                <a:srgbClr val="CAA81F"/>
              </a:solidFill>
            </a:endParaRPr>
          </a:p>
        </p:txBody>
      </p:sp>
      <p:sp>
        <p:nvSpPr>
          <p:cNvPr id="19" name="Rechthoek 18">
            <a:extLst>
              <a:ext uri="{FF2B5EF4-FFF2-40B4-BE49-F238E27FC236}">
                <a16:creationId xmlns:a16="http://schemas.microsoft.com/office/drawing/2014/main" id="{D3473671-EDCF-4D98-9189-7E2A54519E89}"/>
              </a:ext>
            </a:extLst>
          </p:cNvPr>
          <p:cNvSpPr/>
          <p:nvPr/>
        </p:nvSpPr>
        <p:spPr>
          <a:xfrm>
            <a:off x="3800790" y="5545780"/>
            <a:ext cx="1620972" cy="569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graphicFrame>
        <p:nvGraphicFramePr>
          <p:cNvPr id="20" name="Chart 24">
            <a:extLst>
              <a:ext uri="{FF2B5EF4-FFF2-40B4-BE49-F238E27FC236}">
                <a16:creationId xmlns:a16="http://schemas.microsoft.com/office/drawing/2014/main" id="{3E15B19D-004F-449B-872D-6334EFDA6B37}"/>
              </a:ext>
            </a:extLst>
          </p:cNvPr>
          <p:cNvGraphicFramePr/>
          <p:nvPr>
            <p:extLst>
              <p:ext uri="{D42A27DB-BD31-4B8C-83A1-F6EECF244321}">
                <p14:modId xmlns:p14="http://schemas.microsoft.com/office/powerpoint/2010/main" val="3269380305"/>
              </p:ext>
            </p:extLst>
          </p:nvPr>
        </p:nvGraphicFramePr>
        <p:xfrm>
          <a:off x="6368495" y="2457450"/>
          <a:ext cx="5475188"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hthoek 21">
            <a:extLst>
              <a:ext uri="{FF2B5EF4-FFF2-40B4-BE49-F238E27FC236}">
                <a16:creationId xmlns:a16="http://schemas.microsoft.com/office/drawing/2014/main" id="{0BF99FF0-FA28-4263-8FB2-41101410E89A}"/>
              </a:ext>
            </a:extLst>
          </p:cNvPr>
          <p:cNvSpPr/>
          <p:nvPr/>
        </p:nvSpPr>
        <p:spPr>
          <a:xfrm>
            <a:off x="3058042" y="5800357"/>
            <a:ext cx="1543265"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4" name="Titel 1">
            <a:extLst>
              <a:ext uri="{FF2B5EF4-FFF2-40B4-BE49-F238E27FC236}">
                <a16:creationId xmlns:a16="http://schemas.microsoft.com/office/drawing/2014/main" id="{55495DC0-B81B-4170-BCB4-E4322A9E633C}"/>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WORKING WITH PREFAB | </a:t>
            </a:r>
            <a:r>
              <a:rPr lang="en-GB" sz="900"/>
              <a:t>NOT WORKING WITH PREFAB </a:t>
            </a:r>
            <a:r>
              <a:rPr lang="en-GB" sz="900" b="0"/>
              <a:t>| EXPECTATIONS | STATEMENTS | TYPE OF SUPPLIERS </a:t>
            </a:r>
            <a:endParaRPr lang="en-GB" sz="900"/>
          </a:p>
        </p:txBody>
      </p:sp>
      <p:sp>
        <p:nvSpPr>
          <p:cNvPr id="8" name="Tekstvak 7">
            <a:extLst>
              <a:ext uri="{FF2B5EF4-FFF2-40B4-BE49-F238E27FC236}">
                <a16:creationId xmlns:a16="http://schemas.microsoft.com/office/drawing/2014/main" id="{FC2AF622-FE66-429B-9D52-77E349A3430B}"/>
              </a:ext>
            </a:extLst>
          </p:cNvPr>
          <p:cNvSpPr txBox="1"/>
          <p:nvPr/>
        </p:nvSpPr>
        <p:spPr>
          <a:xfrm>
            <a:off x="6478616"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44</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non-users</a:t>
            </a:r>
          </a:p>
        </p:txBody>
      </p:sp>
      <p:pic>
        <p:nvPicPr>
          <p:cNvPr id="9" name="Afbeelding 8">
            <a:extLst>
              <a:ext uri="{FF2B5EF4-FFF2-40B4-BE49-F238E27FC236}">
                <a16:creationId xmlns:a16="http://schemas.microsoft.com/office/drawing/2014/main" id="{1C4BFCA1-ABE0-5253-FDFC-4C6FBC7B2741}"/>
              </a:ext>
            </a:extLst>
          </p:cNvPr>
          <p:cNvPicPr>
            <a:picLocks noChangeAspect="1"/>
          </p:cNvPicPr>
          <p:nvPr/>
        </p:nvPicPr>
        <p:blipFill>
          <a:blip r:embed="rId3"/>
          <a:stretch>
            <a:fillRect/>
          </a:stretch>
        </p:blipFill>
        <p:spPr>
          <a:xfrm>
            <a:off x="487832" y="1721584"/>
            <a:ext cx="4877223" cy="4230991"/>
          </a:xfrm>
          <a:prstGeom prst="rect">
            <a:avLst/>
          </a:prstGeom>
        </p:spPr>
      </p:pic>
      <p:sp>
        <p:nvSpPr>
          <p:cNvPr id="13" name="Tekstvak 27">
            <a:extLst>
              <a:ext uri="{FF2B5EF4-FFF2-40B4-BE49-F238E27FC236}">
                <a16:creationId xmlns:a16="http://schemas.microsoft.com/office/drawing/2014/main" id="{598FB36E-FEA0-1C30-78E9-4A9C9012C4B5}"/>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78195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9848E6-D1B3-47A0-9E07-9AA70DEA09B5}"/>
              </a:ext>
            </a:extLst>
          </p:cNvPr>
          <p:cNvSpPr>
            <a:spLocks noGrp="1"/>
          </p:cNvSpPr>
          <p:nvPr>
            <p:ph type="body" sz="quarter" idx="13"/>
          </p:nvPr>
        </p:nvSpPr>
        <p:spPr>
          <a:xfrm>
            <a:off x="444500" y="552450"/>
            <a:ext cx="10793770" cy="784732"/>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13" name="Tekstvak 6">
            <a:extLst>
              <a:ext uri="{FF2B5EF4-FFF2-40B4-BE49-F238E27FC236}">
                <a16:creationId xmlns:a16="http://schemas.microsoft.com/office/drawing/2014/main" id="{C51BAD6F-324A-4384-836B-7CB44B3E0645}"/>
              </a:ext>
            </a:extLst>
          </p:cNvPr>
          <p:cNvSpPr txBox="1"/>
          <p:nvPr/>
        </p:nvSpPr>
        <p:spPr>
          <a:xfrm>
            <a:off x="466650" y="2124580"/>
            <a:ext cx="7255954" cy="374162"/>
          </a:xfrm>
          <a:prstGeom prst="rect">
            <a:avLst/>
          </a:prstGeom>
          <a:noFill/>
          <a:ln>
            <a:noFill/>
          </a:ln>
        </p:spPr>
        <p:txBody>
          <a:bodyPr wrap="square" lIns="0" tIns="0" rIns="0" bIns="0" rtlCol="0" anchor="t">
            <a:noAutofit/>
          </a:bodyPr>
          <a:lstStyle/>
          <a:p>
            <a:pPr>
              <a:lnSpc>
                <a:spcPct val="90000"/>
              </a:lnSpc>
            </a:pPr>
            <a:r>
              <a:rPr lang="en-GB" sz="1400" b="1" dirty="0">
                <a:solidFill>
                  <a:srgbClr val="4A4A49"/>
                </a:solidFill>
              </a:rPr>
              <a:t>Expectations about the development of prefab in the coming 3 to 5 years</a:t>
            </a:r>
            <a:endParaRPr lang="en-GB" sz="1400" b="1" u="sng" dirty="0">
              <a:solidFill>
                <a:srgbClr val="4A4A49"/>
              </a:solidFill>
            </a:endParaRPr>
          </a:p>
          <a:p>
            <a:pPr>
              <a:lnSpc>
                <a:spcPct val="90000"/>
              </a:lnSpc>
            </a:pPr>
            <a:r>
              <a:rPr lang="en-GB" sz="1200" i="1" dirty="0">
                <a:solidFill>
                  <a:schemeClr val="tx1">
                    <a:lumMod val="50000"/>
                    <a:lumOff val="50000"/>
                  </a:schemeClr>
                </a:solidFill>
              </a:rPr>
              <a:t>Do you expect that the need of prefab products will increase or decrease the coming 3 to 5 years?</a:t>
            </a:r>
          </a:p>
        </p:txBody>
      </p:sp>
      <p:sp>
        <p:nvSpPr>
          <p:cNvPr id="20" name="Rectangle 12">
            <a:extLst>
              <a:ext uri="{FF2B5EF4-FFF2-40B4-BE49-F238E27FC236}">
                <a16:creationId xmlns:a16="http://schemas.microsoft.com/office/drawing/2014/main" id="{D98278AD-5A38-4F86-AA8F-1F6822608879}"/>
              </a:ext>
            </a:extLst>
          </p:cNvPr>
          <p:cNvSpPr/>
          <p:nvPr/>
        </p:nvSpPr>
        <p:spPr>
          <a:xfrm>
            <a:off x="466649" y="1764477"/>
            <a:ext cx="1978421" cy="277632"/>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Arial Narrow" panose="020B0606020202030204" pitchFamily="34" charset="0"/>
              </a:rPr>
              <a:t>Prefab users</a:t>
            </a:r>
            <a:endParaRPr kumimoji="0" lang="en-US" sz="1800" b="0" i="0" u="none" strike="noStrike" kern="0" cap="none" spc="0" normalizeH="0" baseline="0">
              <a:ln>
                <a:noFill/>
              </a:ln>
              <a:solidFill>
                <a:srgbClr val="FFFFFF"/>
              </a:solidFill>
              <a:effectLst/>
              <a:uLnTx/>
              <a:uFillTx/>
              <a:latin typeface="Arial Narrow" panose="020B0606020202030204" pitchFamily="34" charset="0"/>
            </a:endParaRPr>
          </a:p>
        </p:txBody>
      </p:sp>
      <p:sp>
        <p:nvSpPr>
          <p:cNvPr id="21" name="Rectangle 16">
            <a:extLst>
              <a:ext uri="{FF2B5EF4-FFF2-40B4-BE49-F238E27FC236}">
                <a16:creationId xmlns:a16="http://schemas.microsoft.com/office/drawing/2014/main" id="{149EACBD-53B1-43F8-A10A-3AC2B008A5E5}"/>
              </a:ext>
            </a:extLst>
          </p:cNvPr>
          <p:cNvSpPr/>
          <p:nvPr/>
        </p:nvSpPr>
        <p:spPr>
          <a:xfrm>
            <a:off x="9697225" y="1787252"/>
            <a:ext cx="1983600" cy="277632"/>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kern="0">
                <a:solidFill>
                  <a:srgbClr val="FFFFFF"/>
                </a:solidFill>
                <a:latin typeface="Arial Narrow" panose="020B0606020202030204" pitchFamily="34" charset="0"/>
              </a:rPr>
              <a:t>Prefab non-users</a:t>
            </a:r>
            <a:endParaRPr kumimoji="0" lang="en-GB" sz="1800" b="0" i="0" u="none" strike="noStrike" kern="0" cap="none" spc="0" normalizeH="0" baseline="0">
              <a:ln>
                <a:noFill/>
              </a:ln>
              <a:solidFill>
                <a:srgbClr val="FFFFFF"/>
              </a:solidFill>
              <a:effectLst/>
              <a:uLnTx/>
              <a:uFillTx/>
              <a:latin typeface="Arial Narrow" panose="020B0606020202030204" pitchFamily="34" charset="0"/>
            </a:endParaRPr>
          </a:p>
        </p:txBody>
      </p:sp>
      <p:graphicFrame>
        <p:nvGraphicFramePr>
          <p:cNvPr id="22" name="Chart 24">
            <a:extLst>
              <a:ext uri="{FF2B5EF4-FFF2-40B4-BE49-F238E27FC236}">
                <a16:creationId xmlns:a16="http://schemas.microsoft.com/office/drawing/2014/main" id="{7C367F72-5073-42E6-939E-B978F2B84053}"/>
              </a:ext>
            </a:extLst>
          </p:cNvPr>
          <p:cNvGraphicFramePr/>
          <p:nvPr>
            <p:extLst>
              <p:ext uri="{D42A27DB-BD31-4B8C-83A1-F6EECF244321}">
                <p14:modId xmlns:p14="http://schemas.microsoft.com/office/powerpoint/2010/main" val="3241837248"/>
              </p:ext>
            </p:extLst>
          </p:nvPr>
        </p:nvGraphicFramePr>
        <p:xfrm>
          <a:off x="485699" y="2717676"/>
          <a:ext cx="4865616" cy="2378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24">
            <a:extLst>
              <a:ext uri="{FF2B5EF4-FFF2-40B4-BE49-F238E27FC236}">
                <a16:creationId xmlns:a16="http://schemas.microsoft.com/office/drawing/2014/main" id="{63584492-FD2E-4FB3-870D-7ACA79EF4EEF}"/>
              </a:ext>
            </a:extLst>
          </p:cNvPr>
          <p:cNvGraphicFramePr/>
          <p:nvPr>
            <p:extLst>
              <p:ext uri="{D42A27DB-BD31-4B8C-83A1-F6EECF244321}">
                <p14:modId xmlns:p14="http://schemas.microsoft.com/office/powerpoint/2010/main" val="147315219"/>
              </p:ext>
            </p:extLst>
          </p:nvPr>
        </p:nvGraphicFramePr>
        <p:xfrm>
          <a:off x="6610274" y="2677712"/>
          <a:ext cx="4865616" cy="237819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Rechte verbindingslijn 9">
            <a:extLst>
              <a:ext uri="{FF2B5EF4-FFF2-40B4-BE49-F238E27FC236}">
                <a16:creationId xmlns:a16="http://schemas.microsoft.com/office/drawing/2014/main" id="{176A463C-8CEB-4842-84A4-D905EAE690FC}"/>
              </a:ext>
            </a:extLst>
          </p:cNvPr>
          <p:cNvCxnSpPr>
            <a:cxnSpLocks/>
          </p:cNvCxnSpPr>
          <p:nvPr/>
        </p:nvCxnSpPr>
        <p:spPr>
          <a:xfrm flipV="1">
            <a:off x="6096000" y="2677713"/>
            <a:ext cx="0" cy="237819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60F0058A-F7F7-4715-8A81-7845495471EC}"/>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WORKING WITH PREFAB | NOT WORKING WITH PREFAB | </a:t>
            </a:r>
            <a:r>
              <a:rPr lang="en-GB" sz="900"/>
              <a:t>EXPECTATIONS </a:t>
            </a:r>
            <a:r>
              <a:rPr lang="en-GB" sz="900" b="0"/>
              <a:t>| STATEMENTS | TYPE OF SUPPLIERS </a:t>
            </a:r>
            <a:endParaRPr lang="en-GB" sz="900"/>
          </a:p>
        </p:txBody>
      </p:sp>
      <p:sp>
        <p:nvSpPr>
          <p:cNvPr id="6" name="Tekstvak 5">
            <a:extLst>
              <a:ext uri="{FF2B5EF4-FFF2-40B4-BE49-F238E27FC236}">
                <a16:creationId xmlns:a16="http://schemas.microsoft.com/office/drawing/2014/main" id="{F6D0B794-9765-4422-864F-0D11625F60BF}"/>
              </a:ext>
            </a:extLst>
          </p:cNvPr>
          <p:cNvSpPr txBox="1"/>
          <p:nvPr/>
        </p:nvSpPr>
        <p:spPr>
          <a:xfrm>
            <a:off x="6470071" y="6469608"/>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a:t>
            </a:r>
            <a:r>
              <a:rPr lang="hr-HR" sz="1000">
                <a:solidFill>
                  <a:prstClr val="black">
                    <a:lumMod val="50000"/>
                    <a:lumOff val="50000"/>
                  </a:prstClr>
                </a:solidFill>
                <a:latin typeface="Arial" panose="020B0604020202020204"/>
              </a:rPr>
              <a:t>44</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non-users</a:t>
            </a:r>
          </a:p>
        </p:txBody>
      </p:sp>
      <p:sp>
        <p:nvSpPr>
          <p:cNvPr id="7" name="Tekstvak 6">
            <a:extLst>
              <a:ext uri="{FF2B5EF4-FFF2-40B4-BE49-F238E27FC236}">
                <a16:creationId xmlns:a16="http://schemas.microsoft.com/office/drawing/2014/main" id="{D96F0B3E-94C4-4E88-BB4E-FDBFF77AC865}"/>
              </a:ext>
            </a:extLst>
          </p:cNvPr>
          <p:cNvSpPr txBox="1"/>
          <p:nvPr/>
        </p:nvSpPr>
        <p:spPr>
          <a:xfrm>
            <a:off x="548842" y="6492621"/>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2" name="Tekstvak 27">
            <a:extLst>
              <a:ext uri="{FF2B5EF4-FFF2-40B4-BE49-F238E27FC236}">
                <a16:creationId xmlns:a16="http://schemas.microsoft.com/office/drawing/2014/main" id="{103ABDCE-2D5B-C22B-49FD-B2E15194AFF7}"/>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8577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9848E6-D1B3-47A0-9E07-9AA70DEA09B5}"/>
              </a:ext>
            </a:extLst>
          </p:cNvPr>
          <p:cNvSpPr>
            <a:spLocks noGrp="1"/>
          </p:cNvSpPr>
          <p:nvPr>
            <p:ph type="body" sz="quarter" idx="13"/>
          </p:nvPr>
        </p:nvSpPr>
        <p:spPr>
          <a:xfrm>
            <a:off x="444500" y="552450"/>
            <a:ext cx="10793770" cy="753836"/>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13" name="Tekstvak 6">
            <a:extLst>
              <a:ext uri="{FF2B5EF4-FFF2-40B4-BE49-F238E27FC236}">
                <a16:creationId xmlns:a16="http://schemas.microsoft.com/office/drawing/2014/main" id="{C51BAD6F-324A-4384-836B-7CB44B3E0645}"/>
              </a:ext>
            </a:extLst>
          </p:cNvPr>
          <p:cNvSpPr txBox="1"/>
          <p:nvPr/>
        </p:nvSpPr>
        <p:spPr>
          <a:xfrm>
            <a:off x="466649" y="2124580"/>
            <a:ext cx="9230569"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Top 5 types of projects in which prefab usage is expected to grow in the coming 3 to 5 years</a:t>
            </a:r>
          </a:p>
          <a:p>
            <a:pPr>
              <a:lnSpc>
                <a:spcPct val="90000"/>
              </a:lnSpc>
            </a:pPr>
            <a:r>
              <a:rPr lang="en-GB" sz="1200" i="1">
                <a:solidFill>
                  <a:schemeClr val="tx1">
                    <a:lumMod val="50000"/>
                    <a:lumOff val="50000"/>
                  </a:schemeClr>
                </a:solidFill>
              </a:rPr>
              <a:t>In which types residential or non-residential projects do you expect a growth in prefab installation solutions for the coming 3 to 5 years?</a:t>
            </a:r>
          </a:p>
        </p:txBody>
      </p:sp>
      <p:sp>
        <p:nvSpPr>
          <p:cNvPr id="20" name="Rectangle 12">
            <a:extLst>
              <a:ext uri="{FF2B5EF4-FFF2-40B4-BE49-F238E27FC236}">
                <a16:creationId xmlns:a16="http://schemas.microsoft.com/office/drawing/2014/main" id="{D98278AD-5A38-4F86-AA8F-1F6822608879}"/>
              </a:ext>
            </a:extLst>
          </p:cNvPr>
          <p:cNvSpPr/>
          <p:nvPr/>
        </p:nvSpPr>
        <p:spPr>
          <a:xfrm>
            <a:off x="466649" y="1764477"/>
            <a:ext cx="1978421" cy="277632"/>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Arial Narrow" panose="020B0606020202030204" pitchFamily="34" charset="0"/>
              </a:rPr>
              <a:t>Prefab users</a:t>
            </a:r>
            <a:endParaRPr kumimoji="0" lang="en-US" sz="1800" b="0" i="0" u="none" strike="noStrike" kern="0" cap="none" spc="0" normalizeH="0" baseline="0">
              <a:ln>
                <a:noFill/>
              </a:ln>
              <a:solidFill>
                <a:srgbClr val="FFFFFF"/>
              </a:solidFill>
              <a:effectLst/>
              <a:uLnTx/>
              <a:uFillTx/>
              <a:latin typeface="Arial Narrow" panose="020B0606020202030204" pitchFamily="34" charset="0"/>
            </a:endParaRPr>
          </a:p>
        </p:txBody>
      </p:sp>
      <p:sp>
        <p:nvSpPr>
          <p:cNvPr id="21" name="Rectangle 16">
            <a:extLst>
              <a:ext uri="{FF2B5EF4-FFF2-40B4-BE49-F238E27FC236}">
                <a16:creationId xmlns:a16="http://schemas.microsoft.com/office/drawing/2014/main" id="{149EACBD-53B1-43F8-A10A-3AC2B008A5E5}"/>
              </a:ext>
            </a:extLst>
          </p:cNvPr>
          <p:cNvSpPr/>
          <p:nvPr/>
        </p:nvSpPr>
        <p:spPr>
          <a:xfrm>
            <a:off x="9697225" y="1787252"/>
            <a:ext cx="1983600" cy="277632"/>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kern="0">
                <a:solidFill>
                  <a:srgbClr val="FFFFFF"/>
                </a:solidFill>
                <a:latin typeface="Arial Narrow" panose="020B0606020202030204" pitchFamily="34" charset="0"/>
              </a:rPr>
              <a:t>Prefab non-users</a:t>
            </a:r>
            <a:endParaRPr kumimoji="0" lang="en-GB" sz="1800" b="0" i="0" u="none" strike="noStrike" kern="0" cap="none" spc="0" normalizeH="0" baseline="0">
              <a:ln>
                <a:noFill/>
              </a:ln>
              <a:solidFill>
                <a:srgbClr val="FFFFFF"/>
              </a:solidFill>
              <a:effectLst/>
              <a:uLnTx/>
              <a:uFillTx/>
              <a:latin typeface="Arial Narrow" panose="020B0606020202030204" pitchFamily="34" charset="0"/>
            </a:endParaRPr>
          </a:p>
        </p:txBody>
      </p:sp>
      <p:graphicFrame>
        <p:nvGraphicFramePr>
          <p:cNvPr id="22" name="Chart 24">
            <a:extLst>
              <a:ext uri="{FF2B5EF4-FFF2-40B4-BE49-F238E27FC236}">
                <a16:creationId xmlns:a16="http://schemas.microsoft.com/office/drawing/2014/main" id="{7C367F72-5073-42E6-939E-B978F2B84053}"/>
              </a:ext>
            </a:extLst>
          </p:cNvPr>
          <p:cNvGraphicFramePr/>
          <p:nvPr>
            <p:extLst>
              <p:ext uri="{D42A27DB-BD31-4B8C-83A1-F6EECF244321}">
                <p14:modId xmlns:p14="http://schemas.microsoft.com/office/powerpoint/2010/main" val="4208301789"/>
              </p:ext>
            </p:extLst>
          </p:nvPr>
        </p:nvGraphicFramePr>
        <p:xfrm>
          <a:off x="466649" y="2734148"/>
          <a:ext cx="4865616" cy="265237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Rechte verbindingslijn 9">
            <a:extLst>
              <a:ext uri="{FF2B5EF4-FFF2-40B4-BE49-F238E27FC236}">
                <a16:creationId xmlns:a16="http://schemas.microsoft.com/office/drawing/2014/main" id="{176A463C-8CEB-4842-84A4-D905EAE690FC}"/>
              </a:ext>
            </a:extLst>
          </p:cNvPr>
          <p:cNvCxnSpPr>
            <a:cxnSpLocks/>
          </p:cNvCxnSpPr>
          <p:nvPr/>
        </p:nvCxnSpPr>
        <p:spPr>
          <a:xfrm flipV="1">
            <a:off x="6096000" y="2734147"/>
            <a:ext cx="0" cy="360950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hart 24">
            <a:extLst>
              <a:ext uri="{FF2B5EF4-FFF2-40B4-BE49-F238E27FC236}">
                <a16:creationId xmlns:a16="http://schemas.microsoft.com/office/drawing/2014/main" id="{46768E2E-94B0-424E-938E-705716E3150A}"/>
              </a:ext>
            </a:extLst>
          </p:cNvPr>
          <p:cNvGraphicFramePr/>
          <p:nvPr>
            <p:extLst>
              <p:ext uri="{D42A27DB-BD31-4B8C-83A1-F6EECF244321}">
                <p14:modId xmlns:p14="http://schemas.microsoft.com/office/powerpoint/2010/main" val="2791936798"/>
              </p:ext>
            </p:extLst>
          </p:nvPr>
        </p:nvGraphicFramePr>
        <p:xfrm>
          <a:off x="6629324" y="2734148"/>
          <a:ext cx="4865616" cy="265237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1">
            <a:extLst>
              <a:ext uri="{FF2B5EF4-FFF2-40B4-BE49-F238E27FC236}">
                <a16:creationId xmlns:a16="http://schemas.microsoft.com/office/drawing/2014/main" id="{799C1E38-BD98-497A-9D76-A63C9D4F5675}"/>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WORKING WITH PREFAB | NOT WORKING WITH PREFAB | </a:t>
            </a:r>
            <a:r>
              <a:rPr lang="en-GB" sz="900"/>
              <a:t>EXPECTATIONS </a:t>
            </a:r>
            <a:r>
              <a:rPr lang="en-GB" sz="900" b="0"/>
              <a:t>| STATEMENTS | TYPE OF SUPPLIERS </a:t>
            </a:r>
            <a:endParaRPr lang="en-GB" sz="900"/>
          </a:p>
        </p:txBody>
      </p:sp>
      <p:sp>
        <p:nvSpPr>
          <p:cNvPr id="9" name="Tekstvak 8">
            <a:extLst>
              <a:ext uri="{FF2B5EF4-FFF2-40B4-BE49-F238E27FC236}">
                <a16:creationId xmlns:a16="http://schemas.microsoft.com/office/drawing/2014/main" id="{4992E092-3101-4F3F-8725-12ADFAE46C21}"/>
              </a:ext>
            </a:extLst>
          </p:cNvPr>
          <p:cNvSpPr txBox="1"/>
          <p:nvPr/>
        </p:nvSpPr>
        <p:spPr>
          <a:xfrm>
            <a:off x="6470071" y="6469608"/>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44</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non-users</a:t>
            </a:r>
          </a:p>
        </p:txBody>
      </p:sp>
      <p:sp>
        <p:nvSpPr>
          <p:cNvPr id="15" name="Tekstvak 14">
            <a:extLst>
              <a:ext uri="{FF2B5EF4-FFF2-40B4-BE49-F238E27FC236}">
                <a16:creationId xmlns:a16="http://schemas.microsoft.com/office/drawing/2014/main" id="{FA8C91BB-1C63-457C-AF5E-11298BFC7DC9}"/>
              </a:ext>
            </a:extLst>
          </p:cNvPr>
          <p:cNvSpPr txBox="1"/>
          <p:nvPr/>
        </p:nvSpPr>
        <p:spPr>
          <a:xfrm>
            <a:off x="548842" y="6492621"/>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2" name="Tekstvak 27">
            <a:extLst>
              <a:ext uri="{FF2B5EF4-FFF2-40B4-BE49-F238E27FC236}">
                <a16:creationId xmlns:a16="http://schemas.microsoft.com/office/drawing/2014/main" id="{E8FCC111-297E-A840-DF66-46525BBA5FA2}"/>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6080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6">
            <a:extLst>
              <a:ext uri="{FF2B5EF4-FFF2-40B4-BE49-F238E27FC236}">
                <a16:creationId xmlns:a16="http://schemas.microsoft.com/office/drawing/2014/main" id="{C51BAD6F-324A-4384-836B-7CB44B3E0645}"/>
              </a:ext>
            </a:extLst>
          </p:cNvPr>
          <p:cNvSpPr txBox="1"/>
          <p:nvPr/>
        </p:nvSpPr>
        <p:spPr>
          <a:xfrm>
            <a:off x="437144" y="601149"/>
            <a:ext cx="10639493" cy="374162"/>
          </a:xfrm>
          <a:prstGeom prst="rect">
            <a:avLst/>
          </a:prstGeom>
          <a:noFill/>
          <a:ln>
            <a:noFill/>
          </a:ln>
        </p:spPr>
        <p:txBody>
          <a:bodyPr wrap="square" lIns="0" tIns="0" rIns="0" bIns="0" rtlCol="0" anchor="t">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2" name="Titel 1">
            <a:extLst>
              <a:ext uri="{FF2B5EF4-FFF2-40B4-BE49-F238E27FC236}">
                <a16:creationId xmlns:a16="http://schemas.microsoft.com/office/drawing/2014/main" id="{920C34B8-01EF-4ECA-BB1E-FD1364E48806}"/>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WORKING WITH PREFAB | NOT WORKING WITH PREFAB | </a:t>
            </a:r>
            <a:r>
              <a:rPr lang="en-GB" sz="900"/>
              <a:t>EXPECTATIONS </a:t>
            </a:r>
            <a:r>
              <a:rPr lang="en-GB" sz="900" b="0"/>
              <a:t>| STATEMENTS | TYPE OF SUPPLIERS </a:t>
            </a:r>
            <a:endParaRPr lang="en-GB" sz="900"/>
          </a:p>
        </p:txBody>
      </p:sp>
      <p:sp>
        <p:nvSpPr>
          <p:cNvPr id="7" name="Tekstvak 6">
            <a:extLst>
              <a:ext uri="{FF2B5EF4-FFF2-40B4-BE49-F238E27FC236}">
                <a16:creationId xmlns:a16="http://schemas.microsoft.com/office/drawing/2014/main" id="{65A941F4-06D4-4DDA-A417-70BC0E35F885}"/>
              </a:ext>
            </a:extLst>
          </p:cNvPr>
          <p:cNvSpPr txBox="1"/>
          <p:nvPr/>
        </p:nvSpPr>
        <p:spPr>
          <a:xfrm>
            <a:off x="501139" y="2290195"/>
            <a:ext cx="5397248" cy="3779575"/>
          </a:xfrm>
          <a:prstGeom prst="rect">
            <a:avLst/>
          </a:prstGeom>
          <a:noFill/>
        </p:spPr>
        <p:txBody>
          <a:bodyPr wrap="square" lIns="0" tIns="0" rIns="0" bIns="0" rtlCol="0" anchor="t">
            <a:noAutofit/>
          </a:bodyPr>
          <a:lstStyle/>
          <a:p>
            <a:pPr algn="l">
              <a:lnSpc>
                <a:spcPct val="90000"/>
              </a:lnSpc>
            </a:pPr>
            <a:r>
              <a:rPr lang="en-GB" sz="2000" b="1" dirty="0">
                <a:solidFill>
                  <a:srgbClr val="0A5D7A"/>
                </a:solidFill>
              </a:rPr>
              <a:t>1. </a:t>
            </a:r>
            <a:r>
              <a:rPr lang="nl-NL" sz="2000" b="1" dirty="0">
                <a:solidFill>
                  <a:srgbClr val="0A5D7A"/>
                </a:solidFill>
              </a:rPr>
              <a:t>Lorem ipsum dolor sit amet</a:t>
            </a:r>
            <a:endParaRPr lang="en-GB" sz="2000" b="1" dirty="0">
              <a:solidFill>
                <a:srgbClr val="0A5D7A"/>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a:lnSpc>
                <a:spcPct val="90000"/>
              </a:lnSpc>
            </a:pPr>
            <a:endParaRPr lang="hr-HR" sz="1200" i="1" dirty="0">
              <a:solidFill>
                <a:srgbClr val="4A4A49"/>
              </a:solidFill>
            </a:endParaRPr>
          </a:p>
          <a:p>
            <a:pPr marL="285750" indent="-285750">
              <a:lnSpc>
                <a:spcPct val="90000"/>
              </a:lnSpc>
              <a:buFont typeface="Arial" panose="020B0604020202020204" pitchFamily="34" charset="0"/>
              <a:buChar char="•"/>
            </a:pPr>
            <a:endParaRPr lang="da-DK" sz="1200" i="1" dirty="0">
              <a:solidFill>
                <a:srgbClr val="4A4A49"/>
              </a:solidFill>
            </a:endParaRPr>
          </a:p>
          <a:p>
            <a:pPr>
              <a:lnSpc>
                <a:spcPct val="90000"/>
              </a:lnSpc>
            </a:pPr>
            <a:endParaRPr lang="en-GB" sz="1400" b="1" dirty="0">
              <a:solidFill>
                <a:srgbClr val="0A5D7A"/>
              </a:solidFill>
            </a:endParaRPr>
          </a:p>
          <a:p>
            <a:pPr algn="l">
              <a:lnSpc>
                <a:spcPct val="90000"/>
              </a:lnSpc>
            </a:pPr>
            <a:endParaRPr lang="en-GB" sz="2000" b="1" dirty="0">
              <a:solidFill>
                <a:srgbClr val="0A5D7A"/>
              </a:solidFill>
            </a:endParaRPr>
          </a:p>
          <a:p>
            <a:pPr algn="l">
              <a:lnSpc>
                <a:spcPct val="90000"/>
              </a:lnSpc>
            </a:pPr>
            <a:r>
              <a:rPr lang="en-GB" sz="2000" b="1" dirty="0">
                <a:solidFill>
                  <a:srgbClr val="0A5D7A"/>
                </a:solidFill>
              </a:rPr>
              <a:t>2. </a:t>
            </a:r>
            <a:r>
              <a:rPr lang="nl-NL" sz="2000" b="1" dirty="0">
                <a:solidFill>
                  <a:srgbClr val="0A5D7A"/>
                </a:solidFill>
              </a:rPr>
              <a:t>Lorem ipsum dolor sit amet</a:t>
            </a:r>
            <a:endParaRPr lang="en-GB" sz="2000" b="1" dirty="0">
              <a:solidFill>
                <a:srgbClr val="0A5D7A"/>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171450" indent="-171450">
              <a:lnSpc>
                <a:spcPct val="90000"/>
              </a:lnSpc>
              <a:buFont typeface="Arial" panose="020B0604020202020204" pitchFamily="34" charset="0"/>
              <a:buChar char="•"/>
            </a:pPr>
            <a:endParaRPr lang="en-GB" sz="1400" b="1" dirty="0">
              <a:solidFill>
                <a:srgbClr val="0A5D7A"/>
              </a:solidFill>
            </a:endParaRPr>
          </a:p>
          <a:p>
            <a:pPr marL="285750" indent="-285750" algn="l">
              <a:lnSpc>
                <a:spcPct val="90000"/>
              </a:lnSpc>
              <a:buFont typeface="Arial" panose="020B0604020202020204" pitchFamily="34" charset="0"/>
              <a:buChar char="•"/>
            </a:pPr>
            <a:endParaRPr lang="en-GB" sz="1400" b="1" dirty="0">
              <a:solidFill>
                <a:srgbClr val="0A5D7A"/>
              </a:solidFill>
            </a:endParaRPr>
          </a:p>
        </p:txBody>
      </p:sp>
      <p:sp>
        <p:nvSpPr>
          <p:cNvPr id="9" name="Tekstvak 8">
            <a:extLst>
              <a:ext uri="{FF2B5EF4-FFF2-40B4-BE49-F238E27FC236}">
                <a16:creationId xmlns:a16="http://schemas.microsoft.com/office/drawing/2014/main" id="{B179281C-AC57-434A-AF68-96753FDF6B6D}"/>
              </a:ext>
            </a:extLst>
          </p:cNvPr>
          <p:cNvSpPr txBox="1"/>
          <p:nvPr/>
        </p:nvSpPr>
        <p:spPr>
          <a:xfrm>
            <a:off x="6357610" y="2305100"/>
            <a:ext cx="5397248" cy="3358610"/>
          </a:xfrm>
          <a:prstGeom prst="rect">
            <a:avLst/>
          </a:prstGeom>
          <a:noFill/>
        </p:spPr>
        <p:txBody>
          <a:bodyPr wrap="square" lIns="0" tIns="0" rIns="0" bIns="0" rtlCol="0" anchor="t">
            <a:noAutofit/>
          </a:bodyPr>
          <a:lstStyle/>
          <a:p>
            <a:pPr algn="l">
              <a:lnSpc>
                <a:spcPct val="90000"/>
              </a:lnSpc>
            </a:pPr>
            <a:r>
              <a:rPr lang="en-GB" sz="2000" b="1" dirty="0">
                <a:solidFill>
                  <a:srgbClr val="0A5D7A"/>
                </a:solidFill>
              </a:rPr>
              <a:t>3. </a:t>
            </a:r>
            <a:r>
              <a:rPr lang="nl-NL" sz="2000" b="1" dirty="0">
                <a:solidFill>
                  <a:srgbClr val="0A5D7A"/>
                </a:solidFill>
              </a:rPr>
              <a:t>Lorem ipsum dolor sit amet</a:t>
            </a:r>
            <a:endParaRPr lang="en-GB" sz="2000" b="1" dirty="0">
              <a:solidFill>
                <a:srgbClr val="0A5D7A"/>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a:lnSpc>
                <a:spcPct val="90000"/>
              </a:lnSpc>
            </a:pPr>
            <a:endParaRPr lang="en-GB" b="1" dirty="0">
              <a:solidFill>
                <a:srgbClr val="0A5D7A"/>
              </a:solidFill>
            </a:endParaRPr>
          </a:p>
          <a:p>
            <a:pPr>
              <a:lnSpc>
                <a:spcPct val="90000"/>
              </a:lnSpc>
            </a:pPr>
            <a:endParaRPr lang="en-GB" b="1" dirty="0">
              <a:solidFill>
                <a:srgbClr val="0A5D7A"/>
              </a:solidFill>
            </a:endParaRPr>
          </a:p>
          <a:p>
            <a:pPr>
              <a:lnSpc>
                <a:spcPct val="90000"/>
              </a:lnSpc>
            </a:pPr>
            <a:endParaRPr lang="en-GB" b="1" dirty="0">
              <a:solidFill>
                <a:srgbClr val="0A5D7A"/>
              </a:solidFill>
            </a:endParaRPr>
          </a:p>
          <a:p>
            <a:pPr algn="l">
              <a:lnSpc>
                <a:spcPct val="90000"/>
              </a:lnSpc>
            </a:pPr>
            <a:r>
              <a:rPr lang="en-GB" sz="2000" b="1" dirty="0">
                <a:solidFill>
                  <a:srgbClr val="0A5D7A"/>
                </a:solidFill>
              </a:rPr>
              <a:t>4. </a:t>
            </a:r>
            <a:r>
              <a:rPr lang="nl-NL" sz="2000" b="1" dirty="0">
                <a:solidFill>
                  <a:srgbClr val="0A5D7A"/>
                </a:solidFill>
              </a:rPr>
              <a:t>Lorem ipsum dolor sit amet</a:t>
            </a:r>
            <a:endParaRPr lang="en-GB" sz="2000" b="1" dirty="0">
              <a:solidFill>
                <a:srgbClr val="0A5D7A"/>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endParaRPr lang="hr-HR" sz="1200" i="1" dirty="0">
              <a:solidFill>
                <a:srgbClr val="4A4A49"/>
              </a:solidFill>
            </a:endParaRP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marL="285750" indent="-285750">
              <a:lnSpc>
                <a:spcPct val="90000"/>
              </a:lnSpc>
              <a:buFont typeface="Arial" panose="020B0604020202020204" pitchFamily="34" charset="0"/>
              <a:buChar char="•"/>
            </a:pPr>
            <a:r>
              <a:rPr lang="da-DK" sz="1200" i="1" dirty="0">
                <a:solidFill>
                  <a:srgbClr val="4A4A49"/>
                </a:solidFill>
              </a:rPr>
              <a:t>Lorem ipsum dolor sit amet</a:t>
            </a:r>
          </a:p>
          <a:p>
            <a:pPr algn="l">
              <a:lnSpc>
                <a:spcPct val="90000"/>
              </a:lnSpc>
            </a:pPr>
            <a:endParaRPr lang="en-GB" sz="1400" b="1" dirty="0">
              <a:solidFill>
                <a:srgbClr val="0A5D7A"/>
              </a:solidFill>
            </a:endParaRPr>
          </a:p>
          <a:p>
            <a:pPr marL="285750" indent="-285750" algn="l">
              <a:lnSpc>
                <a:spcPct val="90000"/>
              </a:lnSpc>
              <a:buFont typeface="Arial" panose="020B0604020202020204" pitchFamily="34" charset="0"/>
              <a:buChar char="•"/>
            </a:pPr>
            <a:endParaRPr lang="en-GB" sz="1400" b="1" dirty="0">
              <a:solidFill>
                <a:srgbClr val="0A5D7A"/>
              </a:solidFill>
            </a:endParaRPr>
          </a:p>
          <a:p>
            <a:pPr marL="285750" indent="-285750" algn="l">
              <a:lnSpc>
                <a:spcPct val="90000"/>
              </a:lnSpc>
              <a:buFont typeface="Arial" panose="020B0604020202020204" pitchFamily="34" charset="0"/>
              <a:buChar char="•"/>
            </a:pPr>
            <a:endParaRPr lang="en-GB" sz="1400" b="1" dirty="0">
              <a:solidFill>
                <a:srgbClr val="0A5D7A"/>
              </a:solidFill>
            </a:endParaRPr>
          </a:p>
          <a:p>
            <a:pPr marL="285750" indent="-285750" algn="l">
              <a:lnSpc>
                <a:spcPct val="90000"/>
              </a:lnSpc>
              <a:buFont typeface="Arial" panose="020B0604020202020204" pitchFamily="34" charset="0"/>
              <a:buChar char="•"/>
            </a:pPr>
            <a:endParaRPr lang="en-GB" sz="1400" b="1" dirty="0">
              <a:solidFill>
                <a:srgbClr val="0A5D7A"/>
              </a:solidFill>
            </a:endParaRPr>
          </a:p>
          <a:p>
            <a:pPr marL="285750" indent="-285750" algn="l">
              <a:lnSpc>
                <a:spcPct val="90000"/>
              </a:lnSpc>
              <a:buFont typeface="Arial" panose="020B0604020202020204" pitchFamily="34" charset="0"/>
              <a:buChar char="•"/>
            </a:pPr>
            <a:endParaRPr lang="en-GB" sz="1400" b="1" dirty="0">
              <a:solidFill>
                <a:srgbClr val="0A5D7A"/>
              </a:solidFill>
            </a:endParaRPr>
          </a:p>
        </p:txBody>
      </p:sp>
      <p:sp>
        <p:nvSpPr>
          <p:cNvPr id="3" name="Tekstvak 6">
            <a:extLst>
              <a:ext uri="{FF2B5EF4-FFF2-40B4-BE49-F238E27FC236}">
                <a16:creationId xmlns:a16="http://schemas.microsoft.com/office/drawing/2014/main" id="{554DF6F2-ACE0-4B32-BC6C-F2A6F45CFF5A}"/>
              </a:ext>
            </a:extLst>
          </p:cNvPr>
          <p:cNvSpPr txBox="1"/>
          <p:nvPr/>
        </p:nvSpPr>
        <p:spPr>
          <a:xfrm>
            <a:off x="437144" y="6410007"/>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N</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=1</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00</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all</a:t>
            </a:r>
          </a:p>
        </p:txBody>
      </p:sp>
      <p:sp>
        <p:nvSpPr>
          <p:cNvPr id="11" name="Tekstvak 6">
            <a:extLst>
              <a:ext uri="{FF2B5EF4-FFF2-40B4-BE49-F238E27FC236}">
                <a16:creationId xmlns:a16="http://schemas.microsoft.com/office/drawing/2014/main" id="{EC82DD3C-BF37-4BE7-BE2C-F0FED5883851}"/>
              </a:ext>
            </a:extLst>
          </p:cNvPr>
          <p:cNvSpPr txBox="1"/>
          <p:nvPr/>
        </p:nvSpPr>
        <p:spPr>
          <a:xfrm>
            <a:off x="466656" y="1779273"/>
            <a:ext cx="10639493"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In what way can manufacturers assist you or improve with regards to prefab? </a:t>
            </a:r>
          </a:p>
        </p:txBody>
      </p:sp>
      <p:sp>
        <p:nvSpPr>
          <p:cNvPr id="8" name="Tekstvak 27">
            <a:extLst>
              <a:ext uri="{FF2B5EF4-FFF2-40B4-BE49-F238E27FC236}">
                <a16:creationId xmlns:a16="http://schemas.microsoft.com/office/drawing/2014/main" id="{BFA556D5-9727-9115-F815-D16658AA6B87}"/>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1925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9848E6-D1B3-47A0-9E07-9AA70DEA09B5}"/>
              </a:ext>
            </a:extLst>
          </p:cNvPr>
          <p:cNvSpPr>
            <a:spLocks noGrp="1"/>
          </p:cNvSpPr>
          <p:nvPr>
            <p:ph type="body" sz="quarter" idx="13"/>
          </p:nvPr>
        </p:nvSpPr>
        <p:spPr>
          <a:xfrm>
            <a:off x="444500" y="552450"/>
            <a:ext cx="10793770" cy="753836"/>
          </a:xfrm>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13" name="Tekstvak 6">
            <a:extLst>
              <a:ext uri="{FF2B5EF4-FFF2-40B4-BE49-F238E27FC236}">
                <a16:creationId xmlns:a16="http://schemas.microsoft.com/office/drawing/2014/main" id="{C51BAD6F-324A-4384-836B-7CB44B3E0645}"/>
              </a:ext>
            </a:extLst>
          </p:cNvPr>
          <p:cNvSpPr txBox="1"/>
          <p:nvPr/>
        </p:nvSpPr>
        <p:spPr>
          <a:xfrm>
            <a:off x="466649" y="2124580"/>
            <a:ext cx="9230569" cy="374162"/>
          </a:xfrm>
          <a:prstGeom prst="rect">
            <a:avLst/>
          </a:prstGeom>
          <a:noFill/>
          <a:ln>
            <a:noFill/>
          </a:ln>
        </p:spPr>
        <p:txBody>
          <a:bodyPr wrap="square" lIns="0" tIns="0" rIns="0" bIns="0" rtlCol="0" anchor="t">
            <a:noAutofit/>
          </a:bodyPr>
          <a:lstStyle/>
          <a:p>
            <a:pPr>
              <a:lnSpc>
                <a:spcPct val="90000"/>
              </a:lnSpc>
            </a:pPr>
            <a:r>
              <a:rPr lang="hr-HR" sz="1400" b="1">
                <a:solidFill>
                  <a:srgbClr val="4A4A49"/>
                </a:solidFill>
                <a:latin typeface="Arial" panose="020B0604020202020204" pitchFamily="34" charset="0"/>
                <a:cs typeface="Arial" panose="020B0604020202020204" pitchFamily="34" charset="0"/>
              </a:rPr>
              <a:t>Leads for prefab solutions</a:t>
            </a:r>
            <a:endParaRPr lang="en-GB" sz="1400" b="1">
              <a:solidFill>
                <a:srgbClr val="4A4A49"/>
              </a:solidFill>
              <a:latin typeface="Arial" panose="020B0604020202020204" pitchFamily="34" charset="0"/>
              <a:cs typeface="Arial" panose="020B0604020202020204" pitchFamily="34" charset="0"/>
            </a:endParaRPr>
          </a:p>
          <a:p>
            <a:pPr>
              <a:lnSpc>
                <a:spcPct val="90000"/>
              </a:lnSpc>
            </a:pPr>
            <a:r>
              <a:rPr lang="en-GB" sz="1200" i="1">
                <a:solidFill>
                  <a:schemeClr val="tx1">
                    <a:lumMod val="50000"/>
                    <a:lumOff val="50000"/>
                  </a:schemeClr>
                </a:solidFill>
                <a:latin typeface="Arial" panose="020B0604020202020204" pitchFamily="34" charset="0"/>
                <a:cs typeface="Arial" panose="020B0604020202020204" pitchFamily="34" charset="0"/>
              </a:rPr>
              <a:t>In </a:t>
            </a:r>
            <a:r>
              <a:rPr lang="hr-HR" sz="1200" i="1">
                <a:solidFill>
                  <a:schemeClr val="tx1">
                    <a:lumMod val="50000"/>
                    <a:lumOff val="50000"/>
                  </a:schemeClr>
                </a:solidFill>
                <a:latin typeface="Arial" panose="020B0604020202020204" pitchFamily="34" charset="0"/>
                <a:cs typeface="Arial" panose="020B0604020202020204" pitchFamily="34" charset="0"/>
              </a:rPr>
              <a:t>your opinion who should be in the lead for prefab solutions?</a:t>
            </a:r>
            <a:endParaRPr lang="en-GB" sz="1200" i="1">
              <a:solidFill>
                <a:schemeClr val="tx1">
                  <a:lumMod val="50000"/>
                  <a:lumOff val="50000"/>
                </a:schemeClr>
              </a:solidFill>
              <a:latin typeface="Arial" panose="020B0604020202020204" pitchFamily="34" charset="0"/>
              <a:cs typeface="Arial" panose="020B0604020202020204" pitchFamily="34" charset="0"/>
            </a:endParaRPr>
          </a:p>
        </p:txBody>
      </p:sp>
      <p:sp>
        <p:nvSpPr>
          <p:cNvPr id="20" name="Rectangle 12">
            <a:extLst>
              <a:ext uri="{FF2B5EF4-FFF2-40B4-BE49-F238E27FC236}">
                <a16:creationId xmlns:a16="http://schemas.microsoft.com/office/drawing/2014/main" id="{D98278AD-5A38-4F86-AA8F-1F6822608879}"/>
              </a:ext>
            </a:extLst>
          </p:cNvPr>
          <p:cNvSpPr/>
          <p:nvPr/>
        </p:nvSpPr>
        <p:spPr>
          <a:xfrm>
            <a:off x="466649" y="1764477"/>
            <a:ext cx="1978421" cy="277632"/>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Arial Narrow" panose="020B0606020202030204" pitchFamily="34" charset="0"/>
              </a:rPr>
              <a:t>Prefab users</a:t>
            </a:r>
            <a:endParaRPr kumimoji="0" lang="en-US" sz="1800" b="0" i="0" u="none" strike="noStrike" kern="0" cap="none" spc="0" normalizeH="0" baseline="0">
              <a:ln>
                <a:noFill/>
              </a:ln>
              <a:solidFill>
                <a:srgbClr val="FFFFFF"/>
              </a:solidFill>
              <a:effectLst/>
              <a:uLnTx/>
              <a:uFillTx/>
              <a:latin typeface="Arial Narrow" panose="020B0606020202030204" pitchFamily="34" charset="0"/>
            </a:endParaRPr>
          </a:p>
        </p:txBody>
      </p:sp>
      <p:sp>
        <p:nvSpPr>
          <p:cNvPr id="21" name="Rectangle 16">
            <a:extLst>
              <a:ext uri="{FF2B5EF4-FFF2-40B4-BE49-F238E27FC236}">
                <a16:creationId xmlns:a16="http://schemas.microsoft.com/office/drawing/2014/main" id="{149EACBD-53B1-43F8-A10A-3AC2B008A5E5}"/>
              </a:ext>
            </a:extLst>
          </p:cNvPr>
          <p:cNvSpPr/>
          <p:nvPr/>
        </p:nvSpPr>
        <p:spPr>
          <a:xfrm>
            <a:off x="9697225" y="1787252"/>
            <a:ext cx="1983600" cy="277632"/>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kern="0">
                <a:solidFill>
                  <a:srgbClr val="FFFFFF"/>
                </a:solidFill>
                <a:latin typeface="Arial Narrow" panose="020B0606020202030204" pitchFamily="34" charset="0"/>
              </a:rPr>
              <a:t>Prefab non-users</a:t>
            </a:r>
            <a:endParaRPr kumimoji="0" lang="en-GB" sz="1800" b="0" i="0" u="none" strike="noStrike" kern="0" cap="none" spc="0" normalizeH="0" baseline="0">
              <a:ln>
                <a:noFill/>
              </a:ln>
              <a:solidFill>
                <a:srgbClr val="FFFFFF"/>
              </a:solidFill>
              <a:effectLst/>
              <a:uLnTx/>
              <a:uFillTx/>
              <a:latin typeface="Arial Narrow" panose="020B0606020202030204" pitchFamily="34" charset="0"/>
            </a:endParaRPr>
          </a:p>
        </p:txBody>
      </p:sp>
      <p:cxnSp>
        <p:nvCxnSpPr>
          <p:cNvPr id="10" name="Rechte verbindingslijn 9">
            <a:extLst>
              <a:ext uri="{FF2B5EF4-FFF2-40B4-BE49-F238E27FC236}">
                <a16:creationId xmlns:a16="http://schemas.microsoft.com/office/drawing/2014/main" id="{176A463C-8CEB-4842-84A4-D905EAE690FC}"/>
              </a:ext>
            </a:extLst>
          </p:cNvPr>
          <p:cNvCxnSpPr>
            <a:cxnSpLocks/>
          </p:cNvCxnSpPr>
          <p:nvPr/>
        </p:nvCxnSpPr>
        <p:spPr>
          <a:xfrm flipV="1">
            <a:off x="6096000" y="2734147"/>
            <a:ext cx="0" cy="360950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4992E092-3101-4F3F-8725-12ADFAE46C21}"/>
              </a:ext>
            </a:extLst>
          </p:cNvPr>
          <p:cNvSpPr txBox="1"/>
          <p:nvPr/>
        </p:nvSpPr>
        <p:spPr>
          <a:xfrm>
            <a:off x="6470071" y="6469608"/>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44</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non-users</a:t>
            </a:r>
          </a:p>
        </p:txBody>
      </p:sp>
      <p:sp>
        <p:nvSpPr>
          <p:cNvPr id="15" name="Tekstvak 14">
            <a:extLst>
              <a:ext uri="{FF2B5EF4-FFF2-40B4-BE49-F238E27FC236}">
                <a16:creationId xmlns:a16="http://schemas.microsoft.com/office/drawing/2014/main" id="{FA8C91BB-1C63-457C-AF5E-11298BFC7DC9}"/>
              </a:ext>
            </a:extLst>
          </p:cNvPr>
          <p:cNvSpPr txBox="1"/>
          <p:nvPr/>
        </p:nvSpPr>
        <p:spPr>
          <a:xfrm>
            <a:off x="548842" y="6492621"/>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graphicFrame>
        <p:nvGraphicFramePr>
          <p:cNvPr id="14" name="Chart 24">
            <a:extLst>
              <a:ext uri="{FF2B5EF4-FFF2-40B4-BE49-F238E27FC236}">
                <a16:creationId xmlns:a16="http://schemas.microsoft.com/office/drawing/2014/main" id="{34AE9A5E-55B3-534C-0F9D-0A27615D5F77}"/>
              </a:ext>
            </a:extLst>
          </p:cNvPr>
          <p:cNvGraphicFramePr/>
          <p:nvPr>
            <p:extLst>
              <p:ext uri="{D42A27DB-BD31-4B8C-83A1-F6EECF244321}">
                <p14:modId xmlns:p14="http://schemas.microsoft.com/office/powerpoint/2010/main" val="888666999"/>
              </p:ext>
            </p:extLst>
          </p:nvPr>
        </p:nvGraphicFramePr>
        <p:xfrm>
          <a:off x="503339" y="2625754"/>
          <a:ext cx="4865616" cy="37842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24">
            <a:extLst>
              <a:ext uri="{FF2B5EF4-FFF2-40B4-BE49-F238E27FC236}">
                <a16:creationId xmlns:a16="http://schemas.microsoft.com/office/drawing/2014/main" id="{8DACF033-335D-8909-2B26-75FCF0A8476E}"/>
              </a:ext>
            </a:extLst>
          </p:cNvPr>
          <p:cNvGraphicFramePr/>
          <p:nvPr>
            <p:extLst>
              <p:ext uri="{D42A27DB-BD31-4B8C-83A1-F6EECF244321}">
                <p14:modId xmlns:p14="http://schemas.microsoft.com/office/powerpoint/2010/main" val="198787466"/>
              </p:ext>
            </p:extLst>
          </p:nvPr>
        </p:nvGraphicFramePr>
        <p:xfrm>
          <a:off x="7115262" y="2467133"/>
          <a:ext cx="4865616" cy="3784251"/>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el 1">
            <a:extLst>
              <a:ext uri="{FF2B5EF4-FFF2-40B4-BE49-F238E27FC236}">
                <a16:creationId xmlns:a16="http://schemas.microsoft.com/office/drawing/2014/main" id="{3353D9CD-98C0-A47C-5B3D-403DBBD24497}"/>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a:t>
            </a:r>
            <a:r>
              <a:rPr lang="en-GB" b="0"/>
              <a:t>| </a:t>
            </a:r>
            <a:r>
              <a:rPr lang="en-GB" sz="900" b="0"/>
              <a:t>DISTRIBUTION | TYPE OF INSTALLATIONS | WORKING WITH PREFAB | NOT WORKING WITH PREFAB | </a:t>
            </a:r>
            <a:r>
              <a:rPr lang="en-GB" sz="900"/>
              <a:t>EXPECTATIONS | </a:t>
            </a:r>
            <a:r>
              <a:rPr lang="en-GB" sz="900" b="0"/>
              <a:t>STATEMENTS | TYPE OF SUPPLIERS </a:t>
            </a:r>
          </a:p>
        </p:txBody>
      </p:sp>
      <p:sp>
        <p:nvSpPr>
          <p:cNvPr id="12" name="Tekstvak 27">
            <a:extLst>
              <a:ext uri="{FF2B5EF4-FFF2-40B4-BE49-F238E27FC236}">
                <a16:creationId xmlns:a16="http://schemas.microsoft.com/office/drawing/2014/main" id="{24484400-45C7-F78B-F0AF-FF9317590B03}"/>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15673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22">
            <a:extLst>
              <a:ext uri="{FF2B5EF4-FFF2-40B4-BE49-F238E27FC236}">
                <a16:creationId xmlns:a16="http://schemas.microsoft.com/office/drawing/2014/main" id="{285DA8AE-D10F-48DD-B1AE-168E92705C6F}"/>
              </a:ext>
            </a:extLst>
          </p:cNvPr>
          <p:cNvGraphicFramePr>
            <a:graphicFrameLocks noGrp="1"/>
          </p:cNvGraphicFramePr>
          <p:nvPr/>
        </p:nvGraphicFramePr>
        <p:xfrm>
          <a:off x="5419503" y="1950847"/>
          <a:ext cx="2630806" cy="4385905"/>
        </p:xfrm>
        <a:graphic>
          <a:graphicData uri="http://schemas.openxmlformats.org/drawingml/2006/table">
            <a:tbl>
              <a:tblPr firstRow="1" bandRow="1">
                <a:tableStyleId>{2D5ABB26-0587-4C30-8999-92F81FD0307C}</a:tableStyleId>
              </a:tblPr>
              <a:tblGrid>
                <a:gridCol w="1315403">
                  <a:extLst>
                    <a:ext uri="{9D8B030D-6E8A-4147-A177-3AD203B41FA5}">
                      <a16:colId xmlns:a16="http://schemas.microsoft.com/office/drawing/2014/main" val="4002876612"/>
                    </a:ext>
                  </a:extLst>
                </a:gridCol>
                <a:gridCol w="1315403">
                  <a:extLst>
                    <a:ext uri="{9D8B030D-6E8A-4147-A177-3AD203B41FA5}">
                      <a16:colId xmlns:a16="http://schemas.microsoft.com/office/drawing/2014/main" val="1700738676"/>
                    </a:ext>
                  </a:extLst>
                </a:gridCol>
              </a:tblGrid>
              <a:tr h="4385905">
                <a:tc>
                  <a:txBody>
                    <a:bodyPr/>
                    <a:lstStyle/>
                    <a:p>
                      <a:pPr algn="ctr"/>
                      <a:endParaRPr lang="en-US" sz="1100" b="1">
                        <a:solidFill>
                          <a:srgbClr val="F29733"/>
                        </a:solidFill>
                      </a:endParaRPr>
                    </a:p>
                  </a:txBody>
                  <a:tcPr marL="0" marR="75888" marT="32922" marB="32922" anchor="ct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757F7F">
                        <a:alpha val="25000"/>
                      </a:srgbClr>
                    </a:solidFill>
                  </a:tcPr>
                </a:tc>
                <a:tc>
                  <a:txBody>
                    <a:bodyPr/>
                    <a:lstStyle/>
                    <a:p>
                      <a:pPr algn="ctr"/>
                      <a:endParaRPr lang="en-US" sz="1100" b="1">
                        <a:solidFill>
                          <a:srgbClr val="226D87"/>
                        </a:solidFill>
                      </a:endParaRPr>
                    </a:p>
                  </a:txBody>
                  <a:tcPr marL="0" marR="75888" marT="32922" marB="3292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5D7A">
                        <a:alpha val="25000"/>
                      </a:srgbClr>
                    </a:solidFill>
                  </a:tcPr>
                </a:tc>
                <a:extLst>
                  <a:ext uri="{0D108BD9-81ED-4DB2-BD59-A6C34878D82A}">
                    <a16:rowId xmlns:a16="http://schemas.microsoft.com/office/drawing/2014/main" val="2846191443"/>
                  </a:ext>
                </a:extLst>
              </a:tr>
            </a:tbl>
          </a:graphicData>
        </a:graphic>
      </p:graphicFrame>
      <p:sp>
        <p:nvSpPr>
          <p:cNvPr id="15" name="Tekstvak 6">
            <a:extLst>
              <a:ext uri="{FF2B5EF4-FFF2-40B4-BE49-F238E27FC236}">
                <a16:creationId xmlns:a16="http://schemas.microsoft.com/office/drawing/2014/main" id="{AE3EDD8C-E530-4F41-89E6-8F51A51D474F}"/>
              </a:ext>
            </a:extLst>
          </p:cNvPr>
          <p:cNvSpPr txBox="1"/>
          <p:nvPr/>
        </p:nvSpPr>
        <p:spPr>
          <a:xfrm>
            <a:off x="444498" y="1376015"/>
            <a:ext cx="1691916" cy="238580"/>
          </a:xfrm>
          <a:prstGeom prst="rect">
            <a:avLst/>
          </a:prstGeom>
          <a:noFill/>
          <a:ln>
            <a:noFill/>
          </a:ln>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a:ln>
                  <a:noFill/>
                </a:ln>
                <a:solidFill>
                  <a:srgbClr val="7C7C7C"/>
                </a:solidFill>
                <a:effectLst/>
                <a:uLnTx/>
                <a:uFillTx/>
                <a:latin typeface="Arial" panose="020B0604020202020204"/>
                <a:ea typeface="+mn-ea"/>
                <a:cs typeface="+mn-cs"/>
              </a:rPr>
              <a:t>% AGREE minus % DISAGREE</a:t>
            </a:r>
            <a:endParaRPr kumimoji="0" lang="en-GB" sz="400" b="0" i="0" u="none" strike="noStrike" kern="1200" cap="none" spc="0" normalizeH="0" baseline="0" noProof="0">
              <a:ln>
                <a:noFill/>
              </a:ln>
              <a:solidFill>
                <a:srgbClr val="7C7C7C"/>
              </a:solidFill>
              <a:effectLst/>
              <a:uLnTx/>
              <a:uFillTx/>
              <a:latin typeface="Arial" panose="020B0604020202020204"/>
              <a:ea typeface="+mn-ea"/>
              <a:cs typeface="+mn-cs"/>
            </a:endParaRPr>
          </a:p>
        </p:txBody>
      </p:sp>
      <p:graphicFrame>
        <p:nvGraphicFramePr>
          <p:cNvPr id="17" name="Tabel 4">
            <a:extLst>
              <a:ext uri="{FF2B5EF4-FFF2-40B4-BE49-F238E27FC236}">
                <a16:creationId xmlns:a16="http://schemas.microsoft.com/office/drawing/2014/main" id="{5E67E860-3118-42BE-93B8-312699FF6C7F}"/>
              </a:ext>
            </a:extLst>
          </p:cNvPr>
          <p:cNvGraphicFramePr>
            <a:graphicFrameLocks noGrp="1"/>
          </p:cNvGraphicFramePr>
          <p:nvPr/>
        </p:nvGraphicFramePr>
        <p:xfrm>
          <a:off x="5416623" y="1587034"/>
          <a:ext cx="2630806" cy="307587"/>
        </p:xfrm>
        <a:graphic>
          <a:graphicData uri="http://schemas.openxmlformats.org/drawingml/2006/table">
            <a:tbl>
              <a:tblPr firstRow="1" bandRow="1">
                <a:tableStyleId>{5C22544A-7EE6-4342-B048-85BDC9FD1C3A}</a:tableStyleId>
              </a:tblPr>
              <a:tblGrid>
                <a:gridCol w="1315403">
                  <a:extLst>
                    <a:ext uri="{9D8B030D-6E8A-4147-A177-3AD203B41FA5}">
                      <a16:colId xmlns:a16="http://schemas.microsoft.com/office/drawing/2014/main" val="3748720793"/>
                    </a:ext>
                  </a:extLst>
                </a:gridCol>
                <a:gridCol w="1315403">
                  <a:extLst>
                    <a:ext uri="{9D8B030D-6E8A-4147-A177-3AD203B41FA5}">
                      <a16:colId xmlns:a16="http://schemas.microsoft.com/office/drawing/2014/main" val="3496212273"/>
                    </a:ext>
                  </a:extLst>
                </a:gridCol>
              </a:tblGrid>
              <a:tr h="307587">
                <a:tc>
                  <a:txBody>
                    <a:bodyPr/>
                    <a:lstStyle/>
                    <a:p>
                      <a:pPr algn="l"/>
                      <a:r>
                        <a:rPr lang="nl-NL" sz="1200" b="1">
                          <a:solidFill>
                            <a:srgbClr val="757F7F"/>
                          </a:solidFill>
                        </a:rPr>
                        <a:t>More disagree</a:t>
                      </a:r>
                      <a:endParaRPr lang="en-GB" sz="1200" b="1">
                        <a:solidFill>
                          <a:srgbClr val="757F7F"/>
                        </a:solidFill>
                      </a:endParaRPr>
                    </a:p>
                  </a:txBody>
                  <a:tcPr marL="80346" marR="80346" anchor="ct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1">
                          <a:solidFill>
                            <a:schemeClr val="accent2"/>
                          </a:solidFill>
                        </a:rPr>
                        <a:t>M</a:t>
                      </a:r>
                      <a:r>
                        <a:rPr lang="nl-NL" sz="1200" b="1">
                          <a:solidFill>
                            <a:schemeClr val="accent2"/>
                          </a:solidFill>
                        </a:rPr>
                        <a:t>ore agree</a:t>
                      </a:r>
                      <a:endParaRPr lang="en-GB" sz="1200" b="1">
                        <a:solidFill>
                          <a:schemeClr val="accent2"/>
                        </a:solidFill>
                      </a:endParaRPr>
                    </a:p>
                  </a:txBody>
                  <a:tcPr marL="80346" marR="80346" anchor="ct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graphicFrame>
        <p:nvGraphicFramePr>
          <p:cNvPr id="20" name="Table 22">
            <a:extLst>
              <a:ext uri="{FF2B5EF4-FFF2-40B4-BE49-F238E27FC236}">
                <a16:creationId xmlns:a16="http://schemas.microsoft.com/office/drawing/2014/main" id="{71ECC201-31A5-40E2-BD20-56A49B945DED}"/>
              </a:ext>
            </a:extLst>
          </p:cNvPr>
          <p:cNvGraphicFramePr>
            <a:graphicFrameLocks noGrp="1"/>
          </p:cNvGraphicFramePr>
          <p:nvPr/>
        </p:nvGraphicFramePr>
        <p:xfrm>
          <a:off x="319605" y="1894622"/>
          <a:ext cx="4990626" cy="4455693"/>
        </p:xfrm>
        <a:graphic>
          <a:graphicData uri="http://schemas.openxmlformats.org/drawingml/2006/table">
            <a:tbl>
              <a:tblPr firstRow="1" bandRow="1">
                <a:tableStyleId>{5C22544A-7EE6-4342-B048-85BDC9FD1C3A}</a:tableStyleId>
              </a:tblPr>
              <a:tblGrid>
                <a:gridCol w="4990626">
                  <a:extLst>
                    <a:ext uri="{9D8B030D-6E8A-4147-A177-3AD203B41FA5}">
                      <a16:colId xmlns:a16="http://schemas.microsoft.com/office/drawing/2014/main" val="1648097903"/>
                    </a:ext>
                  </a:extLst>
                </a:gridCol>
              </a:tblGrid>
              <a:tr h="325031">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Installation skids would help us to speed up the installation process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325031">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fits newbuild projects the best</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360929">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Digitalisation in the construction sector will lead to increasing usage of prefab in the installation sector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348502">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Using prefab elements reduces liability and risks for our company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325031">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Failure costs will be reduced to a minimum with prefab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325031">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requires good BIM model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0085536"/>
                  </a:ext>
                </a:extLst>
              </a:tr>
              <a:tr h="325031">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Urbanisation is one of the drivers for prefab solutions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50708"/>
                  </a:ext>
                </a:extLst>
              </a:tr>
              <a:tr h="360929">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reduces the duration of a project </a:t>
                      </a:r>
                      <a:endParaRPr lang="en-GB" sz="1200" b="0" i="0" u="none" strike="noStrike" kern="1200" baseline="0" dirty="0">
                        <a:solidFill>
                          <a:srgbClr val="4A4A49"/>
                        </a:solidFill>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85958"/>
                  </a:ext>
                </a:extLst>
              </a:tr>
              <a:tr h="348502">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is a way to improve quality of the installation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7755268"/>
                  </a:ext>
                </a:extLst>
              </a:tr>
              <a:tr h="360929">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is worth to be used only in projects with repetitive installation such as multifamily housing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3101"/>
                  </a:ext>
                </a:extLst>
              </a:tr>
              <a:tr h="325031">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is the best solution for labour shortage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6310497"/>
                  </a:ext>
                </a:extLst>
              </a:tr>
              <a:tr h="348502">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limits the freedom of design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258820"/>
                  </a:ext>
                </a:extLst>
              </a:tr>
              <a:tr h="348502">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Prefab fits renovation projects the best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930346"/>
                  </a:ext>
                </a:extLst>
              </a:tr>
            </a:tbl>
          </a:graphicData>
        </a:graphic>
      </p:graphicFrame>
      <p:sp>
        <p:nvSpPr>
          <p:cNvPr id="3" name="Tijdelijke aanduiding voor tekst 2">
            <a:extLst>
              <a:ext uri="{FF2B5EF4-FFF2-40B4-BE49-F238E27FC236}">
                <a16:creationId xmlns:a16="http://schemas.microsoft.com/office/drawing/2014/main" id="{3F568616-FE61-45A1-9282-1869D0B21809}"/>
              </a:ext>
            </a:extLst>
          </p:cNvPr>
          <p:cNvSpPr>
            <a:spLocks noGrp="1"/>
          </p:cNvSpPr>
          <p:nvPr>
            <p:ph type="body" sz="quarter" idx="13"/>
          </p:nvPr>
        </p:nvSpPr>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sp>
        <p:nvSpPr>
          <p:cNvPr id="4" name="Tekstvak 6">
            <a:extLst>
              <a:ext uri="{FF2B5EF4-FFF2-40B4-BE49-F238E27FC236}">
                <a16:creationId xmlns:a16="http://schemas.microsoft.com/office/drawing/2014/main" id="{3539DF01-7B6B-4D79-A903-DE53F91E5477}"/>
              </a:ext>
            </a:extLst>
          </p:cNvPr>
          <p:cNvSpPr txBox="1"/>
          <p:nvPr/>
        </p:nvSpPr>
        <p:spPr>
          <a:xfrm>
            <a:off x="444498" y="1226326"/>
            <a:ext cx="1051211"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Statements</a:t>
            </a:r>
          </a:p>
        </p:txBody>
      </p:sp>
      <p:graphicFrame>
        <p:nvGraphicFramePr>
          <p:cNvPr id="5" name="Table 22">
            <a:extLst>
              <a:ext uri="{FF2B5EF4-FFF2-40B4-BE49-F238E27FC236}">
                <a16:creationId xmlns:a16="http://schemas.microsoft.com/office/drawing/2014/main" id="{5C183D40-67F4-462B-B72D-0E55A80E456F}"/>
              </a:ext>
            </a:extLst>
          </p:cNvPr>
          <p:cNvGraphicFramePr>
            <a:graphicFrameLocks noGrp="1"/>
          </p:cNvGraphicFramePr>
          <p:nvPr/>
        </p:nvGraphicFramePr>
        <p:xfrm>
          <a:off x="8315103" y="1965265"/>
          <a:ext cx="2630806" cy="4356340"/>
        </p:xfrm>
        <a:graphic>
          <a:graphicData uri="http://schemas.openxmlformats.org/drawingml/2006/table">
            <a:tbl>
              <a:tblPr firstRow="1" bandRow="1">
                <a:tableStyleId>{2D5ABB26-0587-4C30-8999-92F81FD0307C}</a:tableStyleId>
              </a:tblPr>
              <a:tblGrid>
                <a:gridCol w="1315403">
                  <a:extLst>
                    <a:ext uri="{9D8B030D-6E8A-4147-A177-3AD203B41FA5}">
                      <a16:colId xmlns:a16="http://schemas.microsoft.com/office/drawing/2014/main" val="4002876612"/>
                    </a:ext>
                  </a:extLst>
                </a:gridCol>
                <a:gridCol w="1315403">
                  <a:extLst>
                    <a:ext uri="{9D8B030D-6E8A-4147-A177-3AD203B41FA5}">
                      <a16:colId xmlns:a16="http://schemas.microsoft.com/office/drawing/2014/main" val="1700738676"/>
                    </a:ext>
                  </a:extLst>
                </a:gridCol>
              </a:tblGrid>
              <a:tr h="4356340">
                <a:tc>
                  <a:txBody>
                    <a:bodyPr/>
                    <a:lstStyle/>
                    <a:p>
                      <a:pPr algn="ctr"/>
                      <a:endParaRPr lang="en-US" sz="1100" b="1">
                        <a:solidFill>
                          <a:srgbClr val="F29733"/>
                        </a:solidFill>
                      </a:endParaRPr>
                    </a:p>
                  </a:txBody>
                  <a:tcPr marL="0" marR="75888" marT="32922" marB="32922" anchor="ct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757F7F">
                        <a:alpha val="25000"/>
                      </a:srgbClr>
                    </a:solidFill>
                  </a:tcPr>
                </a:tc>
                <a:tc>
                  <a:txBody>
                    <a:bodyPr/>
                    <a:lstStyle/>
                    <a:p>
                      <a:pPr algn="ctr"/>
                      <a:endParaRPr lang="en-US" sz="1100" b="1">
                        <a:solidFill>
                          <a:srgbClr val="226D87"/>
                        </a:solidFill>
                      </a:endParaRPr>
                    </a:p>
                  </a:txBody>
                  <a:tcPr marL="0" marR="75888" marT="32922" marB="3292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A81F">
                        <a:alpha val="25000"/>
                      </a:srgbClr>
                    </a:solidFill>
                  </a:tcPr>
                </a:tc>
                <a:extLst>
                  <a:ext uri="{0D108BD9-81ED-4DB2-BD59-A6C34878D82A}">
                    <a16:rowId xmlns:a16="http://schemas.microsoft.com/office/drawing/2014/main" val="2846191443"/>
                  </a:ext>
                </a:extLst>
              </a:tr>
            </a:tbl>
          </a:graphicData>
        </a:graphic>
      </p:graphicFrame>
      <p:graphicFrame>
        <p:nvGraphicFramePr>
          <p:cNvPr id="7" name="Tabel 4">
            <a:extLst>
              <a:ext uri="{FF2B5EF4-FFF2-40B4-BE49-F238E27FC236}">
                <a16:creationId xmlns:a16="http://schemas.microsoft.com/office/drawing/2014/main" id="{0A08ED70-8F23-459D-BE7D-830448F63F25}"/>
              </a:ext>
            </a:extLst>
          </p:cNvPr>
          <p:cNvGraphicFramePr>
            <a:graphicFrameLocks noGrp="1"/>
          </p:cNvGraphicFramePr>
          <p:nvPr/>
        </p:nvGraphicFramePr>
        <p:xfrm>
          <a:off x="8319915" y="1602442"/>
          <a:ext cx="2630806" cy="307587"/>
        </p:xfrm>
        <a:graphic>
          <a:graphicData uri="http://schemas.openxmlformats.org/drawingml/2006/table">
            <a:tbl>
              <a:tblPr firstRow="1" bandRow="1">
                <a:tableStyleId>{5C22544A-7EE6-4342-B048-85BDC9FD1C3A}</a:tableStyleId>
              </a:tblPr>
              <a:tblGrid>
                <a:gridCol w="1315403">
                  <a:extLst>
                    <a:ext uri="{9D8B030D-6E8A-4147-A177-3AD203B41FA5}">
                      <a16:colId xmlns:a16="http://schemas.microsoft.com/office/drawing/2014/main" val="3748720793"/>
                    </a:ext>
                  </a:extLst>
                </a:gridCol>
                <a:gridCol w="1315403">
                  <a:extLst>
                    <a:ext uri="{9D8B030D-6E8A-4147-A177-3AD203B41FA5}">
                      <a16:colId xmlns:a16="http://schemas.microsoft.com/office/drawing/2014/main" val="3496212273"/>
                    </a:ext>
                  </a:extLst>
                </a:gridCol>
              </a:tblGrid>
              <a:tr h="307587">
                <a:tc>
                  <a:txBody>
                    <a:bodyPr/>
                    <a:lstStyle/>
                    <a:p>
                      <a:pPr algn="l"/>
                      <a:r>
                        <a:rPr lang="nl-NL" sz="1200" b="1">
                          <a:solidFill>
                            <a:srgbClr val="757F7F"/>
                          </a:solidFill>
                        </a:rPr>
                        <a:t>More disagree</a:t>
                      </a:r>
                      <a:endParaRPr lang="en-GB" sz="1200" b="1">
                        <a:solidFill>
                          <a:srgbClr val="757F7F"/>
                        </a:solidFill>
                      </a:endParaRPr>
                    </a:p>
                  </a:txBody>
                  <a:tcPr marL="80346" marR="80346" anchor="ct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1">
                          <a:solidFill>
                            <a:srgbClr val="CAA81F"/>
                          </a:solidFill>
                        </a:rPr>
                        <a:t>M</a:t>
                      </a:r>
                      <a:r>
                        <a:rPr lang="nl-NL" sz="1200" b="1">
                          <a:solidFill>
                            <a:srgbClr val="CAA81F"/>
                          </a:solidFill>
                        </a:rPr>
                        <a:t>ore agree</a:t>
                      </a:r>
                      <a:endParaRPr lang="en-GB" sz="1200" b="1">
                        <a:solidFill>
                          <a:srgbClr val="CAA81F"/>
                        </a:solidFill>
                      </a:endParaRPr>
                    </a:p>
                  </a:txBody>
                  <a:tcPr marL="80346" marR="80346" anchor="ct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sp>
        <p:nvSpPr>
          <p:cNvPr id="9" name="Rectangle 12">
            <a:extLst>
              <a:ext uri="{FF2B5EF4-FFF2-40B4-BE49-F238E27FC236}">
                <a16:creationId xmlns:a16="http://schemas.microsoft.com/office/drawing/2014/main" id="{593FBD00-0A69-47FB-AF7E-F77F5B9414D4}"/>
              </a:ext>
            </a:extLst>
          </p:cNvPr>
          <p:cNvSpPr/>
          <p:nvPr/>
        </p:nvSpPr>
        <p:spPr>
          <a:xfrm>
            <a:off x="5559423" y="1210271"/>
            <a:ext cx="1978421" cy="277632"/>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Arial Narrow" panose="020B0606020202030204" pitchFamily="34" charset="0"/>
              </a:rPr>
              <a:t>Prefab users</a:t>
            </a:r>
            <a:endParaRPr kumimoji="0" lang="en-US" sz="1800" b="0" i="0" u="none" strike="noStrike" kern="0" cap="none" spc="0" normalizeH="0" baseline="0">
              <a:ln>
                <a:noFill/>
              </a:ln>
              <a:solidFill>
                <a:srgbClr val="FFFFFF"/>
              </a:solidFill>
              <a:effectLst/>
              <a:uLnTx/>
              <a:uFillTx/>
              <a:latin typeface="Arial Narrow" panose="020B0606020202030204" pitchFamily="34" charset="0"/>
            </a:endParaRPr>
          </a:p>
        </p:txBody>
      </p:sp>
      <p:graphicFrame>
        <p:nvGraphicFramePr>
          <p:cNvPr id="11" name="Chart 8">
            <a:extLst>
              <a:ext uri="{FF2B5EF4-FFF2-40B4-BE49-F238E27FC236}">
                <a16:creationId xmlns:a16="http://schemas.microsoft.com/office/drawing/2014/main" id="{6B6FCAB5-B474-4A10-ADA7-CA2F2FF2A352}"/>
              </a:ext>
            </a:extLst>
          </p:cNvPr>
          <p:cNvGraphicFramePr/>
          <p:nvPr>
            <p:extLst>
              <p:ext uri="{D42A27DB-BD31-4B8C-83A1-F6EECF244321}">
                <p14:modId xmlns:p14="http://schemas.microsoft.com/office/powerpoint/2010/main" val="2892685343"/>
              </p:ext>
            </p:extLst>
          </p:nvPr>
        </p:nvGraphicFramePr>
        <p:xfrm>
          <a:off x="4677187" y="1964705"/>
          <a:ext cx="4275772" cy="435933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6">
            <a:extLst>
              <a:ext uri="{FF2B5EF4-FFF2-40B4-BE49-F238E27FC236}">
                <a16:creationId xmlns:a16="http://schemas.microsoft.com/office/drawing/2014/main" id="{4B81E019-3FC3-4586-9F34-F3A9CCFC79A5}"/>
              </a:ext>
            </a:extLst>
          </p:cNvPr>
          <p:cNvSpPr/>
          <p:nvPr/>
        </p:nvSpPr>
        <p:spPr>
          <a:xfrm>
            <a:off x="8605418" y="1269574"/>
            <a:ext cx="1983600" cy="277632"/>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kern="0">
                <a:solidFill>
                  <a:srgbClr val="FFFFFF"/>
                </a:solidFill>
                <a:latin typeface="Arial Narrow" panose="020B0606020202030204" pitchFamily="34" charset="0"/>
              </a:rPr>
              <a:t>Prefab non-users</a:t>
            </a:r>
            <a:endParaRPr kumimoji="0" lang="en-GB" sz="1800" b="0" i="0" u="none" strike="noStrike" kern="0" cap="none" spc="0" normalizeH="0" baseline="0">
              <a:ln>
                <a:noFill/>
              </a:ln>
              <a:solidFill>
                <a:srgbClr val="FFFFFF"/>
              </a:solidFill>
              <a:effectLst/>
              <a:uLnTx/>
              <a:uFillTx/>
              <a:latin typeface="Arial Narrow" panose="020B0606020202030204" pitchFamily="34" charset="0"/>
            </a:endParaRPr>
          </a:p>
        </p:txBody>
      </p:sp>
      <p:sp>
        <p:nvSpPr>
          <p:cNvPr id="2" name="Titel 1">
            <a:extLst>
              <a:ext uri="{FF2B5EF4-FFF2-40B4-BE49-F238E27FC236}">
                <a16:creationId xmlns:a16="http://schemas.microsoft.com/office/drawing/2014/main" id="{ED8B0971-236F-4D8A-A087-327A1B5E61B0}"/>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WORKING WITH PREFAB | NOT WORKING WITH PREFAB | EXPECTATIONS | </a:t>
            </a:r>
            <a:r>
              <a:rPr lang="en-GB" sz="900"/>
              <a:t>STATEMENTS </a:t>
            </a:r>
            <a:r>
              <a:rPr lang="en-GB" sz="900" b="0"/>
              <a:t>| TYPE OF SUPPLIERS </a:t>
            </a:r>
            <a:endParaRPr lang="en-GB" sz="900"/>
          </a:p>
        </p:txBody>
      </p:sp>
      <p:sp>
        <p:nvSpPr>
          <p:cNvPr id="24" name="Tekstvak 23">
            <a:extLst>
              <a:ext uri="{FF2B5EF4-FFF2-40B4-BE49-F238E27FC236}">
                <a16:creationId xmlns:a16="http://schemas.microsoft.com/office/drawing/2014/main" id="{FAE1EBDF-A604-4CA2-821A-D6ABE2E42C30}"/>
              </a:ext>
            </a:extLst>
          </p:cNvPr>
          <p:cNvSpPr txBox="1"/>
          <p:nvPr/>
        </p:nvSpPr>
        <p:spPr>
          <a:xfrm>
            <a:off x="8324037" y="6385718"/>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44</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non-users</a:t>
            </a:r>
          </a:p>
        </p:txBody>
      </p:sp>
      <p:sp>
        <p:nvSpPr>
          <p:cNvPr id="26" name="Tekstvak 25">
            <a:extLst>
              <a:ext uri="{FF2B5EF4-FFF2-40B4-BE49-F238E27FC236}">
                <a16:creationId xmlns:a16="http://schemas.microsoft.com/office/drawing/2014/main" id="{2F874021-1741-47CB-90AB-D4CF7123B608}"/>
              </a:ext>
            </a:extLst>
          </p:cNvPr>
          <p:cNvSpPr txBox="1"/>
          <p:nvPr/>
        </p:nvSpPr>
        <p:spPr>
          <a:xfrm>
            <a:off x="5406067" y="6391953"/>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graphicFrame>
        <p:nvGraphicFramePr>
          <p:cNvPr id="8" name="Chart 8">
            <a:extLst>
              <a:ext uri="{FF2B5EF4-FFF2-40B4-BE49-F238E27FC236}">
                <a16:creationId xmlns:a16="http://schemas.microsoft.com/office/drawing/2014/main" id="{A47C5409-62B8-4B9A-962E-46A900FFF84B}"/>
              </a:ext>
            </a:extLst>
          </p:cNvPr>
          <p:cNvGraphicFramePr/>
          <p:nvPr>
            <p:extLst>
              <p:ext uri="{D42A27DB-BD31-4B8C-83A1-F6EECF244321}">
                <p14:modId xmlns:p14="http://schemas.microsoft.com/office/powerpoint/2010/main" val="3000749933"/>
              </p:ext>
            </p:extLst>
          </p:nvPr>
        </p:nvGraphicFramePr>
        <p:xfrm>
          <a:off x="7772400" y="1972130"/>
          <a:ext cx="3733800" cy="433995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vak 27">
            <a:extLst>
              <a:ext uri="{FF2B5EF4-FFF2-40B4-BE49-F238E27FC236}">
                <a16:creationId xmlns:a16="http://schemas.microsoft.com/office/drawing/2014/main" id="{E7719C44-3682-A960-244A-59CFF9E1CB10}"/>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418762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22">
            <a:extLst>
              <a:ext uri="{FF2B5EF4-FFF2-40B4-BE49-F238E27FC236}">
                <a16:creationId xmlns:a16="http://schemas.microsoft.com/office/drawing/2014/main" id="{71ECC201-31A5-40E2-BD20-56A49B945DED}"/>
              </a:ext>
            </a:extLst>
          </p:cNvPr>
          <p:cNvGraphicFramePr>
            <a:graphicFrameLocks noGrp="1"/>
          </p:cNvGraphicFramePr>
          <p:nvPr/>
        </p:nvGraphicFramePr>
        <p:xfrm>
          <a:off x="153580" y="2933699"/>
          <a:ext cx="4893046" cy="3362328"/>
        </p:xfrm>
        <a:graphic>
          <a:graphicData uri="http://schemas.openxmlformats.org/drawingml/2006/table">
            <a:tbl>
              <a:tblPr firstRow="1" bandRow="1">
                <a:tableStyleId>{5C22544A-7EE6-4342-B048-85BDC9FD1C3A}</a:tableStyleId>
              </a:tblPr>
              <a:tblGrid>
                <a:gridCol w="4893046">
                  <a:extLst>
                    <a:ext uri="{9D8B030D-6E8A-4147-A177-3AD203B41FA5}">
                      <a16:colId xmlns:a16="http://schemas.microsoft.com/office/drawing/2014/main" val="1648097903"/>
                    </a:ext>
                  </a:extLst>
                </a:gridCol>
              </a:tblGrid>
              <a:tr h="560388">
                <a:tc>
                  <a:txBody>
                    <a:bodyPr/>
                    <a:lstStyle/>
                    <a:p>
                      <a:pPr algn="r" fontAlgn="b">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Manufacturers of installation products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560388">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C-Part suppliers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560388">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Manufacturers of building products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560388">
                <a:tc>
                  <a:txBody>
                    <a:bodyPr/>
                    <a:lstStyle/>
                    <a:p>
                      <a:pPr algn="r" fontAlgn="ctr">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Online shops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560388">
                <a:tc>
                  <a:txBody>
                    <a:bodyPr/>
                    <a:lstStyle/>
                    <a:p>
                      <a:pPr algn="r" fontAlgn="b">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en-GB" sz="1200" b="0" i="0" u="none" strike="noStrike" kern="1200" baseline="0">
                          <a:solidFill>
                            <a:srgbClr val="4A4A49"/>
                          </a:solidFill>
                          <a:latin typeface="Arial" panose="020B0604020202020204" pitchFamily="34" charset="0"/>
                          <a:ea typeface="+mn-ea"/>
                          <a:cs typeface="Arial" panose="020B0604020202020204" pitchFamily="34" charset="0"/>
                        </a:rPr>
                        <a:t>Wholesalers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560388">
                <a:tc>
                  <a:txBody>
                    <a:bodyPr/>
                    <a:lstStyle/>
                    <a:p>
                      <a:pPr algn="r" fontAlgn="b">
                        <a:defRPr lang="en-US" sz="1200" b="0" i="0" u="none" strike="noStrike" kern="1200" baseline="0">
                          <a:solidFill>
                            <a:srgbClr val="4A4A49"/>
                          </a:solidFill>
                          <a:latin typeface="Arial" panose="020B0604020202020204" pitchFamily="34" charset="0"/>
                          <a:ea typeface="+mn-ea"/>
                          <a:cs typeface="Arial" panose="020B0604020202020204" pitchFamily="34" charset="0"/>
                        </a:defRPr>
                      </a:pPr>
                      <a:r>
                        <a:rPr lang="hr-HR" sz="1200" b="0" i="0" u="none" strike="noStrike" kern="1200" baseline="0" dirty="0">
                          <a:solidFill>
                            <a:srgbClr val="4A4A49"/>
                          </a:solidFill>
                          <a:latin typeface="Arial" panose="020B0604020202020204" pitchFamily="34" charset="0"/>
                          <a:ea typeface="+mn-ea"/>
                          <a:cs typeface="Arial" panose="020B0604020202020204" pitchFamily="34" charset="0"/>
                        </a:rPr>
                        <a:t>Other suppliers</a:t>
                      </a:r>
                      <a:endParaRPr lang="en-GB" sz="1200" b="0" i="0" u="none" strike="noStrike" kern="1200" baseline="0" dirty="0">
                        <a:solidFill>
                          <a:srgbClr val="4A4A49"/>
                        </a:solidFill>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0085536"/>
                  </a:ext>
                </a:extLst>
              </a:tr>
            </a:tbl>
          </a:graphicData>
        </a:graphic>
      </p:graphicFrame>
      <p:graphicFrame>
        <p:nvGraphicFramePr>
          <p:cNvPr id="13" name="Table 22">
            <a:extLst>
              <a:ext uri="{FF2B5EF4-FFF2-40B4-BE49-F238E27FC236}">
                <a16:creationId xmlns:a16="http://schemas.microsoft.com/office/drawing/2014/main" id="{285DA8AE-D10F-48DD-B1AE-168E92705C6F}"/>
              </a:ext>
            </a:extLst>
          </p:cNvPr>
          <p:cNvGraphicFramePr>
            <a:graphicFrameLocks noGrp="1"/>
          </p:cNvGraphicFramePr>
          <p:nvPr/>
        </p:nvGraphicFramePr>
        <p:xfrm>
          <a:off x="5419503" y="2825351"/>
          <a:ext cx="2630806" cy="3511401"/>
        </p:xfrm>
        <a:graphic>
          <a:graphicData uri="http://schemas.openxmlformats.org/drawingml/2006/table">
            <a:tbl>
              <a:tblPr firstRow="1" bandRow="1">
                <a:tableStyleId>{2D5ABB26-0587-4C30-8999-92F81FD0307C}</a:tableStyleId>
              </a:tblPr>
              <a:tblGrid>
                <a:gridCol w="1315403">
                  <a:extLst>
                    <a:ext uri="{9D8B030D-6E8A-4147-A177-3AD203B41FA5}">
                      <a16:colId xmlns:a16="http://schemas.microsoft.com/office/drawing/2014/main" val="4002876612"/>
                    </a:ext>
                  </a:extLst>
                </a:gridCol>
                <a:gridCol w="1315403">
                  <a:extLst>
                    <a:ext uri="{9D8B030D-6E8A-4147-A177-3AD203B41FA5}">
                      <a16:colId xmlns:a16="http://schemas.microsoft.com/office/drawing/2014/main" val="1700738676"/>
                    </a:ext>
                  </a:extLst>
                </a:gridCol>
              </a:tblGrid>
              <a:tr h="3511401">
                <a:tc>
                  <a:txBody>
                    <a:bodyPr/>
                    <a:lstStyle/>
                    <a:p>
                      <a:pPr algn="ctr"/>
                      <a:endParaRPr lang="en-US" sz="1100" b="1">
                        <a:solidFill>
                          <a:srgbClr val="F29733"/>
                        </a:solidFill>
                      </a:endParaRPr>
                    </a:p>
                  </a:txBody>
                  <a:tcPr marL="0" marR="75888" marT="32922" marB="32922" anchor="ct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757F7F">
                        <a:alpha val="25000"/>
                      </a:srgbClr>
                    </a:solidFill>
                  </a:tcPr>
                </a:tc>
                <a:tc>
                  <a:txBody>
                    <a:bodyPr/>
                    <a:lstStyle/>
                    <a:p>
                      <a:pPr algn="ctr"/>
                      <a:endParaRPr lang="en-US" sz="1100" b="1">
                        <a:solidFill>
                          <a:srgbClr val="226D87"/>
                        </a:solidFill>
                      </a:endParaRPr>
                    </a:p>
                  </a:txBody>
                  <a:tcPr marL="0" marR="75888" marT="32922" marB="3292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5D7A">
                        <a:alpha val="25000"/>
                      </a:srgbClr>
                    </a:solidFill>
                  </a:tcPr>
                </a:tc>
                <a:extLst>
                  <a:ext uri="{0D108BD9-81ED-4DB2-BD59-A6C34878D82A}">
                    <a16:rowId xmlns:a16="http://schemas.microsoft.com/office/drawing/2014/main" val="2846191443"/>
                  </a:ext>
                </a:extLst>
              </a:tr>
            </a:tbl>
          </a:graphicData>
        </a:graphic>
      </p:graphicFrame>
      <p:sp>
        <p:nvSpPr>
          <p:cNvPr id="15" name="Tekstvak 6">
            <a:extLst>
              <a:ext uri="{FF2B5EF4-FFF2-40B4-BE49-F238E27FC236}">
                <a16:creationId xmlns:a16="http://schemas.microsoft.com/office/drawing/2014/main" id="{AE3EDD8C-E530-4F41-89E6-8F51A51D474F}"/>
              </a:ext>
            </a:extLst>
          </p:cNvPr>
          <p:cNvSpPr txBox="1"/>
          <p:nvPr/>
        </p:nvSpPr>
        <p:spPr>
          <a:xfrm>
            <a:off x="444500" y="1730840"/>
            <a:ext cx="1691916" cy="238580"/>
          </a:xfrm>
          <a:prstGeom prst="rect">
            <a:avLst/>
          </a:prstGeom>
          <a:noFill/>
          <a:ln>
            <a:noFill/>
          </a:ln>
        </p:spPr>
        <p:txBody>
          <a:bodyPr wrap="square" lIns="0" tIns="0" rIns="0" bIns="0" rtlCol="0" anchor="ctr">
            <a:no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a:ln>
                  <a:noFill/>
                </a:ln>
                <a:solidFill>
                  <a:srgbClr val="7C7C7C"/>
                </a:solidFill>
                <a:effectLst/>
                <a:uLnTx/>
                <a:uFillTx/>
                <a:latin typeface="Arial" panose="020B0604020202020204"/>
                <a:ea typeface="+mn-ea"/>
                <a:cs typeface="+mn-cs"/>
              </a:rPr>
              <a:t>% </a:t>
            </a:r>
            <a:r>
              <a:rPr kumimoji="0" lang="hr-HR" sz="900" b="0" i="0" u="none" strike="noStrike" kern="1200" cap="none" spc="0" normalizeH="0" baseline="0" noProof="0">
                <a:ln>
                  <a:noFill/>
                </a:ln>
                <a:solidFill>
                  <a:srgbClr val="7C7C7C"/>
                </a:solidFill>
                <a:effectLst/>
                <a:uLnTx/>
                <a:uFillTx/>
                <a:latin typeface="Arial" panose="020B0604020202020204"/>
                <a:ea typeface="+mn-ea"/>
                <a:cs typeface="+mn-cs"/>
              </a:rPr>
              <a:t>MORE </a:t>
            </a:r>
            <a:r>
              <a:rPr kumimoji="0" lang="en-GB" sz="900" b="0" i="0" u="none" strike="noStrike" kern="1200" cap="none" spc="0" normalizeH="0" baseline="0" noProof="0">
                <a:ln>
                  <a:noFill/>
                </a:ln>
                <a:solidFill>
                  <a:srgbClr val="7C7C7C"/>
                </a:solidFill>
                <a:effectLst/>
                <a:uLnTx/>
                <a:uFillTx/>
                <a:latin typeface="Arial" panose="020B0604020202020204"/>
                <a:ea typeface="+mn-ea"/>
                <a:cs typeface="+mn-cs"/>
              </a:rPr>
              <a:t>minus % </a:t>
            </a:r>
            <a:r>
              <a:rPr lang="hr-HR" sz="900">
                <a:solidFill>
                  <a:srgbClr val="7C7C7C"/>
                </a:solidFill>
                <a:latin typeface="Arial" panose="020B0604020202020204"/>
              </a:rPr>
              <a:t>LESS</a:t>
            </a:r>
            <a:endParaRPr kumimoji="0" lang="en-GB" sz="400" b="0" i="0" u="none" strike="noStrike" kern="1200" cap="none" spc="0" normalizeH="0" baseline="0" noProof="0">
              <a:ln>
                <a:noFill/>
              </a:ln>
              <a:solidFill>
                <a:srgbClr val="7C7C7C"/>
              </a:solidFill>
              <a:effectLst/>
              <a:uLnTx/>
              <a:uFillTx/>
              <a:latin typeface="Arial" panose="020B0604020202020204"/>
              <a:ea typeface="+mn-ea"/>
              <a:cs typeface="+mn-cs"/>
            </a:endParaRPr>
          </a:p>
        </p:txBody>
      </p:sp>
      <p:graphicFrame>
        <p:nvGraphicFramePr>
          <p:cNvPr id="17" name="Tabel 4">
            <a:extLst>
              <a:ext uri="{FF2B5EF4-FFF2-40B4-BE49-F238E27FC236}">
                <a16:creationId xmlns:a16="http://schemas.microsoft.com/office/drawing/2014/main" id="{5E67E860-3118-42BE-93B8-312699FF6C7F}"/>
              </a:ext>
            </a:extLst>
          </p:cNvPr>
          <p:cNvGraphicFramePr>
            <a:graphicFrameLocks noGrp="1"/>
          </p:cNvGraphicFramePr>
          <p:nvPr/>
        </p:nvGraphicFramePr>
        <p:xfrm>
          <a:off x="5437424" y="2435407"/>
          <a:ext cx="2573102" cy="307587"/>
        </p:xfrm>
        <a:graphic>
          <a:graphicData uri="http://schemas.openxmlformats.org/drawingml/2006/table">
            <a:tbl>
              <a:tblPr firstRow="1" bandRow="1">
                <a:tableStyleId>{5C22544A-7EE6-4342-B048-85BDC9FD1C3A}</a:tableStyleId>
              </a:tblPr>
              <a:tblGrid>
                <a:gridCol w="1286551">
                  <a:extLst>
                    <a:ext uri="{9D8B030D-6E8A-4147-A177-3AD203B41FA5}">
                      <a16:colId xmlns:a16="http://schemas.microsoft.com/office/drawing/2014/main" val="3748720793"/>
                    </a:ext>
                  </a:extLst>
                </a:gridCol>
                <a:gridCol w="1286551">
                  <a:extLst>
                    <a:ext uri="{9D8B030D-6E8A-4147-A177-3AD203B41FA5}">
                      <a16:colId xmlns:a16="http://schemas.microsoft.com/office/drawing/2014/main" val="3496212273"/>
                    </a:ext>
                  </a:extLst>
                </a:gridCol>
              </a:tblGrid>
              <a:tr h="307587">
                <a:tc>
                  <a:txBody>
                    <a:bodyPr/>
                    <a:lstStyle/>
                    <a:p>
                      <a:pPr algn="l"/>
                      <a:r>
                        <a:rPr lang="hr-HR" sz="1200" b="1">
                          <a:solidFill>
                            <a:srgbClr val="757F7F"/>
                          </a:solidFill>
                        </a:rPr>
                        <a:t>Buy less</a:t>
                      </a:r>
                      <a:endParaRPr lang="en-GB" sz="1200" b="1">
                        <a:solidFill>
                          <a:srgbClr val="757F7F"/>
                        </a:solidFill>
                      </a:endParaRPr>
                    </a:p>
                  </a:txBody>
                  <a:tcPr marL="80346" marR="80346" anchor="ct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hr-HR" sz="1200" b="1">
                          <a:solidFill>
                            <a:schemeClr val="accent2"/>
                          </a:solidFill>
                        </a:rPr>
                        <a:t>Buy m</a:t>
                      </a:r>
                      <a:r>
                        <a:rPr lang="nl-NL" sz="1200" b="1">
                          <a:solidFill>
                            <a:schemeClr val="accent2"/>
                          </a:solidFill>
                        </a:rPr>
                        <a:t>ore</a:t>
                      </a:r>
                      <a:endParaRPr lang="en-GB" sz="1200" b="1">
                        <a:solidFill>
                          <a:schemeClr val="accent2"/>
                        </a:solidFill>
                      </a:endParaRPr>
                    </a:p>
                  </a:txBody>
                  <a:tcPr marL="80346" marR="80346" anchor="ct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sp>
        <p:nvSpPr>
          <p:cNvPr id="3" name="Tijdelijke aanduiding voor tekst 2">
            <a:extLst>
              <a:ext uri="{FF2B5EF4-FFF2-40B4-BE49-F238E27FC236}">
                <a16:creationId xmlns:a16="http://schemas.microsoft.com/office/drawing/2014/main" id="{3F568616-FE61-45A1-9282-1869D0B21809}"/>
              </a:ext>
            </a:extLst>
          </p:cNvPr>
          <p:cNvSpPr>
            <a:spLocks noGrp="1"/>
          </p:cNvSpPr>
          <p:nvPr>
            <p:ph type="body" sz="quarter" idx="13"/>
          </p:nvPr>
        </p:nvSpPr>
        <p:spPr/>
        <p:txBody>
          <a:bodyPr vert="horz" lIns="0" tIns="0" rIns="0" bIns="0" rtlCol="0" anchor="ctr">
            <a:noAutofit/>
          </a:bodyPr>
          <a:lstStyle/>
          <a:p>
            <a:r>
              <a:rPr lang="nl-NL" sz="2000" b="0" noProof="0" dirty="0">
                <a:solidFill>
                  <a:srgbClr val="4A4A49"/>
                </a:solidFill>
              </a:rPr>
              <a:t>Lorem ipsum dolor sit amet, consectetuer adipiscing elit. Aenean commodo ligula eget dolor. Aenean massa</a:t>
            </a:r>
            <a:endParaRPr lang="en-GB" sz="2000" dirty="0">
              <a:solidFill>
                <a:srgbClr val="4A4A49"/>
              </a:solidFill>
            </a:endParaRPr>
          </a:p>
        </p:txBody>
      </p:sp>
      <p:graphicFrame>
        <p:nvGraphicFramePr>
          <p:cNvPr id="5" name="Table 22">
            <a:extLst>
              <a:ext uri="{FF2B5EF4-FFF2-40B4-BE49-F238E27FC236}">
                <a16:creationId xmlns:a16="http://schemas.microsoft.com/office/drawing/2014/main" id="{5C183D40-67F4-462B-B72D-0E55A80E456F}"/>
              </a:ext>
            </a:extLst>
          </p:cNvPr>
          <p:cNvGraphicFramePr>
            <a:graphicFrameLocks noGrp="1"/>
          </p:cNvGraphicFramePr>
          <p:nvPr/>
        </p:nvGraphicFramePr>
        <p:xfrm>
          <a:off x="8315103" y="2825351"/>
          <a:ext cx="2630806" cy="3496254"/>
        </p:xfrm>
        <a:graphic>
          <a:graphicData uri="http://schemas.openxmlformats.org/drawingml/2006/table">
            <a:tbl>
              <a:tblPr firstRow="1" bandRow="1">
                <a:tableStyleId>{2D5ABB26-0587-4C30-8999-92F81FD0307C}</a:tableStyleId>
              </a:tblPr>
              <a:tblGrid>
                <a:gridCol w="1267047">
                  <a:extLst>
                    <a:ext uri="{9D8B030D-6E8A-4147-A177-3AD203B41FA5}">
                      <a16:colId xmlns:a16="http://schemas.microsoft.com/office/drawing/2014/main" val="4002876612"/>
                    </a:ext>
                  </a:extLst>
                </a:gridCol>
                <a:gridCol w="1363759">
                  <a:extLst>
                    <a:ext uri="{9D8B030D-6E8A-4147-A177-3AD203B41FA5}">
                      <a16:colId xmlns:a16="http://schemas.microsoft.com/office/drawing/2014/main" val="1700738676"/>
                    </a:ext>
                  </a:extLst>
                </a:gridCol>
              </a:tblGrid>
              <a:tr h="3496254">
                <a:tc>
                  <a:txBody>
                    <a:bodyPr/>
                    <a:lstStyle/>
                    <a:p>
                      <a:pPr algn="ctr"/>
                      <a:endParaRPr lang="en-US" sz="1100" b="1">
                        <a:solidFill>
                          <a:srgbClr val="F29733"/>
                        </a:solidFill>
                      </a:endParaRPr>
                    </a:p>
                  </a:txBody>
                  <a:tcPr marL="0" marR="75888" marT="32922" marB="32922" anchor="ct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757F7F">
                        <a:alpha val="25000"/>
                      </a:srgbClr>
                    </a:solidFill>
                  </a:tcPr>
                </a:tc>
                <a:tc>
                  <a:txBody>
                    <a:bodyPr/>
                    <a:lstStyle/>
                    <a:p>
                      <a:pPr algn="ctr"/>
                      <a:endParaRPr lang="en-US" sz="1100" b="1">
                        <a:solidFill>
                          <a:srgbClr val="226D87"/>
                        </a:solidFill>
                      </a:endParaRPr>
                    </a:p>
                  </a:txBody>
                  <a:tcPr marL="0" marR="75888" marT="32922" marB="3292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A81F">
                        <a:alpha val="25000"/>
                      </a:srgbClr>
                    </a:solidFill>
                  </a:tcPr>
                </a:tc>
                <a:extLst>
                  <a:ext uri="{0D108BD9-81ED-4DB2-BD59-A6C34878D82A}">
                    <a16:rowId xmlns:a16="http://schemas.microsoft.com/office/drawing/2014/main" val="2846191443"/>
                  </a:ext>
                </a:extLst>
              </a:tr>
            </a:tbl>
          </a:graphicData>
        </a:graphic>
      </p:graphicFrame>
      <p:graphicFrame>
        <p:nvGraphicFramePr>
          <p:cNvPr id="7" name="Tabel 4">
            <a:extLst>
              <a:ext uri="{FF2B5EF4-FFF2-40B4-BE49-F238E27FC236}">
                <a16:creationId xmlns:a16="http://schemas.microsoft.com/office/drawing/2014/main" id="{0A08ED70-8F23-459D-BE7D-830448F63F25}"/>
              </a:ext>
            </a:extLst>
          </p:cNvPr>
          <p:cNvGraphicFramePr>
            <a:graphicFrameLocks noGrp="1"/>
          </p:cNvGraphicFramePr>
          <p:nvPr/>
        </p:nvGraphicFramePr>
        <p:xfrm>
          <a:off x="8340716" y="2450815"/>
          <a:ext cx="2630806" cy="307587"/>
        </p:xfrm>
        <a:graphic>
          <a:graphicData uri="http://schemas.openxmlformats.org/drawingml/2006/table">
            <a:tbl>
              <a:tblPr firstRow="1" bandRow="1">
                <a:tableStyleId>{5C22544A-7EE6-4342-B048-85BDC9FD1C3A}</a:tableStyleId>
              </a:tblPr>
              <a:tblGrid>
                <a:gridCol w="1315403">
                  <a:extLst>
                    <a:ext uri="{9D8B030D-6E8A-4147-A177-3AD203B41FA5}">
                      <a16:colId xmlns:a16="http://schemas.microsoft.com/office/drawing/2014/main" val="3748720793"/>
                    </a:ext>
                  </a:extLst>
                </a:gridCol>
                <a:gridCol w="1315403">
                  <a:extLst>
                    <a:ext uri="{9D8B030D-6E8A-4147-A177-3AD203B41FA5}">
                      <a16:colId xmlns:a16="http://schemas.microsoft.com/office/drawing/2014/main" val="3496212273"/>
                    </a:ext>
                  </a:extLst>
                </a:gridCol>
              </a:tblGrid>
              <a:tr h="307587">
                <a:tc>
                  <a:txBody>
                    <a:bodyPr/>
                    <a:lstStyle/>
                    <a:p>
                      <a:pPr algn="l"/>
                      <a:r>
                        <a:rPr lang="hr-HR" sz="1200" b="1">
                          <a:solidFill>
                            <a:srgbClr val="757F7F"/>
                          </a:solidFill>
                        </a:rPr>
                        <a:t>Buy less</a:t>
                      </a:r>
                      <a:endParaRPr lang="en-GB" sz="1200" b="1">
                        <a:solidFill>
                          <a:srgbClr val="757F7F"/>
                        </a:solidFill>
                      </a:endParaRPr>
                    </a:p>
                  </a:txBody>
                  <a:tcPr marL="80346" marR="80346" anchor="ct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hr-HR" sz="1200" b="1">
                          <a:solidFill>
                            <a:srgbClr val="CAA81F"/>
                          </a:solidFill>
                        </a:rPr>
                        <a:t>Buy more</a:t>
                      </a:r>
                      <a:endParaRPr lang="en-GB" sz="1200" b="1">
                        <a:solidFill>
                          <a:srgbClr val="CAA81F"/>
                        </a:solidFill>
                      </a:endParaRPr>
                    </a:p>
                  </a:txBody>
                  <a:tcPr marL="80346" marR="80346" anchor="ct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graphicFrame>
        <p:nvGraphicFramePr>
          <p:cNvPr id="8" name="Chart 8">
            <a:extLst>
              <a:ext uri="{FF2B5EF4-FFF2-40B4-BE49-F238E27FC236}">
                <a16:creationId xmlns:a16="http://schemas.microsoft.com/office/drawing/2014/main" id="{A47C5409-62B8-4B9A-962E-46A900FFF84B}"/>
              </a:ext>
            </a:extLst>
          </p:cNvPr>
          <p:cNvGraphicFramePr/>
          <p:nvPr>
            <p:extLst>
              <p:ext uri="{D42A27DB-BD31-4B8C-83A1-F6EECF244321}">
                <p14:modId xmlns:p14="http://schemas.microsoft.com/office/powerpoint/2010/main" val="2426119324"/>
              </p:ext>
            </p:extLst>
          </p:nvPr>
        </p:nvGraphicFramePr>
        <p:xfrm>
          <a:off x="7770169" y="2810710"/>
          <a:ext cx="3733800" cy="354193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2">
            <a:extLst>
              <a:ext uri="{FF2B5EF4-FFF2-40B4-BE49-F238E27FC236}">
                <a16:creationId xmlns:a16="http://schemas.microsoft.com/office/drawing/2014/main" id="{593FBD00-0A69-47FB-AF7E-F77F5B9414D4}"/>
              </a:ext>
            </a:extLst>
          </p:cNvPr>
          <p:cNvSpPr/>
          <p:nvPr/>
        </p:nvSpPr>
        <p:spPr>
          <a:xfrm>
            <a:off x="5580224" y="2058644"/>
            <a:ext cx="1978421" cy="277632"/>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Arial Narrow" panose="020B0606020202030204" pitchFamily="34" charset="0"/>
              </a:rPr>
              <a:t>Prefab users</a:t>
            </a:r>
            <a:endParaRPr kumimoji="0" lang="en-US" sz="1800" b="0" i="0" u="none" strike="noStrike" kern="0" cap="none" spc="0" normalizeH="0" baseline="0">
              <a:ln>
                <a:noFill/>
              </a:ln>
              <a:solidFill>
                <a:srgbClr val="FFFFFF"/>
              </a:solidFill>
              <a:effectLst/>
              <a:uLnTx/>
              <a:uFillTx/>
              <a:latin typeface="Arial Narrow" panose="020B0606020202030204" pitchFamily="34" charset="0"/>
            </a:endParaRPr>
          </a:p>
        </p:txBody>
      </p:sp>
      <p:sp>
        <p:nvSpPr>
          <p:cNvPr id="10" name="Rectangle 16">
            <a:extLst>
              <a:ext uri="{FF2B5EF4-FFF2-40B4-BE49-F238E27FC236}">
                <a16:creationId xmlns:a16="http://schemas.microsoft.com/office/drawing/2014/main" id="{4B81E019-3FC3-4586-9F34-F3A9CCFC79A5}"/>
              </a:ext>
            </a:extLst>
          </p:cNvPr>
          <p:cNvSpPr/>
          <p:nvPr/>
        </p:nvSpPr>
        <p:spPr>
          <a:xfrm>
            <a:off x="8626219" y="2117947"/>
            <a:ext cx="1983600" cy="277632"/>
          </a:xfrm>
          <a:prstGeom prst="rect">
            <a:avLst/>
          </a:prstGeom>
          <a:solidFill>
            <a:srgbClr val="CA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kern="0">
                <a:solidFill>
                  <a:srgbClr val="FFFFFF"/>
                </a:solidFill>
                <a:latin typeface="Arial Narrow" panose="020B0606020202030204" pitchFamily="34" charset="0"/>
              </a:rPr>
              <a:t>Prefab non-users</a:t>
            </a:r>
            <a:endParaRPr kumimoji="0" lang="en-GB" sz="1800" b="0" i="0" u="none" strike="noStrike" kern="0" cap="none" spc="0" normalizeH="0" baseline="0">
              <a:ln>
                <a:noFill/>
              </a:ln>
              <a:solidFill>
                <a:srgbClr val="FFFFFF"/>
              </a:solidFill>
              <a:effectLst/>
              <a:uLnTx/>
              <a:uFillTx/>
              <a:latin typeface="Arial Narrow" panose="020B0606020202030204" pitchFamily="34" charset="0"/>
            </a:endParaRPr>
          </a:p>
        </p:txBody>
      </p:sp>
      <p:graphicFrame>
        <p:nvGraphicFramePr>
          <p:cNvPr id="11" name="Chart 8">
            <a:extLst>
              <a:ext uri="{FF2B5EF4-FFF2-40B4-BE49-F238E27FC236}">
                <a16:creationId xmlns:a16="http://schemas.microsoft.com/office/drawing/2014/main" id="{6B6FCAB5-B474-4A10-ADA7-CA2F2FF2A352}"/>
              </a:ext>
            </a:extLst>
          </p:cNvPr>
          <p:cNvGraphicFramePr/>
          <p:nvPr>
            <p:extLst>
              <p:ext uri="{D42A27DB-BD31-4B8C-83A1-F6EECF244321}">
                <p14:modId xmlns:p14="http://schemas.microsoft.com/office/powerpoint/2010/main" val="3170594444"/>
              </p:ext>
            </p:extLst>
          </p:nvPr>
        </p:nvGraphicFramePr>
        <p:xfrm>
          <a:off x="4553903" y="2927464"/>
          <a:ext cx="4438206" cy="340666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kstvak 23">
            <a:extLst>
              <a:ext uri="{FF2B5EF4-FFF2-40B4-BE49-F238E27FC236}">
                <a16:creationId xmlns:a16="http://schemas.microsoft.com/office/drawing/2014/main" id="{FAE1EBDF-A604-4CA2-821A-D6ABE2E42C30}"/>
              </a:ext>
            </a:extLst>
          </p:cNvPr>
          <p:cNvSpPr txBox="1"/>
          <p:nvPr/>
        </p:nvSpPr>
        <p:spPr>
          <a:xfrm>
            <a:off x="8324037" y="6385718"/>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44</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non-users</a:t>
            </a:r>
          </a:p>
        </p:txBody>
      </p:sp>
      <p:sp>
        <p:nvSpPr>
          <p:cNvPr id="26" name="Tekstvak 25">
            <a:extLst>
              <a:ext uri="{FF2B5EF4-FFF2-40B4-BE49-F238E27FC236}">
                <a16:creationId xmlns:a16="http://schemas.microsoft.com/office/drawing/2014/main" id="{2F874021-1741-47CB-90AB-D4CF7123B608}"/>
              </a:ext>
            </a:extLst>
          </p:cNvPr>
          <p:cNvSpPr txBox="1"/>
          <p:nvPr/>
        </p:nvSpPr>
        <p:spPr>
          <a:xfrm>
            <a:off x="5406067" y="6391953"/>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Base: n=5</a:t>
            </a:r>
            <a:r>
              <a:rPr kumimoji="0" lang="hr-HR"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6</a:t>
            </a: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Asked to Prefab users</a:t>
            </a:r>
          </a:p>
        </p:txBody>
      </p:sp>
      <p:sp>
        <p:nvSpPr>
          <p:cNvPr id="19" name="Tekstvak 6">
            <a:extLst>
              <a:ext uri="{FF2B5EF4-FFF2-40B4-BE49-F238E27FC236}">
                <a16:creationId xmlns:a16="http://schemas.microsoft.com/office/drawing/2014/main" id="{7EFD9B0A-BC69-CCC9-770B-F725129D1878}"/>
              </a:ext>
            </a:extLst>
          </p:cNvPr>
          <p:cNvSpPr txBox="1"/>
          <p:nvPr/>
        </p:nvSpPr>
        <p:spPr>
          <a:xfrm>
            <a:off x="437924" y="1267455"/>
            <a:ext cx="10077676" cy="374162"/>
          </a:xfrm>
          <a:prstGeom prst="rect">
            <a:avLst/>
          </a:prstGeom>
          <a:noFill/>
          <a:ln>
            <a:noFill/>
          </a:ln>
        </p:spPr>
        <p:txBody>
          <a:bodyPr wrap="square" lIns="0" tIns="0" rIns="0" bIns="0" rtlCol="0" anchor="t">
            <a:noAutofit/>
          </a:bodyPr>
          <a:lstStyle/>
          <a:p>
            <a:pPr>
              <a:lnSpc>
                <a:spcPct val="90000"/>
              </a:lnSpc>
            </a:pPr>
            <a:r>
              <a:rPr lang="en-GB" sz="1400" b="1">
                <a:solidFill>
                  <a:srgbClr val="4A4A49"/>
                </a:solidFill>
              </a:rPr>
              <a:t>Development of supplier structure with broader usage of prefab</a:t>
            </a:r>
          </a:p>
          <a:p>
            <a:pPr>
              <a:lnSpc>
                <a:spcPct val="90000"/>
              </a:lnSpc>
            </a:pPr>
            <a:r>
              <a:rPr lang="en-GB" sz="1200" i="1">
                <a:solidFill>
                  <a:schemeClr val="tx1">
                    <a:lumMod val="50000"/>
                    <a:lumOff val="50000"/>
                  </a:schemeClr>
                </a:solidFill>
              </a:rPr>
              <a:t>Do you expect to buy more, equal or less from each of the following suppliers as a result of prefab? </a:t>
            </a:r>
          </a:p>
        </p:txBody>
      </p:sp>
      <p:sp>
        <p:nvSpPr>
          <p:cNvPr id="21" name="Titel 1">
            <a:extLst>
              <a:ext uri="{FF2B5EF4-FFF2-40B4-BE49-F238E27FC236}">
                <a16:creationId xmlns:a16="http://schemas.microsoft.com/office/drawing/2014/main" id="{F10E727F-8164-8C26-70E3-FEE5E58786DD}"/>
              </a:ext>
            </a:extLst>
          </p:cNvPr>
          <p:cNvSpPr txBox="1">
            <a:spLocks/>
          </p:cNvSpPr>
          <p:nvPr/>
        </p:nvSpPr>
        <p:spPr>
          <a:xfrm>
            <a:off x="388932" y="130037"/>
            <a:ext cx="10717218" cy="342275"/>
          </a:xfrm>
          <a:prstGeom prst="rect">
            <a:avLst/>
          </a:prstGeom>
        </p:spPr>
        <p:txBody>
          <a:bodyPr anchor="ctr"/>
          <a:lstStyle>
            <a:defPPr>
              <a:defRPr lang="nl-NL"/>
            </a:defPPr>
            <a:lvl1pPr>
              <a:lnSpc>
                <a:spcPct val="90000"/>
              </a:lnSpc>
              <a:spcBef>
                <a:spcPct val="0"/>
              </a:spcBef>
              <a:buNone/>
              <a:defRPr sz="1050" b="1">
                <a:solidFill>
                  <a:srgbClr val="4A4A49"/>
                </a:solidFill>
                <a:latin typeface="+mj-lt"/>
                <a:ea typeface="+mj-ea"/>
                <a:cs typeface="+mj-cs"/>
              </a:defRPr>
            </a:lvl1pPr>
          </a:lstStyle>
          <a:p>
            <a:r>
              <a:rPr lang="en-GB"/>
              <a:t>THE UNITED KINGDOM | </a:t>
            </a:r>
            <a:r>
              <a:rPr lang="en-GB" sz="900" b="0"/>
              <a:t>DISTRIBUTION | TYPE OF INSTALLATIONS | WORKING WITH PREFAB | NOT WORKING WITH PREFAB | EXPECTATIONS | STATEMENTS | </a:t>
            </a:r>
            <a:r>
              <a:rPr lang="en-GB" sz="900"/>
              <a:t>TYPE OF SUPPLIERS </a:t>
            </a:r>
          </a:p>
        </p:txBody>
      </p:sp>
      <p:sp>
        <p:nvSpPr>
          <p:cNvPr id="18" name="Tekstvak 27">
            <a:extLst>
              <a:ext uri="{FF2B5EF4-FFF2-40B4-BE49-F238E27FC236}">
                <a16:creationId xmlns:a16="http://schemas.microsoft.com/office/drawing/2014/main" id="{CEE329C0-85BA-6A13-4125-F0C6493BA2DC}"/>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24610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a:t>Index</a:t>
            </a:r>
          </a:p>
        </p:txBody>
      </p:sp>
      <p:graphicFrame>
        <p:nvGraphicFramePr>
          <p:cNvPr id="2" name="Tabel 1">
            <a:extLst>
              <a:ext uri="{FF2B5EF4-FFF2-40B4-BE49-F238E27FC236}">
                <a16:creationId xmlns:a16="http://schemas.microsoft.com/office/drawing/2014/main" id="{692ADCE5-09B2-4BA3-87E6-57E3A6662FA9}"/>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Challenges towards a sustainable future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
        <p:nvSpPr>
          <p:cNvPr id="5" name="Tijdelijke aanduiding voor afbeelding 4">
            <a:extLst>
              <a:ext uri="{FF2B5EF4-FFF2-40B4-BE49-F238E27FC236}">
                <a16:creationId xmlns:a16="http://schemas.microsoft.com/office/drawing/2014/main" id="{2DF3714C-4A41-4F9D-8D31-188F4F83BD25}"/>
              </a:ext>
            </a:extLst>
          </p:cNvPr>
          <p:cNvSpPr>
            <a:spLocks noGrp="1"/>
          </p:cNvSpPr>
          <p:nvPr>
            <p:ph type="pic" sz="quarter" idx="10"/>
          </p:nvPr>
        </p:nvSpPr>
        <p:spPr/>
      </p:sp>
      <p:pic>
        <p:nvPicPr>
          <p:cNvPr id="6" name="Picture 2">
            <a:extLst>
              <a:ext uri="{FF2B5EF4-FFF2-40B4-BE49-F238E27FC236}">
                <a16:creationId xmlns:a16="http://schemas.microsoft.com/office/drawing/2014/main" id="{271914CF-5989-CF6E-743E-17DE7AC892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5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p:txBody>
          <a:bodyPr/>
          <a:lstStyle/>
          <a:p>
            <a:r>
              <a:rPr lang="en-US"/>
              <a:t>About </a:t>
            </a:r>
            <a:r>
              <a:rPr lang="en-US">
                <a:solidFill>
                  <a:srgbClr val="0A5D7A"/>
                </a:solidFill>
              </a:rPr>
              <a:t>target group </a:t>
            </a:r>
            <a:r>
              <a:rPr lang="en-US"/>
              <a:t>&amp; </a:t>
            </a:r>
            <a:r>
              <a:rPr lang="en-US">
                <a:solidFill>
                  <a:srgbClr val="0A5D7A"/>
                </a:solidFill>
              </a:rPr>
              <a:t>methodology</a:t>
            </a:r>
            <a:endParaRPr lang="nl-NL">
              <a:solidFill>
                <a:srgbClr val="0A5D7A"/>
              </a:solidFill>
            </a:endParaRPr>
          </a:p>
        </p:txBody>
      </p:sp>
      <p:sp>
        <p:nvSpPr>
          <p:cNvPr id="738" name="Freeform 15">
            <a:extLst>
              <a:ext uri="{FF2B5EF4-FFF2-40B4-BE49-F238E27FC236}">
                <a16:creationId xmlns:a16="http://schemas.microsoft.com/office/drawing/2014/main" id="{84CFB277-4823-4172-9CDF-BCAFDF4989A3}"/>
              </a:ext>
            </a:extLst>
          </p:cNvPr>
          <p:cNvSpPr>
            <a:spLocks noChangeArrowheads="1"/>
          </p:cNvSpPr>
          <p:nvPr/>
        </p:nvSpPr>
        <p:spPr bwMode="auto">
          <a:xfrm rot="21143997">
            <a:off x="2597977" y="1245673"/>
            <a:ext cx="1223476" cy="142469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39" name="Freeform 16">
            <a:extLst>
              <a:ext uri="{FF2B5EF4-FFF2-40B4-BE49-F238E27FC236}">
                <a16:creationId xmlns:a16="http://schemas.microsoft.com/office/drawing/2014/main" id="{5303E218-D671-4526-8D6B-FF5DEE3959B9}"/>
              </a:ext>
            </a:extLst>
          </p:cNvPr>
          <p:cNvSpPr>
            <a:spLocks noChangeArrowheads="1"/>
          </p:cNvSpPr>
          <p:nvPr/>
        </p:nvSpPr>
        <p:spPr bwMode="auto">
          <a:xfrm rot="21143997">
            <a:off x="3354150" y="2378890"/>
            <a:ext cx="841863" cy="1424692"/>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40" name="Freeform 17">
            <a:extLst>
              <a:ext uri="{FF2B5EF4-FFF2-40B4-BE49-F238E27FC236}">
                <a16:creationId xmlns:a16="http://schemas.microsoft.com/office/drawing/2014/main" id="{3F01FD95-7660-4815-985D-7F44CC8FD6A3}"/>
              </a:ext>
            </a:extLst>
          </p:cNvPr>
          <p:cNvSpPr>
            <a:spLocks noChangeArrowheads="1"/>
          </p:cNvSpPr>
          <p:nvPr/>
        </p:nvSpPr>
        <p:spPr bwMode="auto">
          <a:xfrm rot="21143997">
            <a:off x="3290143" y="3739360"/>
            <a:ext cx="1038451" cy="1438568"/>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41" name="Freeform 18">
            <a:extLst>
              <a:ext uri="{FF2B5EF4-FFF2-40B4-BE49-F238E27FC236}">
                <a16:creationId xmlns:a16="http://schemas.microsoft.com/office/drawing/2014/main" id="{44ADCA40-D5DC-4DBF-93E4-48DDFFC45614}"/>
              </a:ext>
            </a:extLst>
          </p:cNvPr>
          <p:cNvSpPr>
            <a:spLocks noChangeArrowheads="1"/>
          </p:cNvSpPr>
          <p:nvPr/>
        </p:nvSpPr>
        <p:spPr bwMode="auto">
          <a:xfrm rot="21143997">
            <a:off x="2631607" y="4885117"/>
            <a:ext cx="1369184" cy="1355307"/>
          </a:xfrm>
          <a:custGeom>
            <a:avLst/>
            <a:gdLst>
              <a:gd name="T0" fmla="*/ 2608 w 2609"/>
              <a:gd name="T1" fmla="*/ 690 h 2582"/>
              <a:gd name="T2" fmla="*/ 2608 w 2609"/>
              <a:gd name="T3" fmla="*/ 690 h 2582"/>
              <a:gd name="T4" fmla="*/ 722 w 2609"/>
              <a:gd name="T5" fmla="*/ 2551 h 2582"/>
              <a:gd name="T6" fmla="*/ 722 w 2609"/>
              <a:gd name="T7" fmla="*/ 2551 h 2582"/>
              <a:gd name="T8" fmla="*/ 582 w 2609"/>
              <a:gd name="T9" fmla="*/ 2518 h 2582"/>
              <a:gd name="T10" fmla="*/ 29 w 2609"/>
              <a:gd name="T11" fmla="*/ 1618 h 2582"/>
              <a:gd name="T12" fmla="*/ 29 w 2609"/>
              <a:gd name="T13" fmla="*/ 1618 h 2582"/>
              <a:gd name="T14" fmla="*/ 62 w 2609"/>
              <a:gd name="T15" fmla="*/ 1477 h 2582"/>
              <a:gd name="T16" fmla="*/ 62 w 2609"/>
              <a:gd name="T17" fmla="*/ 1477 h 2582"/>
              <a:gd name="T18" fmla="*/ 1554 w 2609"/>
              <a:gd name="T19" fmla="*/ 0 h 2582"/>
              <a:gd name="T20" fmla="*/ 2608 w 2609"/>
              <a:gd name="T21" fmla="*/ 6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 h="2582">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cxnSp>
        <p:nvCxnSpPr>
          <p:cNvPr id="742" name="Straight Connector 741">
            <a:extLst>
              <a:ext uri="{FF2B5EF4-FFF2-40B4-BE49-F238E27FC236}">
                <a16:creationId xmlns:a16="http://schemas.microsoft.com/office/drawing/2014/main" id="{26BFFB0D-553D-48E1-86D3-C66AE5A2FA2C}"/>
              </a:ext>
            </a:extLst>
          </p:cNvPr>
          <p:cNvCxnSpPr>
            <a:cxnSpLocks/>
          </p:cNvCxnSpPr>
          <p:nvPr/>
        </p:nvCxnSpPr>
        <p:spPr>
          <a:xfrm>
            <a:off x="3472957" y="1885021"/>
            <a:ext cx="1371600" cy="0"/>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8EF65950-5301-4E32-8456-029E27F852E4}"/>
              </a:ext>
            </a:extLst>
          </p:cNvPr>
          <p:cNvCxnSpPr>
            <a:cxnSpLocks/>
          </p:cNvCxnSpPr>
          <p:nvPr/>
        </p:nvCxnSpPr>
        <p:spPr>
          <a:xfrm>
            <a:off x="3930157" y="3161503"/>
            <a:ext cx="914400" cy="0"/>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5FEAF867-ADB5-4649-A221-AF7F01A2049C}"/>
              </a:ext>
            </a:extLst>
          </p:cNvPr>
          <p:cNvCxnSpPr>
            <a:cxnSpLocks/>
          </p:cNvCxnSpPr>
          <p:nvPr/>
        </p:nvCxnSpPr>
        <p:spPr>
          <a:xfrm>
            <a:off x="3930157" y="4437985"/>
            <a:ext cx="914400" cy="0"/>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558295E4-5E0A-4D1B-8B9D-22D3333382AE}"/>
              </a:ext>
            </a:extLst>
          </p:cNvPr>
          <p:cNvCxnSpPr>
            <a:cxnSpLocks/>
          </p:cNvCxnSpPr>
          <p:nvPr/>
        </p:nvCxnSpPr>
        <p:spPr>
          <a:xfrm>
            <a:off x="3472957" y="5714467"/>
            <a:ext cx="1371600" cy="0"/>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6" name="TextBox 745">
            <a:extLst>
              <a:ext uri="{FF2B5EF4-FFF2-40B4-BE49-F238E27FC236}">
                <a16:creationId xmlns:a16="http://schemas.microsoft.com/office/drawing/2014/main" id="{94369E49-9FE4-41A1-8BB0-6442DF938F6B}"/>
              </a:ext>
            </a:extLst>
          </p:cNvPr>
          <p:cNvSpPr txBox="1"/>
          <p:nvPr/>
        </p:nvSpPr>
        <p:spPr>
          <a:xfrm>
            <a:off x="5324252" y="1398820"/>
            <a:ext cx="6673784" cy="279366"/>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A5D7A"/>
                </a:solidFill>
                <a:effectLst/>
                <a:uLnTx/>
                <a:uFillTx/>
                <a:latin typeface="Arial" panose="020B0604020202020204" pitchFamily="34" charset="0"/>
                <a:ea typeface="League Spartan" charset="0"/>
                <a:cs typeface="Arial" panose="020B0604020202020204" pitchFamily="34" charset="0"/>
              </a:rPr>
              <a:t>Surveying HVAC installation companies…</a:t>
            </a:r>
            <a:endParaRPr kumimoji="0" lang="en-GB" sz="1800" b="0" i="0" u="none" strike="noStrike" kern="1200" cap="none" spc="0" normalizeH="0" baseline="0" noProof="0">
              <a:ln>
                <a:noFill/>
              </a:ln>
              <a:solidFill>
                <a:srgbClr val="0A5D7A"/>
              </a:solidFill>
              <a:effectLst/>
              <a:uLnTx/>
              <a:uFillTx/>
              <a:latin typeface="Arial" panose="020B0604020202020204" pitchFamily="34" charset="0"/>
              <a:ea typeface="League Spartan" charset="0"/>
              <a:cs typeface="Arial" panose="020B0604020202020204" pitchFamily="34" charset="0"/>
            </a:endParaRPr>
          </a:p>
        </p:txBody>
      </p:sp>
      <p:sp>
        <p:nvSpPr>
          <p:cNvPr id="747" name="TextBox 746">
            <a:extLst>
              <a:ext uri="{FF2B5EF4-FFF2-40B4-BE49-F238E27FC236}">
                <a16:creationId xmlns:a16="http://schemas.microsoft.com/office/drawing/2014/main" id="{B89C3415-03FE-4589-8BD9-48E7A80DEB9E}"/>
              </a:ext>
            </a:extLst>
          </p:cNvPr>
          <p:cNvSpPr txBox="1"/>
          <p:nvPr/>
        </p:nvSpPr>
        <p:spPr>
          <a:xfrm>
            <a:off x="5324252" y="2751118"/>
            <a:ext cx="6766148" cy="269919"/>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rPr>
              <a:t>… selected from a country-representative database</a:t>
            </a:r>
            <a:endParaRPr kumimoji="0" lang="en-US" sz="1800" b="0"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endParaRPr>
          </a:p>
        </p:txBody>
      </p:sp>
      <p:sp>
        <p:nvSpPr>
          <p:cNvPr id="752" name="TextBox 751">
            <a:extLst>
              <a:ext uri="{FF2B5EF4-FFF2-40B4-BE49-F238E27FC236}">
                <a16:creationId xmlns:a16="http://schemas.microsoft.com/office/drawing/2014/main" id="{7AE9A67A-A406-4512-A659-337EB9D2C1EE}"/>
              </a:ext>
            </a:extLst>
          </p:cNvPr>
          <p:cNvSpPr txBox="1"/>
          <p:nvPr/>
        </p:nvSpPr>
        <p:spPr>
          <a:xfrm>
            <a:off x="5324252" y="4006088"/>
            <a:ext cx="6400800" cy="263017"/>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pitchFamily="34" charset="0"/>
                <a:ea typeface="League Spartan" charset="0"/>
                <a:cs typeface="Arial" panose="020B0604020202020204" pitchFamily="34" charset="0"/>
              </a:rPr>
              <a:t>… through phone interviews, by native-speaking agents</a:t>
            </a:r>
          </a:p>
        </p:txBody>
      </p:sp>
      <p:sp>
        <p:nvSpPr>
          <p:cNvPr id="771" name="TextBox 770">
            <a:extLst>
              <a:ext uri="{FF2B5EF4-FFF2-40B4-BE49-F238E27FC236}">
                <a16:creationId xmlns:a16="http://schemas.microsoft.com/office/drawing/2014/main" id="{60CA4118-1D36-47DC-8819-C687C2C9BC43}"/>
              </a:ext>
            </a:extLst>
          </p:cNvPr>
          <p:cNvSpPr txBox="1"/>
          <p:nvPr/>
        </p:nvSpPr>
        <p:spPr>
          <a:xfrm>
            <a:off x="5324252" y="5180952"/>
            <a:ext cx="6400800" cy="307084"/>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US" sz="1800" b="1"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rPr>
              <a:t>… weighting the results based on company size groups</a:t>
            </a:r>
          </a:p>
        </p:txBody>
      </p:sp>
      <p:sp>
        <p:nvSpPr>
          <p:cNvPr id="773" name="Rechthoek 5">
            <a:extLst>
              <a:ext uri="{FF2B5EF4-FFF2-40B4-BE49-F238E27FC236}">
                <a16:creationId xmlns:a16="http://schemas.microsoft.com/office/drawing/2014/main" id="{64A59E77-D0F7-4014-B0F7-47E67F4857F4}"/>
              </a:ext>
            </a:extLst>
          </p:cNvPr>
          <p:cNvSpPr/>
          <p:nvPr/>
        </p:nvSpPr>
        <p:spPr>
          <a:xfrm>
            <a:off x="5324252" y="1678186"/>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dirty="0">
                <a:ln>
                  <a:noFill/>
                </a:ln>
                <a:solidFill>
                  <a:srgbClr val="727272"/>
                </a:solidFill>
                <a:effectLst/>
                <a:uLnTx/>
                <a:uFillTx/>
                <a:latin typeface="Arial" panose="020B0604020202020204"/>
                <a:ea typeface="+mn-ea"/>
                <a:cs typeface="+mn-cs"/>
              </a:rPr>
              <a:t>Interviewed companies need to provide HVAC installation services, but they may also do other activities in addition (Electrical installation etc.). Most interviews are conducted with owners/ directors or purchasers of these companies.</a:t>
            </a:r>
          </a:p>
        </p:txBody>
      </p:sp>
      <p:sp>
        <p:nvSpPr>
          <p:cNvPr id="774" name="Rechthoek 6">
            <a:extLst>
              <a:ext uri="{FF2B5EF4-FFF2-40B4-BE49-F238E27FC236}">
                <a16:creationId xmlns:a16="http://schemas.microsoft.com/office/drawing/2014/main" id="{9C2F2F56-4302-46B7-9357-05FFE3127A19}"/>
              </a:ext>
            </a:extLst>
          </p:cNvPr>
          <p:cNvSpPr/>
          <p:nvPr/>
        </p:nvSpPr>
        <p:spPr>
          <a:xfrm>
            <a:off x="5324252" y="3021037"/>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a:ln>
                  <a:noFill/>
                </a:ln>
                <a:solidFill>
                  <a:srgbClr val="727272"/>
                </a:solidFill>
                <a:effectLst/>
                <a:uLnTx/>
                <a:uFillTx/>
                <a:latin typeface="Arial" panose="020B0604020202020204"/>
                <a:ea typeface="+mn-ea"/>
                <a:cs typeface="+mn-cs"/>
              </a:rPr>
              <a:t>USP possesses an international database of HVAC installation companies, which is constantly updated. Respondents are thus not part of a fixed panel; the sample varies from wave to wave. </a:t>
            </a:r>
            <a:endParaRPr kumimoji="0" lang="de-DE" sz="1200" b="0" i="0" u="none" strike="noStrike" kern="1200" cap="none" spc="0" normalizeH="0" baseline="0" noProof="0">
              <a:ln>
                <a:noFill/>
              </a:ln>
              <a:solidFill>
                <a:srgbClr val="727272"/>
              </a:solidFill>
              <a:effectLst/>
              <a:uLnTx/>
              <a:uFillTx/>
              <a:latin typeface="Arial" panose="020B0604020202020204"/>
              <a:ea typeface="+mn-ea"/>
              <a:cs typeface="+mn-cs"/>
            </a:endParaRPr>
          </a:p>
        </p:txBody>
      </p:sp>
      <p:sp>
        <p:nvSpPr>
          <p:cNvPr id="775" name="Rechthoek 7">
            <a:extLst>
              <a:ext uri="{FF2B5EF4-FFF2-40B4-BE49-F238E27FC236}">
                <a16:creationId xmlns:a16="http://schemas.microsoft.com/office/drawing/2014/main" id="{CD43DFEA-80C9-4A47-B00E-A1672C45D5FC}"/>
              </a:ext>
            </a:extLst>
          </p:cNvPr>
          <p:cNvSpPr/>
          <p:nvPr/>
        </p:nvSpPr>
        <p:spPr>
          <a:xfrm>
            <a:off x="5324252" y="5488036"/>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a:ln>
                  <a:noFill/>
                </a:ln>
                <a:solidFill>
                  <a:srgbClr val="727272"/>
                </a:solidFill>
                <a:effectLst/>
                <a:uLnTx/>
                <a:uFillTx/>
                <a:latin typeface="Arial" panose="020B0604020202020204"/>
                <a:ea typeface="+mn-ea"/>
                <a:cs typeface="+mn-cs"/>
              </a:rPr>
              <a:t>Country results are weighted so that all three company size groups* have an equal influence on the total. As most interviews are typically conducted with small companies, we believe it is important to correct in order for large companies to have an equal impact on the ‘total’ results. This way the results are not heavily influenced by many smaller companies.</a:t>
            </a:r>
          </a:p>
        </p:txBody>
      </p:sp>
      <p:sp>
        <p:nvSpPr>
          <p:cNvPr id="777" name="Rechthoek 8">
            <a:extLst>
              <a:ext uri="{FF2B5EF4-FFF2-40B4-BE49-F238E27FC236}">
                <a16:creationId xmlns:a16="http://schemas.microsoft.com/office/drawing/2014/main" id="{26319CF1-ED7D-4EBF-9E6A-9872CB7BC516}"/>
              </a:ext>
            </a:extLst>
          </p:cNvPr>
          <p:cNvSpPr/>
          <p:nvPr/>
        </p:nvSpPr>
        <p:spPr>
          <a:xfrm>
            <a:off x="5324252" y="4285454"/>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a:ln>
                  <a:noFill/>
                </a:ln>
                <a:solidFill>
                  <a:srgbClr val="727272"/>
                </a:solidFill>
                <a:effectLst/>
                <a:uLnTx/>
                <a:uFillTx/>
                <a:latin typeface="Arial" panose="020B0604020202020204"/>
                <a:ea typeface="+mn-ea"/>
                <a:cs typeface="+mn-cs"/>
              </a:rPr>
              <a:t>Phone surveys are the best approach for obtaining a sufficient number of interviews, in order to provide insights that can be relied on. These phone interviews are conducted by fixed fieldwork partners, located in the respective countries.</a:t>
            </a:r>
          </a:p>
        </p:txBody>
      </p:sp>
      <p:grpSp>
        <p:nvGrpSpPr>
          <p:cNvPr id="779" name="Groep 29">
            <a:extLst>
              <a:ext uri="{FF2B5EF4-FFF2-40B4-BE49-F238E27FC236}">
                <a16:creationId xmlns:a16="http://schemas.microsoft.com/office/drawing/2014/main" id="{F13870F2-38A8-4E07-9169-25D1BCEA8C13}"/>
              </a:ext>
            </a:extLst>
          </p:cNvPr>
          <p:cNvGrpSpPr>
            <a:grpSpLocks noChangeAspect="1"/>
          </p:cNvGrpSpPr>
          <p:nvPr/>
        </p:nvGrpSpPr>
        <p:grpSpPr>
          <a:xfrm rot="419406">
            <a:off x="554167" y="2871362"/>
            <a:ext cx="841863" cy="963665"/>
            <a:chOff x="4791076" y="3554414"/>
            <a:chExt cx="373063" cy="427038"/>
          </a:xfrm>
          <a:solidFill>
            <a:srgbClr val="8DBDCB"/>
          </a:solidFill>
        </p:grpSpPr>
        <p:sp>
          <p:nvSpPr>
            <p:cNvPr id="781" name="Freeform 245">
              <a:extLst>
                <a:ext uri="{FF2B5EF4-FFF2-40B4-BE49-F238E27FC236}">
                  <a16:creationId xmlns:a16="http://schemas.microsoft.com/office/drawing/2014/main" id="{7A9A841B-F82C-449E-AC51-1D2D83FAE7F9}"/>
                </a:ext>
              </a:extLst>
            </p:cNvPr>
            <p:cNvSpPr>
              <a:spLocks/>
            </p:cNvSpPr>
            <p:nvPr/>
          </p:nvSpPr>
          <p:spPr bwMode="auto">
            <a:xfrm>
              <a:off x="4894264" y="3698876"/>
              <a:ext cx="134938" cy="163513"/>
            </a:xfrm>
            <a:custGeom>
              <a:avLst/>
              <a:gdLst>
                <a:gd name="T0" fmla="*/ 8 w 85"/>
                <a:gd name="T1" fmla="*/ 0 h 103"/>
                <a:gd name="T2" fmla="*/ 2 w 85"/>
                <a:gd name="T3" fmla="*/ 8 h 103"/>
                <a:gd name="T4" fmla="*/ 0 w 85"/>
                <a:gd name="T5" fmla="*/ 19 h 103"/>
                <a:gd name="T6" fmla="*/ 0 w 85"/>
                <a:gd name="T7" fmla="*/ 31 h 103"/>
                <a:gd name="T8" fmla="*/ 3 w 85"/>
                <a:gd name="T9" fmla="*/ 44 h 103"/>
                <a:gd name="T10" fmla="*/ 9 w 85"/>
                <a:gd name="T11" fmla="*/ 58 h 103"/>
                <a:gd name="T12" fmla="*/ 18 w 85"/>
                <a:gd name="T13" fmla="*/ 71 h 103"/>
                <a:gd name="T14" fmla="*/ 29 w 85"/>
                <a:gd name="T15" fmla="*/ 83 h 103"/>
                <a:gd name="T16" fmla="*/ 40 w 85"/>
                <a:gd name="T17" fmla="*/ 93 h 103"/>
                <a:gd name="T18" fmla="*/ 52 w 85"/>
                <a:gd name="T19" fmla="*/ 99 h 103"/>
                <a:gd name="T20" fmla="*/ 64 w 85"/>
                <a:gd name="T21" fmla="*/ 103 h 103"/>
                <a:gd name="T22" fmla="*/ 76 w 85"/>
                <a:gd name="T23" fmla="*/ 103 h 103"/>
                <a:gd name="T24" fmla="*/ 85 w 85"/>
                <a:gd name="T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8" y="0"/>
                  </a:moveTo>
                  <a:lnTo>
                    <a:pt x="2" y="8"/>
                  </a:lnTo>
                  <a:lnTo>
                    <a:pt x="0" y="19"/>
                  </a:lnTo>
                  <a:lnTo>
                    <a:pt x="0" y="31"/>
                  </a:lnTo>
                  <a:lnTo>
                    <a:pt x="3" y="44"/>
                  </a:lnTo>
                  <a:lnTo>
                    <a:pt x="9" y="58"/>
                  </a:lnTo>
                  <a:lnTo>
                    <a:pt x="18" y="71"/>
                  </a:lnTo>
                  <a:lnTo>
                    <a:pt x="29" y="83"/>
                  </a:lnTo>
                  <a:lnTo>
                    <a:pt x="40" y="93"/>
                  </a:lnTo>
                  <a:lnTo>
                    <a:pt x="52" y="99"/>
                  </a:lnTo>
                  <a:lnTo>
                    <a:pt x="64" y="103"/>
                  </a:lnTo>
                  <a:lnTo>
                    <a:pt x="76" y="103"/>
                  </a:lnTo>
                  <a:lnTo>
                    <a:pt x="85" y="100"/>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2" name="Freeform 246">
              <a:extLst>
                <a:ext uri="{FF2B5EF4-FFF2-40B4-BE49-F238E27FC236}">
                  <a16:creationId xmlns:a16="http://schemas.microsoft.com/office/drawing/2014/main" id="{F9794B8E-ECC5-473E-817C-2B9BB4AA492B}"/>
                </a:ext>
              </a:extLst>
            </p:cNvPr>
            <p:cNvSpPr>
              <a:spLocks/>
            </p:cNvSpPr>
            <p:nvPr/>
          </p:nvSpPr>
          <p:spPr bwMode="auto">
            <a:xfrm>
              <a:off x="4791076" y="3602039"/>
              <a:ext cx="311150" cy="379413"/>
            </a:xfrm>
            <a:custGeom>
              <a:avLst/>
              <a:gdLst>
                <a:gd name="T0" fmla="*/ 196 w 196"/>
                <a:gd name="T1" fmla="*/ 222 h 239"/>
                <a:gd name="T2" fmla="*/ 196 w 196"/>
                <a:gd name="T3" fmla="*/ 223 h 239"/>
                <a:gd name="T4" fmla="*/ 195 w 196"/>
                <a:gd name="T5" fmla="*/ 224 h 239"/>
                <a:gd name="T6" fmla="*/ 193 w 196"/>
                <a:gd name="T7" fmla="*/ 225 h 239"/>
                <a:gd name="T8" fmla="*/ 191 w 196"/>
                <a:gd name="T9" fmla="*/ 226 h 239"/>
                <a:gd name="T10" fmla="*/ 189 w 196"/>
                <a:gd name="T11" fmla="*/ 229 h 239"/>
                <a:gd name="T12" fmla="*/ 185 w 196"/>
                <a:gd name="T13" fmla="*/ 231 h 239"/>
                <a:gd name="T14" fmla="*/ 180 w 196"/>
                <a:gd name="T15" fmla="*/ 235 h 239"/>
                <a:gd name="T16" fmla="*/ 170 w 196"/>
                <a:gd name="T17" fmla="*/ 239 h 239"/>
                <a:gd name="T18" fmla="*/ 158 w 196"/>
                <a:gd name="T19" fmla="*/ 239 h 239"/>
                <a:gd name="T20" fmla="*/ 143 w 196"/>
                <a:gd name="T21" fmla="*/ 234 h 239"/>
                <a:gd name="T22" fmla="*/ 125 w 196"/>
                <a:gd name="T23" fmla="*/ 226 h 239"/>
                <a:gd name="T24" fmla="*/ 108 w 196"/>
                <a:gd name="T25" fmla="*/ 214 h 239"/>
                <a:gd name="T26" fmla="*/ 90 w 196"/>
                <a:gd name="T27" fmla="*/ 198 h 239"/>
                <a:gd name="T28" fmla="*/ 71 w 196"/>
                <a:gd name="T29" fmla="*/ 179 h 239"/>
                <a:gd name="T30" fmla="*/ 53 w 196"/>
                <a:gd name="T31" fmla="*/ 156 h 239"/>
                <a:gd name="T32" fmla="*/ 36 w 196"/>
                <a:gd name="T33" fmla="*/ 132 h 239"/>
                <a:gd name="T34" fmla="*/ 22 w 196"/>
                <a:gd name="T35" fmla="*/ 109 h 239"/>
                <a:gd name="T36" fmla="*/ 11 w 196"/>
                <a:gd name="T37" fmla="*/ 88 h 239"/>
                <a:gd name="T38" fmla="*/ 4 w 196"/>
                <a:gd name="T39" fmla="*/ 68 h 239"/>
                <a:gd name="T40" fmla="*/ 0 w 196"/>
                <a:gd name="T41" fmla="*/ 49 h 239"/>
                <a:gd name="T42" fmla="*/ 0 w 196"/>
                <a:gd name="T43" fmla="*/ 33 h 239"/>
                <a:gd name="T44" fmla="*/ 3 w 196"/>
                <a:gd name="T45" fmla="*/ 21 h 239"/>
                <a:gd name="T46" fmla="*/ 9 w 196"/>
                <a:gd name="T47" fmla="*/ 12 h 239"/>
                <a:gd name="T48" fmla="*/ 17 w 196"/>
                <a:gd name="T49" fmla="*/ 6 h 239"/>
                <a:gd name="T50" fmla="*/ 21 w 196"/>
                <a:gd name="T51" fmla="*/ 2 h 239"/>
                <a:gd name="T52" fmla="*/ 24 w 196"/>
                <a:gd name="T53" fmla="*/ 1 h 239"/>
                <a:gd name="T54" fmla="*/ 25 w 196"/>
                <a:gd name="T5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39">
                  <a:moveTo>
                    <a:pt x="196" y="222"/>
                  </a:moveTo>
                  <a:lnTo>
                    <a:pt x="196" y="223"/>
                  </a:lnTo>
                  <a:lnTo>
                    <a:pt x="195" y="224"/>
                  </a:lnTo>
                  <a:lnTo>
                    <a:pt x="193" y="225"/>
                  </a:lnTo>
                  <a:lnTo>
                    <a:pt x="191" y="226"/>
                  </a:lnTo>
                  <a:lnTo>
                    <a:pt x="189" y="229"/>
                  </a:lnTo>
                  <a:lnTo>
                    <a:pt x="185" y="231"/>
                  </a:lnTo>
                  <a:lnTo>
                    <a:pt x="180" y="235"/>
                  </a:lnTo>
                  <a:lnTo>
                    <a:pt x="170" y="239"/>
                  </a:lnTo>
                  <a:lnTo>
                    <a:pt x="158" y="239"/>
                  </a:lnTo>
                  <a:lnTo>
                    <a:pt x="143" y="234"/>
                  </a:lnTo>
                  <a:lnTo>
                    <a:pt x="125" y="226"/>
                  </a:lnTo>
                  <a:lnTo>
                    <a:pt x="108" y="214"/>
                  </a:lnTo>
                  <a:lnTo>
                    <a:pt x="90" y="198"/>
                  </a:lnTo>
                  <a:lnTo>
                    <a:pt x="71" y="179"/>
                  </a:lnTo>
                  <a:lnTo>
                    <a:pt x="53" y="156"/>
                  </a:lnTo>
                  <a:lnTo>
                    <a:pt x="36" y="132"/>
                  </a:lnTo>
                  <a:lnTo>
                    <a:pt x="22" y="109"/>
                  </a:lnTo>
                  <a:lnTo>
                    <a:pt x="11" y="88"/>
                  </a:lnTo>
                  <a:lnTo>
                    <a:pt x="4" y="68"/>
                  </a:lnTo>
                  <a:lnTo>
                    <a:pt x="0" y="49"/>
                  </a:lnTo>
                  <a:lnTo>
                    <a:pt x="0" y="33"/>
                  </a:lnTo>
                  <a:lnTo>
                    <a:pt x="3" y="21"/>
                  </a:lnTo>
                  <a:lnTo>
                    <a:pt x="9" y="12"/>
                  </a:lnTo>
                  <a:lnTo>
                    <a:pt x="17" y="6"/>
                  </a:lnTo>
                  <a:lnTo>
                    <a:pt x="21" y="2"/>
                  </a:lnTo>
                  <a:lnTo>
                    <a:pt x="24" y="1"/>
                  </a:lnTo>
                  <a:lnTo>
                    <a:pt x="25" y="0"/>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3" name="Freeform 247">
              <a:extLst>
                <a:ext uri="{FF2B5EF4-FFF2-40B4-BE49-F238E27FC236}">
                  <a16:creationId xmlns:a16="http://schemas.microsoft.com/office/drawing/2014/main" id="{89EC8FDE-7D0B-441C-BCF8-01CE2D8C450A}"/>
                </a:ext>
              </a:extLst>
            </p:cNvPr>
            <p:cNvSpPr>
              <a:spLocks/>
            </p:cNvSpPr>
            <p:nvPr/>
          </p:nvSpPr>
          <p:spPr bwMode="auto">
            <a:xfrm>
              <a:off x="5037139" y="3803651"/>
              <a:ext cx="127000" cy="141288"/>
            </a:xfrm>
            <a:custGeom>
              <a:avLst/>
              <a:gdLst>
                <a:gd name="T0" fmla="*/ 46 w 80"/>
                <a:gd name="T1" fmla="*/ 87 h 89"/>
                <a:gd name="T2" fmla="*/ 2 w 80"/>
                <a:gd name="T3" fmla="*/ 27 h 89"/>
                <a:gd name="T4" fmla="*/ 0 w 80"/>
                <a:gd name="T5" fmla="*/ 25 h 89"/>
                <a:gd name="T6" fmla="*/ 0 w 80"/>
                <a:gd name="T7" fmla="*/ 22 h 89"/>
                <a:gd name="T8" fmla="*/ 1 w 80"/>
                <a:gd name="T9" fmla="*/ 19 h 89"/>
                <a:gd name="T10" fmla="*/ 3 w 80"/>
                <a:gd name="T11" fmla="*/ 17 h 89"/>
                <a:gd name="T12" fmla="*/ 23 w 80"/>
                <a:gd name="T13" fmla="*/ 1 h 89"/>
                <a:gd name="T14" fmla="*/ 26 w 80"/>
                <a:gd name="T15" fmla="*/ 0 h 89"/>
                <a:gd name="T16" fmla="*/ 29 w 80"/>
                <a:gd name="T17" fmla="*/ 0 h 89"/>
                <a:gd name="T18" fmla="*/ 32 w 80"/>
                <a:gd name="T19" fmla="*/ 1 h 89"/>
                <a:gd name="T20" fmla="*/ 34 w 80"/>
                <a:gd name="T21" fmla="*/ 3 h 89"/>
                <a:gd name="T22" fmla="*/ 78 w 80"/>
                <a:gd name="T23" fmla="*/ 62 h 89"/>
                <a:gd name="T24" fmla="*/ 80 w 80"/>
                <a:gd name="T25" fmla="*/ 65 h 89"/>
                <a:gd name="T26" fmla="*/ 80 w 80"/>
                <a:gd name="T27" fmla="*/ 67 h 89"/>
                <a:gd name="T28" fmla="*/ 79 w 80"/>
                <a:gd name="T29" fmla="*/ 70 h 89"/>
                <a:gd name="T30" fmla="*/ 77 w 80"/>
                <a:gd name="T31" fmla="*/ 73 h 89"/>
                <a:gd name="T32" fmla="*/ 57 w 80"/>
                <a:gd name="T33" fmla="*/ 88 h 89"/>
                <a:gd name="T34" fmla="*/ 54 w 80"/>
                <a:gd name="T35" fmla="*/ 89 h 89"/>
                <a:gd name="T36" fmla="*/ 51 w 80"/>
                <a:gd name="T37" fmla="*/ 89 h 89"/>
                <a:gd name="T38" fmla="*/ 48 w 80"/>
                <a:gd name="T39" fmla="*/ 89 h 89"/>
                <a:gd name="T40" fmla="*/ 46 w 80"/>
                <a:gd name="T41"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9">
                  <a:moveTo>
                    <a:pt x="46" y="87"/>
                  </a:moveTo>
                  <a:lnTo>
                    <a:pt x="2" y="27"/>
                  </a:lnTo>
                  <a:lnTo>
                    <a:pt x="0" y="25"/>
                  </a:lnTo>
                  <a:lnTo>
                    <a:pt x="0" y="22"/>
                  </a:lnTo>
                  <a:lnTo>
                    <a:pt x="1" y="19"/>
                  </a:lnTo>
                  <a:lnTo>
                    <a:pt x="3" y="17"/>
                  </a:lnTo>
                  <a:lnTo>
                    <a:pt x="23" y="1"/>
                  </a:lnTo>
                  <a:lnTo>
                    <a:pt x="26" y="0"/>
                  </a:lnTo>
                  <a:lnTo>
                    <a:pt x="29" y="0"/>
                  </a:lnTo>
                  <a:lnTo>
                    <a:pt x="32" y="1"/>
                  </a:lnTo>
                  <a:lnTo>
                    <a:pt x="34" y="3"/>
                  </a:lnTo>
                  <a:lnTo>
                    <a:pt x="78" y="62"/>
                  </a:lnTo>
                  <a:lnTo>
                    <a:pt x="80" y="65"/>
                  </a:lnTo>
                  <a:lnTo>
                    <a:pt x="80" y="67"/>
                  </a:lnTo>
                  <a:lnTo>
                    <a:pt x="79" y="70"/>
                  </a:lnTo>
                  <a:lnTo>
                    <a:pt x="77" y="73"/>
                  </a:lnTo>
                  <a:lnTo>
                    <a:pt x="57" y="88"/>
                  </a:lnTo>
                  <a:lnTo>
                    <a:pt x="54" y="89"/>
                  </a:lnTo>
                  <a:lnTo>
                    <a:pt x="51" y="89"/>
                  </a:lnTo>
                  <a:lnTo>
                    <a:pt x="48" y="89"/>
                  </a:lnTo>
                  <a:lnTo>
                    <a:pt x="46" y="87"/>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4" name="Freeform 248">
              <a:extLst>
                <a:ext uri="{FF2B5EF4-FFF2-40B4-BE49-F238E27FC236}">
                  <a16:creationId xmlns:a16="http://schemas.microsoft.com/office/drawing/2014/main" id="{E43D4C30-2526-4513-84E9-E79B898DA541}"/>
                </a:ext>
              </a:extLst>
            </p:cNvPr>
            <p:cNvSpPr>
              <a:spLocks/>
            </p:cNvSpPr>
            <p:nvPr/>
          </p:nvSpPr>
          <p:spPr bwMode="auto">
            <a:xfrm>
              <a:off x="4846639" y="3554414"/>
              <a:ext cx="125413" cy="141288"/>
            </a:xfrm>
            <a:custGeom>
              <a:avLst/>
              <a:gdLst>
                <a:gd name="T0" fmla="*/ 46 w 79"/>
                <a:gd name="T1" fmla="*/ 86 h 89"/>
                <a:gd name="T2" fmla="*/ 1 w 79"/>
                <a:gd name="T3" fmla="*/ 27 h 89"/>
                <a:gd name="T4" fmla="*/ 0 w 79"/>
                <a:gd name="T5" fmla="*/ 25 h 89"/>
                <a:gd name="T6" fmla="*/ 0 w 79"/>
                <a:gd name="T7" fmla="*/ 22 h 89"/>
                <a:gd name="T8" fmla="*/ 0 w 79"/>
                <a:gd name="T9" fmla="*/ 19 h 89"/>
                <a:gd name="T10" fmla="*/ 2 w 79"/>
                <a:gd name="T11" fmla="*/ 17 h 89"/>
                <a:gd name="T12" fmla="*/ 23 w 79"/>
                <a:gd name="T13" fmla="*/ 1 h 89"/>
                <a:gd name="T14" fmla="*/ 25 w 79"/>
                <a:gd name="T15" fmla="*/ 0 h 89"/>
                <a:gd name="T16" fmla="*/ 28 w 79"/>
                <a:gd name="T17" fmla="*/ 0 h 89"/>
                <a:gd name="T18" fmla="*/ 31 w 79"/>
                <a:gd name="T19" fmla="*/ 1 h 89"/>
                <a:gd name="T20" fmla="*/ 33 w 79"/>
                <a:gd name="T21" fmla="*/ 3 h 89"/>
                <a:gd name="T22" fmla="*/ 78 w 79"/>
                <a:gd name="T23" fmla="*/ 61 h 89"/>
                <a:gd name="T24" fmla="*/ 79 w 79"/>
                <a:gd name="T25" fmla="*/ 64 h 89"/>
                <a:gd name="T26" fmla="*/ 79 w 79"/>
                <a:gd name="T27" fmla="*/ 66 h 89"/>
                <a:gd name="T28" fmla="*/ 78 w 79"/>
                <a:gd name="T29" fmla="*/ 69 h 89"/>
                <a:gd name="T30" fmla="*/ 76 w 79"/>
                <a:gd name="T31" fmla="*/ 71 h 89"/>
                <a:gd name="T32" fmla="*/ 56 w 79"/>
                <a:gd name="T33" fmla="*/ 88 h 89"/>
                <a:gd name="T34" fmla="*/ 54 w 79"/>
                <a:gd name="T35" fmla="*/ 89 h 89"/>
                <a:gd name="T36" fmla="*/ 51 w 79"/>
                <a:gd name="T37" fmla="*/ 89 h 89"/>
                <a:gd name="T38" fmla="*/ 48 w 79"/>
                <a:gd name="T39" fmla="*/ 88 h 89"/>
                <a:gd name="T40" fmla="*/ 46 w 79"/>
                <a:gd name="T41"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9">
                  <a:moveTo>
                    <a:pt x="46" y="86"/>
                  </a:moveTo>
                  <a:lnTo>
                    <a:pt x="1" y="27"/>
                  </a:lnTo>
                  <a:lnTo>
                    <a:pt x="0" y="25"/>
                  </a:lnTo>
                  <a:lnTo>
                    <a:pt x="0" y="22"/>
                  </a:lnTo>
                  <a:lnTo>
                    <a:pt x="0" y="19"/>
                  </a:lnTo>
                  <a:lnTo>
                    <a:pt x="2" y="17"/>
                  </a:lnTo>
                  <a:lnTo>
                    <a:pt x="23" y="1"/>
                  </a:lnTo>
                  <a:lnTo>
                    <a:pt x="25" y="0"/>
                  </a:lnTo>
                  <a:lnTo>
                    <a:pt x="28" y="0"/>
                  </a:lnTo>
                  <a:lnTo>
                    <a:pt x="31" y="1"/>
                  </a:lnTo>
                  <a:lnTo>
                    <a:pt x="33" y="3"/>
                  </a:lnTo>
                  <a:lnTo>
                    <a:pt x="78" y="61"/>
                  </a:lnTo>
                  <a:lnTo>
                    <a:pt x="79" y="64"/>
                  </a:lnTo>
                  <a:lnTo>
                    <a:pt x="79" y="66"/>
                  </a:lnTo>
                  <a:lnTo>
                    <a:pt x="78" y="69"/>
                  </a:lnTo>
                  <a:lnTo>
                    <a:pt x="76" y="71"/>
                  </a:lnTo>
                  <a:lnTo>
                    <a:pt x="56" y="88"/>
                  </a:lnTo>
                  <a:lnTo>
                    <a:pt x="54" y="89"/>
                  </a:lnTo>
                  <a:lnTo>
                    <a:pt x="51" y="89"/>
                  </a:lnTo>
                  <a:lnTo>
                    <a:pt x="48" y="88"/>
                  </a:lnTo>
                  <a:lnTo>
                    <a:pt x="46" y="86"/>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85" name="Groep 27">
            <a:extLst>
              <a:ext uri="{FF2B5EF4-FFF2-40B4-BE49-F238E27FC236}">
                <a16:creationId xmlns:a16="http://schemas.microsoft.com/office/drawing/2014/main" id="{54742D32-0328-4B2C-8F39-E64A068F176D}"/>
              </a:ext>
            </a:extLst>
          </p:cNvPr>
          <p:cNvGrpSpPr>
            <a:grpSpLocks noChangeAspect="1"/>
          </p:cNvGrpSpPr>
          <p:nvPr/>
        </p:nvGrpSpPr>
        <p:grpSpPr>
          <a:xfrm>
            <a:off x="1082478" y="2702614"/>
            <a:ext cx="1670163" cy="1996522"/>
            <a:chOff x="2946400" y="3036888"/>
            <a:chExt cx="552450" cy="660401"/>
          </a:xfrm>
          <a:solidFill>
            <a:srgbClr val="0A5D7A"/>
          </a:solidFill>
        </p:grpSpPr>
        <p:sp>
          <p:nvSpPr>
            <p:cNvPr id="786" name="Freeform 24">
              <a:extLst>
                <a:ext uri="{FF2B5EF4-FFF2-40B4-BE49-F238E27FC236}">
                  <a16:creationId xmlns:a16="http://schemas.microsoft.com/office/drawing/2014/main" id="{1F39918A-5D7F-4820-8A37-DBB45E575286}"/>
                </a:ext>
              </a:extLst>
            </p:cNvPr>
            <p:cNvSpPr>
              <a:spLocks noEditPoints="1"/>
            </p:cNvSpPr>
            <p:nvPr/>
          </p:nvSpPr>
          <p:spPr bwMode="auto">
            <a:xfrm>
              <a:off x="3048000" y="3036888"/>
              <a:ext cx="347663" cy="388938"/>
            </a:xfrm>
            <a:custGeom>
              <a:avLst/>
              <a:gdLst>
                <a:gd name="T0" fmla="*/ 131 w 140"/>
                <a:gd name="T1" fmla="*/ 70 h 157"/>
                <a:gd name="T2" fmla="*/ 127 w 140"/>
                <a:gd name="T3" fmla="*/ 65 h 157"/>
                <a:gd name="T4" fmla="*/ 89 w 140"/>
                <a:gd name="T5" fmla="*/ 8 h 157"/>
                <a:gd name="T6" fmla="*/ 82 w 140"/>
                <a:gd name="T7" fmla="*/ 0 h 157"/>
                <a:gd name="T8" fmla="*/ 51 w 140"/>
                <a:gd name="T9" fmla="*/ 7 h 157"/>
                <a:gd name="T10" fmla="*/ 30 w 140"/>
                <a:gd name="T11" fmla="*/ 20 h 157"/>
                <a:gd name="T12" fmla="*/ 12 w 140"/>
                <a:gd name="T13" fmla="*/ 71 h 157"/>
                <a:gd name="T14" fmla="*/ 1 w 140"/>
                <a:gd name="T15" fmla="*/ 76 h 157"/>
                <a:gd name="T16" fmla="*/ 12 w 140"/>
                <a:gd name="T17" fmla="*/ 85 h 157"/>
                <a:gd name="T18" fmla="*/ 16 w 140"/>
                <a:gd name="T19" fmla="*/ 87 h 157"/>
                <a:gd name="T20" fmla="*/ 18 w 140"/>
                <a:gd name="T21" fmla="*/ 103 h 157"/>
                <a:gd name="T22" fmla="*/ 70 w 140"/>
                <a:gd name="T23" fmla="*/ 157 h 157"/>
                <a:gd name="T24" fmla="*/ 70 w 140"/>
                <a:gd name="T25" fmla="*/ 157 h 157"/>
                <a:gd name="T26" fmla="*/ 122 w 140"/>
                <a:gd name="T27" fmla="*/ 103 h 157"/>
                <a:gd name="T28" fmla="*/ 124 w 140"/>
                <a:gd name="T29" fmla="*/ 87 h 157"/>
                <a:gd name="T30" fmla="*/ 134 w 140"/>
                <a:gd name="T31" fmla="*/ 84 h 157"/>
                <a:gd name="T32" fmla="*/ 40 w 140"/>
                <a:gd name="T33" fmla="*/ 30 h 157"/>
                <a:gd name="T34" fmla="*/ 48 w 140"/>
                <a:gd name="T35" fmla="*/ 66 h 157"/>
                <a:gd name="T36" fmla="*/ 65 w 140"/>
                <a:gd name="T37" fmla="*/ 14 h 157"/>
                <a:gd name="T38" fmla="*/ 78 w 140"/>
                <a:gd name="T39" fmla="*/ 67 h 157"/>
                <a:gd name="T40" fmla="*/ 90 w 140"/>
                <a:gd name="T41" fmla="*/ 23 h 157"/>
                <a:gd name="T42" fmla="*/ 113 w 140"/>
                <a:gd name="T43" fmla="*/ 65 h 157"/>
                <a:gd name="T44" fmla="*/ 71 w 140"/>
                <a:gd name="T45" fmla="*/ 81 h 157"/>
                <a:gd name="T46" fmla="*/ 70 w 140"/>
                <a:gd name="T47" fmla="*/ 81 h 157"/>
                <a:gd name="T48" fmla="*/ 27 w 140"/>
                <a:gd name="T49" fmla="*/ 65 h 157"/>
                <a:gd name="T50" fmla="*/ 109 w 140"/>
                <a:gd name="T51" fmla="*/ 100 h 157"/>
                <a:gd name="T52" fmla="*/ 109 w 140"/>
                <a:gd name="T53" fmla="*/ 101 h 157"/>
                <a:gd name="T54" fmla="*/ 70 w 140"/>
                <a:gd name="T55" fmla="*/ 143 h 157"/>
                <a:gd name="T56" fmla="*/ 32 w 140"/>
                <a:gd name="T57" fmla="*/ 101 h 157"/>
                <a:gd name="T58" fmla="*/ 32 w 140"/>
                <a:gd name="T59" fmla="*/ 99 h 157"/>
                <a:gd name="T60" fmla="*/ 70 w 140"/>
                <a:gd name="T61" fmla="*/ 95 h 157"/>
                <a:gd name="T62" fmla="*/ 71 w 140"/>
                <a:gd name="T63" fmla="*/ 95 h 157"/>
                <a:gd name="T64" fmla="*/ 109 w 140"/>
                <a:gd name="T65"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57">
                  <a:moveTo>
                    <a:pt x="139" y="76"/>
                  </a:moveTo>
                  <a:cubicBezTo>
                    <a:pt x="138" y="72"/>
                    <a:pt x="135" y="70"/>
                    <a:pt x="131" y="70"/>
                  </a:cubicBezTo>
                  <a:cubicBezTo>
                    <a:pt x="129" y="71"/>
                    <a:pt x="129" y="71"/>
                    <a:pt x="129" y="71"/>
                  </a:cubicBezTo>
                  <a:cubicBezTo>
                    <a:pt x="128" y="70"/>
                    <a:pt x="127" y="68"/>
                    <a:pt x="127" y="65"/>
                  </a:cubicBezTo>
                  <a:cubicBezTo>
                    <a:pt x="127" y="46"/>
                    <a:pt x="122" y="30"/>
                    <a:pt x="110" y="20"/>
                  </a:cubicBezTo>
                  <a:cubicBezTo>
                    <a:pt x="104" y="13"/>
                    <a:pt x="96" y="10"/>
                    <a:pt x="89" y="8"/>
                  </a:cubicBezTo>
                  <a:cubicBezTo>
                    <a:pt x="89" y="7"/>
                    <a:pt x="89" y="7"/>
                    <a:pt x="89" y="7"/>
                  </a:cubicBezTo>
                  <a:cubicBezTo>
                    <a:pt x="89" y="3"/>
                    <a:pt x="86" y="0"/>
                    <a:pt x="82" y="0"/>
                  </a:cubicBezTo>
                  <a:cubicBezTo>
                    <a:pt x="58" y="0"/>
                    <a:pt x="58" y="0"/>
                    <a:pt x="58" y="0"/>
                  </a:cubicBezTo>
                  <a:cubicBezTo>
                    <a:pt x="55" y="0"/>
                    <a:pt x="52" y="3"/>
                    <a:pt x="51" y="7"/>
                  </a:cubicBezTo>
                  <a:cubicBezTo>
                    <a:pt x="51" y="8"/>
                    <a:pt x="51" y="8"/>
                    <a:pt x="51" y="8"/>
                  </a:cubicBezTo>
                  <a:cubicBezTo>
                    <a:pt x="45" y="10"/>
                    <a:pt x="37" y="13"/>
                    <a:pt x="30" y="20"/>
                  </a:cubicBezTo>
                  <a:cubicBezTo>
                    <a:pt x="19" y="30"/>
                    <a:pt x="13" y="46"/>
                    <a:pt x="13" y="65"/>
                  </a:cubicBezTo>
                  <a:cubicBezTo>
                    <a:pt x="13" y="68"/>
                    <a:pt x="13" y="70"/>
                    <a:pt x="12" y="71"/>
                  </a:cubicBezTo>
                  <a:cubicBezTo>
                    <a:pt x="10" y="70"/>
                    <a:pt x="10" y="70"/>
                    <a:pt x="10" y="70"/>
                  </a:cubicBezTo>
                  <a:cubicBezTo>
                    <a:pt x="6" y="70"/>
                    <a:pt x="2" y="72"/>
                    <a:pt x="1" y="76"/>
                  </a:cubicBezTo>
                  <a:cubicBezTo>
                    <a:pt x="0" y="79"/>
                    <a:pt x="3" y="83"/>
                    <a:pt x="6" y="84"/>
                  </a:cubicBezTo>
                  <a:cubicBezTo>
                    <a:pt x="12" y="85"/>
                    <a:pt x="12" y="85"/>
                    <a:pt x="12" y="85"/>
                  </a:cubicBezTo>
                  <a:cubicBezTo>
                    <a:pt x="12" y="85"/>
                    <a:pt x="12" y="85"/>
                    <a:pt x="13" y="85"/>
                  </a:cubicBezTo>
                  <a:cubicBezTo>
                    <a:pt x="14" y="86"/>
                    <a:pt x="15" y="86"/>
                    <a:pt x="16" y="87"/>
                  </a:cubicBezTo>
                  <a:cubicBezTo>
                    <a:pt x="16" y="95"/>
                    <a:pt x="18" y="102"/>
                    <a:pt x="18" y="102"/>
                  </a:cubicBezTo>
                  <a:cubicBezTo>
                    <a:pt x="18" y="103"/>
                    <a:pt x="18" y="103"/>
                    <a:pt x="18" y="103"/>
                  </a:cubicBezTo>
                  <a:cubicBezTo>
                    <a:pt x="18" y="103"/>
                    <a:pt x="18" y="103"/>
                    <a:pt x="18" y="103"/>
                  </a:cubicBezTo>
                  <a:cubicBezTo>
                    <a:pt x="21" y="122"/>
                    <a:pt x="36" y="157"/>
                    <a:pt x="70" y="157"/>
                  </a:cubicBezTo>
                  <a:cubicBezTo>
                    <a:pt x="70" y="157"/>
                    <a:pt x="70" y="157"/>
                    <a:pt x="70" y="157"/>
                  </a:cubicBezTo>
                  <a:cubicBezTo>
                    <a:pt x="70" y="157"/>
                    <a:pt x="70" y="157"/>
                    <a:pt x="70" y="157"/>
                  </a:cubicBezTo>
                  <a:cubicBezTo>
                    <a:pt x="104" y="157"/>
                    <a:pt x="119" y="122"/>
                    <a:pt x="122" y="103"/>
                  </a:cubicBezTo>
                  <a:cubicBezTo>
                    <a:pt x="122" y="103"/>
                    <a:pt x="122" y="103"/>
                    <a:pt x="122" y="103"/>
                  </a:cubicBezTo>
                  <a:cubicBezTo>
                    <a:pt x="122" y="103"/>
                    <a:pt x="123" y="102"/>
                    <a:pt x="123" y="102"/>
                  </a:cubicBezTo>
                  <a:cubicBezTo>
                    <a:pt x="123" y="101"/>
                    <a:pt x="124" y="94"/>
                    <a:pt x="124" y="87"/>
                  </a:cubicBezTo>
                  <a:cubicBezTo>
                    <a:pt x="126" y="86"/>
                    <a:pt x="128" y="86"/>
                    <a:pt x="130" y="85"/>
                  </a:cubicBezTo>
                  <a:cubicBezTo>
                    <a:pt x="134" y="84"/>
                    <a:pt x="134" y="84"/>
                    <a:pt x="134" y="84"/>
                  </a:cubicBezTo>
                  <a:cubicBezTo>
                    <a:pt x="138" y="83"/>
                    <a:pt x="140" y="79"/>
                    <a:pt x="139" y="76"/>
                  </a:cubicBezTo>
                  <a:close/>
                  <a:moveTo>
                    <a:pt x="40" y="30"/>
                  </a:moveTo>
                  <a:cubicBezTo>
                    <a:pt x="43" y="27"/>
                    <a:pt x="47" y="25"/>
                    <a:pt x="51" y="23"/>
                  </a:cubicBezTo>
                  <a:cubicBezTo>
                    <a:pt x="48" y="66"/>
                    <a:pt x="48" y="66"/>
                    <a:pt x="48" y="66"/>
                  </a:cubicBezTo>
                  <a:cubicBezTo>
                    <a:pt x="62" y="67"/>
                    <a:pt x="62" y="67"/>
                    <a:pt x="62" y="67"/>
                  </a:cubicBezTo>
                  <a:cubicBezTo>
                    <a:pt x="65" y="14"/>
                    <a:pt x="65" y="14"/>
                    <a:pt x="65" y="14"/>
                  </a:cubicBezTo>
                  <a:cubicBezTo>
                    <a:pt x="75" y="14"/>
                    <a:pt x="75" y="14"/>
                    <a:pt x="75" y="14"/>
                  </a:cubicBezTo>
                  <a:cubicBezTo>
                    <a:pt x="78" y="67"/>
                    <a:pt x="78" y="67"/>
                    <a:pt x="78" y="67"/>
                  </a:cubicBezTo>
                  <a:cubicBezTo>
                    <a:pt x="92" y="66"/>
                    <a:pt x="92" y="66"/>
                    <a:pt x="92" y="66"/>
                  </a:cubicBezTo>
                  <a:cubicBezTo>
                    <a:pt x="90" y="23"/>
                    <a:pt x="90" y="23"/>
                    <a:pt x="90" y="23"/>
                  </a:cubicBezTo>
                  <a:cubicBezTo>
                    <a:pt x="94" y="25"/>
                    <a:pt x="97" y="27"/>
                    <a:pt x="101" y="30"/>
                  </a:cubicBezTo>
                  <a:cubicBezTo>
                    <a:pt x="109" y="38"/>
                    <a:pt x="113" y="50"/>
                    <a:pt x="113" y="65"/>
                  </a:cubicBezTo>
                  <a:cubicBezTo>
                    <a:pt x="113" y="69"/>
                    <a:pt x="114" y="72"/>
                    <a:pt x="115" y="75"/>
                  </a:cubicBezTo>
                  <a:cubicBezTo>
                    <a:pt x="98" y="79"/>
                    <a:pt x="80" y="81"/>
                    <a:pt x="71" y="81"/>
                  </a:cubicBezTo>
                  <a:cubicBezTo>
                    <a:pt x="71" y="81"/>
                    <a:pt x="71" y="81"/>
                    <a:pt x="71" y="81"/>
                  </a:cubicBezTo>
                  <a:cubicBezTo>
                    <a:pt x="70" y="81"/>
                    <a:pt x="70" y="81"/>
                    <a:pt x="70" y="81"/>
                  </a:cubicBezTo>
                  <a:cubicBezTo>
                    <a:pt x="61" y="81"/>
                    <a:pt x="43" y="79"/>
                    <a:pt x="26" y="75"/>
                  </a:cubicBezTo>
                  <a:cubicBezTo>
                    <a:pt x="27" y="72"/>
                    <a:pt x="27" y="69"/>
                    <a:pt x="27" y="65"/>
                  </a:cubicBezTo>
                  <a:cubicBezTo>
                    <a:pt x="27" y="50"/>
                    <a:pt x="31" y="38"/>
                    <a:pt x="40" y="30"/>
                  </a:cubicBezTo>
                  <a:close/>
                  <a:moveTo>
                    <a:pt x="109" y="100"/>
                  </a:moveTo>
                  <a:cubicBezTo>
                    <a:pt x="109" y="100"/>
                    <a:pt x="109" y="100"/>
                    <a:pt x="109" y="100"/>
                  </a:cubicBezTo>
                  <a:cubicBezTo>
                    <a:pt x="109" y="100"/>
                    <a:pt x="109" y="101"/>
                    <a:pt x="109" y="101"/>
                  </a:cubicBezTo>
                  <a:cubicBezTo>
                    <a:pt x="108" y="103"/>
                    <a:pt x="101" y="143"/>
                    <a:pt x="70" y="143"/>
                  </a:cubicBezTo>
                  <a:cubicBezTo>
                    <a:pt x="70" y="143"/>
                    <a:pt x="70" y="143"/>
                    <a:pt x="70" y="143"/>
                  </a:cubicBezTo>
                  <a:cubicBezTo>
                    <a:pt x="70" y="143"/>
                    <a:pt x="70" y="143"/>
                    <a:pt x="70" y="143"/>
                  </a:cubicBezTo>
                  <a:cubicBezTo>
                    <a:pt x="40" y="143"/>
                    <a:pt x="32" y="103"/>
                    <a:pt x="32" y="101"/>
                  </a:cubicBezTo>
                  <a:cubicBezTo>
                    <a:pt x="32" y="101"/>
                    <a:pt x="32" y="100"/>
                    <a:pt x="32" y="100"/>
                  </a:cubicBezTo>
                  <a:cubicBezTo>
                    <a:pt x="32" y="100"/>
                    <a:pt x="32" y="99"/>
                    <a:pt x="32" y="99"/>
                  </a:cubicBezTo>
                  <a:cubicBezTo>
                    <a:pt x="32" y="99"/>
                    <a:pt x="31" y="95"/>
                    <a:pt x="30" y="90"/>
                  </a:cubicBezTo>
                  <a:cubicBezTo>
                    <a:pt x="47" y="94"/>
                    <a:pt x="62" y="95"/>
                    <a:pt x="70" y="95"/>
                  </a:cubicBezTo>
                  <a:cubicBezTo>
                    <a:pt x="70" y="95"/>
                    <a:pt x="70" y="95"/>
                    <a:pt x="71" y="95"/>
                  </a:cubicBezTo>
                  <a:cubicBezTo>
                    <a:pt x="71" y="95"/>
                    <a:pt x="71" y="95"/>
                    <a:pt x="71" y="95"/>
                  </a:cubicBezTo>
                  <a:cubicBezTo>
                    <a:pt x="79" y="95"/>
                    <a:pt x="94" y="94"/>
                    <a:pt x="110" y="90"/>
                  </a:cubicBezTo>
                  <a:cubicBezTo>
                    <a:pt x="109" y="95"/>
                    <a:pt x="109" y="100"/>
                    <a:pt x="109" y="100"/>
                  </a:cubicBezTo>
                  <a:close/>
                </a:path>
              </a:pathLst>
            </a:custGeom>
            <a:grp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7" name="Freeform 25">
              <a:extLst>
                <a:ext uri="{FF2B5EF4-FFF2-40B4-BE49-F238E27FC236}">
                  <a16:creationId xmlns:a16="http://schemas.microsoft.com/office/drawing/2014/main" id="{7AF71EE4-E307-478E-980F-4F4FA6E4D557}"/>
                </a:ext>
              </a:extLst>
            </p:cNvPr>
            <p:cNvSpPr>
              <a:spLocks noEditPoints="1"/>
            </p:cNvSpPr>
            <p:nvPr/>
          </p:nvSpPr>
          <p:spPr bwMode="auto">
            <a:xfrm>
              <a:off x="2946400" y="3422651"/>
              <a:ext cx="552450" cy="274638"/>
            </a:xfrm>
            <a:custGeom>
              <a:avLst/>
              <a:gdLst>
                <a:gd name="T0" fmla="*/ 181 w 223"/>
                <a:gd name="T1" fmla="*/ 7 h 111"/>
                <a:gd name="T2" fmla="*/ 165 w 223"/>
                <a:gd name="T3" fmla="*/ 4 h 111"/>
                <a:gd name="T4" fmla="*/ 143 w 223"/>
                <a:gd name="T5" fmla="*/ 0 h 111"/>
                <a:gd name="T6" fmla="*/ 141 w 223"/>
                <a:gd name="T7" fmla="*/ 0 h 111"/>
                <a:gd name="T8" fmla="*/ 134 w 223"/>
                <a:gd name="T9" fmla="*/ 7 h 111"/>
                <a:gd name="T10" fmla="*/ 134 w 223"/>
                <a:gd name="T11" fmla="*/ 21 h 111"/>
                <a:gd name="T12" fmla="*/ 89 w 223"/>
                <a:gd name="T13" fmla="*/ 21 h 111"/>
                <a:gd name="T14" fmla="*/ 89 w 223"/>
                <a:gd name="T15" fmla="*/ 7 h 111"/>
                <a:gd name="T16" fmla="*/ 82 w 223"/>
                <a:gd name="T17" fmla="*/ 0 h 111"/>
                <a:gd name="T18" fmla="*/ 80 w 223"/>
                <a:gd name="T19" fmla="*/ 0 h 111"/>
                <a:gd name="T20" fmla="*/ 58 w 223"/>
                <a:gd name="T21" fmla="*/ 4 h 111"/>
                <a:gd name="T22" fmla="*/ 42 w 223"/>
                <a:gd name="T23" fmla="*/ 7 h 111"/>
                <a:gd name="T24" fmla="*/ 0 w 223"/>
                <a:gd name="T25" fmla="*/ 57 h 111"/>
                <a:gd name="T26" fmla="*/ 0 w 223"/>
                <a:gd name="T27" fmla="*/ 111 h 111"/>
                <a:gd name="T28" fmla="*/ 14 w 223"/>
                <a:gd name="T29" fmla="*/ 111 h 111"/>
                <a:gd name="T30" fmla="*/ 14 w 223"/>
                <a:gd name="T31" fmla="*/ 57 h 111"/>
                <a:gd name="T32" fmla="*/ 45 w 223"/>
                <a:gd name="T33" fmla="*/ 21 h 111"/>
                <a:gd name="T34" fmla="*/ 53 w 223"/>
                <a:gd name="T35" fmla="*/ 19 h 111"/>
                <a:gd name="T36" fmla="*/ 53 w 223"/>
                <a:gd name="T37" fmla="*/ 61 h 111"/>
                <a:gd name="T38" fmla="*/ 50 w 223"/>
                <a:gd name="T39" fmla="*/ 61 h 111"/>
                <a:gd name="T40" fmla="*/ 48 w 223"/>
                <a:gd name="T41" fmla="*/ 61 h 111"/>
                <a:gd name="T42" fmla="*/ 48 w 223"/>
                <a:gd name="T43" fmla="*/ 61 h 111"/>
                <a:gd name="T44" fmla="*/ 41 w 223"/>
                <a:gd name="T45" fmla="*/ 68 h 111"/>
                <a:gd name="T46" fmla="*/ 41 w 223"/>
                <a:gd name="T47" fmla="*/ 111 h 111"/>
                <a:gd name="T48" fmla="*/ 55 w 223"/>
                <a:gd name="T49" fmla="*/ 111 h 111"/>
                <a:gd name="T50" fmla="*/ 55 w 223"/>
                <a:gd name="T51" fmla="*/ 75 h 111"/>
                <a:gd name="T52" fmla="*/ 67 w 223"/>
                <a:gd name="T53" fmla="*/ 75 h 111"/>
                <a:gd name="T54" fmla="*/ 67 w 223"/>
                <a:gd name="T55" fmla="*/ 17 h 111"/>
                <a:gd name="T56" fmla="*/ 75 w 223"/>
                <a:gd name="T57" fmla="*/ 15 h 111"/>
                <a:gd name="T58" fmla="*/ 75 w 223"/>
                <a:gd name="T59" fmla="*/ 75 h 111"/>
                <a:gd name="T60" fmla="*/ 148 w 223"/>
                <a:gd name="T61" fmla="*/ 75 h 111"/>
                <a:gd name="T62" fmla="*/ 148 w 223"/>
                <a:gd name="T63" fmla="*/ 15 h 111"/>
                <a:gd name="T64" fmla="*/ 156 w 223"/>
                <a:gd name="T65" fmla="*/ 17 h 111"/>
                <a:gd name="T66" fmla="*/ 156 w 223"/>
                <a:gd name="T67" fmla="*/ 75 h 111"/>
                <a:gd name="T68" fmla="*/ 168 w 223"/>
                <a:gd name="T69" fmla="*/ 75 h 111"/>
                <a:gd name="T70" fmla="*/ 168 w 223"/>
                <a:gd name="T71" fmla="*/ 111 h 111"/>
                <a:gd name="T72" fmla="*/ 182 w 223"/>
                <a:gd name="T73" fmla="*/ 111 h 111"/>
                <a:gd name="T74" fmla="*/ 182 w 223"/>
                <a:gd name="T75" fmla="*/ 68 h 111"/>
                <a:gd name="T76" fmla="*/ 175 w 223"/>
                <a:gd name="T77" fmla="*/ 61 h 111"/>
                <a:gd name="T78" fmla="*/ 175 w 223"/>
                <a:gd name="T79" fmla="*/ 61 h 111"/>
                <a:gd name="T80" fmla="*/ 173 w 223"/>
                <a:gd name="T81" fmla="*/ 61 h 111"/>
                <a:gd name="T82" fmla="*/ 170 w 223"/>
                <a:gd name="T83" fmla="*/ 61 h 111"/>
                <a:gd name="T84" fmla="*/ 170 w 223"/>
                <a:gd name="T85" fmla="*/ 19 h 111"/>
                <a:gd name="T86" fmla="*/ 178 w 223"/>
                <a:gd name="T87" fmla="*/ 21 h 111"/>
                <a:gd name="T88" fmla="*/ 209 w 223"/>
                <a:gd name="T89" fmla="*/ 57 h 111"/>
                <a:gd name="T90" fmla="*/ 209 w 223"/>
                <a:gd name="T91" fmla="*/ 111 h 111"/>
                <a:gd name="T92" fmla="*/ 223 w 223"/>
                <a:gd name="T93" fmla="*/ 111 h 111"/>
                <a:gd name="T94" fmla="*/ 223 w 223"/>
                <a:gd name="T95" fmla="*/ 57 h 111"/>
                <a:gd name="T96" fmla="*/ 181 w 223"/>
                <a:gd name="T97" fmla="*/ 7 h 111"/>
                <a:gd name="T98" fmla="*/ 134 w 223"/>
                <a:gd name="T99" fmla="*/ 61 h 111"/>
                <a:gd name="T100" fmla="*/ 89 w 223"/>
                <a:gd name="T101" fmla="*/ 61 h 111"/>
                <a:gd name="T102" fmla="*/ 89 w 223"/>
                <a:gd name="T103" fmla="*/ 36 h 111"/>
                <a:gd name="T104" fmla="*/ 109 w 223"/>
                <a:gd name="T105" fmla="*/ 38 h 111"/>
                <a:gd name="T106" fmla="*/ 134 w 223"/>
                <a:gd name="T107" fmla="*/ 35 h 111"/>
                <a:gd name="T108" fmla="*/ 134 w 223"/>
                <a:gd name="T109"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11">
                  <a:moveTo>
                    <a:pt x="181" y="7"/>
                  </a:moveTo>
                  <a:cubicBezTo>
                    <a:pt x="181" y="7"/>
                    <a:pt x="168" y="5"/>
                    <a:pt x="165" y="4"/>
                  </a:cubicBezTo>
                  <a:cubicBezTo>
                    <a:pt x="160" y="3"/>
                    <a:pt x="146" y="1"/>
                    <a:pt x="143" y="0"/>
                  </a:cubicBezTo>
                  <a:cubicBezTo>
                    <a:pt x="142" y="0"/>
                    <a:pt x="141" y="0"/>
                    <a:pt x="141" y="0"/>
                  </a:cubicBezTo>
                  <a:cubicBezTo>
                    <a:pt x="137" y="0"/>
                    <a:pt x="134" y="3"/>
                    <a:pt x="134" y="7"/>
                  </a:cubicBezTo>
                  <a:cubicBezTo>
                    <a:pt x="134" y="21"/>
                    <a:pt x="134" y="21"/>
                    <a:pt x="134" y="21"/>
                  </a:cubicBezTo>
                  <a:cubicBezTo>
                    <a:pt x="110" y="27"/>
                    <a:pt x="94" y="23"/>
                    <a:pt x="89" y="21"/>
                  </a:cubicBezTo>
                  <a:cubicBezTo>
                    <a:pt x="89" y="7"/>
                    <a:pt x="89" y="7"/>
                    <a:pt x="89" y="7"/>
                  </a:cubicBezTo>
                  <a:cubicBezTo>
                    <a:pt x="89" y="3"/>
                    <a:pt x="86" y="0"/>
                    <a:pt x="82" y="0"/>
                  </a:cubicBezTo>
                  <a:cubicBezTo>
                    <a:pt x="81" y="0"/>
                    <a:pt x="80" y="0"/>
                    <a:pt x="80" y="0"/>
                  </a:cubicBezTo>
                  <a:cubicBezTo>
                    <a:pt x="77" y="1"/>
                    <a:pt x="62" y="3"/>
                    <a:pt x="58" y="4"/>
                  </a:cubicBezTo>
                  <a:cubicBezTo>
                    <a:pt x="54" y="5"/>
                    <a:pt x="42" y="7"/>
                    <a:pt x="42" y="7"/>
                  </a:cubicBezTo>
                  <a:cubicBezTo>
                    <a:pt x="27" y="10"/>
                    <a:pt x="0" y="23"/>
                    <a:pt x="0" y="57"/>
                  </a:cubicBezTo>
                  <a:cubicBezTo>
                    <a:pt x="0" y="111"/>
                    <a:pt x="0" y="111"/>
                    <a:pt x="0" y="111"/>
                  </a:cubicBezTo>
                  <a:cubicBezTo>
                    <a:pt x="14" y="111"/>
                    <a:pt x="14" y="111"/>
                    <a:pt x="14" y="111"/>
                  </a:cubicBezTo>
                  <a:cubicBezTo>
                    <a:pt x="14" y="57"/>
                    <a:pt x="14" y="57"/>
                    <a:pt x="14" y="57"/>
                  </a:cubicBezTo>
                  <a:cubicBezTo>
                    <a:pt x="14" y="27"/>
                    <a:pt x="43" y="21"/>
                    <a:pt x="45" y="21"/>
                  </a:cubicBezTo>
                  <a:cubicBezTo>
                    <a:pt x="45" y="21"/>
                    <a:pt x="49" y="20"/>
                    <a:pt x="53" y="19"/>
                  </a:cubicBezTo>
                  <a:cubicBezTo>
                    <a:pt x="53" y="61"/>
                    <a:pt x="53" y="61"/>
                    <a:pt x="53" y="61"/>
                  </a:cubicBezTo>
                  <a:cubicBezTo>
                    <a:pt x="50" y="61"/>
                    <a:pt x="50" y="61"/>
                    <a:pt x="50" y="61"/>
                  </a:cubicBezTo>
                  <a:cubicBezTo>
                    <a:pt x="49" y="61"/>
                    <a:pt x="49" y="61"/>
                    <a:pt x="48" y="61"/>
                  </a:cubicBezTo>
                  <a:cubicBezTo>
                    <a:pt x="48" y="61"/>
                    <a:pt x="48" y="61"/>
                    <a:pt x="48" y="61"/>
                  </a:cubicBezTo>
                  <a:cubicBezTo>
                    <a:pt x="44" y="61"/>
                    <a:pt x="41" y="64"/>
                    <a:pt x="41" y="68"/>
                  </a:cubicBezTo>
                  <a:cubicBezTo>
                    <a:pt x="41" y="111"/>
                    <a:pt x="41" y="111"/>
                    <a:pt x="41" y="111"/>
                  </a:cubicBezTo>
                  <a:cubicBezTo>
                    <a:pt x="55" y="111"/>
                    <a:pt x="55" y="111"/>
                    <a:pt x="55" y="111"/>
                  </a:cubicBezTo>
                  <a:cubicBezTo>
                    <a:pt x="55" y="75"/>
                    <a:pt x="55" y="75"/>
                    <a:pt x="55" y="75"/>
                  </a:cubicBezTo>
                  <a:cubicBezTo>
                    <a:pt x="67" y="75"/>
                    <a:pt x="67" y="75"/>
                    <a:pt x="67" y="75"/>
                  </a:cubicBezTo>
                  <a:cubicBezTo>
                    <a:pt x="67" y="17"/>
                    <a:pt x="67" y="17"/>
                    <a:pt x="67" y="17"/>
                  </a:cubicBezTo>
                  <a:cubicBezTo>
                    <a:pt x="69" y="16"/>
                    <a:pt x="72" y="16"/>
                    <a:pt x="75" y="15"/>
                  </a:cubicBezTo>
                  <a:cubicBezTo>
                    <a:pt x="75" y="75"/>
                    <a:pt x="75" y="75"/>
                    <a:pt x="75" y="75"/>
                  </a:cubicBezTo>
                  <a:cubicBezTo>
                    <a:pt x="148" y="75"/>
                    <a:pt x="148" y="75"/>
                    <a:pt x="148" y="75"/>
                  </a:cubicBezTo>
                  <a:cubicBezTo>
                    <a:pt x="148" y="15"/>
                    <a:pt x="148" y="15"/>
                    <a:pt x="148" y="15"/>
                  </a:cubicBezTo>
                  <a:cubicBezTo>
                    <a:pt x="150" y="16"/>
                    <a:pt x="153" y="16"/>
                    <a:pt x="156" y="17"/>
                  </a:cubicBezTo>
                  <a:cubicBezTo>
                    <a:pt x="156" y="75"/>
                    <a:pt x="156" y="75"/>
                    <a:pt x="156" y="75"/>
                  </a:cubicBezTo>
                  <a:cubicBezTo>
                    <a:pt x="168" y="75"/>
                    <a:pt x="168" y="75"/>
                    <a:pt x="168" y="75"/>
                  </a:cubicBezTo>
                  <a:cubicBezTo>
                    <a:pt x="168" y="111"/>
                    <a:pt x="168" y="111"/>
                    <a:pt x="168" y="111"/>
                  </a:cubicBezTo>
                  <a:cubicBezTo>
                    <a:pt x="182" y="111"/>
                    <a:pt x="182" y="111"/>
                    <a:pt x="182" y="111"/>
                  </a:cubicBezTo>
                  <a:cubicBezTo>
                    <a:pt x="182" y="68"/>
                    <a:pt x="182" y="68"/>
                    <a:pt x="182" y="68"/>
                  </a:cubicBezTo>
                  <a:cubicBezTo>
                    <a:pt x="182" y="64"/>
                    <a:pt x="179" y="61"/>
                    <a:pt x="175" y="61"/>
                  </a:cubicBezTo>
                  <a:cubicBezTo>
                    <a:pt x="175" y="61"/>
                    <a:pt x="175" y="61"/>
                    <a:pt x="175" y="61"/>
                  </a:cubicBezTo>
                  <a:cubicBezTo>
                    <a:pt x="174" y="61"/>
                    <a:pt x="174" y="61"/>
                    <a:pt x="173" y="61"/>
                  </a:cubicBezTo>
                  <a:cubicBezTo>
                    <a:pt x="170" y="61"/>
                    <a:pt x="170" y="61"/>
                    <a:pt x="170" y="61"/>
                  </a:cubicBezTo>
                  <a:cubicBezTo>
                    <a:pt x="170" y="19"/>
                    <a:pt x="170" y="19"/>
                    <a:pt x="170" y="19"/>
                  </a:cubicBezTo>
                  <a:cubicBezTo>
                    <a:pt x="174" y="20"/>
                    <a:pt x="178" y="21"/>
                    <a:pt x="178" y="21"/>
                  </a:cubicBezTo>
                  <a:cubicBezTo>
                    <a:pt x="179" y="21"/>
                    <a:pt x="209" y="27"/>
                    <a:pt x="209" y="57"/>
                  </a:cubicBezTo>
                  <a:cubicBezTo>
                    <a:pt x="209" y="111"/>
                    <a:pt x="209" y="111"/>
                    <a:pt x="209" y="111"/>
                  </a:cubicBezTo>
                  <a:cubicBezTo>
                    <a:pt x="223" y="111"/>
                    <a:pt x="223" y="111"/>
                    <a:pt x="223" y="111"/>
                  </a:cubicBezTo>
                  <a:cubicBezTo>
                    <a:pt x="223" y="57"/>
                    <a:pt x="223" y="57"/>
                    <a:pt x="223" y="57"/>
                  </a:cubicBezTo>
                  <a:cubicBezTo>
                    <a:pt x="223" y="23"/>
                    <a:pt x="195" y="10"/>
                    <a:pt x="181" y="7"/>
                  </a:cubicBezTo>
                  <a:close/>
                  <a:moveTo>
                    <a:pt x="134" y="61"/>
                  </a:moveTo>
                  <a:cubicBezTo>
                    <a:pt x="89" y="61"/>
                    <a:pt x="89" y="61"/>
                    <a:pt x="89" y="61"/>
                  </a:cubicBezTo>
                  <a:cubicBezTo>
                    <a:pt x="89" y="36"/>
                    <a:pt x="89" y="36"/>
                    <a:pt x="89" y="36"/>
                  </a:cubicBezTo>
                  <a:cubicBezTo>
                    <a:pt x="93" y="37"/>
                    <a:pt x="100" y="38"/>
                    <a:pt x="109" y="38"/>
                  </a:cubicBezTo>
                  <a:cubicBezTo>
                    <a:pt x="116" y="38"/>
                    <a:pt x="125" y="37"/>
                    <a:pt x="134" y="35"/>
                  </a:cubicBezTo>
                  <a:lnTo>
                    <a:pt x="134" y="61"/>
                  </a:lnTo>
                  <a:close/>
                </a:path>
              </a:pathLst>
            </a:custGeom>
            <a:grp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Rechthoek 1">
            <a:extLst>
              <a:ext uri="{FF2B5EF4-FFF2-40B4-BE49-F238E27FC236}">
                <a16:creationId xmlns:a16="http://schemas.microsoft.com/office/drawing/2014/main" id="{586DFC6C-D84E-43DA-AB9E-D85944DD62F9}"/>
              </a:ext>
            </a:extLst>
          </p:cNvPr>
          <p:cNvSpPr/>
          <p:nvPr/>
        </p:nvSpPr>
        <p:spPr>
          <a:xfrm>
            <a:off x="5255269" y="6288141"/>
            <a:ext cx="363272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a:t>
            </a:r>
            <a:r>
              <a:rPr kumimoji="0" lang="en-GB" sz="10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Group 1</a:t>
            </a: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1-4 FTE; </a:t>
            </a:r>
            <a:r>
              <a:rPr kumimoji="0" lang="en-GB" sz="10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Group 2</a:t>
            </a: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5-14 FTE; </a:t>
            </a:r>
            <a:r>
              <a:rPr kumimoji="0" lang="en-GB" sz="10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Group 3</a:t>
            </a: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15+ FTE</a:t>
            </a:r>
          </a:p>
        </p:txBody>
      </p:sp>
    </p:spTree>
    <p:extLst>
      <p:ext uri="{BB962C8B-B14F-4D97-AF65-F5344CB8AC3E}">
        <p14:creationId xmlns:p14="http://schemas.microsoft.com/office/powerpoint/2010/main" val="1887252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24B393D-A750-4309-96E8-CF9F8797F294}"/>
              </a:ext>
            </a:extLst>
          </p:cNvPr>
          <p:cNvGraphicFramePr>
            <a:graphicFrameLocks noGrp="1"/>
          </p:cNvGraphicFramePr>
          <p:nvPr>
            <p:custDataLst>
              <p:tags r:id="rId1"/>
            </p:custDataLst>
          </p:nvPr>
        </p:nvGraphicFramePr>
        <p:xfrm>
          <a:off x="444498" y="1757955"/>
          <a:ext cx="9662535" cy="4397267"/>
        </p:xfrm>
        <a:graphic>
          <a:graphicData uri="http://schemas.openxmlformats.org/drawingml/2006/table">
            <a:tbl>
              <a:tblPr firstRow="1" bandRow="1">
                <a:tableStyleId>{5C22544A-7EE6-4342-B048-85BDC9FD1C3A}</a:tableStyleId>
              </a:tblPr>
              <a:tblGrid>
                <a:gridCol w="2041527">
                  <a:extLst>
                    <a:ext uri="{9D8B030D-6E8A-4147-A177-3AD203B41FA5}">
                      <a16:colId xmlns:a16="http://schemas.microsoft.com/office/drawing/2014/main" val="2352585572"/>
                    </a:ext>
                  </a:extLst>
                </a:gridCol>
                <a:gridCol w="1270168">
                  <a:extLst>
                    <a:ext uri="{9D8B030D-6E8A-4147-A177-3AD203B41FA5}">
                      <a16:colId xmlns:a16="http://schemas.microsoft.com/office/drawing/2014/main" val="1812799462"/>
                    </a:ext>
                  </a:extLst>
                </a:gridCol>
                <a:gridCol w="1270168">
                  <a:extLst>
                    <a:ext uri="{9D8B030D-6E8A-4147-A177-3AD203B41FA5}">
                      <a16:colId xmlns:a16="http://schemas.microsoft.com/office/drawing/2014/main" val="2192113811"/>
                    </a:ext>
                  </a:extLst>
                </a:gridCol>
                <a:gridCol w="1270168">
                  <a:extLst>
                    <a:ext uri="{9D8B030D-6E8A-4147-A177-3AD203B41FA5}">
                      <a16:colId xmlns:a16="http://schemas.microsoft.com/office/drawing/2014/main" val="3931290532"/>
                    </a:ext>
                  </a:extLst>
                </a:gridCol>
                <a:gridCol w="1270168">
                  <a:extLst>
                    <a:ext uri="{9D8B030D-6E8A-4147-A177-3AD203B41FA5}">
                      <a16:colId xmlns:a16="http://schemas.microsoft.com/office/drawing/2014/main" val="4149364743"/>
                    </a:ext>
                  </a:extLst>
                </a:gridCol>
                <a:gridCol w="1270168">
                  <a:extLst>
                    <a:ext uri="{9D8B030D-6E8A-4147-A177-3AD203B41FA5}">
                      <a16:colId xmlns:a16="http://schemas.microsoft.com/office/drawing/2014/main" val="1416009395"/>
                    </a:ext>
                  </a:extLst>
                </a:gridCol>
                <a:gridCol w="1270168">
                  <a:extLst>
                    <a:ext uri="{9D8B030D-6E8A-4147-A177-3AD203B41FA5}">
                      <a16:colId xmlns:a16="http://schemas.microsoft.com/office/drawing/2014/main" val="4148800404"/>
                    </a:ext>
                  </a:extLst>
                </a:gridCol>
              </a:tblGrid>
              <a:tr h="230291">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nl-NL" sz="1200" b="0" i="0" u="none" strike="noStrike" kern="1200">
                          <a:solidFill>
                            <a:schemeClr val="tx2"/>
                          </a:solidFill>
                          <a:effectLst/>
                          <a:latin typeface="Arial" panose="020B0604020202020204" pitchFamily="34" charset="0"/>
                          <a:ea typeface="+mn-ea"/>
                          <a:cs typeface="Arial" panose="020B0604020202020204" pitchFamily="34" charset="0"/>
                        </a:rPr>
                        <a:t>UK</a:t>
                      </a: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Germany</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France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Poland</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Belgium</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Netherlands </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Owner / Director/ Manager</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Calculator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Project manager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Plumber/ installer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Buyer/purchaser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199155"/>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Senior buyer/ Senior purchaser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39078"/>
                  </a:ext>
                </a:extLst>
              </a:tr>
              <a:tr h="378816">
                <a:tc>
                  <a:txBody>
                    <a:bodyPr/>
                    <a:lstStyle/>
                    <a:p>
                      <a:pPr algn="l" fontAlgn="ctr"/>
                      <a:r>
                        <a:rPr lang="en-GB" sz="1200" b="0" i="0" u="none" strike="noStrike" kern="1200">
                          <a:solidFill>
                            <a:srgbClr val="4A4A49"/>
                          </a:solidFill>
                          <a:effectLst/>
                          <a:latin typeface="Arial" panose="020B0604020202020204" pitchFamily="34" charset="0"/>
                          <a:ea typeface="+mn-ea"/>
                          <a:cs typeface="+mn-cs"/>
                        </a:rPr>
                        <a:t>Engineer/designer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442018"/>
                  </a:ext>
                </a:extLst>
              </a:tr>
              <a:tr h="378816">
                <a:tc>
                  <a:txBody>
                    <a:bodyPr/>
                    <a:lstStyle/>
                    <a:p>
                      <a:pPr marL="0" algn="l" defTabSz="914400" rtl="0" eaLnBrk="1" fontAlgn="ctr" latinLnBrk="0" hangingPunct="1"/>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08000" marR="108000" marT="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299900"/>
                  </a:ext>
                </a:extLst>
              </a:tr>
              <a:tr h="378816">
                <a:tc>
                  <a:txBody>
                    <a:bodyPr/>
                    <a:lstStyle/>
                    <a:p>
                      <a:pPr algn="l" fontAlgn="ctr"/>
                      <a:r>
                        <a:rPr lang="en-GB" sz="1200" b="0" i="0" u="none" strike="noStrike" kern="1200" noProof="0">
                          <a:solidFill>
                            <a:srgbClr val="4A4A49"/>
                          </a:solidFill>
                          <a:effectLst/>
                          <a:latin typeface="Arial" panose="020B0604020202020204" pitchFamily="34" charset="0"/>
                          <a:ea typeface="+mn-ea"/>
                          <a:cs typeface="+mn-cs"/>
                        </a:rPr>
                        <a:t>1 - 4 FTE</a:t>
                      </a:r>
                    </a:p>
                  </a:txBody>
                  <a:tcPr marL="108000" marR="10800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269501"/>
                  </a:ext>
                </a:extLst>
              </a:tr>
              <a:tr h="378816">
                <a:tc>
                  <a:txBody>
                    <a:bodyPr/>
                    <a:lstStyle/>
                    <a:p>
                      <a:pPr algn="l" fontAlgn="ctr"/>
                      <a:r>
                        <a:rPr lang="en-GB" sz="1200" b="0" i="0" u="none" strike="noStrike" kern="1200" noProof="0">
                          <a:solidFill>
                            <a:srgbClr val="4A4A49"/>
                          </a:solidFill>
                          <a:effectLst/>
                          <a:latin typeface="Arial" panose="020B0604020202020204" pitchFamily="34" charset="0"/>
                          <a:ea typeface="+mn-ea"/>
                          <a:cs typeface="+mn-cs"/>
                        </a:rPr>
                        <a:t>5 - 14 FTE</a:t>
                      </a:r>
                    </a:p>
                  </a:txBody>
                  <a:tcPr marL="108000" marR="10800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4784"/>
                  </a:ext>
                </a:extLst>
              </a:tr>
              <a:tr h="378816">
                <a:tc>
                  <a:txBody>
                    <a:bodyPr/>
                    <a:lstStyle/>
                    <a:p>
                      <a:pPr algn="l" fontAlgn="ctr"/>
                      <a:r>
                        <a:rPr lang="en-GB" sz="1200" b="0" i="0" u="none" strike="noStrike" kern="1200" noProof="0">
                          <a:solidFill>
                            <a:srgbClr val="4A4A49"/>
                          </a:solidFill>
                          <a:effectLst/>
                          <a:latin typeface="Arial" panose="020B0604020202020204" pitchFamily="34" charset="0"/>
                          <a:ea typeface="+mn-ea"/>
                          <a:cs typeface="+mn-cs"/>
                        </a:rPr>
                        <a:t>15+ FTE</a:t>
                      </a:r>
                    </a:p>
                  </a:txBody>
                  <a:tcPr marL="108000" marR="10800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381915"/>
                  </a:ext>
                </a:extLst>
              </a:tr>
            </a:tbl>
          </a:graphicData>
        </a:graphic>
      </p:graphicFrame>
      <p:graphicFrame>
        <p:nvGraphicFramePr>
          <p:cNvPr id="9" name="Chart 8">
            <a:extLst>
              <a:ext uri="{FF2B5EF4-FFF2-40B4-BE49-F238E27FC236}">
                <a16:creationId xmlns:a16="http://schemas.microsoft.com/office/drawing/2014/main" id="{E37D12DE-76B6-40F5-BB71-0C0A7602DD1F}"/>
              </a:ext>
            </a:extLst>
          </p:cNvPr>
          <p:cNvGraphicFramePr/>
          <p:nvPr/>
        </p:nvGraphicFramePr>
        <p:xfrm>
          <a:off x="2482489" y="2021478"/>
          <a:ext cx="1158239" cy="41338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6">
            <a:extLst>
              <a:ext uri="{FF2B5EF4-FFF2-40B4-BE49-F238E27FC236}">
                <a16:creationId xmlns:a16="http://schemas.microsoft.com/office/drawing/2014/main" id="{394E9C50-F3F0-4B2A-9BEF-7E00B1E42462}"/>
              </a:ext>
            </a:extLst>
          </p:cNvPr>
          <p:cNvSpPr txBox="1"/>
          <p:nvPr/>
        </p:nvSpPr>
        <p:spPr>
          <a:xfrm>
            <a:off x="444498" y="1164110"/>
            <a:ext cx="8346982" cy="593734"/>
          </a:xfrm>
          <a:prstGeom prst="rect">
            <a:avLst/>
          </a:prstGeom>
          <a:noFill/>
          <a:ln>
            <a:noFill/>
          </a:ln>
        </p:spPr>
        <p:txBody>
          <a:bodyPr wrap="square" lIns="0" tIns="0" rIns="0" bIns="0" rtlCol="0" anchor="t">
            <a:noAutofit/>
          </a:bodyPr>
          <a:lstStyle/>
          <a:p>
            <a:pPr lvl="0">
              <a:lnSpc>
                <a:spcPct val="90000"/>
              </a:lnSpc>
              <a:defRPr/>
            </a:pPr>
            <a:r>
              <a:rPr kumimoji="0" lang="en-GB" sz="14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Job title </a:t>
            </a:r>
            <a:r>
              <a:rPr kumimoji="0" lang="en-GB" sz="14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of the interviewed respondents and the </a:t>
            </a:r>
            <a:r>
              <a:rPr kumimoji="0" lang="en-GB" sz="14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company size </a:t>
            </a:r>
          </a:p>
          <a:p>
            <a:pPr lvl="0">
              <a:lnSpc>
                <a:spcPct val="90000"/>
              </a:lnSpc>
              <a:defRPr/>
            </a:pPr>
            <a:r>
              <a:rPr kumimoji="0" lang="en-GB" sz="1200" b="0" i="1"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Question: </a:t>
            </a:r>
            <a:r>
              <a:rPr lang="en-US" sz="1200" i="1">
                <a:solidFill>
                  <a:prstClr val="black">
                    <a:lumMod val="50000"/>
                    <a:lumOff val="50000"/>
                  </a:prstClr>
                </a:solidFill>
              </a:rPr>
              <a:t>What is your position within the company?</a:t>
            </a:r>
          </a:p>
          <a:p>
            <a:pPr>
              <a:lnSpc>
                <a:spcPct val="90000"/>
              </a:lnSpc>
              <a:defRPr/>
            </a:pPr>
            <a:r>
              <a:rPr lang="en-GB" sz="1200" i="1">
                <a:solidFill>
                  <a:prstClr val="black">
                    <a:lumMod val="50000"/>
                    <a:lumOff val="50000"/>
                  </a:prstClr>
                </a:solidFill>
              </a:rPr>
              <a:t>Question: </a:t>
            </a:r>
            <a:r>
              <a:rPr lang="en-US" sz="1200" i="1">
                <a:solidFill>
                  <a:prstClr val="black">
                    <a:lumMod val="50000"/>
                    <a:lumOff val="50000"/>
                  </a:prstClr>
                </a:solidFill>
              </a:rPr>
              <a:t>Yourself included, how many fulltime employees does your company have in total, in all branches? </a:t>
            </a:r>
            <a:endParaRPr lang="en-GB" sz="1200" i="1">
              <a:solidFill>
                <a:prstClr val="black">
                  <a:lumMod val="50000"/>
                  <a:lumOff val="50000"/>
                </a:prstClr>
              </a:solidFill>
            </a:endParaRPr>
          </a:p>
        </p:txBody>
      </p:sp>
      <p:sp>
        <p:nvSpPr>
          <p:cNvPr id="13" name="Tekstvak 6">
            <a:extLst>
              <a:ext uri="{FF2B5EF4-FFF2-40B4-BE49-F238E27FC236}">
                <a16:creationId xmlns:a16="http://schemas.microsoft.com/office/drawing/2014/main" id="{7BB1440C-2463-46B9-906E-F442CE0065E7}"/>
              </a:ext>
            </a:extLst>
          </p:cNvPr>
          <p:cNvSpPr txBox="1"/>
          <p:nvPr/>
        </p:nvSpPr>
        <p:spPr>
          <a:xfrm>
            <a:off x="560969" y="6229032"/>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Q2 2022 data, unweighted</a:t>
            </a:r>
          </a:p>
        </p:txBody>
      </p:sp>
      <p:graphicFrame>
        <p:nvGraphicFramePr>
          <p:cNvPr id="11" name="Chart 8">
            <a:extLst>
              <a:ext uri="{FF2B5EF4-FFF2-40B4-BE49-F238E27FC236}">
                <a16:creationId xmlns:a16="http://schemas.microsoft.com/office/drawing/2014/main" id="{B3BF06A8-A1DF-4222-B206-77B805935CF4}"/>
              </a:ext>
            </a:extLst>
          </p:cNvPr>
          <p:cNvGraphicFramePr/>
          <p:nvPr/>
        </p:nvGraphicFramePr>
        <p:xfrm>
          <a:off x="3749314" y="2021368"/>
          <a:ext cx="1158239" cy="4133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8">
            <a:extLst>
              <a:ext uri="{FF2B5EF4-FFF2-40B4-BE49-F238E27FC236}">
                <a16:creationId xmlns:a16="http://schemas.microsoft.com/office/drawing/2014/main" id="{D859C4D8-457E-4A80-8CDA-593946A1430F}"/>
              </a:ext>
            </a:extLst>
          </p:cNvPr>
          <p:cNvGraphicFramePr/>
          <p:nvPr/>
        </p:nvGraphicFramePr>
        <p:xfrm>
          <a:off x="4998900" y="2021368"/>
          <a:ext cx="1158239" cy="4133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8">
            <a:extLst>
              <a:ext uri="{FF2B5EF4-FFF2-40B4-BE49-F238E27FC236}">
                <a16:creationId xmlns:a16="http://schemas.microsoft.com/office/drawing/2014/main" id="{299B442A-66C9-41EC-8E5B-57E9F6800C2A}"/>
              </a:ext>
            </a:extLst>
          </p:cNvPr>
          <p:cNvGraphicFramePr/>
          <p:nvPr/>
        </p:nvGraphicFramePr>
        <p:xfrm>
          <a:off x="6254518" y="2021368"/>
          <a:ext cx="1158239" cy="41338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8">
            <a:extLst>
              <a:ext uri="{FF2B5EF4-FFF2-40B4-BE49-F238E27FC236}">
                <a16:creationId xmlns:a16="http://schemas.microsoft.com/office/drawing/2014/main" id="{5C597717-EF63-4384-BA62-1874AC90961D}"/>
              </a:ext>
            </a:extLst>
          </p:cNvPr>
          <p:cNvGraphicFramePr/>
          <p:nvPr/>
        </p:nvGraphicFramePr>
        <p:xfrm>
          <a:off x="7510136" y="2021368"/>
          <a:ext cx="1158239" cy="41338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8">
            <a:extLst>
              <a:ext uri="{FF2B5EF4-FFF2-40B4-BE49-F238E27FC236}">
                <a16:creationId xmlns:a16="http://schemas.microsoft.com/office/drawing/2014/main" id="{9DCE050D-B171-41AF-A074-794D439BD1C0}"/>
              </a:ext>
            </a:extLst>
          </p:cNvPr>
          <p:cNvGraphicFramePr/>
          <p:nvPr/>
        </p:nvGraphicFramePr>
        <p:xfrm>
          <a:off x="8791480" y="2021368"/>
          <a:ext cx="1158239" cy="4133856"/>
        </p:xfrm>
        <a:graphic>
          <a:graphicData uri="http://schemas.openxmlformats.org/drawingml/2006/chart">
            <c:chart xmlns:c="http://schemas.openxmlformats.org/drawingml/2006/chart" xmlns:r="http://schemas.openxmlformats.org/officeDocument/2006/relationships" r:id="rId8"/>
          </a:graphicData>
        </a:graphic>
      </p:graphicFrame>
      <p:sp>
        <p:nvSpPr>
          <p:cNvPr id="2" name="Titel 1">
            <a:extLst>
              <a:ext uri="{FF2B5EF4-FFF2-40B4-BE49-F238E27FC236}">
                <a16:creationId xmlns:a16="http://schemas.microsoft.com/office/drawing/2014/main" id="{546DE5F7-C39A-49F8-8EAA-4ECDC3F9223B}"/>
              </a:ext>
            </a:extLst>
          </p:cNvPr>
          <p:cNvSpPr txBox="1">
            <a:spLocks/>
          </p:cNvSpPr>
          <p:nvPr/>
        </p:nvSpPr>
        <p:spPr>
          <a:xfrm>
            <a:off x="388931" y="130037"/>
            <a:ext cx="11311489" cy="342275"/>
          </a:xfrm>
          <a:prstGeom prst="rect">
            <a:avLst/>
          </a:prstGeom>
        </p:spPr>
        <p:txBody>
          <a:bodyPr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US" sz="1200"/>
              <a:t>RESPONDENTS’ BACKGROUND CHARACTERISTICS</a:t>
            </a:r>
            <a:endParaRPr lang="nl-NL" sz="1200"/>
          </a:p>
        </p:txBody>
      </p:sp>
      <p:sp>
        <p:nvSpPr>
          <p:cNvPr id="3" name="Tijdelijke aanduiding voor dianummer 2">
            <a:extLst>
              <a:ext uri="{FF2B5EF4-FFF2-40B4-BE49-F238E27FC236}">
                <a16:creationId xmlns:a16="http://schemas.microsoft.com/office/drawing/2014/main" id="{BF6BCED2-5D81-405A-BCE0-9F0C0F813F84}"/>
              </a:ext>
            </a:extLst>
          </p:cNvPr>
          <p:cNvSpPr>
            <a:spLocks noGrp="1"/>
          </p:cNvSpPr>
          <p:nvPr>
            <p:ph type="sldNum" sz="quarter" idx="4"/>
          </p:nvPr>
        </p:nvSpPr>
        <p:spPr/>
        <p:txBody>
          <a:bodyPr/>
          <a:lstStyle/>
          <a:p>
            <a:fld id="{0E7476D2-0896-4839-9387-ABF8745D58E4}" type="slidenum">
              <a:rPr lang="nl-NL" smtClean="0"/>
              <a:pPr/>
              <a:t>40</a:t>
            </a:fld>
            <a:endParaRPr lang="nl-NL"/>
          </a:p>
        </p:txBody>
      </p:sp>
      <p:sp>
        <p:nvSpPr>
          <p:cNvPr id="17" name="Tijdelijke aanduiding voor dianummer 1">
            <a:extLst>
              <a:ext uri="{FF2B5EF4-FFF2-40B4-BE49-F238E27FC236}">
                <a16:creationId xmlns:a16="http://schemas.microsoft.com/office/drawing/2014/main" id="{68F4A46C-21D2-4A30-9FBA-9A5A1C850E44}"/>
              </a:ext>
            </a:extLst>
          </p:cNvPr>
          <p:cNvSpPr txBox="1">
            <a:spLocks/>
          </p:cNvSpPr>
          <p:nvPr/>
        </p:nvSpPr>
        <p:spPr>
          <a:xfrm>
            <a:off x="11631227" y="6619845"/>
            <a:ext cx="221599" cy="133835"/>
          </a:xfrm>
          <a:prstGeom prst="rect">
            <a:avLst/>
          </a:prstGeom>
        </p:spPr>
        <p:txBody>
          <a:bodyPr vert="horz" lIns="0" tIns="0" rIns="0" bIns="0" rtlCol="0" anchor="ctr">
            <a:noAutofit/>
          </a:bodyPr>
          <a:lstStyle>
            <a:defPPr>
              <a:defRPr lang="nl-NL"/>
            </a:defPPr>
            <a:lvl1pPr algn="ctr">
              <a:defRPr sz="800" b="1">
                <a:solidFill>
                  <a:srgbClr val="A6A6A6"/>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476D2-0896-4839-9387-ABF8745D58E4}" type="slidenum">
              <a:rPr lang="nl-NL" smtClean="0"/>
              <a:pPr/>
              <a:t>40</a:t>
            </a:fld>
            <a:endParaRPr lang="nl-NL"/>
          </a:p>
        </p:txBody>
      </p:sp>
    </p:spTree>
    <p:extLst>
      <p:ext uri="{BB962C8B-B14F-4D97-AF65-F5344CB8AC3E}">
        <p14:creationId xmlns:p14="http://schemas.microsoft.com/office/powerpoint/2010/main" val="2330111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BEC9152-97AC-4CFD-8755-69AA064E514E}"/>
              </a:ext>
            </a:extLst>
          </p:cNvPr>
          <p:cNvSpPr>
            <a:spLocks noGrp="1"/>
          </p:cNvSpPr>
          <p:nvPr>
            <p:ph type="sldNum" sz="quarter" idx="12"/>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lang="nl-NL" smtClean="0"/>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nl-NL" sz="8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5B5678F1-4C3F-4BEC-8E8E-153C03F1AD78}"/>
              </a:ext>
            </a:extLst>
          </p:cNvPr>
          <p:cNvSpPr>
            <a:spLocks noGrp="1"/>
          </p:cNvSpPr>
          <p:nvPr>
            <p:ph type="body" sz="quarter" idx="13"/>
          </p:nvPr>
        </p:nvSpPr>
        <p:spPr/>
        <p:txBody>
          <a:bodyPr/>
          <a:lstStyle/>
          <a:p>
            <a:r>
              <a:rPr lang="nl-NL">
                <a:latin typeface="Arial" panose="020B0604020202020204" pitchFamily="34" charset="0"/>
                <a:cs typeface="Arial" panose="020B0604020202020204" pitchFamily="34" charset="0"/>
              </a:rPr>
              <a:t>About USP</a:t>
            </a:r>
            <a:endParaRPr lang="nl-NL"/>
          </a:p>
        </p:txBody>
      </p:sp>
      <p:sp>
        <p:nvSpPr>
          <p:cNvPr id="33" name="Rechthoek 32">
            <a:extLst>
              <a:ext uri="{FF2B5EF4-FFF2-40B4-BE49-F238E27FC236}">
                <a16:creationId xmlns:a16="http://schemas.microsoft.com/office/drawing/2014/main" id="{6A1E530D-723E-42D8-A0AD-D339FCF709DC}"/>
              </a:ext>
            </a:extLst>
          </p:cNvPr>
          <p:cNvSpPr/>
          <p:nvPr/>
        </p:nvSpPr>
        <p:spPr>
          <a:xfrm>
            <a:off x="9078622" y="1409563"/>
            <a:ext cx="2658128" cy="4960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0" name="Rechthoek 29">
            <a:extLst>
              <a:ext uri="{FF2B5EF4-FFF2-40B4-BE49-F238E27FC236}">
                <a16:creationId xmlns:a16="http://schemas.microsoft.com/office/drawing/2014/main" id="{7C8DE621-1F8C-4972-9810-AD2E47B0ECB4}"/>
              </a:ext>
            </a:extLst>
          </p:cNvPr>
          <p:cNvSpPr/>
          <p:nvPr/>
        </p:nvSpPr>
        <p:spPr>
          <a:xfrm>
            <a:off x="444499" y="1409699"/>
            <a:ext cx="2658128" cy="496076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Rechthoek 30">
            <a:extLst>
              <a:ext uri="{FF2B5EF4-FFF2-40B4-BE49-F238E27FC236}">
                <a16:creationId xmlns:a16="http://schemas.microsoft.com/office/drawing/2014/main" id="{EE6E959E-9FA2-4779-AA5B-E8A4DE095E9D}"/>
              </a:ext>
            </a:extLst>
          </p:cNvPr>
          <p:cNvSpPr/>
          <p:nvPr/>
        </p:nvSpPr>
        <p:spPr>
          <a:xfrm>
            <a:off x="3325583" y="1410758"/>
            <a:ext cx="5536170" cy="247300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hthoek 31">
            <a:extLst>
              <a:ext uri="{FF2B5EF4-FFF2-40B4-BE49-F238E27FC236}">
                <a16:creationId xmlns:a16="http://schemas.microsoft.com/office/drawing/2014/main" id="{A82B117F-0F2A-4249-A437-57016A37261F}"/>
              </a:ext>
            </a:extLst>
          </p:cNvPr>
          <p:cNvSpPr/>
          <p:nvPr/>
        </p:nvSpPr>
        <p:spPr>
          <a:xfrm>
            <a:off x="3322541" y="3898642"/>
            <a:ext cx="5536168" cy="247300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vak 33">
            <a:extLst>
              <a:ext uri="{FF2B5EF4-FFF2-40B4-BE49-F238E27FC236}">
                <a16:creationId xmlns:a16="http://schemas.microsoft.com/office/drawing/2014/main" id="{8E28A88F-06D9-4EAA-9BF2-F144298734FB}"/>
              </a:ext>
            </a:extLst>
          </p:cNvPr>
          <p:cNvSpPr txBox="1"/>
          <p:nvPr/>
        </p:nvSpPr>
        <p:spPr>
          <a:xfrm>
            <a:off x="566400" y="1563264"/>
            <a:ext cx="2398144" cy="15552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USP Marketing Consultancy</a:t>
            </a:r>
          </a:p>
        </p:txBody>
      </p:sp>
      <p:sp>
        <p:nvSpPr>
          <p:cNvPr id="35" name="Ovaal 34">
            <a:extLst>
              <a:ext uri="{FF2B5EF4-FFF2-40B4-BE49-F238E27FC236}">
                <a16:creationId xmlns:a16="http://schemas.microsoft.com/office/drawing/2014/main" id="{AF58CF71-CA09-45E3-84FC-5163804C6C16}"/>
              </a:ext>
            </a:extLst>
          </p:cNvPr>
          <p:cNvSpPr/>
          <p:nvPr/>
        </p:nvSpPr>
        <p:spPr>
          <a:xfrm>
            <a:off x="860201" y="4429034"/>
            <a:ext cx="1780880" cy="1768427"/>
          </a:xfrm>
          <a:prstGeom prst="ellipse">
            <a:avLst/>
          </a:prstGeom>
          <a:solidFill>
            <a:srgbClr val="B9C6C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Gedeeltelijke cirkel 35">
            <a:extLst>
              <a:ext uri="{FF2B5EF4-FFF2-40B4-BE49-F238E27FC236}">
                <a16:creationId xmlns:a16="http://schemas.microsoft.com/office/drawing/2014/main" id="{0DAB8D97-999C-4592-B733-EF83D0E5A946}"/>
              </a:ext>
            </a:extLst>
          </p:cNvPr>
          <p:cNvSpPr/>
          <p:nvPr/>
        </p:nvSpPr>
        <p:spPr>
          <a:xfrm>
            <a:off x="860201" y="4422807"/>
            <a:ext cx="1780880" cy="1780880"/>
          </a:xfrm>
          <a:prstGeom prst="pie">
            <a:avLst>
              <a:gd name="adj1" fmla="val 16148889"/>
              <a:gd name="adj2" fmla="val 160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Ovaal 36">
            <a:extLst>
              <a:ext uri="{FF2B5EF4-FFF2-40B4-BE49-F238E27FC236}">
                <a16:creationId xmlns:a16="http://schemas.microsoft.com/office/drawing/2014/main" id="{3F3A2624-B0FF-4551-B1B1-035E550983AC}"/>
              </a:ext>
            </a:extLst>
          </p:cNvPr>
          <p:cNvSpPr/>
          <p:nvPr/>
        </p:nvSpPr>
        <p:spPr>
          <a:xfrm>
            <a:off x="1001109" y="4563715"/>
            <a:ext cx="1499065" cy="1499065"/>
          </a:xfrm>
          <a:prstGeom prst="ellipse">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kstvak 37">
            <a:extLst>
              <a:ext uri="{FF2B5EF4-FFF2-40B4-BE49-F238E27FC236}">
                <a16:creationId xmlns:a16="http://schemas.microsoft.com/office/drawing/2014/main" id="{C9B562F8-7C76-4D03-8245-A277FDD1E65B}"/>
              </a:ext>
            </a:extLst>
          </p:cNvPr>
          <p:cNvSpPr txBox="1"/>
          <p:nvPr/>
        </p:nvSpPr>
        <p:spPr>
          <a:xfrm>
            <a:off x="1528243" y="4163636"/>
            <a:ext cx="474459" cy="20700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A4A49"/>
                </a:solidFill>
                <a:effectLst/>
                <a:uLnTx/>
                <a:uFillTx/>
                <a:latin typeface="Arial" panose="020B0604020202020204"/>
                <a:ea typeface="+mn-ea"/>
                <a:cs typeface="+mn-cs"/>
              </a:rPr>
              <a:t>Total</a:t>
            </a:r>
          </a:p>
        </p:txBody>
      </p:sp>
      <p:sp>
        <p:nvSpPr>
          <p:cNvPr id="39" name="Tekstvak 38">
            <a:extLst>
              <a:ext uri="{FF2B5EF4-FFF2-40B4-BE49-F238E27FC236}">
                <a16:creationId xmlns:a16="http://schemas.microsoft.com/office/drawing/2014/main" id="{2D1BB33D-C080-4EEE-A9AD-C07DA8ABD22B}"/>
              </a:ext>
            </a:extLst>
          </p:cNvPr>
          <p:cNvSpPr txBox="1"/>
          <p:nvPr/>
        </p:nvSpPr>
        <p:spPr>
          <a:xfrm>
            <a:off x="1549809" y="4384136"/>
            <a:ext cx="431327" cy="266501"/>
          </a:xfrm>
          <a:prstGeom prst="rect">
            <a:avLst/>
          </a:prstGeom>
          <a:solidFill>
            <a:srgbClr val="E3E8EC"/>
          </a:solid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70</a:t>
            </a:r>
          </a:p>
        </p:txBody>
      </p:sp>
      <p:grpSp>
        <p:nvGrpSpPr>
          <p:cNvPr id="40" name="Groep 39">
            <a:extLst>
              <a:ext uri="{FF2B5EF4-FFF2-40B4-BE49-F238E27FC236}">
                <a16:creationId xmlns:a16="http://schemas.microsoft.com/office/drawing/2014/main" id="{8FECB77C-C4D5-4AE2-B057-36CA728ED788}"/>
              </a:ext>
            </a:extLst>
          </p:cNvPr>
          <p:cNvGrpSpPr/>
          <p:nvPr/>
        </p:nvGrpSpPr>
        <p:grpSpPr>
          <a:xfrm>
            <a:off x="729760" y="1862126"/>
            <a:ext cx="500333" cy="310551"/>
            <a:chOff x="5995358" y="1837426"/>
            <a:chExt cx="500333" cy="310551"/>
          </a:xfrm>
        </p:grpSpPr>
        <p:sp>
          <p:nvSpPr>
            <p:cNvPr id="41" name="Rechthoek 40">
              <a:extLst>
                <a:ext uri="{FF2B5EF4-FFF2-40B4-BE49-F238E27FC236}">
                  <a16:creationId xmlns:a16="http://schemas.microsoft.com/office/drawing/2014/main" id="{D7198707-071F-43E8-AB0B-B7D933EFFAD9}"/>
                </a:ext>
              </a:extLst>
            </p:cNvPr>
            <p:cNvSpPr/>
            <p:nvPr/>
          </p:nvSpPr>
          <p:spPr>
            <a:xfrm>
              <a:off x="5995358" y="1837426"/>
              <a:ext cx="500333" cy="111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Rechthoek 41">
              <a:extLst>
                <a:ext uri="{FF2B5EF4-FFF2-40B4-BE49-F238E27FC236}">
                  <a16:creationId xmlns:a16="http://schemas.microsoft.com/office/drawing/2014/main" id="{0A724872-C7F0-4258-A880-87A0BAA3761A}"/>
                </a:ext>
              </a:extLst>
            </p:cNvPr>
            <p:cNvSpPr/>
            <p:nvPr/>
          </p:nvSpPr>
          <p:spPr>
            <a:xfrm>
              <a:off x="5995358" y="2039834"/>
              <a:ext cx="500333" cy="108143"/>
            </a:xfrm>
            <a:prstGeom prst="rect">
              <a:avLst/>
            </a:prstGeom>
            <a:solidFill>
              <a:srgbClr val="003D8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hthoek 42">
              <a:extLst>
                <a:ext uri="{FF2B5EF4-FFF2-40B4-BE49-F238E27FC236}">
                  <a16:creationId xmlns:a16="http://schemas.microsoft.com/office/drawing/2014/main" id="{056BF7E3-83C7-4C11-B984-7E7BBFEE2985}"/>
                </a:ext>
              </a:extLst>
            </p:cNvPr>
            <p:cNvSpPr/>
            <p:nvPr/>
          </p:nvSpPr>
          <p:spPr>
            <a:xfrm>
              <a:off x="5995358" y="1940943"/>
              <a:ext cx="500333" cy="103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44" name="Groep 43">
            <a:extLst>
              <a:ext uri="{FF2B5EF4-FFF2-40B4-BE49-F238E27FC236}">
                <a16:creationId xmlns:a16="http://schemas.microsoft.com/office/drawing/2014/main" id="{9B486C51-58DF-4CA6-82BF-1E97826D5BB5}"/>
              </a:ext>
            </a:extLst>
          </p:cNvPr>
          <p:cNvGrpSpPr/>
          <p:nvPr/>
        </p:nvGrpSpPr>
        <p:grpSpPr>
          <a:xfrm>
            <a:off x="1772648" y="1862126"/>
            <a:ext cx="500333" cy="310551"/>
            <a:chOff x="5995358" y="1837426"/>
            <a:chExt cx="500333" cy="310551"/>
          </a:xfrm>
        </p:grpSpPr>
        <p:sp>
          <p:nvSpPr>
            <p:cNvPr id="45" name="Rechthoek 44">
              <a:extLst>
                <a:ext uri="{FF2B5EF4-FFF2-40B4-BE49-F238E27FC236}">
                  <a16:creationId xmlns:a16="http://schemas.microsoft.com/office/drawing/2014/main" id="{8A528741-66AD-4CED-A8D9-1162B9E18A1B}"/>
                </a:ext>
              </a:extLst>
            </p:cNvPr>
            <p:cNvSpPr/>
            <p:nvPr/>
          </p:nvSpPr>
          <p:spPr>
            <a:xfrm>
              <a:off x="5995358" y="1837426"/>
              <a:ext cx="500333" cy="1110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hthoek 45">
              <a:extLst>
                <a:ext uri="{FF2B5EF4-FFF2-40B4-BE49-F238E27FC236}">
                  <a16:creationId xmlns:a16="http://schemas.microsoft.com/office/drawing/2014/main" id="{D1B4BDB4-21AD-450B-8D90-FEB793CA988D}"/>
                </a:ext>
              </a:extLst>
            </p:cNvPr>
            <p:cNvSpPr/>
            <p:nvPr/>
          </p:nvSpPr>
          <p:spPr>
            <a:xfrm>
              <a:off x="5995358" y="2033970"/>
              <a:ext cx="500333" cy="11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Rechthoek 46">
              <a:extLst>
                <a:ext uri="{FF2B5EF4-FFF2-40B4-BE49-F238E27FC236}">
                  <a16:creationId xmlns:a16="http://schemas.microsoft.com/office/drawing/2014/main" id="{BAA0B9EC-EDE2-4FA9-BCD2-6559E45B45E1}"/>
                </a:ext>
              </a:extLst>
            </p:cNvPr>
            <p:cNvSpPr/>
            <p:nvPr/>
          </p:nvSpPr>
          <p:spPr>
            <a:xfrm>
              <a:off x="5995358" y="1940943"/>
              <a:ext cx="500333"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8" name="Tekstvak 47">
            <a:extLst>
              <a:ext uri="{FF2B5EF4-FFF2-40B4-BE49-F238E27FC236}">
                <a16:creationId xmlns:a16="http://schemas.microsoft.com/office/drawing/2014/main" id="{432FDC4A-FA30-4121-868F-08116B58AD24}"/>
              </a:ext>
            </a:extLst>
          </p:cNvPr>
          <p:cNvSpPr txBox="1"/>
          <p:nvPr/>
        </p:nvSpPr>
        <p:spPr>
          <a:xfrm>
            <a:off x="486184" y="2725536"/>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4A49"/>
                </a:solidFill>
                <a:effectLst/>
                <a:uLnTx/>
                <a:uFillTx/>
                <a:latin typeface="Arial" panose="020B0604020202020204"/>
                <a:ea typeface="+mn-ea"/>
                <a:cs typeface="+mn-cs"/>
              </a:rPr>
              <a:t>Head office</a:t>
            </a:r>
          </a:p>
        </p:txBody>
      </p:sp>
      <p:sp>
        <p:nvSpPr>
          <p:cNvPr id="49" name="Tekstvak 48">
            <a:extLst>
              <a:ext uri="{FF2B5EF4-FFF2-40B4-BE49-F238E27FC236}">
                <a16:creationId xmlns:a16="http://schemas.microsoft.com/office/drawing/2014/main" id="{10243EE2-810A-421B-8C07-3A5CDE420B3D}"/>
              </a:ext>
            </a:extLst>
          </p:cNvPr>
          <p:cNvSpPr txBox="1"/>
          <p:nvPr/>
        </p:nvSpPr>
        <p:spPr>
          <a:xfrm>
            <a:off x="1844727" y="2725536"/>
            <a:ext cx="995672" cy="1780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4A49"/>
                </a:solidFill>
                <a:effectLst/>
                <a:uLnTx/>
                <a:uFillTx/>
                <a:latin typeface="Arial" panose="020B0604020202020204"/>
                <a:ea typeface="+mn-ea"/>
                <a:cs typeface="+mn-cs"/>
              </a:rPr>
              <a:t>Subsidiaries</a:t>
            </a:r>
          </a:p>
        </p:txBody>
      </p:sp>
      <p:sp>
        <p:nvSpPr>
          <p:cNvPr id="50" name="Tekstvak 49">
            <a:extLst>
              <a:ext uri="{FF2B5EF4-FFF2-40B4-BE49-F238E27FC236}">
                <a16:creationId xmlns:a16="http://schemas.microsoft.com/office/drawing/2014/main" id="{1D68F113-2C0A-4166-AE28-BC2D74FCD4D9}"/>
              </a:ext>
            </a:extLst>
          </p:cNvPr>
          <p:cNvSpPr txBox="1"/>
          <p:nvPr/>
        </p:nvSpPr>
        <p:spPr>
          <a:xfrm>
            <a:off x="486184" y="3596661"/>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Rotterdam</a:t>
            </a:r>
          </a:p>
        </p:txBody>
      </p:sp>
      <p:grpSp>
        <p:nvGrpSpPr>
          <p:cNvPr id="52" name="Groep 51">
            <a:extLst>
              <a:ext uri="{FF2B5EF4-FFF2-40B4-BE49-F238E27FC236}">
                <a16:creationId xmlns:a16="http://schemas.microsoft.com/office/drawing/2014/main" id="{4EF82B19-209D-4E6D-89AA-CFD421F7EFC1}"/>
              </a:ext>
            </a:extLst>
          </p:cNvPr>
          <p:cNvGrpSpPr/>
          <p:nvPr/>
        </p:nvGrpSpPr>
        <p:grpSpPr>
          <a:xfrm>
            <a:off x="1494407" y="5284239"/>
            <a:ext cx="508295" cy="448773"/>
            <a:chOff x="1539876" y="1331913"/>
            <a:chExt cx="854075" cy="754063"/>
          </a:xfrm>
          <a:solidFill>
            <a:schemeClr val="tx2"/>
          </a:solidFill>
        </p:grpSpPr>
        <p:sp>
          <p:nvSpPr>
            <p:cNvPr id="53" name="Freeform 42">
              <a:extLst>
                <a:ext uri="{FF2B5EF4-FFF2-40B4-BE49-F238E27FC236}">
                  <a16:creationId xmlns:a16="http://schemas.microsoft.com/office/drawing/2014/main" id="{F2D55E70-4BF4-4536-B705-B225BEFBBB39}"/>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43">
              <a:extLst>
                <a:ext uri="{FF2B5EF4-FFF2-40B4-BE49-F238E27FC236}">
                  <a16:creationId xmlns:a16="http://schemas.microsoft.com/office/drawing/2014/main" id="{BBAEA056-A445-4387-A198-21A27765A554}"/>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44">
              <a:extLst>
                <a:ext uri="{FF2B5EF4-FFF2-40B4-BE49-F238E27FC236}">
                  <a16:creationId xmlns:a16="http://schemas.microsoft.com/office/drawing/2014/main" id="{5EE7EA32-C72F-46E4-9A92-A4A8D119B319}"/>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45">
              <a:extLst>
                <a:ext uri="{FF2B5EF4-FFF2-40B4-BE49-F238E27FC236}">
                  <a16:creationId xmlns:a16="http://schemas.microsoft.com/office/drawing/2014/main" id="{07A07379-60E4-41C5-94BB-B8A0667EB4F0}"/>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46">
              <a:extLst>
                <a:ext uri="{FF2B5EF4-FFF2-40B4-BE49-F238E27FC236}">
                  <a16:creationId xmlns:a16="http://schemas.microsoft.com/office/drawing/2014/main" id="{F004954E-34E9-48DB-8E04-83A05680CDC8}"/>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47">
              <a:extLst>
                <a:ext uri="{FF2B5EF4-FFF2-40B4-BE49-F238E27FC236}">
                  <a16:creationId xmlns:a16="http://schemas.microsoft.com/office/drawing/2014/main" id="{378C9C8B-B371-4056-905D-1B5BA7FDC024}"/>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59" name="Groep 58">
            <a:extLst>
              <a:ext uri="{FF2B5EF4-FFF2-40B4-BE49-F238E27FC236}">
                <a16:creationId xmlns:a16="http://schemas.microsoft.com/office/drawing/2014/main" id="{9ED5DAE0-4BCD-4054-BDBA-088F080E11F5}"/>
              </a:ext>
            </a:extLst>
          </p:cNvPr>
          <p:cNvGrpSpPr/>
          <p:nvPr/>
        </p:nvGrpSpPr>
        <p:grpSpPr>
          <a:xfrm>
            <a:off x="1226093" y="5161649"/>
            <a:ext cx="315262" cy="278345"/>
            <a:chOff x="1539876" y="1331913"/>
            <a:chExt cx="854075" cy="754063"/>
          </a:xfrm>
          <a:solidFill>
            <a:schemeClr val="tx2"/>
          </a:solidFill>
        </p:grpSpPr>
        <p:sp>
          <p:nvSpPr>
            <p:cNvPr id="60" name="Freeform 42">
              <a:extLst>
                <a:ext uri="{FF2B5EF4-FFF2-40B4-BE49-F238E27FC236}">
                  <a16:creationId xmlns:a16="http://schemas.microsoft.com/office/drawing/2014/main" id="{529F852E-DF7C-4C30-8E66-27FA8E3AB4B3}"/>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43">
              <a:extLst>
                <a:ext uri="{FF2B5EF4-FFF2-40B4-BE49-F238E27FC236}">
                  <a16:creationId xmlns:a16="http://schemas.microsoft.com/office/drawing/2014/main" id="{61F4005F-EFD6-4572-BA75-017728938064}"/>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44">
              <a:extLst>
                <a:ext uri="{FF2B5EF4-FFF2-40B4-BE49-F238E27FC236}">
                  <a16:creationId xmlns:a16="http://schemas.microsoft.com/office/drawing/2014/main" id="{D83E0417-9B12-4532-B026-7AA0E15F1CE8}"/>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45">
              <a:extLst>
                <a:ext uri="{FF2B5EF4-FFF2-40B4-BE49-F238E27FC236}">
                  <a16:creationId xmlns:a16="http://schemas.microsoft.com/office/drawing/2014/main" id="{4A906507-ACDD-4EEB-8377-1D87EFA4E182}"/>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46">
              <a:extLst>
                <a:ext uri="{FF2B5EF4-FFF2-40B4-BE49-F238E27FC236}">
                  <a16:creationId xmlns:a16="http://schemas.microsoft.com/office/drawing/2014/main" id="{04E6EA88-9608-41DC-BB29-80EF4E1A8A43}"/>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47">
              <a:extLst>
                <a:ext uri="{FF2B5EF4-FFF2-40B4-BE49-F238E27FC236}">
                  <a16:creationId xmlns:a16="http://schemas.microsoft.com/office/drawing/2014/main" id="{4228EE63-E196-4840-A223-0366566ECAEA}"/>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6" name="Groep 65">
            <a:extLst>
              <a:ext uri="{FF2B5EF4-FFF2-40B4-BE49-F238E27FC236}">
                <a16:creationId xmlns:a16="http://schemas.microsoft.com/office/drawing/2014/main" id="{0C110D8B-D392-40DB-97FC-63E6978F2D47}"/>
              </a:ext>
            </a:extLst>
          </p:cNvPr>
          <p:cNvGrpSpPr/>
          <p:nvPr/>
        </p:nvGrpSpPr>
        <p:grpSpPr>
          <a:xfrm>
            <a:off x="1950707" y="5161649"/>
            <a:ext cx="315262" cy="278345"/>
            <a:chOff x="1539876" y="1331913"/>
            <a:chExt cx="854075" cy="754063"/>
          </a:xfrm>
          <a:solidFill>
            <a:schemeClr val="tx2"/>
          </a:solidFill>
        </p:grpSpPr>
        <p:sp>
          <p:nvSpPr>
            <p:cNvPr id="67" name="Freeform 42">
              <a:extLst>
                <a:ext uri="{FF2B5EF4-FFF2-40B4-BE49-F238E27FC236}">
                  <a16:creationId xmlns:a16="http://schemas.microsoft.com/office/drawing/2014/main" id="{8E75D541-7D7C-48B6-B3B9-D2B90C64F514}"/>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43">
              <a:extLst>
                <a:ext uri="{FF2B5EF4-FFF2-40B4-BE49-F238E27FC236}">
                  <a16:creationId xmlns:a16="http://schemas.microsoft.com/office/drawing/2014/main" id="{075FCC9D-2270-4349-8EE7-84411B4DAB9F}"/>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44">
              <a:extLst>
                <a:ext uri="{FF2B5EF4-FFF2-40B4-BE49-F238E27FC236}">
                  <a16:creationId xmlns:a16="http://schemas.microsoft.com/office/drawing/2014/main" id="{70340B0D-28EB-448D-B9EB-E7F8475494F3}"/>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45">
              <a:extLst>
                <a:ext uri="{FF2B5EF4-FFF2-40B4-BE49-F238E27FC236}">
                  <a16:creationId xmlns:a16="http://schemas.microsoft.com/office/drawing/2014/main" id="{15A27EB8-1276-416F-BF8C-7B7BA7936560}"/>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46">
              <a:extLst>
                <a:ext uri="{FF2B5EF4-FFF2-40B4-BE49-F238E27FC236}">
                  <a16:creationId xmlns:a16="http://schemas.microsoft.com/office/drawing/2014/main" id="{3C0062C2-A37A-4C51-8B9D-E26DD2AE4BCB}"/>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47">
              <a:extLst>
                <a:ext uri="{FF2B5EF4-FFF2-40B4-BE49-F238E27FC236}">
                  <a16:creationId xmlns:a16="http://schemas.microsoft.com/office/drawing/2014/main" id="{25432903-1375-4995-A859-BED3F555166B}"/>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73" name="Tekstvak 72">
            <a:extLst>
              <a:ext uri="{FF2B5EF4-FFF2-40B4-BE49-F238E27FC236}">
                <a16:creationId xmlns:a16="http://schemas.microsoft.com/office/drawing/2014/main" id="{2EE7A3E5-BC8E-41A5-AAEA-CB3BF7E6CCD6}"/>
              </a:ext>
            </a:extLst>
          </p:cNvPr>
          <p:cNvSpPr txBox="1"/>
          <p:nvPr/>
        </p:nvSpPr>
        <p:spPr>
          <a:xfrm>
            <a:off x="1184829" y="5729233"/>
            <a:ext cx="1133301" cy="23753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4A4A49"/>
                </a:solidFill>
                <a:effectLst/>
                <a:uLnTx/>
                <a:uFillTx/>
                <a:latin typeface="Arial" panose="020B0604020202020204"/>
                <a:ea typeface="+mn-ea"/>
                <a:cs typeface="+mn-cs"/>
              </a:rPr>
              <a:t>Consultants</a:t>
            </a:r>
          </a:p>
        </p:txBody>
      </p:sp>
      <p:sp>
        <p:nvSpPr>
          <p:cNvPr id="74" name="Tekstvak 73">
            <a:extLst>
              <a:ext uri="{FF2B5EF4-FFF2-40B4-BE49-F238E27FC236}">
                <a16:creationId xmlns:a16="http://schemas.microsoft.com/office/drawing/2014/main" id="{633EB0AC-BBE7-402D-A2DF-A45085C4288D}"/>
              </a:ext>
            </a:extLst>
          </p:cNvPr>
          <p:cNvSpPr txBox="1"/>
          <p:nvPr/>
        </p:nvSpPr>
        <p:spPr>
          <a:xfrm>
            <a:off x="1096928" y="4850762"/>
            <a:ext cx="1359521" cy="421101"/>
          </a:xfrm>
          <a:prstGeom prst="rect">
            <a:avLst/>
          </a:prstGeom>
          <a:noFill/>
        </p:spPr>
        <p:txBody>
          <a:bodyPr wrap="square" lIns="0" tIns="0" rIns="0" bIns="0" numCol="2" spcCol="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4A4A49"/>
                </a:solidFill>
                <a:effectLst/>
                <a:uLnTx/>
                <a:uFillTx/>
                <a:latin typeface="Arial" panose="020B0604020202020204"/>
                <a:ea typeface="+mn-ea"/>
                <a:cs typeface="+mn-cs"/>
              </a:rPr>
              <a:t>Research Analysts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4A4A49"/>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4A4A49"/>
                </a:solidFill>
                <a:effectLst/>
                <a:uLnTx/>
                <a:uFillTx/>
                <a:latin typeface="Arial" panose="020B0604020202020204"/>
                <a:ea typeface="+mn-ea"/>
                <a:cs typeface="+mn-cs"/>
              </a:rPr>
              <a:t>Project managers</a:t>
            </a:r>
          </a:p>
        </p:txBody>
      </p:sp>
      <p:cxnSp>
        <p:nvCxnSpPr>
          <p:cNvPr id="75" name="Rechte verbindingslijn 74">
            <a:extLst>
              <a:ext uri="{FF2B5EF4-FFF2-40B4-BE49-F238E27FC236}">
                <a16:creationId xmlns:a16="http://schemas.microsoft.com/office/drawing/2014/main" id="{0B67B8B8-7B59-4441-AC46-A82A2BE87045}"/>
              </a:ext>
            </a:extLst>
          </p:cNvPr>
          <p:cNvCxnSpPr/>
          <p:nvPr/>
        </p:nvCxnSpPr>
        <p:spPr>
          <a:xfrm>
            <a:off x="566400" y="4015788"/>
            <a:ext cx="23822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6" name="Groep 75">
            <a:extLst>
              <a:ext uri="{FF2B5EF4-FFF2-40B4-BE49-F238E27FC236}">
                <a16:creationId xmlns:a16="http://schemas.microsoft.com/office/drawing/2014/main" id="{9DCCEF16-F461-48A5-8122-E1B2A5F53C9B}"/>
              </a:ext>
            </a:extLst>
          </p:cNvPr>
          <p:cNvGrpSpPr/>
          <p:nvPr/>
        </p:nvGrpSpPr>
        <p:grpSpPr>
          <a:xfrm>
            <a:off x="1740672" y="3314816"/>
            <a:ext cx="496272" cy="232554"/>
            <a:chOff x="5857771" y="3581166"/>
            <a:chExt cx="1888273" cy="692997"/>
          </a:xfrm>
          <a:solidFill>
            <a:schemeClr val="accent2"/>
          </a:solidFill>
        </p:grpSpPr>
        <p:sp>
          <p:nvSpPr>
            <p:cNvPr id="77" name="Vrije vorm: vorm 76">
              <a:extLst>
                <a:ext uri="{FF2B5EF4-FFF2-40B4-BE49-F238E27FC236}">
                  <a16:creationId xmlns:a16="http://schemas.microsoft.com/office/drawing/2014/main" id="{05673EC6-67E3-4284-8ECF-D8ABA23D666B}"/>
                </a:ext>
              </a:extLst>
            </p:cNvPr>
            <p:cNvSpPr>
              <a:spLocks/>
            </p:cNvSpPr>
            <p:nvPr/>
          </p:nvSpPr>
          <p:spPr bwMode="auto">
            <a:xfrm>
              <a:off x="6036582" y="3581166"/>
              <a:ext cx="1623652" cy="692997"/>
            </a:xfrm>
            <a:custGeom>
              <a:avLst/>
              <a:gdLst>
                <a:gd name="connsiteX0" fmla="*/ 566343 w 1623652"/>
                <a:gd name="connsiteY0" fmla="*/ 0 h 692997"/>
                <a:gd name="connsiteX1" fmla="*/ 568962 w 1623652"/>
                <a:gd name="connsiteY1" fmla="*/ 0 h 692997"/>
                <a:gd name="connsiteX2" fmla="*/ 568962 w 1623652"/>
                <a:gd name="connsiteY2" fmla="*/ 58905 h 692997"/>
                <a:gd name="connsiteX3" fmla="*/ 573999 w 1623652"/>
                <a:gd name="connsiteY3" fmla="*/ 67429 h 692997"/>
                <a:gd name="connsiteX4" fmla="*/ 573999 w 1623652"/>
                <a:gd name="connsiteY4" fmla="*/ 127165 h 692997"/>
                <a:gd name="connsiteX5" fmla="*/ 603817 w 1623652"/>
                <a:gd name="connsiteY5" fmla="*/ 134857 h 692997"/>
                <a:gd name="connsiteX6" fmla="*/ 581655 w 1623652"/>
                <a:gd name="connsiteY6" fmla="*/ 140817 h 692997"/>
                <a:gd name="connsiteX7" fmla="*/ 581655 w 1623652"/>
                <a:gd name="connsiteY7" fmla="*/ 147678 h 692997"/>
                <a:gd name="connsiteX8" fmla="*/ 611675 w 1623652"/>
                <a:gd name="connsiteY8" fmla="*/ 156202 h 692997"/>
                <a:gd name="connsiteX9" fmla="*/ 592736 w 1623652"/>
                <a:gd name="connsiteY9" fmla="*/ 161330 h 692997"/>
                <a:gd name="connsiteX10" fmla="*/ 592736 w 1623652"/>
                <a:gd name="connsiteY10" fmla="*/ 168121 h 692997"/>
                <a:gd name="connsiteX11" fmla="*/ 617517 w 1623652"/>
                <a:gd name="connsiteY11" fmla="*/ 177546 h 692997"/>
                <a:gd name="connsiteX12" fmla="*/ 578230 w 1623652"/>
                <a:gd name="connsiteY12" fmla="*/ 244905 h 692997"/>
                <a:gd name="connsiteX13" fmla="*/ 588505 w 1623652"/>
                <a:gd name="connsiteY13" fmla="*/ 634993 h 692997"/>
                <a:gd name="connsiteX14" fmla="*/ 600594 w 1623652"/>
                <a:gd name="connsiteY14" fmla="*/ 634993 h 692997"/>
                <a:gd name="connsiteX15" fmla="*/ 600594 w 1623652"/>
                <a:gd name="connsiteY15" fmla="*/ 627301 h 692997"/>
                <a:gd name="connsiteX16" fmla="*/ 617517 w 1623652"/>
                <a:gd name="connsiteY16" fmla="*/ 627301 h 692997"/>
                <a:gd name="connsiteX17" fmla="*/ 621748 w 1623652"/>
                <a:gd name="connsiteY17" fmla="*/ 623005 h 692997"/>
                <a:gd name="connsiteX18" fmla="*/ 626987 w 1623652"/>
                <a:gd name="connsiteY18" fmla="*/ 628964 h 692997"/>
                <a:gd name="connsiteX19" fmla="*/ 637262 w 1623652"/>
                <a:gd name="connsiteY19" fmla="*/ 628964 h 692997"/>
                <a:gd name="connsiteX20" fmla="*/ 651768 w 1623652"/>
                <a:gd name="connsiteY20" fmla="*/ 617045 h 692997"/>
                <a:gd name="connsiteX21" fmla="*/ 681586 w 1623652"/>
                <a:gd name="connsiteY21" fmla="*/ 617045 h 692997"/>
                <a:gd name="connsiteX22" fmla="*/ 691861 w 1623652"/>
                <a:gd name="connsiteY22" fmla="*/ 627301 h 692997"/>
                <a:gd name="connsiteX23" fmla="*/ 724097 w 1623652"/>
                <a:gd name="connsiteY23" fmla="*/ 627301 h 692997"/>
                <a:gd name="connsiteX24" fmla="*/ 724097 w 1623652"/>
                <a:gd name="connsiteY24" fmla="*/ 617045 h 692997"/>
                <a:gd name="connsiteX25" fmla="*/ 730141 w 1623652"/>
                <a:gd name="connsiteY25" fmla="*/ 611085 h 692997"/>
                <a:gd name="connsiteX26" fmla="*/ 754117 w 1623652"/>
                <a:gd name="connsiteY26" fmla="*/ 611085 h 692997"/>
                <a:gd name="connsiteX27" fmla="*/ 754117 w 1623652"/>
                <a:gd name="connsiteY27" fmla="*/ 586345 h 692997"/>
                <a:gd name="connsiteX28" fmla="*/ 780510 w 1623652"/>
                <a:gd name="connsiteY28" fmla="*/ 586345 h 692997"/>
                <a:gd name="connsiteX29" fmla="*/ 780510 w 1623652"/>
                <a:gd name="connsiteY29" fmla="*/ 564100 h 692997"/>
                <a:gd name="connsiteX30" fmla="*/ 793203 w 1623652"/>
                <a:gd name="connsiteY30" fmla="*/ 564100 h 692997"/>
                <a:gd name="connsiteX31" fmla="*/ 793203 w 1623652"/>
                <a:gd name="connsiteY31" fmla="*/ 554744 h 692997"/>
                <a:gd name="connsiteX32" fmla="*/ 829871 w 1623652"/>
                <a:gd name="connsiteY32" fmla="*/ 554744 h 692997"/>
                <a:gd name="connsiteX33" fmla="*/ 829871 w 1623652"/>
                <a:gd name="connsiteY33" fmla="*/ 615312 h 692997"/>
                <a:gd name="connsiteX34" fmla="*/ 836721 w 1623652"/>
                <a:gd name="connsiteY34" fmla="*/ 615312 h 692997"/>
                <a:gd name="connsiteX35" fmla="*/ 836721 w 1623652"/>
                <a:gd name="connsiteY35" fmla="*/ 602561 h 692997"/>
                <a:gd name="connsiteX36" fmla="*/ 862308 w 1623652"/>
                <a:gd name="connsiteY36" fmla="*/ 602561 h 692997"/>
                <a:gd name="connsiteX37" fmla="*/ 862308 w 1623652"/>
                <a:gd name="connsiteY37" fmla="*/ 578653 h 692997"/>
                <a:gd name="connsiteX38" fmla="*/ 898976 w 1623652"/>
                <a:gd name="connsiteY38" fmla="*/ 578653 h 692997"/>
                <a:gd name="connsiteX39" fmla="*/ 898976 w 1623652"/>
                <a:gd name="connsiteY39" fmla="*/ 587177 h 692997"/>
                <a:gd name="connsiteX40" fmla="*/ 917713 w 1623652"/>
                <a:gd name="connsiteY40" fmla="*/ 587177 h 692997"/>
                <a:gd name="connsiteX41" fmla="*/ 917713 w 1623652"/>
                <a:gd name="connsiteY41" fmla="*/ 615312 h 692997"/>
                <a:gd name="connsiteX42" fmla="*/ 945920 w 1623652"/>
                <a:gd name="connsiteY42" fmla="*/ 615312 h 692997"/>
                <a:gd name="connsiteX43" fmla="*/ 949345 w 1623652"/>
                <a:gd name="connsiteY43" fmla="*/ 618777 h 692997"/>
                <a:gd name="connsiteX44" fmla="*/ 949345 w 1623652"/>
                <a:gd name="connsiteY44" fmla="*/ 623005 h 692997"/>
                <a:gd name="connsiteX45" fmla="*/ 953576 w 1623652"/>
                <a:gd name="connsiteY45" fmla="*/ 623005 h 692997"/>
                <a:gd name="connsiteX46" fmla="*/ 953576 w 1623652"/>
                <a:gd name="connsiteY46" fmla="*/ 617045 h 692997"/>
                <a:gd name="connsiteX47" fmla="*/ 959620 w 1623652"/>
                <a:gd name="connsiteY47" fmla="*/ 617045 h 692997"/>
                <a:gd name="connsiteX48" fmla="*/ 959620 w 1623652"/>
                <a:gd name="connsiteY48" fmla="*/ 620440 h 692997"/>
                <a:gd name="connsiteX49" fmla="*/ 961232 w 1623652"/>
                <a:gd name="connsiteY49" fmla="*/ 620440 h 692997"/>
                <a:gd name="connsiteX50" fmla="*/ 961232 w 1623652"/>
                <a:gd name="connsiteY50" fmla="*/ 623005 h 692997"/>
                <a:gd name="connsiteX51" fmla="*/ 967276 w 1623652"/>
                <a:gd name="connsiteY51" fmla="*/ 623005 h 692997"/>
                <a:gd name="connsiteX52" fmla="*/ 967276 w 1623652"/>
                <a:gd name="connsiteY52" fmla="*/ 624737 h 692997"/>
                <a:gd name="connsiteX53" fmla="*/ 982588 w 1623652"/>
                <a:gd name="connsiteY53" fmla="*/ 624737 h 692997"/>
                <a:gd name="connsiteX54" fmla="*/ 982588 w 1623652"/>
                <a:gd name="connsiteY54" fmla="*/ 630697 h 692997"/>
                <a:gd name="connsiteX55" fmla="*/ 999713 w 1623652"/>
                <a:gd name="connsiteY55" fmla="*/ 630697 h 692997"/>
                <a:gd name="connsiteX56" fmla="*/ 999713 w 1623652"/>
                <a:gd name="connsiteY56" fmla="*/ 588008 h 692997"/>
                <a:gd name="connsiteX57" fmla="*/ 1015025 w 1623652"/>
                <a:gd name="connsiteY57" fmla="*/ 588008 h 692997"/>
                <a:gd name="connsiteX58" fmla="*/ 1015025 w 1623652"/>
                <a:gd name="connsiteY58" fmla="*/ 586345 h 692997"/>
                <a:gd name="connsiteX59" fmla="*/ 1016838 w 1623652"/>
                <a:gd name="connsiteY59" fmla="*/ 586345 h 692997"/>
                <a:gd name="connsiteX60" fmla="*/ 1016838 w 1623652"/>
                <a:gd name="connsiteY60" fmla="*/ 576089 h 692997"/>
                <a:gd name="connsiteX61" fmla="*/ 1042426 w 1623652"/>
                <a:gd name="connsiteY61" fmla="*/ 576089 h 692997"/>
                <a:gd name="connsiteX62" fmla="*/ 1042426 w 1623652"/>
                <a:gd name="connsiteY62" fmla="*/ 580316 h 692997"/>
                <a:gd name="connsiteX63" fmla="*/ 1046657 w 1623652"/>
                <a:gd name="connsiteY63" fmla="*/ 580316 h 692997"/>
                <a:gd name="connsiteX64" fmla="*/ 1046657 w 1623652"/>
                <a:gd name="connsiteY64" fmla="*/ 582880 h 692997"/>
                <a:gd name="connsiteX65" fmla="*/ 1050888 w 1623652"/>
                <a:gd name="connsiteY65" fmla="*/ 582880 h 692997"/>
                <a:gd name="connsiteX66" fmla="*/ 1050888 w 1623652"/>
                <a:gd name="connsiteY66" fmla="*/ 605125 h 692997"/>
                <a:gd name="connsiteX67" fmla="*/ 1047463 w 1623652"/>
                <a:gd name="connsiteY67" fmla="*/ 605125 h 692997"/>
                <a:gd name="connsiteX68" fmla="*/ 1047463 w 1623652"/>
                <a:gd name="connsiteY68" fmla="*/ 606788 h 692997"/>
                <a:gd name="connsiteX69" fmla="*/ 1064588 w 1623652"/>
                <a:gd name="connsiteY69" fmla="*/ 606788 h 692997"/>
                <a:gd name="connsiteX70" fmla="*/ 1064588 w 1623652"/>
                <a:gd name="connsiteY70" fmla="*/ 577752 h 692997"/>
                <a:gd name="connsiteX71" fmla="*/ 1073856 w 1623652"/>
                <a:gd name="connsiteY71" fmla="*/ 577752 h 692997"/>
                <a:gd name="connsiteX72" fmla="*/ 1073856 w 1623652"/>
                <a:gd name="connsiteY72" fmla="*/ 573524 h 692997"/>
                <a:gd name="connsiteX73" fmla="*/ 1106293 w 1623652"/>
                <a:gd name="connsiteY73" fmla="*/ 573524 h 692997"/>
                <a:gd name="connsiteX74" fmla="*/ 1106293 w 1623652"/>
                <a:gd name="connsiteY74" fmla="*/ 577752 h 692997"/>
                <a:gd name="connsiteX75" fmla="*/ 1110524 w 1623652"/>
                <a:gd name="connsiteY75" fmla="*/ 577752 h 692997"/>
                <a:gd name="connsiteX76" fmla="*/ 1110524 w 1623652"/>
                <a:gd name="connsiteY76" fmla="*/ 628964 h 692997"/>
                <a:gd name="connsiteX77" fmla="*/ 1235035 w 1623652"/>
                <a:gd name="connsiteY77" fmla="*/ 628964 h 692997"/>
                <a:gd name="connsiteX78" fmla="*/ 1235035 w 1623652"/>
                <a:gd name="connsiteY78" fmla="*/ 583781 h 692997"/>
                <a:gd name="connsiteX79" fmla="*/ 1240273 w 1623652"/>
                <a:gd name="connsiteY79" fmla="*/ 583781 h 692997"/>
                <a:gd name="connsiteX80" fmla="*/ 1240273 w 1623652"/>
                <a:gd name="connsiteY80" fmla="*/ 570960 h 692997"/>
                <a:gd name="connsiteX81" fmla="*/ 1281172 w 1623652"/>
                <a:gd name="connsiteY81" fmla="*/ 570960 h 692997"/>
                <a:gd name="connsiteX82" fmla="*/ 1281172 w 1623652"/>
                <a:gd name="connsiteY82" fmla="*/ 625569 h 692997"/>
                <a:gd name="connsiteX83" fmla="*/ 1308371 w 1623652"/>
                <a:gd name="connsiteY83" fmla="*/ 625569 h 692997"/>
                <a:gd name="connsiteX84" fmla="*/ 1308371 w 1623652"/>
                <a:gd name="connsiteY84" fmla="*/ 628133 h 692997"/>
                <a:gd name="connsiteX85" fmla="*/ 1375865 w 1623652"/>
                <a:gd name="connsiteY85" fmla="*/ 628133 h 692997"/>
                <a:gd name="connsiteX86" fmla="*/ 1375865 w 1623652"/>
                <a:gd name="connsiteY86" fmla="*/ 563268 h 692997"/>
                <a:gd name="connsiteX87" fmla="*/ 1385334 w 1623652"/>
                <a:gd name="connsiteY87" fmla="*/ 553913 h 692997"/>
                <a:gd name="connsiteX88" fmla="*/ 1396415 w 1623652"/>
                <a:gd name="connsiteY88" fmla="*/ 558140 h 692997"/>
                <a:gd name="connsiteX89" fmla="*/ 1400646 w 1623652"/>
                <a:gd name="connsiteY89" fmla="*/ 558140 h 692997"/>
                <a:gd name="connsiteX90" fmla="*/ 1400646 w 1623652"/>
                <a:gd name="connsiteY90" fmla="*/ 554744 h 692997"/>
                <a:gd name="connsiteX91" fmla="*/ 1408302 w 1623652"/>
                <a:gd name="connsiteY91" fmla="*/ 554744 h 692997"/>
                <a:gd name="connsiteX92" fmla="*/ 1408302 w 1623652"/>
                <a:gd name="connsiteY92" fmla="*/ 570129 h 692997"/>
                <a:gd name="connsiteX93" fmla="*/ 1411727 w 1623652"/>
                <a:gd name="connsiteY93" fmla="*/ 570129 h 692997"/>
                <a:gd name="connsiteX94" fmla="*/ 1411727 w 1623652"/>
                <a:gd name="connsiteY94" fmla="*/ 623836 h 692997"/>
                <a:gd name="connsiteX95" fmla="*/ 1422808 w 1623652"/>
                <a:gd name="connsiteY95" fmla="*/ 623836 h 692997"/>
                <a:gd name="connsiteX96" fmla="*/ 1422808 w 1623652"/>
                <a:gd name="connsiteY96" fmla="*/ 545319 h 692997"/>
                <a:gd name="connsiteX97" fmla="*/ 1441545 w 1623652"/>
                <a:gd name="connsiteY97" fmla="*/ 545319 h 692997"/>
                <a:gd name="connsiteX98" fmla="*/ 1441545 w 1623652"/>
                <a:gd name="connsiteY98" fmla="*/ 220165 h 692997"/>
                <a:gd name="connsiteX99" fmla="*/ 1451014 w 1623652"/>
                <a:gd name="connsiteY99" fmla="*/ 220165 h 692997"/>
                <a:gd name="connsiteX100" fmla="*/ 1451014 w 1623652"/>
                <a:gd name="connsiteY100" fmla="*/ 238114 h 692997"/>
                <a:gd name="connsiteX101" fmla="*/ 1465319 w 1623652"/>
                <a:gd name="connsiteY101" fmla="*/ 238114 h 692997"/>
                <a:gd name="connsiteX102" fmla="*/ 1465319 w 1623652"/>
                <a:gd name="connsiteY102" fmla="*/ 621341 h 692997"/>
                <a:gd name="connsiteX103" fmla="*/ 1499570 w 1623652"/>
                <a:gd name="connsiteY103" fmla="*/ 621341 h 692997"/>
                <a:gd name="connsiteX104" fmla="*/ 1499570 w 1623652"/>
                <a:gd name="connsiteY104" fmla="*/ 549616 h 692997"/>
                <a:gd name="connsiteX105" fmla="*/ 1508032 w 1623652"/>
                <a:gd name="connsiteY105" fmla="*/ 543656 h 692997"/>
                <a:gd name="connsiteX106" fmla="*/ 1540469 w 1623652"/>
                <a:gd name="connsiteY106" fmla="*/ 543656 h 692997"/>
                <a:gd name="connsiteX107" fmla="*/ 1540469 w 1623652"/>
                <a:gd name="connsiteY107" fmla="*/ 623836 h 692997"/>
                <a:gd name="connsiteX108" fmla="*/ 1623652 w 1623652"/>
                <a:gd name="connsiteY108" fmla="*/ 623836 h 692997"/>
                <a:gd name="connsiteX109" fmla="*/ 1623652 w 1623652"/>
                <a:gd name="connsiteY109" fmla="*/ 692997 h 692997"/>
                <a:gd name="connsiteX110" fmla="*/ 0 w 1623652"/>
                <a:gd name="connsiteY110" fmla="*/ 692997 h 692997"/>
                <a:gd name="connsiteX111" fmla="*/ 0 w 1623652"/>
                <a:gd name="connsiteY111" fmla="*/ 639221 h 692997"/>
                <a:gd name="connsiteX112" fmla="*/ 150904 w 1623652"/>
                <a:gd name="connsiteY112" fmla="*/ 639221 h 692997"/>
                <a:gd name="connsiteX113" fmla="*/ 150904 w 1623652"/>
                <a:gd name="connsiteY113" fmla="*/ 622173 h 692997"/>
                <a:gd name="connsiteX114" fmla="*/ 157754 w 1623652"/>
                <a:gd name="connsiteY114" fmla="*/ 622173 h 692997"/>
                <a:gd name="connsiteX115" fmla="*/ 157754 w 1623652"/>
                <a:gd name="connsiteY115" fmla="*/ 595700 h 692997"/>
                <a:gd name="connsiteX116" fmla="*/ 175685 w 1623652"/>
                <a:gd name="connsiteY116" fmla="*/ 590572 h 692997"/>
                <a:gd name="connsiteX117" fmla="*/ 179110 w 1623652"/>
                <a:gd name="connsiteY117" fmla="*/ 590572 h 692997"/>
                <a:gd name="connsiteX118" fmla="*/ 179110 w 1623652"/>
                <a:gd name="connsiteY118" fmla="*/ 582880 h 692997"/>
                <a:gd name="connsiteX119" fmla="*/ 186766 w 1623652"/>
                <a:gd name="connsiteY119" fmla="*/ 582880 h 692997"/>
                <a:gd name="connsiteX120" fmla="*/ 186766 w 1623652"/>
                <a:gd name="connsiteY120" fmla="*/ 505264 h 692997"/>
                <a:gd name="connsiteX121" fmla="*/ 202078 w 1623652"/>
                <a:gd name="connsiteY121" fmla="*/ 503532 h 692997"/>
                <a:gd name="connsiteX122" fmla="*/ 202078 w 1623652"/>
                <a:gd name="connsiteY122" fmla="*/ 493275 h 692997"/>
                <a:gd name="connsiteX123" fmla="*/ 219204 w 1623652"/>
                <a:gd name="connsiteY123" fmla="*/ 489880 h 692997"/>
                <a:gd name="connsiteX124" fmla="*/ 347140 w 1623652"/>
                <a:gd name="connsiteY124" fmla="*/ 489880 h 692997"/>
                <a:gd name="connsiteX125" fmla="*/ 347140 w 1623652"/>
                <a:gd name="connsiteY125" fmla="*/ 499235 h 692997"/>
                <a:gd name="connsiteX126" fmla="*/ 360840 w 1623652"/>
                <a:gd name="connsiteY126" fmla="*/ 499235 h 692997"/>
                <a:gd name="connsiteX127" fmla="*/ 360840 w 1623652"/>
                <a:gd name="connsiteY127" fmla="*/ 594869 h 692997"/>
                <a:gd name="connsiteX128" fmla="*/ 371921 w 1623652"/>
                <a:gd name="connsiteY128" fmla="*/ 594869 h 692997"/>
                <a:gd name="connsiteX129" fmla="*/ 371921 w 1623652"/>
                <a:gd name="connsiteY129" fmla="*/ 588909 h 692997"/>
                <a:gd name="connsiteX130" fmla="*/ 389046 w 1623652"/>
                <a:gd name="connsiteY130" fmla="*/ 588909 h 692997"/>
                <a:gd name="connsiteX131" fmla="*/ 389046 w 1623652"/>
                <a:gd name="connsiteY131" fmla="*/ 593968 h 692997"/>
                <a:gd name="connsiteX132" fmla="*/ 464800 w 1623652"/>
                <a:gd name="connsiteY132" fmla="*/ 593968 h 692997"/>
                <a:gd name="connsiteX133" fmla="*/ 464800 w 1623652"/>
                <a:gd name="connsiteY133" fmla="*/ 586345 h 692997"/>
                <a:gd name="connsiteX134" fmla="*/ 495626 w 1623652"/>
                <a:gd name="connsiteY134" fmla="*/ 586345 h 692997"/>
                <a:gd name="connsiteX135" fmla="*/ 495626 w 1623652"/>
                <a:gd name="connsiteY135" fmla="*/ 595700 h 692997"/>
                <a:gd name="connsiteX136" fmla="*/ 514363 w 1623652"/>
                <a:gd name="connsiteY136" fmla="*/ 595700 h 692997"/>
                <a:gd name="connsiteX137" fmla="*/ 528869 w 1623652"/>
                <a:gd name="connsiteY137" fmla="*/ 611917 h 692997"/>
                <a:gd name="connsiteX138" fmla="*/ 528869 w 1623652"/>
                <a:gd name="connsiteY138" fmla="*/ 634993 h 692997"/>
                <a:gd name="connsiteX139" fmla="*/ 539144 w 1623652"/>
                <a:gd name="connsiteY139" fmla="*/ 634993 h 692997"/>
                <a:gd name="connsiteX140" fmla="*/ 554456 w 1623652"/>
                <a:gd name="connsiteY140" fmla="*/ 244074 h 692997"/>
                <a:gd name="connsiteX141" fmla="*/ 516982 w 1623652"/>
                <a:gd name="connsiteY141" fmla="*/ 174081 h 692997"/>
                <a:gd name="connsiteX142" fmla="*/ 540756 w 1623652"/>
                <a:gd name="connsiteY142" fmla="*/ 167290 h 692997"/>
                <a:gd name="connsiteX143" fmla="*/ 540756 w 1623652"/>
                <a:gd name="connsiteY143" fmla="*/ 160429 h 692997"/>
                <a:gd name="connsiteX144" fmla="*/ 523631 w 1623652"/>
                <a:gd name="connsiteY144" fmla="*/ 154469 h 692997"/>
                <a:gd name="connsiteX145" fmla="*/ 532294 w 1623652"/>
                <a:gd name="connsiteY145" fmla="*/ 148509 h 692997"/>
                <a:gd name="connsiteX146" fmla="*/ 534913 w 1623652"/>
                <a:gd name="connsiteY146" fmla="*/ 135689 h 692997"/>
                <a:gd name="connsiteX147" fmla="*/ 530481 w 1623652"/>
                <a:gd name="connsiteY147" fmla="*/ 132293 h 692997"/>
                <a:gd name="connsiteX148" fmla="*/ 559493 w 1623652"/>
                <a:gd name="connsiteY148" fmla="*/ 127165 h 692997"/>
                <a:gd name="connsiteX149" fmla="*/ 561306 w 1623652"/>
                <a:gd name="connsiteY149" fmla="*/ 67429 h 692997"/>
                <a:gd name="connsiteX150" fmla="*/ 566343 w 1623652"/>
                <a:gd name="connsiteY150" fmla="*/ 58004 h 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623652" h="692997">
                  <a:moveTo>
                    <a:pt x="566343" y="0"/>
                  </a:moveTo>
                  <a:lnTo>
                    <a:pt x="568962" y="0"/>
                  </a:lnTo>
                  <a:lnTo>
                    <a:pt x="568962" y="58905"/>
                  </a:lnTo>
                  <a:cubicBezTo>
                    <a:pt x="570574" y="61746"/>
                    <a:pt x="572387" y="64587"/>
                    <a:pt x="573999" y="67429"/>
                  </a:cubicBezTo>
                  <a:lnTo>
                    <a:pt x="573999" y="127165"/>
                  </a:lnTo>
                  <a:cubicBezTo>
                    <a:pt x="573999" y="127165"/>
                    <a:pt x="605630" y="128898"/>
                    <a:pt x="603817" y="134857"/>
                  </a:cubicBezTo>
                  <a:cubicBezTo>
                    <a:pt x="603011" y="140817"/>
                    <a:pt x="581655" y="140817"/>
                    <a:pt x="581655" y="140817"/>
                  </a:cubicBezTo>
                  <a:lnTo>
                    <a:pt x="581655" y="147678"/>
                  </a:lnTo>
                  <a:cubicBezTo>
                    <a:pt x="581655" y="147678"/>
                    <a:pt x="612481" y="147678"/>
                    <a:pt x="611675" y="156202"/>
                  </a:cubicBezTo>
                  <a:cubicBezTo>
                    <a:pt x="611675" y="156202"/>
                    <a:pt x="613286" y="160429"/>
                    <a:pt x="592736" y="161330"/>
                  </a:cubicBezTo>
                  <a:lnTo>
                    <a:pt x="592736" y="168121"/>
                  </a:lnTo>
                  <a:cubicBezTo>
                    <a:pt x="592736" y="168121"/>
                    <a:pt x="613286" y="168953"/>
                    <a:pt x="617517" y="177546"/>
                  </a:cubicBezTo>
                  <a:lnTo>
                    <a:pt x="578230" y="244905"/>
                  </a:lnTo>
                  <a:cubicBezTo>
                    <a:pt x="581655" y="374912"/>
                    <a:pt x="585080" y="504987"/>
                    <a:pt x="588505" y="634993"/>
                  </a:cubicBezTo>
                  <a:lnTo>
                    <a:pt x="600594" y="634993"/>
                  </a:lnTo>
                  <a:lnTo>
                    <a:pt x="600594" y="627301"/>
                  </a:lnTo>
                  <a:lnTo>
                    <a:pt x="617517" y="627301"/>
                  </a:lnTo>
                  <a:cubicBezTo>
                    <a:pt x="618928" y="625846"/>
                    <a:pt x="620338" y="624460"/>
                    <a:pt x="621748" y="623005"/>
                  </a:cubicBezTo>
                  <a:cubicBezTo>
                    <a:pt x="623562" y="625014"/>
                    <a:pt x="625173" y="626955"/>
                    <a:pt x="626987" y="628964"/>
                  </a:cubicBezTo>
                  <a:lnTo>
                    <a:pt x="637262" y="628964"/>
                  </a:lnTo>
                  <a:cubicBezTo>
                    <a:pt x="637262" y="628964"/>
                    <a:pt x="639680" y="617045"/>
                    <a:pt x="651768" y="617045"/>
                  </a:cubicBezTo>
                  <a:lnTo>
                    <a:pt x="681586" y="617045"/>
                  </a:lnTo>
                  <a:cubicBezTo>
                    <a:pt x="681586" y="617045"/>
                    <a:pt x="690048" y="619609"/>
                    <a:pt x="691861" y="627301"/>
                  </a:cubicBezTo>
                  <a:lnTo>
                    <a:pt x="724097" y="627301"/>
                  </a:lnTo>
                  <a:lnTo>
                    <a:pt x="724097" y="617045"/>
                  </a:lnTo>
                  <a:cubicBezTo>
                    <a:pt x="726112" y="615035"/>
                    <a:pt x="728127" y="613095"/>
                    <a:pt x="730141" y="611085"/>
                  </a:cubicBezTo>
                  <a:lnTo>
                    <a:pt x="754117" y="611085"/>
                  </a:lnTo>
                  <a:lnTo>
                    <a:pt x="754117" y="586345"/>
                  </a:lnTo>
                  <a:lnTo>
                    <a:pt x="780510" y="586345"/>
                  </a:lnTo>
                  <a:lnTo>
                    <a:pt x="780510" y="564100"/>
                  </a:lnTo>
                  <a:lnTo>
                    <a:pt x="793203" y="564100"/>
                  </a:lnTo>
                  <a:lnTo>
                    <a:pt x="793203" y="554744"/>
                  </a:lnTo>
                  <a:lnTo>
                    <a:pt x="829871" y="554744"/>
                  </a:lnTo>
                  <a:lnTo>
                    <a:pt x="829871" y="615312"/>
                  </a:lnTo>
                  <a:lnTo>
                    <a:pt x="836721" y="615312"/>
                  </a:lnTo>
                  <a:lnTo>
                    <a:pt x="836721" y="602561"/>
                  </a:lnTo>
                  <a:lnTo>
                    <a:pt x="862308" y="602561"/>
                  </a:lnTo>
                  <a:lnTo>
                    <a:pt x="862308" y="578653"/>
                  </a:lnTo>
                  <a:lnTo>
                    <a:pt x="898976" y="578653"/>
                  </a:lnTo>
                  <a:lnTo>
                    <a:pt x="898976" y="587177"/>
                  </a:lnTo>
                  <a:lnTo>
                    <a:pt x="917713" y="587177"/>
                  </a:lnTo>
                  <a:lnTo>
                    <a:pt x="917713" y="615312"/>
                  </a:lnTo>
                  <a:lnTo>
                    <a:pt x="945920" y="615312"/>
                  </a:lnTo>
                  <a:cubicBezTo>
                    <a:pt x="947129" y="616490"/>
                    <a:pt x="948136" y="617599"/>
                    <a:pt x="949345" y="618777"/>
                  </a:cubicBezTo>
                  <a:lnTo>
                    <a:pt x="949345" y="623005"/>
                  </a:lnTo>
                  <a:lnTo>
                    <a:pt x="953576" y="623005"/>
                  </a:lnTo>
                  <a:lnTo>
                    <a:pt x="953576" y="617045"/>
                  </a:lnTo>
                  <a:lnTo>
                    <a:pt x="959620" y="617045"/>
                  </a:lnTo>
                  <a:lnTo>
                    <a:pt x="959620" y="620440"/>
                  </a:lnTo>
                  <a:lnTo>
                    <a:pt x="961232" y="620440"/>
                  </a:lnTo>
                  <a:lnTo>
                    <a:pt x="961232" y="623005"/>
                  </a:lnTo>
                  <a:lnTo>
                    <a:pt x="967276" y="623005"/>
                  </a:lnTo>
                  <a:lnTo>
                    <a:pt x="967276" y="624737"/>
                  </a:lnTo>
                  <a:lnTo>
                    <a:pt x="982588" y="624737"/>
                  </a:lnTo>
                  <a:lnTo>
                    <a:pt x="982588" y="630697"/>
                  </a:lnTo>
                  <a:lnTo>
                    <a:pt x="999713" y="630697"/>
                  </a:lnTo>
                  <a:lnTo>
                    <a:pt x="999713" y="588008"/>
                  </a:lnTo>
                  <a:lnTo>
                    <a:pt x="1015025" y="588008"/>
                  </a:lnTo>
                  <a:lnTo>
                    <a:pt x="1015025" y="586345"/>
                  </a:lnTo>
                  <a:lnTo>
                    <a:pt x="1016838" y="586345"/>
                  </a:lnTo>
                  <a:lnTo>
                    <a:pt x="1016838" y="576089"/>
                  </a:lnTo>
                  <a:lnTo>
                    <a:pt x="1042426" y="576089"/>
                  </a:lnTo>
                  <a:lnTo>
                    <a:pt x="1042426" y="580316"/>
                  </a:lnTo>
                  <a:lnTo>
                    <a:pt x="1046657" y="580316"/>
                  </a:lnTo>
                  <a:lnTo>
                    <a:pt x="1046657" y="582880"/>
                  </a:lnTo>
                  <a:lnTo>
                    <a:pt x="1050888" y="582880"/>
                  </a:lnTo>
                  <a:lnTo>
                    <a:pt x="1050888" y="605125"/>
                  </a:lnTo>
                  <a:lnTo>
                    <a:pt x="1047463" y="605125"/>
                  </a:lnTo>
                  <a:lnTo>
                    <a:pt x="1047463" y="606788"/>
                  </a:lnTo>
                  <a:lnTo>
                    <a:pt x="1064588" y="606788"/>
                  </a:lnTo>
                  <a:lnTo>
                    <a:pt x="1064588" y="577752"/>
                  </a:lnTo>
                  <a:lnTo>
                    <a:pt x="1073856" y="577752"/>
                  </a:lnTo>
                  <a:lnTo>
                    <a:pt x="1073856" y="573524"/>
                  </a:lnTo>
                  <a:lnTo>
                    <a:pt x="1106293" y="573524"/>
                  </a:lnTo>
                  <a:lnTo>
                    <a:pt x="1106293" y="577752"/>
                  </a:lnTo>
                  <a:lnTo>
                    <a:pt x="1110524" y="577752"/>
                  </a:lnTo>
                  <a:lnTo>
                    <a:pt x="1110524" y="628964"/>
                  </a:lnTo>
                  <a:lnTo>
                    <a:pt x="1235035" y="628964"/>
                  </a:lnTo>
                  <a:lnTo>
                    <a:pt x="1235035" y="583781"/>
                  </a:lnTo>
                  <a:lnTo>
                    <a:pt x="1240273" y="583781"/>
                  </a:lnTo>
                  <a:lnTo>
                    <a:pt x="1240273" y="570960"/>
                  </a:lnTo>
                  <a:lnTo>
                    <a:pt x="1281172" y="570960"/>
                  </a:lnTo>
                  <a:lnTo>
                    <a:pt x="1281172" y="625569"/>
                  </a:lnTo>
                  <a:lnTo>
                    <a:pt x="1308371" y="625569"/>
                  </a:lnTo>
                  <a:lnTo>
                    <a:pt x="1308371" y="628133"/>
                  </a:lnTo>
                  <a:lnTo>
                    <a:pt x="1375865" y="628133"/>
                  </a:lnTo>
                  <a:lnTo>
                    <a:pt x="1375865" y="563268"/>
                  </a:lnTo>
                  <a:cubicBezTo>
                    <a:pt x="1375865" y="563268"/>
                    <a:pt x="1378484" y="553913"/>
                    <a:pt x="1385334" y="553913"/>
                  </a:cubicBezTo>
                  <a:cubicBezTo>
                    <a:pt x="1391983" y="553913"/>
                    <a:pt x="1396415" y="558140"/>
                    <a:pt x="1396415" y="558140"/>
                  </a:cubicBezTo>
                  <a:lnTo>
                    <a:pt x="1400646" y="558140"/>
                  </a:lnTo>
                  <a:lnTo>
                    <a:pt x="1400646" y="554744"/>
                  </a:lnTo>
                  <a:lnTo>
                    <a:pt x="1408302" y="554744"/>
                  </a:lnTo>
                  <a:lnTo>
                    <a:pt x="1408302" y="570129"/>
                  </a:lnTo>
                  <a:lnTo>
                    <a:pt x="1411727" y="570129"/>
                  </a:lnTo>
                  <a:lnTo>
                    <a:pt x="1411727" y="623836"/>
                  </a:lnTo>
                  <a:lnTo>
                    <a:pt x="1422808" y="623836"/>
                  </a:lnTo>
                  <a:lnTo>
                    <a:pt x="1422808" y="545319"/>
                  </a:lnTo>
                  <a:lnTo>
                    <a:pt x="1441545" y="545319"/>
                  </a:lnTo>
                  <a:lnTo>
                    <a:pt x="1441545" y="220165"/>
                  </a:lnTo>
                  <a:lnTo>
                    <a:pt x="1451014" y="220165"/>
                  </a:lnTo>
                  <a:lnTo>
                    <a:pt x="1451014" y="238114"/>
                  </a:lnTo>
                  <a:lnTo>
                    <a:pt x="1465319" y="238114"/>
                  </a:lnTo>
                  <a:lnTo>
                    <a:pt x="1465319" y="621341"/>
                  </a:lnTo>
                  <a:lnTo>
                    <a:pt x="1499570" y="621341"/>
                  </a:lnTo>
                  <a:lnTo>
                    <a:pt x="1499570" y="549616"/>
                  </a:lnTo>
                  <a:cubicBezTo>
                    <a:pt x="1502390" y="547606"/>
                    <a:pt x="1505211" y="545666"/>
                    <a:pt x="1508032" y="543656"/>
                  </a:cubicBezTo>
                  <a:lnTo>
                    <a:pt x="1540469" y="543656"/>
                  </a:lnTo>
                  <a:lnTo>
                    <a:pt x="1540469" y="623836"/>
                  </a:lnTo>
                  <a:lnTo>
                    <a:pt x="1623652" y="623836"/>
                  </a:lnTo>
                  <a:lnTo>
                    <a:pt x="1623652" y="692997"/>
                  </a:lnTo>
                  <a:lnTo>
                    <a:pt x="0" y="692997"/>
                  </a:lnTo>
                  <a:lnTo>
                    <a:pt x="0" y="639221"/>
                  </a:lnTo>
                  <a:lnTo>
                    <a:pt x="150904" y="639221"/>
                  </a:lnTo>
                  <a:lnTo>
                    <a:pt x="150904" y="622173"/>
                  </a:lnTo>
                  <a:lnTo>
                    <a:pt x="157754" y="622173"/>
                  </a:lnTo>
                  <a:lnTo>
                    <a:pt x="157754" y="595700"/>
                  </a:lnTo>
                  <a:lnTo>
                    <a:pt x="175685" y="590572"/>
                  </a:lnTo>
                  <a:lnTo>
                    <a:pt x="179110" y="590572"/>
                  </a:lnTo>
                  <a:lnTo>
                    <a:pt x="179110" y="582880"/>
                  </a:lnTo>
                  <a:lnTo>
                    <a:pt x="186766" y="582880"/>
                  </a:lnTo>
                  <a:lnTo>
                    <a:pt x="186766" y="505264"/>
                  </a:lnTo>
                  <a:lnTo>
                    <a:pt x="202078" y="503532"/>
                  </a:lnTo>
                  <a:lnTo>
                    <a:pt x="202078" y="493275"/>
                  </a:lnTo>
                  <a:lnTo>
                    <a:pt x="219204" y="489880"/>
                  </a:lnTo>
                  <a:lnTo>
                    <a:pt x="347140" y="489880"/>
                  </a:lnTo>
                  <a:lnTo>
                    <a:pt x="347140" y="499235"/>
                  </a:lnTo>
                  <a:lnTo>
                    <a:pt x="360840" y="499235"/>
                  </a:lnTo>
                  <a:lnTo>
                    <a:pt x="360840" y="594869"/>
                  </a:lnTo>
                  <a:lnTo>
                    <a:pt x="371921" y="594869"/>
                  </a:lnTo>
                  <a:lnTo>
                    <a:pt x="371921" y="588909"/>
                  </a:lnTo>
                  <a:lnTo>
                    <a:pt x="389046" y="588909"/>
                  </a:lnTo>
                  <a:lnTo>
                    <a:pt x="389046" y="593968"/>
                  </a:lnTo>
                  <a:lnTo>
                    <a:pt x="464800" y="593968"/>
                  </a:lnTo>
                  <a:lnTo>
                    <a:pt x="464800" y="586345"/>
                  </a:lnTo>
                  <a:lnTo>
                    <a:pt x="495626" y="586345"/>
                  </a:lnTo>
                  <a:lnTo>
                    <a:pt x="495626" y="595700"/>
                  </a:lnTo>
                  <a:lnTo>
                    <a:pt x="514363" y="595700"/>
                  </a:lnTo>
                  <a:lnTo>
                    <a:pt x="528869" y="611917"/>
                  </a:lnTo>
                  <a:lnTo>
                    <a:pt x="528869" y="634993"/>
                  </a:lnTo>
                  <a:lnTo>
                    <a:pt x="539144" y="634993"/>
                  </a:lnTo>
                  <a:cubicBezTo>
                    <a:pt x="544181" y="504710"/>
                    <a:pt x="549419" y="374357"/>
                    <a:pt x="554456" y="244074"/>
                  </a:cubicBezTo>
                  <a:lnTo>
                    <a:pt x="516982" y="174081"/>
                  </a:lnTo>
                  <a:cubicBezTo>
                    <a:pt x="516982" y="174081"/>
                    <a:pt x="525444" y="167290"/>
                    <a:pt x="540756" y="167290"/>
                  </a:cubicBezTo>
                  <a:lnTo>
                    <a:pt x="540756" y="160429"/>
                  </a:lnTo>
                  <a:cubicBezTo>
                    <a:pt x="540756" y="160429"/>
                    <a:pt x="523631" y="157865"/>
                    <a:pt x="523631" y="154469"/>
                  </a:cubicBezTo>
                  <a:cubicBezTo>
                    <a:pt x="523631" y="150173"/>
                    <a:pt x="532294" y="148509"/>
                    <a:pt x="532294" y="148509"/>
                  </a:cubicBezTo>
                  <a:cubicBezTo>
                    <a:pt x="533100" y="144213"/>
                    <a:pt x="534107" y="139986"/>
                    <a:pt x="534913" y="135689"/>
                  </a:cubicBezTo>
                  <a:cubicBezTo>
                    <a:pt x="534913" y="135689"/>
                    <a:pt x="530481" y="134857"/>
                    <a:pt x="530481" y="132293"/>
                  </a:cubicBezTo>
                  <a:cubicBezTo>
                    <a:pt x="530481" y="128898"/>
                    <a:pt x="559493" y="127165"/>
                    <a:pt x="559493" y="127165"/>
                  </a:cubicBezTo>
                  <a:cubicBezTo>
                    <a:pt x="560097" y="107276"/>
                    <a:pt x="560702" y="87318"/>
                    <a:pt x="561306" y="67429"/>
                  </a:cubicBezTo>
                  <a:cubicBezTo>
                    <a:pt x="562918" y="64310"/>
                    <a:pt x="564731" y="61122"/>
                    <a:pt x="566343" y="58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724">
              <a:extLst>
                <a:ext uri="{FF2B5EF4-FFF2-40B4-BE49-F238E27FC236}">
                  <a16:creationId xmlns:a16="http://schemas.microsoft.com/office/drawing/2014/main" id="{B8ECF249-81D8-48FC-ABBE-F5421EC9B058}"/>
                </a:ext>
              </a:extLst>
            </p:cNvPr>
            <p:cNvSpPr>
              <a:spLocks/>
            </p:cNvSpPr>
            <p:nvPr/>
          </p:nvSpPr>
          <p:spPr bwMode="auto">
            <a:xfrm>
              <a:off x="5857771" y="4126943"/>
              <a:ext cx="390100" cy="147218"/>
            </a:xfrm>
            <a:custGeom>
              <a:avLst/>
              <a:gdLst>
                <a:gd name="T0" fmla="*/ 462 w 462"/>
                <a:gd name="T1" fmla="*/ 157 h 186"/>
                <a:gd name="T2" fmla="*/ 462 w 462"/>
                <a:gd name="T3" fmla="*/ 186 h 186"/>
                <a:gd name="T4" fmla="*/ 0 w 462"/>
                <a:gd name="T5" fmla="*/ 186 h 186"/>
                <a:gd name="T6" fmla="*/ 0 w 462"/>
                <a:gd name="T7" fmla="*/ 157 h 186"/>
                <a:gd name="T8" fmla="*/ 57 w 462"/>
                <a:gd name="T9" fmla="*/ 157 h 186"/>
                <a:gd name="T10" fmla="*/ 57 w 462"/>
                <a:gd name="T11" fmla="*/ 154 h 186"/>
                <a:gd name="T12" fmla="*/ 61 w 462"/>
                <a:gd name="T13" fmla="*/ 154 h 186"/>
                <a:gd name="T14" fmla="*/ 61 w 462"/>
                <a:gd name="T15" fmla="*/ 139 h 186"/>
                <a:gd name="T16" fmla="*/ 63 w 462"/>
                <a:gd name="T17" fmla="*/ 139 h 186"/>
                <a:gd name="T18" fmla="*/ 63 w 462"/>
                <a:gd name="T19" fmla="*/ 113 h 186"/>
                <a:gd name="T20" fmla="*/ 61 w 462"/>
                <a:gd name="T21" fmla="*/ 113 h 186"/>
                <a:gd name="T22" fmla="*/ 61 w 462"/>
                <a:gd name="T23" fmla="*/ 108 h 186"/>
                <a:gd name="T24" fmla="*/ 64 w 462"/>
                <a:gd name="T25" fmla="*/ 108 h 186"/>
                <a:gd name="T26" fmla="*/ 64 w 462"/>
                <a:gd name="T27" fmla="*/ 101 h 186"/>
                <a:gd name="T28" fmla="*/ 65 w 462"/>
                <a:gd name="T29" fmla="*/ 101 h 186"/>
                <a:gd name="T30" fmla="*/ 65 w 462"/>
                <a:gd name="T31" fmla="*/ 57 h 186"/>
                <a:gd name="T32" fmla="*/ 59 w 462"/>
                <a:gd name="T33" fmla="*/ 50 h 186"/>
                <a:gd name="T34" fmla="*/ 70 w 462"/>
                <a:gd name="T35" fmla="*/ 50 h 186"/>
                <a:gd name="T36" fmla="*/ 70 w 462"/>
                <a:gd name="T37" fmla="*/ 44 h 186"/>
                <a:gd name="T38" fmla="*/ 63 w 462"/>
                <a:gd name="T39" fmla="*/ 41 h 186"/>
                <a:gd name="T40" fmla="*/ 63 w 462"/>
                <a:gd name="T41" fmla="*/ 41 h 186"/>
                <a:gd name="T42" fmla="*/ 70 w 462"/>
                <a:gd name="T43" fmla="*/ 41 h 186"/>
                <a:gd name="T44" fmla="*/ 152 w 462"/>
                <a:gd name="T45" fmla="*/ 0 h 186"/>
                <a:gd name="T46" fmla="*/ 229 w 462"/>
                <a:gd name="T47" fmla="*/ 0 h 186"/>
                <a:gd name="T48" fmla="*/ 234 w 462"/>
                <a:gd name="T49" fmla="*/ 0 h 186"/>
                <a:gd name="T50" fmla="*/ 311 w 462"/>
                <a:gd name="T51" fmla="*/ 0 h 186"/>
                <a:gd name="T52" fmla="*/ 393 w 462"/>
                <a:gd name="T53" fmla="*/ 41 h 186"/>
                <a:gd name="T54" fmla="*/ 399 w 462"/>
                <a:gd name="T55" fmla="*/ 41 h 186"/>
                <a:gd name="T56" fmla="*/ 399 w 462"/>
                <a:gd name="T57" fmla="*/ 41 h 186"/>
                <a:gd name="T58" fmla="*/ 393 w 462"/>
                <a:gd name="T59" fmla="*/ 44 h 186"/>
                <a:gd name="T60" fmla="*/ 393 w 462"/>
                <a:gd name="T61" fmla="*/ 50 h 186"/>
                <a:gd name="T62" fmla="*/ 404 w 462"/>
                <a:gd name="T63" fmla="*/ 50 h 186"/>
                <a:gd name="T64" fmla="*/ 398 w 462"/>
                <a:gd name="T65" fmla="*/ 57 h 186"/>
                <a:gd name="T66" fmla="*/ 398 w 462"/>
                <a:gd name="T67" fmla="*/ 101 h 186"/>
                <a:gd name="T68" fmla="*/ 399 w 462"/>
                <a:gd name="T69" fmla="*/ 101 h 186"/>
                <a:gd name="T70" fmla="*/ 399 w 462"/>
                <a:gd name="T71" fmla="*/ 108 h 186"/>
                <a:gd name="T72" fmla="*/ 401 w 462"/>
                <a:gd name="T73" fmla="*/ 108 h 186"/>
                <a:gd name="T74" fmla="*/ 401 w 462"/>
                <a:gd name="T75" fmla="*/ 113 h 186"/>
                <a:gd name="T76" fmla="*/ 400 w 462"/>
                <a:gd name="T77" fmla="*/ 113 h 186"/>
                <a:gd name="T78" fmla="*/ 400 w 462"/>
                <a:gd name="T79" fmla="*/ 139 h 186"/>
                <a:gd name="T80" fmla="*/ 402 w 462"/>
                <a:gd name="T81" fmla="*/ 139 h 186"/>
                <a:gd name="T82" fmla="*/ 402 w 462"/>
                <a:gd name="T83" fmla="*/ 154 h 186"/>
                <a:gd name="T84" fmla="*/ 406 w 462"/>
                <a:gd name="T85" fmla="*/ 154 h 186"/>
                <a:gd name="T86" fmla="*/ 406 w 462"/>
                <a:gd name="T87" fmla="*/ 157 h 186"/>
                <a:gd name="T88" fmla="*/ 462 w 462"/>
                <a:gd name="T89" fmla="*/ 15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186">
                  <a:moveTo>
                    <a:pt x="462" y="157"/>
                  </a:moveTo>
                  <a:cubicBezTo>
                    <a:pt x="462" y="186"/>
                    <a:pt x="462" y="186"/>
                    <a:pt x="462" y="186"/>
                  </a:cubicBezTo>
                  <a:cubicBezTo>
                    <a:pt x="0" y="186"/>
                    <a:pt x="0" y="186"/>
                    <a:pt x="0" y="186"/>
                  </a:cubicBezTo>
                  <a:cubicBezTo>
                    <a:pt x="0" y="157"/>
                    <a:pt x="0" y="157"/>
                    <a:pt x="0" y="157"/>
                  </a:cubicBezTo>
                  <a:cubicBezTo>
                    <a:pt x="57" y="157"/>
                    <a:pt x="57" y="157"/>
                    <a:pt x="57" y="157"/>
                  </a:cubicBezTo>
                  <a:cubicBezTo>
                    <a:pt x="57" y="154"/>
                    <a:pt x="57" y="154"/>
                    <a:pt x="57" y="154"/>
                  </a:cubicBezTo>
                  <a:cubicBezTo>
                    <a:pt x="61" y="154"/>
                    <a:pt x="61" y="154"/>
                    <a:pt x="61" y="154"/>
                  </a:cubicBezTo>
                  <a:cubicBezTo>
                    <a:pt x="61" y="139"/>
                    <a:pt x="61" y="139"/>
                    <a:pt x="61" y="139"/>
                  </a:cubicBezTo>
                  <a:cubicBezTo>
                    <a:pt x="63" y="139"/>
                    <a:pt x="63" y="139"/>
                    <a:pt x="63" y="139"/>
                  </a:cubicBezTo>
                  <a:cubicBezTo>
                    <a:pt x="63" y="113"/>
                    <a:pt x="63" y="113"/>
                    <a:pt x="63" y="113"/>
                  </a:cubicBezTo>
                  <a:cubicBezTo>
                    <a:pt x="61" y="113"/>
                    <a:pt x="61" y="113"/>
                    <a:pt x="61" y="113"/>
                  </a:cubicBezTo>
                  <a:cubicBezTo>
                    <a:pt x="61" y="108"/>
                    <a:pt x="61" y="108"/>
                    <a:pt x="61" y="108"/>
                  </a:cubicBezTo>
                  <a:cubicBezTo>
                    <a:pt x="64" y="108"/>
                    <a:pt x="64" y="108"/>
                    <a:pt x="64" y="108"/>
                  </a:cubicBezTo>
                  <a:cubicBezTo>
                    <a:pt x="64" y="101"/>
                    <a:pt x="64" y="101"/>
                    <a:pt x="64" y="101"/>
                  </a:cubicBezTo>
                  <a:cubicBezTo>
                    <a:pt x="65" y="101"/>
                    <a:pt x="65" y="101"/>
                    <a:pt x="65" y="101"/>
                  </a:cubicBezTo>
                  <a:cubicBezTo>
                    <a:pt x="65" y="57"/>
                    <a:pt x="65" y="57"/>
                    <a:pt x="65" y="57"/>
                  </a:cubicBezTo>
                  <a:cubicBezTo>
                    <a:pt x="59" y="50"/>
                    <a:pt x="59" y="50"/>
                    <a:pt x="59" y="50"/>
                  </a:cubicBezTo>
                  <a:cubicBezTo>
                    <a:pt x="70" y="50"/>
                    <a:pt x="70" y="50"/>
                    <a:pt x="70" y="50"/>
                  </a:cubicBezTo>
                  <a:cubicBezTo>
                    <a:pt x="70" y="44"/>
                    <a:pt x="70" y="44"/>
                    <a:pt x="70" y="44"/>
                  </a:cubicBezTo>
                  <a:cubicBezTo>
                    <a:pt x="63" y="41"/>
                    <a:pt x="63" y="41"/>
                    <a:pt x="63" y="41"/>
                  </a:cubicBezTo>
                  <a:cubicBezTo>
                    <a:pt x="63" y="41"/>
                    <a:pt x="63" y="41"/>
                    <a:pt x="63" y="41"/>
                  </a:cubicBezTo>
                  <a:cubicBezTo>
                    <a:pt x="70" y="41"/>
                    <a:pt x="70" y="41"/>
                    <a:pt x="70" y="41"/>
                  </a:cubicBezTo>
                  <a:cubicBezTo>
                    <a:pt x="70" y="41"/>
                    <a:pt x="95" y="5"/>
                    <a:pt x="152" y="0"/>
                  </a:cubicBezTo>
                  <a:cubicBezTo>
                    <a:pt x="229" y="0"/>
                    <a:pt x="229" y="0"/>
                    <a:pt x="229" y="0"/>
                  </a:cubicBezTo>
                  <a:cubicBezTo>
                    <a:pt x="234" y="0"/>
                    <a:pt x="234" y="0"/>
                    <a:pt x="234" y="0"/>
                  </a:cubicBezTo>
                  <a:cubicBezTo>
                    <a:pt x="311" y="0"/>
                    <a:pt x="311" y="0"/>
                    <a:pt x="311" y="0"/>
                  </a:cubicBezTo>
                  <a:cubicBezTo>
                    <a:pt x="368" y="5"/>
                    <a:pt x="393" y="41"/>
                    <a:pt x="393" y="41"/>
                  </a:cubicBezTo>
                  <a:cubicBezTo>
                    <a:pt x="399" y="41"/>
                    <a:pt x="399" y="41"/>
                    <a:pt x="399" y="41"/>
                  </a:cubicBezTo>
                  <a:cubicBezTo>
                    <a:pt x="399" y="41"/>
                    <a:pt x="399" y="41"/>
                    <a:pt x="399" y="41"/>
                  </a:cubicBezTo>
                  <a:cubicBezTo>
                    <a:pt x="393" y="44"/>
                    <a:pt x="393" y="44"/>
                    <a:pt x="393" y="44"/>
                  </a:cubicBezTo>
                  <a:cubicBezTo>
                    <a:pt x="393" y="50"/>
                    <a:pt x="393" y="50"/>
                    <a:pt x="393" y="50"/>
                  </a:cubicBezTo>
                  <a:cubicBezTo>
                    <a:pt x="404" y="50"/>
                    <a:pt x="404" y="50"/>
                    <a:pt x="404" y="50"/>
                  </a:cubicBezTo>
                  <a:cubicBezTo>
                    <a:pt x="398" y="57"/>
                    <a:pt x="398" y="57"/>
                    <a:pt x="398" y="57"/>
                  </a:cubicBezTo>
                  <a:cubicBezTo>
                    <a:pt x="398" y="101"/>
                    <a:pt x="398" y="101"/>
                    <a:pt x="398" y="101"/>
                  </a:cubicBezTo>
                  <a:cubicBezTo>
                    <a:pt x="399" y="101"/>
                    <a:pt x="399" y="101"/>
                    <a:pt x="399" y="101"/>
                  </a:cubicBezTo>
                  <a:cubicBezTo>
                    <a:pt x="399" y="108"/>
                    <a:pt x="399" y="108"/>
                    <a:pt x="399" y="108"/>
                  </a:cubicBezTo>
                  <a:cubicBezTo>
                    <a:pt x="401" y="108"/>
                    <a:pt x="401" y="108"/>
                    <a:pt x="401" y="108"/>
                  </a:cubicBezTo>
                  <a:cubicBezTo>
                    <a:pt x="401" y="113"/>
                    <a:pt x="401" y="113"/>
                    <a:pt x="401" y="113"/>
                  </a:cubicBezTo>
                  <a:cubicBezTo>
                    <a:pt x="400" y="113"/>
                    <a:pt x="400" y="113"/>
                    <a:pt x="400" y="113"/>
                  </a:cubicBezTo>
                  <a:cubicBezTo>
                    <a:pt x="400" y="139"/>
                    <a:pt x="400" y="139"/>
                    <a:pt x="400" y="139"/>
                  </a:cubicBezTo>
                  <a:cubicBezTo>
                    <a:pt x="402" y="139"/>
                    <a:pt x="402" y="139"/>
                    <a:pt x="402" y="139"/>
                  </a:cubicBezTo>
                  <a:cubicBezTo>
                    <a:pt x="402" y="154"/>
                    <a:pt x="402" y="154"/>
                    <a:pt x="402" y="154"/>
                  </a:cubicBezTo>
                  <a:cubicBezTo>
                    <a:pt x="406" y="154"/>
                    <a:pt x="406" y="154"/>
                    <a:pt x="406" y="154"/>
                  </a:cubicBezTo>
                  <a:cubicBezTo>
                    <a:pt x="406" y="157"/>
                    <a:pt x="406" y="157"/>
                    <a:pt x="406" y="157"/>
                  </a:cubicBezTo>
                  <a:lnTo>
                    <a:pt x="462"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79" name="Groep 78">
              <a:extLst>
                <a:ext uri="{FF2B5EF4-FFF2-40B4-BE49-F238E27FC236}">
                  <a16:creationId xmlns:a16="http://schemas.microsoft.com/office/drawing/2014/main" id="{B4B63706-2523-4078-B2B1-7E58393E6315}"/>
                </a:ext>
              </a:extLst>
            </p:cNvPr>
            <p:cNvGrpSpPr/>
            <p:nvPr/>
          </p:nvGrpSpPr>
          <p:grpSpPr>
            <a:xfrm>
              <a:off x="6472164" y="3952946"/>
              <a:ext cx="1273880" cy="301936"/>
              <a:chOff x="5924004" y="4630644"/>
              <a:chExt cx="2033097" cy="481886"/>
            </a:xfrm>
            <a:grpFill/>
          </p:grpSpPr>
          <p:sp>
            <p:nvSpPr>
              <p:cNvPr id="80" name="Rectangle 703">
                <a:extLst>
                  <a:ext uri="{FF2B5EF4-FFF2-40B4-BE49-F238E27FC236}">
                    <a16:creationId xmlns:a16="http://schemas.microsoft.com/office/drawing/2014/main" id="{27031AD7-0215-4A6B-96E9-6AEBBBE189BA}"/>
                  </a:ext>
                </a:extLst>
              </p:cNvPr>
              <p:cNvSpPr>
                <a:spLocks noChangeArrowheads="1"/>
              </p:cNvSpPr>
              <p:nvPr/>
            </p:nvSpPr>
            <p:spPr bwMode="auto">
              <a:xfrm>
                <a:off x="6864824" y="5062046"/>
                <a:ext cx="27537" cy="50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Rectangle 704">
                <a:extLst>
                  <a:ext uri="{FF2B5EF4-FFF2-40B4-BE49-F238E27FC236}">
                    <a16:creationId xmlns:a16="http://schemas.microsoft.com/office/drawing/2014/main" id="{E999DE07-7F12-421A-9ADE-1C3380897F6E}"/>
                  </a:ext>
                </a:extLst>
              </p:cNvPr>
              <p:cNvSpPr>
                <a:spLocks noChangeArrowheads="1"/>
              </p:cNvSpPr>
              <p:nvPr/>
            </p:nvSpPr>
            <p:spPr bwMode="auto">
              <a:xfrm>
                <a:off x="7085115" y="5066636"/>
                <a:ext cx="13769" cy="458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Rectangle 705">
                <a:extLst>
                  <a:ext uri="{FF2B5EF4-FFF2-40B4-BE49-F238E27FC236}">
                    <a16:creationId xmlns:a16="http://schemas.microsoft.com/office/drawing/2014/main" id="{348DD0A7-2F98-4666-866A-46075F64698A}"/>
                  </a:ext>
                </a:extLst>
              </p:cNvPr>
              <p:cNvSpPr>
                <a:spLocks noChangeArrowheads="1"/>
              </p:cNvSpPr>
              <p:nvPr/>
            </p:nvSpPr>
            <p:spPr bwMode="auto">
              <a:xfrm>
                <a:off x="7305405" y="5071224"/>
                <a:ext cx="13769" cy="41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708">
                <a:extLst>
                  <a:ext uri="{FF2B5EF4-FFF2-40B4-BE49-F238E27FC236}">
                    <a16:creationId xmlns:a16="http://schemas.microsoft.com/office/drawing/2014/main" id="{954E0048-C42C-459B-9E16-FC812977ECFB}"/>
                  </a:ext>
                </a:extLst>
              </p:cNvPr>
              <p:cNvSpPr>
                <a:spLocks/>
              </p:cNvSpPr>
              <p:nvPr/>
            </p:nvSpPr>
            <p:spPr bwMode="auto">
              <a:xfrm>
                <a:off x="5924004" y="4630644"/>
                <a:ext cx="945411" cy="371741"/>
              </a:xfrm>
              <a:custGeom>
                <a:avLst/>
                <a:gdLst>
                  <a:gd name="T0" fmla="*/ 1111 w 1111"/>
                  <a:gd name="T1" fmla="*/ 4 h 435"/>
                  <a:gd name="T2" fmla="*/ 557 w 1111"/>
                  <a:gd name="T3" fmla="*/ 223 h 435"/>
                  <a:gd name="T4" fmla="*/ 279 w 1111"/>
                  <a:gd name="T5" fmla="*/ 332 h 435"/>
                  <a:gd name="T6" fmla="*/ 140 w 1111"/>
                  <a:gd name="T7" fmla="*/ 385 h 435"/>
                  <a:gd name="T8" fmla="*/ 70 w 1111"/>
                  <a:gd name="T9" fmla="*/ 411 h 435"/>
                  <a:gd name="T10" fmla="*/ 35 w 1111"/>
                  <a:gd name="T11" fmla="*/ 423 h 435"/>
                  <a:gd name="T12" fmla="*/ 0 w 1111"/>
                  <a:gd name="T13" fmla="*/ 435 h 435"/>
                  <a:gd name="T14" fmla="*/ 35 w 1111"/>
                  <a:gd name="T15" fmla="*/ 423 h 435"/>
                  <a:gd name="T16" fmla="*/ 70 w 1111"/>
                  <a:gd name="T17" fmla="*/ 411 h 435"/>
                  <a:gd name="T18" fmla="*/ 140 w 1111"/>
                  <a:gd name="T19" fmla="*/ 384 h 435"/>
                  <a:gd name="T20" fmla="*/ 279 w 1111"/>
                  <a:gd name="T21" fmla="*/ 331 h 435"/>
                  <a:gd name="T22" fmla="*/ 556 w 1111"/>
                  <a:gd name="T23" fmla="*/ 221 h 435"/>
                  <a:gd name="T24" fmla="*/ 1109 w 1111"/>
                  <a:gd name="T25" fmla="*/ 0 h 435"/>
                  <a:gd name="T26" fmla="*/ 1111 w 1111"/>
                  <a:gd name="T27" fmla="*/ 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1" h="435">
                    <a:moveTo>
                      <a:pt x="1111" y="4"/>
                    </a:moveTo>
                    <a:cubicBezTo>
                      <a:pt x="926" y="77"/>
                      <a:pt x="742" y="151"/>
                      <a:pt x="557" y="223"/>
                    </a:cubicBezTo>
                    <a:cubicBezTo>
                      <a:pt x="464" y="260"/>
                      <a:pt x="372" y="296"/>
                      <a:pt x="279" y="332"/>
                    </a:cubicBezTo>
                    <a:cubicBezTo>
                      <a:pt x="233" y="350"/>
                      <a:pt x="186" y="367"/>
                      <a:pt x="140" y="385"/>
                    </a:cubicBezTo>
                    <a:cubicBezTo>
                      <a:pt x="117" y="394"/>
                      <a:pt x="93" y="402"/>
                      <a:pt x="70" y="411"/>
                    </a:cubicBezTo>
                    <a:cubicBezTo>
                      <a:pt x="58" y="415"/>
                      <a:pt x="47" y="419"/>
                      <a:pt x="35" y="423"/>
                    </a:cubicBezTo>
                    <a:cubicBezTo>
                      <a:pt x="23" y="427"/>
                      <a:pt x="11" y="432"/>
                      <a:pt x="0" y="435"/>
                    </a:cubicBezTo>
                    <a:cubicBezTo>
                      <a:pt x="11" y="431"/>
                      <a:pt x="23" y="427"/>
                      <a:pt x="35" y="423"/>
                    </a:cubicBezTo>
                    <a:cubicBezTo>
                      <a:pt x="47" y="419"/>
                      <a:pt x="58" y="415"/>
                      <a:pt x="70" y="411"/>
                    </a:cubicBezTo>
                    <a:cubicBezTo>
                      <a:pt x="93" y="402"/>
                      <a:pt x="116" y="393"/>
                      <a:pt x="140" y="384"/>
                    </a:cubicBezTo>
                    <a:cubicBezTo>
                      <a:pt x="186" y="367"/>
                      <a:pt x="232" y="349"/>
                      <a:pt x="279" y="331"/>
                    </a:cubicBezTo>
                    <a:cubicBezTo>
                      <a:pt x="371" y="295"/>
                      <a:pt x="464" y="258"/>
                      <a:pt x="556" y="221"/>
                    </a:cubicBezTo>
                    <a:cubicBezTo>
                      <a:pt x="741" y="148"/>
                      <a:pt x="925" y="74"/>
                      <a:pt x="1109" y="0"/>
                    </a:cubicBezTo>
                    <a:lnTo>
                      <a:pt x="11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709">
                <a:extLst>
                  <a:ext uri="{FF2B5EF4-FFF2-40B4-BE49-F238E27FC236}">
                    <a16:creationId xmlns:a16="http://schemas.microsoft.com/office/drawing/2014/main" id="{79D07950-1C0F-4C9C-AD8C-94D521C82865}"/>
                  </a:ext>
                </a:extLst>
              </p:cNvPr>
              <p:cNvSpPr>
                <a:spLocks/>
              </p:cNvSpPr>
              <p:nvPr/>
            </p:nvSpPr>
            <p:spPr bwMode="auto">
              <a:xfrm>
                <a:off x="5924004" y="4653593"/>
                <a:ext cx="940825" cy="371741"/>
              </a:xfrm>
              <a:custGeom>
                <a:avLst/>
                <a:gdLst>
                  <a:gd name="T0" fmla="*/ 0 w 1102"/>
                  <a:gd name="T1" fmla="*/ 438 h 439"/>
                  <a:gd name="T2" fmla="*/ 277 w 1102"/>
                  <a:gd name="T3" fmla="*/ 330 h 439"/>
                  <a:gd name="T4" fmla="*/ 552 w 1102"/>
                  <a:gd name="T5" fmla="*/ 222 h 439"/>
                  <a:gd name="T6" fmla="*/ 828 w 1102"/>
                  <a:gd name="T7" fmla="*/ 113 h 439"/>
                  <a:gd name="T8" fmla="*/ 966 w 1102"/>
                  <a:gd name="T9" fmla="*/ 58 h 439"/>
                  <a:gd name="T10" fmla="*/ 1034 w 1102"/>
                  <a:gd name="T11" fmla="*/ 30 h 439"/>
                  <a:gd name="T12" fmla="*/ 1068 w 1102"/>
                  <a:gd name="T13" fmla="*/ 16 h 439"/>
                  <a:gd name="T14" fmla="*/ 1085 w 1102"/>
                  <a:gd name="T15" fmla="*/ 8 h 439"/>
                  <a:gd name="T16" fmla="*/ 1094 w 1102"/>
                  <a:gd name="T17" fmla="*/ 4 h 439"/>
                  <a:gd name="T18" fmla="*/ 1102 w 1102"/>
                  <a:gd name="T19" fmla="*/ 0 h 439"/>
                  <a:gd name="T20" fmla="*/ 1102 w 1102"/>
                  <a:gd name="T21" fmla="*/ 0 h 439"/>
                  <a:gd name="T22" fmla="*/ 1094 w 1102"/>
                  <a:gd name="T23" fmla="*/ 5 h 439"/>
                  <a:gd name="T24" fmla="*/ 1086 w 1102"/>
                  <a:gd name="T25" fmla="*/ 9 h 439"/>
                  <a:gd name="T26" fmla="*/ 1069 w 1102"/>
                  <a:gd name="T27" fmla="*/ 17 h 439"/>
                  <a:gd name="T28" fmla="*/ 1035 w 1102"/>
                  <a:gd name="T29" fmla="*/ 32 h 439"/>
                  <a:gd name="T30" fmla="*/ 967 w 1102"/>
                  <a:gd name="T31" fmla="*/ 61 h 439"/>
                  <a:gd name="T32" fmla="*/ 830 w 1102"/>
                  <a:gd name="T33" fmla="*/ 117 h 439"/>
                  <a:gd name="T34" fmla="*/ 554 w 1102"/>
                  <a:gd name="T35" fmla="*/ 225 h 439"/>
                  <a:gd name="T36" fmla="*/ 277 w 1102"/>
                  <a:gd name="T37" fmla="*/ 332 h 439"/>
                  <a:gd name="T38" fmla="*/ 1 w 1102"/>
                  <a:gd name="T39" fmla="*/ 439 h 439"/>
                  <a:gd name="T40" fmla="*/ 0 w 1102"/>
                  <a:gd name="T4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2" h="439">
                    <a:moveTo>
                      <a:pt x="0" y="438"/>
                    </a:moveTo>
                    <a:cubicBezTo>
                      <a:pt x="277" y="330"/>
                      <a:pt x="277" y="330"/>
                      <a:pt x="277" y="330"/>
                    </a:cubicBezTo>
                    <a:cubicBezTo>
                      <a:pt x="369" y="294"/>
                      <a:pt x="461" y="258"/>
                      <a:pt x="552" y="222"/>
                    </a:cubicBezTo>
                    <a:cubicBezTo>
                      <a:pt x="828" y="113"/>
                      <a:pt x="828" y="113"/>
                      <a:pt x="828" y="113"/>
                    </a:cubicBezTo>
                    <a:cubicBezTo>
                      <a:pt x="874" y="94"/>
                      <a:pt x="920" y="76"/>
                      <a:pt x="966" y="58"/>
                    </a:cubicBezTo>
                    <a:cubicBezTo>
                      <a:pt x="988" y="49"/>
                      <a:pt x="1011" y="39"/>
                      <a:pt x="1034" y="30"/>
                    </a:cubicBezTo>
                    <a:cubicBezTo>
                      <a:pt x="1046" y="25"/>
                      <a:pt x="1057" y="20"/>
                      <a:pt x="1068" y="16"/>
                    </a:cubicBezTo>
                    <a:cubicBezTo>
                      <a:pt x="1074" y="13"/>
                      <a:pt x="1080" y="11"/>
                      <a:pt x="1085" y="8"/>
                    </a:cubicBezTo>
                    <a:cubicBezTo>
                      <a:pt x="1088" y="7"/>
                      <a:pt x="1091" y="6"/>
                      <a:pt x="1094" y="4"/>
                    </a:cubicBezTo>
                    <a:cubicBezTo>
                      <a:pt x="1096" y="3"/>
                      <a:pt x="1099" y="1"/>
                      <a:pt x="1102" y="0"/>
                    </a:cubicBezTo>
                    <a:cubicBezTo>
                      <a:pt x="1102" y="0"/>
                      <a:pt x="1102" y="0"/>
                      <a:pt x="1102" y="0"/>
                    </a:cubicBezTo>
                    <a:cubicBezTo>
                      <a:pt x="1099" y="2"/>
                      <a:pt x="1097" y="3"/>
                      <a:pt x="1094" y="5"/>
                    </a:cubicBezTo>
                    <a:cubicBezTo>
                      <a:pt x="1091" y="6"/>
                      <a:pt x="1088" y="8"/>
                      <a:pt x="1086" y="9"/>
                    </a:cubicBezTo>
                    <a:cubicBezTo>
                      <a:pt x="1080" y="12"/>
                      <a:pt x="1074" y="14"/>
                      <a:pt x="1069" y="17"/>
                    </a:cubicBezTo>
                    <a:cubicBezTo>
                      <a:pt x="1058" y="22"/>
                      <a:pt x="1046" y="27"/>
                      <a:pt x="1035" y="32"/>
                    </a:cubicBezTo>
                    <a:cubicBezTo>
                      <a:pt x="1012" y="42"/>
                      <a:pt x="990" y="51"/>
                      <a:pt x="967" y="61"/>
                    </a:cubicBezTo>
                    <a:cubicBezTo>
                      <a:pt x="921" y="80"/>
                      <a:pt x="875" y="98"/>
                      <a:pt x="830" y="117"/>
                    </a:cubicBezTo>
                    <a:cubicBezTo>
                      <a:pt x="738" y="154"/>
                      <a:pt x="646" y="189"/>
                      <a:pt x="554" y="225"/>
                    </a:cubicBezTo>
                    <a:cubicBezTo>
                      <a:pt x="462" y="261"/>
                      <a:pt x="370" y="297"/>
                      <a:pt x="277" y="332"/>
                    </a:cubicBezTo>
                    <a:cubicBezTo>
                      <a:pt x="1" y="439"/>
                      <a:pt x="1" y="439"/>
                      <a:pt x="1" y="439"/>
                    </a:cubicBezTo>
                    <a:lnTo>
                      <a:pt x="0" y="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710">
                <a:extLst>
                  <a:ext uri="{FF2B5EF4-FFF2-40B4-BE49-F238E27FC236}">
                    <a16:creationId xmlns:a16="http://schemas.microsoft.com/office/drawing/2014/main" id="{C7251142-D180-429B-8AF5-0F9553F14783}"/>
                  </a:ext>
                </a:extLst>
              </p:cNvPr>
              <p:cNvSpPr>
                <a:spLocks/>
              </p:cNvSpPr>
              <p:nvPr/>
            </p:nvSpPr>
            <p:spPr bwMode="auto">
              <a:xfrm>
                <a:off x="6075451" y="4722431"/>
                <a:ext cx="793964" cy="312078"/>
              </a:xfrm>
              <a:custGeom>
                <a:avLst/>
                <a:gdLst>
                  <a:gd name="T0" fmla="*/ 933 w 933"/>
                  <a:gd name="T1" fmla="*/ 4 h 365"/>
                  <a:gd name="T2" fmla="*/ 467 w 933"/>
                  <a:gd name="T3" fmla="*/ 187 h 365"/>
                  <a:gd name="T4" fmla="*/ 234 w 933"/>
                  <a:gd name="T5" fmla="*/ 277 h 365"/>
                  <a:gd name="T6" fmla="*/ 117 w 933"/>
                  <a:gd name="T7" fmla="*/ 322 h 365"/>
                  <a:gd name="T8" fmla="*/ 0 w 933"/>
                  <a:gd name="T9" fmla="*/ 365 h 365"/>
                  <a:gd name="T10" fmla="*/ 117 w 933"/>
                  <a:gd name="T11" fmla="*/ 321 h 365"/>
                  <a:gd name="T12" fmla="*/ 234 w 933"/>
                  <a:gd name="T13" fmla="*/ 276 h 365"/>
                  <a:gd name="T14" fmla="*/ 467 w 933"/>
                  <a:gd name="T15" fmla="*/ 185 h 365"/>
                  <a:gd name="T16" fmla="*/ 931 w 933"/>
                  <a:gd name="T17" fmla="*/ 0 h 365"/>
                  <a:gd name="T18" fmla="*/ 933 w 933"/>
                  <a:gd name="T19" fmla="*/ 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365">
                    <a:moveTo>
                      <a:pt x="933" y="4"/>
                    </a:moveTo>
                    <a:cubicBezTo>
                      <a:pt x="778" y="65"/>
                      <a:pt x="623" y="126"/>
                      <a:pt x="467" y="187"/>
                    </a:cubicBezTo>
                    <a:cubicBezTo>
                      <a:pt x="390" y="217"/>
                      <a:pt x="312" y="247"/>
                      <a:pt x="234" y="277"/>
                    </a:cubicBezTo>
                    <a:cubicBezTo>
                      <a:pt x="195" y="292"/>
                      <a:pt x="156" y="307"/>
                      <a:pt x="117" y="322"/>
                    </a:cubicBezTo>
                    <a:cubicBezTo>
                      <a:pt x="78" y="337"/>
                      <a:pt x="39" y="351"/>
                      <a:pt x="0" y="365"/>
                    </a:cubicBezTo>
                    <a:cubicBezTo>
                      <a:pt x="39" y="351"/>
                      <a:pt x="78" y="336"/>
                      <a:pt x="117" y="321"/>
                    </a:cubicBezTo>
                    <a:cubicBezTo>
                      <a:pt x="156" y="307"/>
                      <a:pt x="195" y="291"/>
                      <a:pt x="234" y="276"/>
                    </a:cubicBezTo>
                    <a:cubicBezTo>
                      <a:pt x="312" y="246"/>
                      <a:pt x="389" y="216"/>
                      <a:pt x="467" y="185"/>
                    </a:cubicBezTo>
                    <a:cubicBezTo>
                      <a:pt x="622" y="124"/>
                      <a:pt x="776" y="62"/>
                      <a:pt x="931" y="0"/>
                    </a:cubicBezTo>
                    <a:lnTo>
                      <a:pt x="93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711">
                <a:extLst>
                  <a:ext uri="{FF2B5EF4-FFF2-40B4-BE49-F238E27FC236}">
                    <a16:creationId xmlns:a16="http://schemas.microsoft.com/office/drawing/2014/main" id="{F374FFCE-9F2A-4F40-957A-C54237E08F1C}"/>
                  </a:ext>
                </a:extLst>
              </p:cNvPr>
              <p:cNvSpPr>
                <a:spLocks/>
              </p:cNvSpPr>
              <p:nvPr/>
            </p:nvSpPr>
            <p:spPr bwMode="auto">
              <a:xfrm>
                <a:off x="6121346" y="4745380"/>
                <a:ext cx="748071" cy="289132"/>
              </a:xfrm>
              <a:custGeom>
                <a:avLst/>
                <a:gdLst>
                  <a:gd name="T0" fmla="*/ 881 w 881"/>
                  <a:gd name="T1" fmla="*/ 4 h 340"/>
                  <a:gd name="T2" fmla="*/ 442 w 881"/>
                  <a:gd name="T3" fmla="*/ 176 h 340"/>
                  <a:gd name="T4" fmla="*/ 222 w 881"/>
                  <a:gd name="T5" fmla="*/ 261 h 340"/>
                  <a:gd name="T6" fmla="*/ 111 w 881"/>
                  <a:gd name="T7" fmla="*/ 302 h 340"/>
                  <a:gd name="T8" fmla="*/ 56 w 881"/>
                  <a:gd name="T9" fmla="*/ 322 h 340"/>
                  <a:gd name="T10" fmla="*/ 28 w 881"/>
                  <a:gd name="T11" fmla="*/ 332 h 340"/>
                  <a:gd name="T12" fmla="*/ 0 w 881"/>
                  <a:gd name="T13" fmla="*/ 340 h 340"/>
                  <a:gd name="T14" fmla="*/ 28 w 881"/>
                  <a:gd name="T15" fmla="*/ 331 h 340"/>
                  <a:gd name="T16" fmla="*/ 56 w 881"/>
                  <a:gd name="T17" fmla="*/ 322 h 340"/>
                  <a:gd name="T18" fmla="*/ 111 w 881"/>
                  <a:gd name="T19" fmla="*/ 301 h 340"/>
                  <a:gd name="T20" fmla="*/ 221 w 881"/>
                  <a:gd name="T21" fmla="*/ 260 h 340"/>
                  <a:gd name="T22" fmla="*/ 441 w 881"/>
                  <a:gd name="T23" fmla="*/ 174 h 340"/>
                  <a:gd name="T24" fmla="*/ 879 w 881"/>
                  <a:gd name="T25" fmla="*/ 0 h 340"/>
                  <a:gd name="T26" fmla="*/ 881 w 881"/>
                  <a:gd name="T27" fmla="*/ 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1" h="340">
                    <a:moveTo>
                      <a:pt x="881" y="4"/>
                    </a:moveTo>
                    <a:cubicBezTo>
                      <a:pt x="735" y="62"/>
                      <a:pt x="588" y="120"/>
                      <a:pt x="442" y="176"/>
                    </a:cubicBezTo>
                    <a:cubicBezTo>
                      <a:pt x="369" y="205"/>
                      <a:pt x="295" y="233"/>
                      <a:pt x="222" y="261"/>
                    </a:cubicBezTo>
                    <a:cubicBezTo>
                      <a:pt x="185" y="275"/>
                      <a:pt x="148" y="288"/>
                      <a:pt x="111" y="302"/>
                    </a:cubicBezTo>
                    <a:cubicBezTo>
                      <a:pt x="93" y="309"/>
                      <a:pt x="74" y="315"/>
                      <a:pt x="56" y="322"/>
                    </a:cubicBezTo>
                    <a:cubicBezTo>
                      <a:pt x="47" y="325"/>
                      <a:pt x="37" y="328"/>
                      <a:pt x="28" y="332"/>
                    </a:cubicBezTo>
                    <a:cubicBezTo>
                      <a:pt x="19" y="335"/>
                      <a:pt x="9" y="338"/>
                      <a:pt x="0" y="340"/>
                    </a:cubicBezTo>
                    <a:cubicBezTo>
                      <a:pt x="9" y="338"/>
                      <a:pt x="19" y="335"/>
                      <a:pt x="28" y="331"/>
                    </a:cubicBezTo>
                    <a:cubicBezTo>
                      <a:pt x="37" y="328"/>
                      <a:pt x="47" y="325"/>
                      <a:pt x="56" y="322"/>
                    </a:cubicBezTo>
                    <a:cubicBezTo>
                      <a:pt x="74" y="315"/>
                      <a:pt x="93" y="308"/>
                      <a:pt x="111" y="301"/>
                    </a:cubicBezTo>
                    <a:cubicBezTo>
                      <a:pt x="148" y="288"/>
                      <a:pt x="185" y="274"/>
                      <a:pt x="221" y="260"/>
                    </a:cubicBezTo>
                    <a:cubicBezTo>
                      <a:pt x="295" y="232"/>
                      <a:pt x="368" y="203"/>
                      <a:pt x="441" y="174"/>
                    </a:cubicBezTo>
                    <a:cubicBezTo>
                      <a:pt x="587" y="117"/>
                      <a:pt x="733" y="59"/>
                      <a:pt x="879" y="0"/>
                    </a:cubicBezTo>
                    <a:lnTo>
                      <a:pt x="88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712">
                <a:extLst>
                  <a:ext uri="{FF2B5EF4-FFF2-40B4-BE49-F238E27FC236}">
                    <a16:creationId xmlns:a16="http://schemas.microsoft.com/office/drawing/2014/main" id="{D6F7D42D-D6F6-4D0C-8985-716D11A1535D}"/>
                  </a:ext>
                </a:extLst>
              </p:cNvPr>
              <p:cNvSpPr>
                <a:spLocks/>
              </p:cNvSpPr>
              <p:nvPr/>
            </p:nvSpPr>
            <p:spPr bwMode="auto">
              <a:xfrm>
                <a:off x="6337047" y="4823398"/>
                <a:ext cx="532369" cy="201933"/>
              </a:xfrm>
              <a:custGeom>
                <a:avLst/>
                <a:gdLst>
                  <a:gd name="T0" fmla="*/ 624 w 624"/>
                  <a:gd name="T1" fmla="*/ 4 h 236"/>
                  <a:gd name="T2" fmla="*/ 469 w 624"/>
                  <a:gd name="T3" fmla="*/ 65 h 236"/>
                  <a:gd name="T4" fmla="*/ 314 w 624"/>
                  <a:gd name="T5" fmla="*/ 125 h 236"/>
                  <a:gd name="T6" fmla="*/ 158 w 624"/>
                  <a:gd name="T7" fmla="*/ 184 h 236"/>
                  <a:gd name="T8" fmla="*/ 79 w 624"/>
                  <a:gd name="T9" fmla="*/ 212 h 236"/>
                  <a:gd name="T10" fmla="*/ 40 w 624"/>
                  <a:gd name="T11" fmla="*/ 225 h 236"/>
                  <a:gd name="T12" fmla="*/ 0 w 624"/>
                  <a:gd name="T13" fmla="*/ 236 h 236"/>
                  <a:gd name="T14" fmla="*/ 40 w 624"/>
                  <a:gd name="T15" fmla="*/ 225 h 236"/>
                  <a:gd name="T16" fmla="*/ 79 w 624"/>
                  <a:gd name="T17" fmla="*/ 211 h 236"/>
                  <a:gd name="T18" fmla="*/ 157 w 624"/>
                  <a:gd name="T19" fmla="*/ 183 h 236"/>
                  <a:gd name="T20" fmla="*/ 313 w 624"/>
                  <a:gd name="T21" fmla="*/ 123 h 236"/>
                  <a:gd name="T22" fmla="*/ 468 w 624"/>
                  <a:gd name="T23" fmla="*/ 62 h 236"/>
                  <a:gd name="T24" fmla="*/ 622 w 624"/>
                  <a:gd name="T25" fmla="*/ 0 h 236"/>
                  <a:gd name="T26" fmla="*/ 624 w 624"/>
                  <a:gd name="T27"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236">
                    <a:moveTo>
                      <a:pt x="624" y="4"/>
                    </a:moveTo>
                    <a:cubicBezTo>
                      <a:pt x="572" y="24"/>
                      <a:pt x="521" y="45"/>
                      <a:pt x="469" y="65"/>
                    </a:cubicBezTo>
                    <a:cubicBezTo>
                      <a:pt x="417" y="85"/>
                      <a:pt x="366" y="106"/>
                      <a:pt x="314" y="125"/>
                    </a:cubicBezTo>
                    <a:cubicBezTo>
                      <a:pt x="262" y="145"/>
                      <a:pt x="210" y="165"/>
                      <a:pt x="158" y="184"/>
                    </a:cubicBezTo>
                    <a:cubicBezTo>
                      <a:pt x="132" y="194"/>
                      <a:pt x="106" y="203"/>
                      <a:pt x="79" y="212"/>
                    </a:cubicBezTo>
                    <a:cubicBezTo>
                      <a:pt x="66" y="216"/>
                      <a:pt x="53" y="221"/>
                      <a:pt x="40" y="225"/>
                    </a:cubicBezTo>
                    <a:cubicBezTo>
                      <a:pt x="27" y="229"/>
                      <a:pt x="13" y="233"/>
                      <a:pt x="0" y="236"/>
                    </a:cubicBezTo>
                    <a:cubicBezTo>
                      <a:pt x="13" y="233"/>
                      <a:pt x="26" y="229"/>
                      <a:pt x="40" y="225"/>
                    </a:cubicBezTo>
                    <a:cubicBezTo>
                      <a:pt x="53" y="221"/>
                      <a:pt x="66" y="216"/>
                      <a:pt x="79" y="211"/>
                    </a:cubicBezTo>
                    <a:cubicBezTo>
                      <a:pt x="105" y="202"/>
                      <a:pt x="131" y="193"/>
                      <a:pt x="157" y="183"/>
                    </a:cubicBezTo>
                    <a:cubicBezTo>
                      <a:pt x="209" y="164"/>
                      <a:pt x="261" y="144"/>
                      <a:pt x="313" y="123"/>
                    </a:cubicBezTo>
                    <a:cubicBezTo>
                      <a:pt x="365" y="103"/>
                      <a:pt x="416" y="83"/>
                      <a:pt x="468" y="62"/>
                    </a:cubicBezTo>
                    <a:cubicBezTo>
                      <a:pt x="519" y="41"/>
                      <a:pt x="571" y="21"/>
                      <a:pt x="622" y="0"/>
                    </a:cubicBezTo>
                    <a:lnTo>
                      <a:pt x="6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713">
                <a:extLst>
                  <a:ext uri="{FF2B5EF4-FFF2-40B4-BE49-F238E27FC236}">
                    <a16:creationId xmlns:a16="http://schemas.microsoft.com/office/drawing/2014/main" id="{DEBF0FCF-965D-4793-9162-C7F04371DD5D}"/>
                  </a:ext>
                </a:extLst>
              </p:cNvPr>
              <p:cNvSpPr>
                <a:spLocks/>
              </p:cNvSpPr>
              <p:nvPr/>
            </p:nvSpPr>
            <p:spPr bwMode="auto">
              <a:xfrm>
                <a:off x="6355406" y="4837167"/>
                <a:ext cx="523189" cy="197345"/>
              </a:xfrm>
              <a:custGeom>
                <a:avLst/>
                <a:gdLst>
                  <a:gd name="T0" fmla="*/ 612 w 612"/>
                  <a:gd name="T1" fmla="*/ 4 h 233"/>
                  <a:gd name="T2" fmla="*/ 307 w 612"/>
                  <a:gd name="T3" fmla="*/ 120 h 233"/>
                  <a:gd name="T4" fmla="*/ 154 w 612"/>
                  <a:gd name="T5" fmla="*/ 177 h 233"/>
                  <a:gd name="T6" fmla="*/ 77 w 612"/>
                  <a:gd name="T7" fmla="*/ 205 h 233"/>
                  <a:gd name="T8" fmla="*/ 0 w 612"/>
                  <a:gd name="T9" fmla="*/ 233 h 233"/>
                  <a:gd name="T10" fmla="*/ 77 w 612"/>
                  <a:gd name="T11" fmla="*/ 205 h 233"/>
                  <a:gd name="T12" fmla="*/ 153 w 612"/>
                  <a:gd name="T13" fmla="*/ 176 h 233"/>
                  <a:gd name="T14" fmla="*/ 306 w 612"/>
                  <a:gd name="T15" fmla="*/ 118 h 233"/>
                  <a:gd name="T16" fmla="*/ 610 w 612"/>
                  <a:gd name="T17" fmla="*/ 0 h 233"/>
                  <a:gd name="T18" fmla="*/ 612 w 612"/>
                  <a:gd name="T1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233">
                    <a:moveTo>
                      <a:pt x="612" y="4"/>
                    </a:moveTo>
                    <a:cubicBezTo>
                      <a:pt x="307" y="120"/>
                      <a:pt x="307" y="120"/>
                      <a:pt x="307" y="120"/>
                    </a:cubicBezTo>
                    <a:cubicBezTo>
                      <a:pt x="154" y="177"/>
                      <a:pt x="154" y="177"/>
                      <a:pt x="154" y="177"/>
                    </a:cubicBezTo>
                    <a:cubicBezTo>
                      <a:pt x="77" y="205"/>
                      <a:pt x="77" y="205"/>
                      <a:pt x="77" y="205"/>
                    </a:cubicBezTo>
                    <a:cubicBezTo>
                      <a:pt x="52" y="215"/>
                      <a:pt x="26" y="224"/>
                      <a:pt x="0" y="233"/>
                    </a:cubicBezTo>
                    <a:cubicBezTo>
                      <a:pt x="26" y="224"/>
                      <a:pt x="51" y="214"/>
                      <a:pt x="77" y="205"/>
                    </a:cubicBezTo>
                    <a:cubicBezTo>
                      <a:pt x="153" y="176"/>
                      <a:pt x="153" y="176"/>
                      <a:pt x="153" y="176"/>
                    </a:cubicBezTo>
                    <a:cubicBezTo>
                      <a:pt x="306" y="118"/>
                      <a:pt x="306" y="118"/>
                      <a:pt x="306" y="118"/>
                    </a:cubicBezTo>
                    <a:cubicBezTo>
                      <a:pt x="610" y="0"/>
                      <a:pt x="610" y="0"/>
                      <a:pt x="610" y="0"/>
                    </a:cubicBezTo>
                    <a:lnTo>
                      <a:pt x="6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714">
                <a:extLst>
                  <a:ext uri="{FF2B5EF4-FFF2-40B4-BE49-F238E27FC236}">
                    <a16:creationId xmlns:a16="http://schemas.microsoft.com/office/drawing/2014/main" id="{83D106CD-81BA-4B57-877B-AF866295D5F2}"/>
                  </a:ext>
                </a:extLst>
              </p:cNvPr>
              <p:cNvSpPr>
                <a:spLocks/>
              </p:cNvSpPr>
              <p:nvPr/>
            </p:nvSpPr>
            <p:spPr bwMode="auto">
              <a:xfrm>
                <a:off x="6580283" y="4928954"/>
                <a:ext cx="289132" cy="105558"/>
              </a:xfrm>
              <a:custGeom>
                <a:avLst/>
                <a:gdLst>
                  <a:gd name="T0" fmla="*/ 342 w 342"/>
                  <a:gd name="T1" fmla="*/ 4 h 123"/>
                  <a:gd name="T2" fmla="*/ 171 w 342"/>
                  <a:gd name="T3" fmla="*/ 63 h 123"/>
                  <a:gd name="T4" fmla="*/ 86 w 342"/>
                  <a:gd name="T5" fmla="*/ 92 h 123"/>
                  <a:gd name="T6" fmla="*/ 43 w 342"/>
                  <a:gd name="T7" fmla="*/ 107 h 123"/>
                  <a:gd name="T8" fmla="*/ 0 w 342"/>
                  <a:gd name="T9" fmla="*/ 123 h 123"/>
                  <a:gd name="T10" fmla="*/ 43 w 342"/>
                  <a:gd name="T11" fmla="*/ 107 h 123"/>
                  <a:gd name="T12" fmla="*/ 85 w 342"/>
                  <a:gd name="T13" fmla="*/ 91 h 123"/>
                  <a:gd name="T14" fmla="*/ 170 w 342"/>
                  <a:gd name="T15" fmla="*/ 61 h 123"/>
                  <a:gd name="T16" fmla="*/ 340 w 342"/>
                  <a:gd name="T17" fmla="*/ 0 h 123"/>
                  <a:gd name="T18" fmla="*/ 342 w 342"/>
                  <a:gd name="T19"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123">
                    <a:moveTo>
                      <a:pt x="342" y="4"/>
                    </a:moveTo>
                    <a:cubicBezTo>
                      <a:pt x="171" y="63"/>
                      <a:pt x="171" y="63"/>
                      <a:pt x="171" y="63"/>
                    </a:cubicBezTo>
                    <a:cubicBezTo>
                      <a:pt x="86" y="92"/>
                      <a:pt x="86" y="92"/>
                      <a:pt x="86" y="92"/>
                    </a:cubicBezTo>
                    <a:cubicBezTo>
                      <a:pt x="43" y="107"/>
                      <a:pt x="43" y="107"/>
                      <a:pt x="43" y="107"/>
                    </a:cubicBezTo>
                    <a:cubicBezTo>
                      <a:pt x="29" y="112"/>
                      <a:pt x="15" y="117"/>
                      <a:pt x="0" y="123"/>
                    </a:cubicBezTo>
                    <a:cubicBezTo>
                      <a:pt x="14" y="117"/>
                      <a:pt x="29" y="112"/>
                      <a:pt x="43" y="107"/>
                    </a:cubicBezTo>
                    <a:cubicBezTo>
                      <a:pt x="85" y="91"/>
                      <a:pt x="85" y="91"/>
                      <a:pt x="85" y="91"/>
                    </a:cubicBezTo>
                    <a:cubicBezTo>
                      <a:pt x="170" y="61"/>
                      <a:pt x="170" y="61"/>
                      <a:pt x="170" y="61"/>
                    </a:cubicBezTo>
                    <a:cubicBezTo>
                      <a:pt x="340" y="0"/>
                      <a:pt x="340" y="0"/>
                      <a:pt x="340" y="0"/>
                    </a:cubicBezTo>
                    <a:lnTo>
                      <a:pt x="3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715">
                <a:extLst>
                  <a:ext uri="{FF2B5EF4-FFF2-40B4-BE49-F238E27FC236}">
                    <a16:creationId xmlns:a16="http://schemas.microsoft.com/office/drawing/2014/main" id="{AE87D0F4-5830-45D0-988D-0256C367B19B}"/>
                  </a:ext>
                </a:extLst>
              </p:cNvPr>
              <p:cNvSpPr>
                <a:spLocks/>
              </p:cNvSpPr>
              <p:nvPr/>
            </p:nvSpPr>
            <p:spPr bwMode="auto">
              <a:xfrm>
                <a:off x="6552746" y="4933542"/>
                <a:ext cx="316669" cy="133093"/>
              </a:xfrm>
              <a:custGeom>
                <a:avLst/>
                <a:gdLst>
                  <a:gd name="T0" fmla="*/ 373 w 373"/>
                  <a:gd name="T1" fmla="*/ 4 h 155"/>
                  <a:gd name="T2" fmla="*/ 186 w 373"/>
                  <a:gd name="T3" fmla="*/ 78 h 155"/>
                  <a:gd name="T4" fmla="*/ 93 w 373"/>
                  <a:gd name="T5" fmla="*/ 115 h 155"/>
                  <a:gd name="T6" fmla="*/ 46 w 373"/>
                  <a:gd name="T7" fmla="*/ 135 h 155"/>
                  <a:gd name="T8" fmla="*/ 23 w 373"/>
                  <a:gd name="T9" fmla="*/ 145 h 155"/>
                  <a:gd name="T10" fmla="*/ 0 w 373"/>
                  <a:gd name="T11" fmla="*/ 155 h 155"/>
                  <a:gd name="T12" fmla="*/ 23 w 373"/>
                  <a:gd name="T13" fmla="*/ 144 h 155"/>
                  <a:gd name="T14" fmla="*/ 46 w 373"/>
                  <a:gd name="T15" fmla="*/ 134 h 155"/>
                  <a:gd name="T16" fmla="*/ 92 w 373"/>
                  <a:gd name="T17" fmla="*/ 114 h 155"/>
                  <a:gd name="T18" fmla="*/ 185 w 373"/>
                  <a:gd name="T19" fmla="*/ 76 h 155"/>
                  <a:gd name="T20" fmla="*/ 371 w 373"/>
                  <a:gd name="T21" fmla="*/ 0 h 155"/>
                  <a:gd name="T22" fmla="*/ 373 w 373"/>
                  <a:gd name="T23"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155">
                    <a:moveTo>
                      <a:pt x="373" y="4"/>
                    </a:moveTo>
                    <a:cubicBezTo>
                      <a:pt x="310" y="28"/>
                      <a:pt x="248" y="53"/>
                      <a:pt x="186" y="78"/>
                    </a:cubicBezTo>
                    <a:cubicBezTo>
                      <a:pt x="155" y="90"/>
                      <a:pt x="124" y="103"/>
                      <a:pt x="93" y="115"/>
                    </a:cubicBezTo>
                    <a:cubicBezTo>
                      <a:pt x="77" y="122"/>
                      <a:pt x="62" y="128"/>
                      <a:pt x="46" y="135"/>
                    </a:cubicBezTo>
                    <a:cubicBezTo>
                      <a:pt x="39" y="138"/>
                      <a:pt x="31" y="141"/>
                      <a:pt x="23" y="145"/>
                    </a:cubicBezTo>
                    <a:cubicBezTo>
                      <a:pt x="16" y="148"/>
                      <a:pt x="8" y="151"/>
                      <a:pt x="0" y="155"/>
                    </a:cubicBezTo>
                    <a:cubicBezTo>
                      <a:pt x="8" y="151"/>
                      <a:pt x="16" y="148"/>
                      <a:pt x="23" y="144"/>
                    </a:cubicBezTo>
                    <a:cubicBezTo>
                      <a:pt x="31" y="141"/>
                      <a:pt x="38" y="138"/>
                      <a:pt x="46" y="134"/>
                    </a:cubicBezTo>
                    <a:cubicBezTo>
                      <a:pt x="61" y="128"/>
                      <a:pt x="77" y="121"/>
                      <a:pt x="92" y="114"/>
                    </a:cubicBezTo>
                    <a:cubicBezTo>
                      <a:pt x="123" y="101"/>
                      <a:pt x="154" y="88"/>
                      <a:pt x="185" y="76"/>
                    </a:cubicBezTo>
                    <a:cubicBezTo>
                      <a:pt x="247" y="50"/>
                      <a:pt x="309" y="25"/>
                      <a:pt x="371" y="0"/>
                    </a:cubicBezTo>
                    <a:lnTo>
                      <a:pt x="37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716">
                <a:extLst>
                  <a:ext uri="{FF2B5EF4-FFF2-40B4-BE49-F238E27FC236}">
                    <a16:creationId xmlns:a16="http://schemas.microsoft.com/office/drawing/2014/main" id="{78046471-187A-492A-BA46-2D083455E199}"/>
                  </a:ext>
                </a:extLst>
              </p:cNvPr>
              <p:cNvSpPr>
                <a:spLocks/>
              </p:cNvSpPr>
              <p:nvPr/>
            </p:nvSpPr>
            <p:spPr bwMode="auto">
              <a:xfrm>
                <a:off x="6878595" y="4928954"/>
                <a:ext cx="220291" cy="96378"/>
              </a:xfrm>
              <a:custGeom>
                <a:avLst/>
                <a:gdLst>
                  <a:gd name="T0" fmla="*/ 2 w 259"/>
                  <a:gd name="T1" fmla="*/ 0 h 114"/>
                  <a:gd name="T2" fmla="*/ 65 w 259"/>
                  <a:gd name="T3" fmla="*/ 31 h 114"/>
                  <a:gd name="T4" fmla="*/ 129 w 259"/>
                  <a:gd name="T5" fmla="*/ 61 h 114"/>
                  <a:gd name="T6" fmla="*/ 193 w 259"/>
                  <a:gd name="T7" fmla="*/ 89 h 114"/>
                  <a:gd name="T8" fmla="*/ 226 w 259"/>
                  <a:gd name="T9" fmla="*/ 102 h 114"/>
                  <a:gd name="T10" fmla="*/ 259 w 259"/>
                  <a:gd name="T11" fmla="*/ 114 h 114"/>
                  <a:gd name="T12" fmla="*/ 225 w 259"/>
                  <a:gd name="T13" fmla="*/ 103 h 114"/>
                  <a:gd name="T14" fmla="*/ 193 w 259"/>
                  <a:gd name="T15" fmla="*/ 90 h 114"/>
                  <a:gd name="T16" fmla="*/ 128 w 259"/>
                  <a:gd name="T17" fmla="*/ 63 h 114"/>
                  <a:gd name="T18" fmla="*/ 64 w 259"/>
                  <a:gd name="T19" fmla="*/ 34 h 114"/>
                  <a:gd name="T20" fmla="*/ 0 w 259"/>
                  <a:gd name="T21" fmla="*/ 4 h 114"/>
                  <a:gd name="T22" fmla="*/ 2 w 259"/>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114">
                    <a:moveTo>
                      <a:pt x="2" y="0"/>
                    </a:moveTo>
                    <a:cubicBezTo>
                      <a:pt x="23" y="11"/>
                      <a:pt x="44" y="21"/>
                      <a:pt x="65" y="31"/>
                    </a:cubicBezTo>
                    <a:cubicBezTo>
                      <a:pt x="87" y="41"/>
                      <a:pt x="108" y="51"/>
                      <a:pt x="129" y="61"/>
                    </a:cubicBezTo>
                    <a:cubicBezTo>
                      <a:pt x="150" y="70"/>
                      <a:pt x="172" y="80"/>
                      <a:pt x="193" y="89"/>
                    </a:cubicBezTo>
                    <a:cubicBezTo>
                      <a:pt x="204" y="94"/>
                      <a:pt x="215" y="98"/>
                      <a:pt x="226" y="102"/>
                    </a:cubicBezTo>
                    <a:cubicBezTo>
                      <a:pt x="236" y="107"/>
                      <a:pt x="247" y="111"/>
                      <a:pt x="259" y="114"/>
                    </a:cubicBezTo>
                    <a:cubicBezTo>
                      <a:pt x="247" y="111"/>
                      <a:pt x="236" y="107"/>
                      <a:pt x="225" y="103"/>
                    </a:cubicBezTo>
                    <a:cubicBezTo>
                      <a:pt x="214" y="99"/>
                      <a:pt x="204" y="94"/>
                      <a:pt x="193" y="90"/>
                    </a:cubicBezTo>
                    <a:cubicBezTo>
                      <a:pt x="171" y="81"/>
                      <a:pt x="150" y="72"/>
                      <a:pt x="128" y="63"/>
                    </a:cubicBezTo>
                    <a:cubicBezTo>
                      <a:pt x="107" y="53"/>
                      <a:pt x="85" y="44"/>
                      <a:pt x="64" y="34"/>
                    </a:cubicBezTo>
                    <a:cubicBezTo>
                      <a:pt x="43" y="24"/>
                      <a:pt x="21" y="14"/>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717">
                <a:extLst>
                  <a:ext uri="{FF2B5EF4-FFF2-40B4-BE49-F238E27FC236}">
                    <a16:creationId xmlns:a16="http://schemas.microsoft.com/office/drawing/2014/main" id="{A0F1220A-FB8B-44C0-9879-E997BC30EAED}"/>
                  </a:ext>
                </a:extLst>
              </p:cNvPr>
              <p:cNvSpPr>
                <a:spLocks/>
              </p:cNvSpPr>
              <p:nvPr/>
            </p:nvSpPr>
            <p:spPr bwMode="auto">
              <a:xfrm>
                <a:off x="6869415" y="4818810"/>
                <a:ext cx="472708" cy="206523"/>
              </a:xfrm>
              <a:custGeom>
                <a:avLst/>
                <a:gdLst>
                  <a:gd name="T0" fmla="*/ 2 w 556"/>
                  <a:gd name="T1" fmla="*/ 0 h 241"/>
                  <a:gd name="T2" fmla="*/ 278 w 556"/>
                  <a:gd name="T3" fmla="*/ 123 h 241"/>
                  <a:gd name="T4" fmla="*/ 416 w 556"/>
                  <a:gd name="T5" fmla="*/ 183 h 241"/>
                  <a:gd name="T6" fmla="*/ 486 w 556"/>
                  <a:gd name="T7" fmla="*/ 213 h 241"/>
                  <a:gd name="T8" fmla="*/ 521 w 556"/>
                  <a:gd name="T9" fmla="*/ 228 h 241"/>
                  <a:gd name="T10" fmla="*/ 556 w 556"/>
                  <a:gd name="T11" fmla="*/ 241 h 241"/>
                  <a:gd name="T12" fmla="*/ 521 w 556"/>
                  <a:gd name="T13" fmla="*/ 228 h 241"/>
                  <a:gd name="T14" fmla="*/ 486 w 556"/>
                  <a:gd name="T15" fmla="*/ 214 h 241"/>
                  <a:gd name="T16" fmla="*/ 416 w 556"/>
                  <a:gd name="T17" fmla="*/ 184 h 241"/>
                  <a:gd name="T18" fmla="*/ 277 w 556"/>
                  <a:gd name="T19" fmla="*/ 125 h 241"/>
                  <a:gd name="T20" fmla="*/ 0 w 556"/>
                  <a:gd name="T21" fmla="*/ 4 h 241"/>
                  <a:gd name="T22" fmla="*/ 2 w 556"/>
                  <a:gd name="T2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241">
                    <a:moveTo>
                      <a:pt x="2" y="0"/>
                    </a:moveTo>
                    <a:cubicBezTo>
                      <a:pt x="94" y="41"/>
                      <a:pt x="186" y="82"/>
                      <a:pt x="278" y="123"/>
                    </a:cubicBezTo>
                    <a:cubicBezTo>
                      <a:pt x="324" y="143"/>
                      <a:pt x="370" y="163"/>
                      <a:pt x="416" y="183"/>
                    </a:cubicBezTo>
                    <a:cubicBezTo>
                      <a:pt x="440" y="193"/>
                      <a:pt x="463" y="203"/>
                      <a:pt x="486" y="213"/>
                    </a:cubicBezTo>
                    <a:cubicBezTo>
                      <a:pt x="497" y="218"/>
                      <a:pt x="509" y="223"/>
                      <a:pt x="521" y="228"/>
                    </a:cubicBezTo>
                    <a:cubicBezTo>
                      <a:pt x="532" y="232"/>
                      <a:pt x="544" y="237"/>
                      <a:pt x="556" y="241"/>
                    </a:cubicBezTo>
                    <a:cubicBezTo>
                      <a:pt x="544" y="237"/>
                      <a:pt x="532" y="233"/>
                      <a:pt x="521" y="228"/>
                    </a:cubicBezTo>
                    <a:cubicBezTo>
                      <a:pt x="509" y="223"/>
                      <a:pt x="497" y="218"/>
                      <a:pt x="486" y="214"/>
                    </a:cubicBezTo>
                    <a:cubicBezTo>
                      <a:pt x="462" y="204"/>
                      <a:pt x="439" y="194"/>
                      <a:pt x="416" y="184"/>
                    </a:cubicBezTo>
                    <a:cubicBezTo>
                      <a:pt x="370" y="165"/>
                      <a:pt x="323" y="145"/>
                      <a:pt x="277" y="125"/>
                    </a:cubicBezTo>
                    <a:cubicBezTo>
                      <a:pt x="185" y="85"/>
                      <a:pt x="92" y="45"/>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718">
                <a:extLst>
                  <a:ext uri="{FF2B5EF4-FFF2-40B4-BE49-F238E27FC236}">
                    <a16:creationId xmlns:a16="http://schemas.microsoft.com/office/drawing/2014/main" id="{84923CBE-F158-4743-BC9B-F8A6D4FBF6BF}"/>
                  </a:ext>
                </a:extLst>
              </p:cNvPr>
              <p:cNvSpPr>
                <a:spLocks/>
              </p:cNvSpPr>
              <p:nvPr/>
            </p:nvSpPr>
            <p:spPr bwMode="auto">
              <a:xfrm>
                <a:off x="6878595" y="4832576"/>
                <a:ext cx="417634" cy="192754"/>
              </a:xfrm>
              <a:custGeom>
                <a:avLst/>
                <a:gdLst>
                  <a:gd name="T0" fmla="*/ 2 w 486"/>
                  <a:gd name="T1" fmla="*/ 0 h 225"/>
                  <a:gd name="T2" fmla="*/ 244 w 486"/>
                  <a:gd name="T3" fmla="*/ 112 h 225"/>
                  <a:gd name="T4" fmla="*/ 365 w 486"/>
                  <a:gd name="T5" fmla="*/ 168 h 225"/>
                  <a:gd name="T6" fmla="*/ 425 w 486"/>
                  <a:gd name="T7" fmla="*/ 197 h 225"/>
                  <a:gd name="T8" fmla="*/ 486 w 486"/>
                  <a:gd name="T9" fmla="*/ 225 h 225"/>
                  <a:gd name="T10" fmla="*/ 425 w 486"/>
                  <a:gd name="T11" fmla="*/ 197 h 225"/>
                  <a:gd name="T12" fmla="*/ 365 w 486"/>
                  <a:gd name="T13" fmla="*/ 169 h 225"/>
                  <a:gd name="T14" fmla="*/ 243 w 486"/>
                  <a:gd name="T15" fmla="*/ 114 h 225"/>
                  <a:gd name="T16" fmla="*/ 0 w 486"/>
                  <a:gd name="T17" fmla="*/ 5 h 225"/>
                  <a:gd name="T18" fmla="*/ 2 w 486"/>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25">
                    <a:moveTo>
                      <a:pt x="2" y="0"/>
                    </a:moveTo>
                    <a:cubicBezTo>
                      <a:pt x="82" y="38"/>
                      <a:pt x="163" y="75"/>
                      <a:pt x="244" y="112"/>
                    </a:cubicBezTo>
                    <a:cubicBezTo>
                      <a:pt x="365" y="168"/>
                      <a:pt x="365" y="168"/>
                      <a:pt x="365" y="168"/>
                    </a:cubicBezTo>
                    <a:cubicBezTo>
                      <a:pt x="425" y="197"/>
                      <a:pt x="425" y="197"/>
                      <a:pt x="425" y="197"/>
                    </a:cubicBezTo>
                    <a:cubicBezTo>
                      <a:pt x="446" y="206"/>
                      <a:pt x="466" y="216"/>
                      <a:pt x="486" y="225"/>
                    </a:cubicBezTo>
                    <a:cubicBezTo>
                      <a:pt x="466" y="216"/>
                      <a:pt x="445" y="206"/>
                      <a:pt x="425" y="197"/>
                    </a:cubicBezTo>
                    <a:cubicBezTo>
                      <a:pt x="365" y="169"/>
                      <a:pt x="365" y="169"/>
                      <a:pt x="365" y="169"/>
                    </a:cubicBezTo>
                    <a:cubicBezTo>
                      <a:pt x="243" y="114"/>
                      <a:pt x="243" y="114"/>
                      <a:pt x="243" y="114"/>
                    </a:cubicBezTo>
                    <a:cubicBezTo>
                      <a:pt x="162" y="77"/>
                      <a:pt x="81" y="41"/>
                      <a:pt x="0" y="5"/>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719">
                <a:extLst>
                  <a:ext uri="{FF2B5EF4-FFF2-40B4-BE49-F238E27FC236}">
                    <a16:creationId xmlns:a16="http://schemas.microsoft.com/office/drawing/2014/main" id="{881F97A4-A509-420F-B517-24E6B5F0E89B}"/>
                  </a:ext>
                </a:extLst>
              </p:cNvPr>
              <p:cNvSpPr>
                <a:spLocks/>
              </p:cNvSpPr>
              <p:nvPr/>
            </p:nvSpPr>
            <p:spPr bwMode="auto">
              <a:xfrm>
                <a:off x="6878595" y="4736200"/>
                <a:ext cx="702177" cy="307490"/>
              </a:xfrm>
              <a:custGeom>
                <a:avLst/>
                <a:gdLst>
                  <a:gd name="T0" fmla="*/ 2 w 827"/>
                  <a:gd name="T1" fmla="*/ 0 h 358"/>
                  <a:gd name="T2" fmla="*/ 206 w 827"/>
                  <a:gd name="T3" fmla="*/ 94 h 358"/>
                  <a:gd name="T4" fmla="*/ 411 w 827"/>
                  <a:gd name="T5" fmla="*/ 187 h 358"/>
                  <a:gd name="T6" fmla="*/ 617 w 827"/>
                  <a:gd name="T7" fmla="*/ 277 h 358"/>
                  <a:gd name="T8" fmla="*/ 721 w 827"/>
                  <a:gd name="T9" fmla="*/ 320 h 358"/>
                  <a:gd name="T10" fmla="*/ 773 w 827"/>
                  <a:gd name="T11" fmla="*/ 341 h 358"/>
                  <a:gd name="T12" fmla="*/ 800 w 827"/>
                  <a:gd name="T13" fmla="*/ 350 h 358"/>
                  <a:gd name="T14" fmla="*/ 827 w 827"/>
                  <a:gd name="T15" fmla="*/ 358 h 358"/>
                  <a:gd name="T16" fmla="*/ 800 w 827"/>
                  <a:gd name="T17" fmla="*/ 350 h 358"/>
                  <a:gd name="T18" fmla="*/ 773 w 827"/>
                  <a:gd name="T19" fmla="*/ 341 h 358"/>
                  <a:gd name="T20" fmla="*/ 721 w 827"/>
                  <a:gd name="T21" fmla="*/ 321 h 358"/>
                  <a:gd name="T22" fmla="*/ 617 w 827"/>
                  <a:gd name="T23" fmla="*/ 278 h 358"/>
                  <a:gd name="T24" fmla="*/ 410 w 827"/>
                  <a:gd name="T25" fmla="*/ 189 h 358"/>
                  <a:gd name="T26" fmla="*/ 205 w 827"/>
                  <a:gd name="T27" fmla="*/ 97 h 358"/>
                  <a:gd name="T28" fmla="*/ 0 w 827"/>
                  <a:gd name="T29" fmla="*/ 4 h 358"/>
                  <a:gd name="T30" fmla="*/ 2 w 827"/>
                  <a:gd name="T3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7" h="358">
                    <a:moveTo>
                      <a:pt x="2" y="0"/>
                    </a:moveTo>
                    <a:cubicBezTo>
                      <a:pt x="70" y="32"/>
                      <a:pt x="138" y="63"/>
                      <a:pt x="206" y="94"/>
                    </a:cubicBezTo>
                    <a:cubicBezTo>
                      <a:pt x="275" y="125"/>
                      <a:pt x="343" y="156"/>
                      <a:pt x="411" y="187"/>
                    </a:cubicBezTo>
                    <a:cubicBezTo>
                      <a:pt x="480" y="217"/>
                      <a:pt x="548" y="248"/>
                      <a:pt x="617" y="277"/>
                    </a:cubicBezTo>
                    <a:cubicBezTo>
                      <a:pt x="652" y="292"/>
                      <a:pt x="686" y="306"/>
                      <a:pt x="721" y="320"/>
                    </a:cubicBezTo>
                    <a:cubicBezTo>
                      <a:pt x="738" y="327"/>
                      <a:pt x="756" y="334"/>
                      <a:pt x="773" y="341"/>
                    </a:cubicBezTo>
                    <a:cubicBezTo>
                      <a:pt x="782" y="344"/>
                      <a:pt x="791" y="347"/>
                      <a:pt x="800" y="350"/>
                    </a:cubicBezTo>
                    <a:cubicBezTo>
                      <a:pt x="809" y="353"/>
                      <a:pt x="818" y="356"/>
                      <a:pt x="827" y="358"/>
                    </a:cubicBezTo>
                    <a:cubicBezTo>
                      <a:pt x="818" y="356"/>
                      <a:pt x="809" y="353"/>
                      <a:pt x="800" y="350"/>
                    </a:cubicBezTo>
                    <a:cubicBezTo>
                      <a:pt x="791" y="347"/>
                      <a:pt x="782" y="344"/>
                      <a:pt x="773" y="341"/>
                    </a:cubicBezTo>
                    <a:cubicBezTo>
                      <a:pt x="756" y="335"/>
                      <a:pt x="738" y="328"/>
                      <a:pt x="721" y="321"/>
                    </a:cubicBezTo>
                    <a:cubicBezTo>
                      <a:pt x="686" y="307"/>
                      <a:pt x="651" y="293"/>
                      <a:pt x="617" y="278"/>
                    </a:cubicBezTo>
                    <a:cubicBezTo>
                      <a:pt x="548" y="249"/>
                      <a:pt x="479" y="219"/>
                      <a:pt x="410" y="189"/>
                    </a:cubicBezTo>
                    <a:cubicBezTo>
                      <a:pt x="342" y="159"/>
                      <a:pt x="273" y="128"/>
                      <a:pt x="205" y="97"/>
                    </a:cubicBezTo>
                    <a:cubicBezTo>
                      <a:pt x="137" y="66"/>
                      <a:pt x="68" y="35"/>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720">
                <a:extLst>
                  <a:ext uri="{FF2B5EF4-FFF2-40B4-BE49-F238E27FC236}">
                    <a16:creationId xmlns:a16="http://schemas.microsoft.com/office/drawing/2014/main" id="{DFCEAAC4-06AF-4848-803E-57B7A03D7BD4}"/>
                  </a:ext>
                </a:extLst>
              </p:cNvPr>
              <p:cNvSpPr>
                <a:spLocks/>
              </p:cNvSpPr>
              <p:nvPr/>
            </p:nvSpPr>
            <p:spPr bwMode="auto">
              <a:xfrm>
                <a:off x="6878595" y="4731611"/>
                <a:ext cx="812321" cy="335026"/>
              </a:xfrm>
              <a:custGeom>
                <a:avLst/>
                <a:gdLst>
                  <a:gd name="T0" fmla="*/ 2 w 952"/>
                  <a:gd name="T1" fmla="*/ 0 h 393"/>
                  <a:gd name="T2" fmla="*/ 236 w 952"/>
                  <a:gd name="T3" fmla="*/ 106 h 393"/>
                  <a:gd name="T4" fmla="*/ 472 w 952"/>
                  <a:gd name="T5" fmla="*/ 211 h 393"/>
                  <a:gd name="T6" fmla="*/ 709 w 952"/>
                  <a:gd name="T7" fmla="*/ 311 h 393"/>
                  <a:gd name="T8" fmla="*/ 829 w 952"/>
                  <a:gd name="T9" fmla="*/ 357 h 393"/>
                  <a:gd name="T10" fmla="*/ 889 w 952"/>
                  <a:gd name="T11" fmla="*/ 378 h 393"/>
                  <a:gd name="T12" fmla="*/ 920 w 952"/>
                  <a:gd name="T13" fmla="*/ 387 h 393"/>
                  <a:gd name="T14" fmla="*/ 936 w 952"/>
                  <a:gd name="T15" fmla="*/ 391 h 393"/>
                  <a:gd name="T16" fmla="*/ 952 w 952"/>
                  <a:gd name="T17" fmla="*/ 393 h 393"/>
                  <a:gd name="T18" fmla="*/ 936 w 952"/>
                  <a:gd name="T19" fmla="*/ 391 h 393"/>
                  <a:gd name="T20" fmla="*/ 920 w 952"/>
                  <a:gd name="T21" fmla="*/ 387 h 393"/>
                  <a:gd name="T22" fmla="*/ 889 w 952"/>
                  <a:gd name="T23" fmla="*/ 378 h 393"/>
                  <a:gd name="T24" fmla="*/ 829 w 952"/>
                  <a:gd name="T25" fmla="*/ 358 h 393"/>
                  <a:gd name="T26" fmla="*/ 708 w 952"/>
                  <a:gd name="T27" fmla="*/ 312 h 393"/>
                  <a:gd name="T28" fmla="*/ 471 w 952"/>
                  <a:gd name="T29" fmla="*/ 213 h 393"/>
                  <a:gd name="T30" fmla="*/ 235 w 952"/>
                  <a:gd name="T31" fmla="*/ 109 h 393"/>
                  <a:gd name="T32" fmla="*/ 0 w 952"/>
                  <a:gd name="T33" fmla="*/ 4 h 393"/>
                  <a:gd name="T34" fmla="*/ 2 w 952"/>
                  <a:gd name="T3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393">
                    <a:moveTo>
                      <a:pt x="2" y="0"/>
                    </a:moveTo>
                    <a:cubicBezTo>
                      <a:pt x="80" y="36"/>
                      <a:pt x="158" y="71"/>
                      <a:pt x="236" y="106"/>
                    </a:cubicBezTo>
                    <a:cubicBezTo>
                      <a:pt x="315" y="142"/>
                      <a:pt x="393" y="176"/>
                      <a:pt x="472" y="211"/>
                    </a:cubicBezTo>
                    <a:cubicBezTo>
                      <a:pt x="550" y="245"/>
                      <a:pt x="629" y="278"/>
                      <a:pt x="709" y="311"/>
                    </a:cubicBezTo>
                    <a:cubicBezTo>
                      <a:pt x="749" y="327"/>
                      <a:pt x="788" y="342"/>
                      <a:pt x="829" y="357"/>
                    </a:cubicBezTo>
                    <a:cubicBezTo>
                      <a:pt x="849" y="364"/>
                      <a:pt x="869" y="372"/>
                      <a:pt x="889" y="378"/>
                    </a:cubicBezTo>
                    <a:cubicBezTo>
                      <a:pt x="900" y="381"/>
                      <a:pt x="910" y="384"/>
                      <a:pt x="920" y="387"/>
                    </a:cubicBezTo>
                    <a:cubicBezTo>
                      <a:pt x="926" y="389"/>
                      <a:pt x="931" y="390"/>
                      <a:pt x="936" y="391"/>
                    </a:cubicBezTo>
                    <a:cubicBezTo>
                      <a:pt x="941" y="392"/>
                      <a:pt x="947" y="393"/>
                      <a:pt x="952" y="393"/>
                    </a:cubicBezTo>
                    <a:cubicBezTo>
                      <a:pt x="947" y="393"/>
                      <a:pt x="941" y="392"/>
                      <a:pt x="936" y="391"/>
                    </a:cubicBezTo>
                    <a:cubicBezTo>
                      <a:pt x="931" y="390"/>
                      <a:pt x="926" y="389"/>
                      <a:pt x="920" y="387"/>
                    </a:cubicBezTo>
                    <a:cubicBezTo>
                      <a:pt x="910" y="385"/>
                      <a:pt x="900" y="382"/>
                      <a:pt x="889" y="378"/>
                    </a:cubicBezTo>
                    <a:cubicBezTo>
                      <a:pt x="869" y="372"/>
                      <a:pt x="849" y="365"/>
                      <a:pt x="829" y="358"/>
                    </a:cubicBezTo>
                    <a:cubicBezTo>
                      <a:pt x="788" y="343"/>
                      <a:pt x="748" y="327"/>
                      <a:pt x="708" y="312"/>
                    </a:cubicBezTo>
                    <a:cubicBezTo>
                      <a:pt x="629" y="280"/>
                      <a:pt x="550" y="246"/>
                      <a:pt x="471" y="213"/>
                    </a:cubicBezTo>
                    <a:cubicBezTo>
                      <a:pt x="392" y="179"/>
                      <a:pt x="313" y="144"/>
                      <a:pt x="235" y="109"/>
                    </a:cubicBezTo>
                    <a:cubicBezTo>
                      <a:pt x="157" y="75"/>
                      <a:pt x="78" y="40"/>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721">
                <a:extLst>
                  <a:ext uri="{FF2B5EF4-FFF2-40B4-BE49-F238E27FC236}">
                    <a16:creationId xmlns:a16="http://schemas.microsoft.com/office/drawing/2014/main" id="{8082C76A-166F-4E76-8E56-BB6217B0FB74}"/>
                  </a:ext>
                </a:extLst>
              </p:cNvPr>
              <p:cNvSpPr>
                <a:spLocks/>
              </p:cNvSpPr>
              <p:nvPr/>
            </p:nvSpPr>
            <p:spPr bwMode="auto">
              <a:xfrm>
                <a:off x="6869415" y="4644413"/>
                <a:ext cx="968360" cy="417636"/>
              </a:xfrm>
              <a:custGeom>
                <a:avLst/>
                <a:gdLst>
                  <a:gd name="T0" fmla="*/ 2 w 1134"/>
                  <a:gd name="T1" fmla="*/ 0 h 488"/>
                  <a:gd name="T2" fmla="*/ 567 w 1134"/>
                  <a:gd name="T3" fmla="*/ 247 h 488"/>
                  <a:gd name="T4" fmla="*/ 850 w 1134"/>
                  <a:gd name="T5" fmla="*/ 369 h 488"/>
                  <a:gd name="T6" fmla="*/ 991 w 1134"/>
                  <a:gd name="T7" fmla="*/ 429 h 488"/>
                  <a:gd name="T8" fmla="*/ 1063 w 1134"/>
                  <a:gd name="T9" fmla="*/ 459 h 488"/>
                  <a:gd name="T10" fmla="*/ 1134 w 1134"/>
                  <a:gd name="T11" fmla="*/ 488 h 488"/>
                  <a:gd name="T12" fmla="*/ 1063 w 1134"/>
                  <a:gd name="T13" fmla="*/ 459 h 488"/>
                  <a:gd name="T14" fmla="*/ 991 w 1134"/>
                  <a:gd name="T15" fmla="*/ 430 h 488"/>
                  <a:gd name="T16" fmla="*/ 849 w 1134"/>
                  <a:gd name="T17" fmla="*/ 370 h 488"/>
                  <a:gd name="T18" fmla="*/ 566 w 1134"/>
                  <a:gd name="T19" fmla="*/ 249 h 488"/>
                  <a:gd name="T20" fmla="*/ 0 w 1134"/>
                  <a:gd name="T21" fmla="*/ 4 h 488"/>
                  <a:gd name="T22" fmla="*/ 2 w 1134"/>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488">
                    <a:moveTo>
                      <a:pt x="2" y="0"/>
                    </a:moveTo>
                    <a:cubicBezTo>
                      <a:pt x="190" y="82"/>
                      <a:pt x="378" y="165"/>
                      <a:pt x="567" y="247"/>
                    </a:cubicBezTo>
                    <a:cubicBezTo>
                      <a:pt x="661" y="288"/>
                      <a:pt x="755" y="329"/>
                      <a:pt x="850" y="369"/>
                    </a:cubicBezTo>
                    <a:cubicBezTo>
                      <a:pt x="897" y="389"/>
                      <a:pt x="944" y="409"/>
                      <a:pt x="991" y="429"/>
                    </a:cubicBezTo>
                    <a:cubicBezTo>
                      <a:pt x="1015" y="439"/>
                      <a:pt x="1039" y="449"/>
                      <a:pt x="1063" y="459"/>
                    </a:cubicBezTo>
                    <a:cubicBezTo>
                      <a:pt x="1086" y="469"/>
                      <a:pt x="1110" y="479"/>
                      <a:pt x="1134" y="488"/>
                    </a:cubicBezTo>
                    <a:cubicBezTo>
                      <a:pt x="1110" y="479"/>
                      <a:pt x="1086" y="469"/>
                      <a:pt x="1063" y="459"/>
                    </a:cubicBezTo>
                    <a:cubicBezTo>
                      <a:pt x="1039" y="450"/>
                      <a:pt x="1015" y="440"/>
                      <a:pt x="991" y="430"/>
                    </a:cubicBezTo>
                    <a:cubicBezTo>
                      <a:pt x="944" y="410"/>
                      <a:pt x="897" y="390"/>
                      <a:pt x="849" y="370"/>
                    </a:cubicBezTo>
                    <a:cubicBezTo>
                      <a:pt x="755" y="330"/>
                      <a:pt x="660" y="290"/>
                      <a:pt x="566" y="249"/>
                    </a:cubicBezTo>
                    <a:cubicBezTo>
                      <a:pt x="377" y="168"/>
                      <a:pt x="188" y="86"/>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722">
                <a:extLst>
                  <a:ext uri="{FF2B5EF4-FFF2-40B4-BE49-F238E27FC236}">
                    <a16:creationId xmlns:a16="http://schemas.microsoft.com/office/drawing/2014/main" id="{209BBFB7-4E62-481A-95B4-FDD492B488BA}"/>
                  </a:ext>
                </a:extLst>
              </p:cNvPr>
              <p:cNvSpPr>
                <a:spLocks/>
              </p:cNvSpPr>
              <p:nvPr/>
            </p:nvSpPr>
            <p:spPr bwMode="auto">
              <a:xfrm>
                <a:off x="6878595" y="4635234"/>
                <a:ext cx="1078506" cy="463528"/>
              </a:xfrm>
              <a:custGeom>
                <a:avLst/>
                <a:gdLst>
                  <a:gd name="T0" fmla="*/ 2 w 1265"/>
                  <a:gd name="T1" fmla="*/ 0 h 545"/>
                  <a:gd name="T2" fmla="*/ 316 w 1265"/>
                  <a:gd name="T3" fmla="*/ 140 h 545"/>
                  <a:gd name="T4" fmla="*/ 631 w 1265"/>
                  <a:gd name="T5" fmla="*/ 278 h 545"/>
                  <a:gd name="T6" fmla="*/ 946 w 1265"/>
                  <a:gd name="T7" fmla="*/ 416 h 545"/>
                  <a:gd name="T8" fmla="*/ 1105 w 1265"/>
                  <a:gd name="T9" fmla="*/ 483 h 545"/>
                  <a:gd name="T10" fmla="*/ 1184 w 1265"/>
                  <a:gd name="T11" fmla="*/ 516 h 545"/>
                  <a:gd name="T12" fmla="*/ 1224 w 1265"/>
                  <a:gd name="T13" fmla="*/ 532 h 545"/>
                  <a:gd name="T14" fmla="*/ 1244 w 1265"/>
                  <a:gd name="T15" fmla="*/ 539 h 545"/>
                  <a:gd name="T16" fmla="*/ 1254 w 1265"/>
                  <a:gd name="T17" fmla="*/ 543 h 545"/>
                  <a:gd name="T18" fmla="*/ 1260 w 1265"/>
                  <a:gd name="T19" fmla="*/ 544 h 545"/>
                  <a:gd name="T20" fmla="*/ 1265 w 1265"/>
                  <a:gd name="T21" fmla="*/ 545 h 545"/>
                  <a:gd name="T22" fmla="*/ 1260 w 1265"/>
                  <a:gd name="T23" fmla="*/ 544 h 545"/>
                  <a:gd name="T24" fmla="*/ 1254 w 1265"/>
                  <a:gd name="T25" fmla="*/ 543 h 545"/>
                  <a:gd name="T26" fmla="*/ 1244 w 1265"/>
                  <a:gd name="T27" fmla="*/ 539 h 545"/>
                  <a:gd name="T28" fmla="*/ 1224 w 1265"/>
                  <a:gd name="T29" fmla="*/ 532 h 545"/>
                  <a:gd name="T30" fmla="*/ 1184 w 1265"/>
                  <a:gd name="T31" fmla="*/ 516 h 545"/>
                  <a:gd name="T32" fmla="*/ 1104 w 1265"/>
                  <a:gd name="T33" fmla="*/ 484 h 545"/>
                  <a:gd name="T34" fmla="*/ 946 w 1265"/>
                  <a:gd name="T35" fmla="*/ 417 h 545"/>
                  <a:gd name="T36" fmla="*/ 630 w 1265"/>
                  <a:gd name="T37" fmla="*/ 280 h 545"/>
                  <a:gd name="T38" fmla="*/ 315 w 1265"/>
                  <a:gd name="T39" fmla="*/ 143 h 545"/>
                  <a:gd name="T40" fmla="*/ 0 w 1265"/>
                  <a:gd name="T41" fmla="*/ 4 h 545"/>
                  <a:gd name="T42" fmla="*/ 2 w 1265"/>
                  <a:gd name="T43"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5" h="545">
                    <a:moveTo>
                      <a:pt x="2" y="0"/>
                    </a:moveTo>
                    <a:cubicBezTo>
                      <a:pt x="107" y="47"/>
                      <a:pt x="212" y="93"/>
                      <a:pt x="316" y="140"/>
                    </a:cubicBezTo>
                    <a:cubicBezTo>
                      <a:pt x="421" y="186"/>
                      <a:pt x="526" y="232"/>
                      <a:pt x="631" y="278"/>
                    </a:cubicBezTo>
                    <a:cubicBezTo>
                      <a:pt x="736" y="324"/>
                      <a:pt x="841" y="370"/>
                      <a:pt x="946" y="416"/>
                    </a:cubicBezTo>
                    <a:cubicBezTo>
                      <a:pt x="999" y="438"/>
                      <a:pt x="1052" y="461"/>
                      <a:pt x="1105" y="483"/>
                    </a:cubicBezTo>
                    <a:cubicBezTo>
                      <a:pt x="1131" y="494"/>
                      <a:pt x="1158" y="505"/>
                      <a:pt x="1184" y="516"/>
                    </a:cubicBezTo>
                    <a:cubicBezTo>
                      <a:pt x="1197" y="521"/>
                      <a:pt x="1211" y="527"/>
                      <a:pt x="1224" y="532"/>
                    </a:cubicBezTo>
                    <a:cubicBezTo>
                      <a:pt x="1231" y="534"/>
                      <a:pt x="1238" y="537"/>
                      <a:pt x="1244" y="539"/>
                    </a:cubicBezTo>
                    <a:cubicBezTo>
                      <a:pt x="1248" y="540"/>
                      <a:pt x="1251" y="542"/>
                      <a:pt x="1254" y="543"/>
                    </a:cubicBezTo>
                    <a:cubicBezTo>
                      <a:pt x="1256" y="543"/>
                      <a:pt x="1258" y="544"/>
                      <a:pt x="1260" y="544"/>
                    </a:cubicBezTo>
                    <a:cubicBezTo>
                      <a:pt x="1261" y="545"/>
                      <a:pt x="1263" y="545"/>
                      <a:pt x="1265" y="545"/>
                    </a:cubicBezTo>
                    <a:cubicBezTo>
                      <a:pt x="1263" y="545"/>
                      <a:pt x="1261" y="545"/>
                      <a:pt x="1260" y="544"/>
                    </a:cubicBezTo>
                    <a:cubicBezTo>
                      <a:pt x="1258" y="544"/>
                      <a:pt x="1256" y="543"/>
                      <a:pt x="1254" y="543"/>
                    </a:cubicBezTo>
                    <a:cubicBezTo>
                      <a:pt x="1251" y="542"/>
                      <a:pt x="1248" y="540"/>
                      <a:pt x="1244" y="539"/>
                    </a:cubicBezTo>
                    <a:cubicBezTo>
                      <a:pt x="1238" y="537"/>
                      <a:pt x="1231" y="534"/>
                      <a:pt x="1224" y="532"/>
                    </a:cubicBezTo>
                    <a:cubicBezTo>
                      <a:pt x="1211" y="527"/>
                      <a:pt x="1197" y="522"/>
                      <a:pt x="1184" y="516"/>
                    </a:cubicBezTo>
                    <a:cubicBezTo>
                      <a:pt x="1157" y="506"/>
                      <a:pt x="1131" y="495"/>
                      <a:pt x="1104" y="484"/>
                    </a:cubicBezTo>
                    <a:cubicBezTo>
                      <a:pt x="1052" y="462"/>
                      <a:pt x="999" y="439"/>
                      <a:pt x="946" y="417"/>
                    </a:cubicBezTo>
                    <a:cubicBezTo>
                      <a:pt x="841" y="372"/>
                      <a:pt x="735" y="326"/>
                      <a:pt x="630" y="280"/>
                    </a:cubicBezTo>
                    <a:cubicBezTo>
                      <a:pt x="525" y="235"/>
                      <a:pt x="420" y="189"/>
                      <a:pt x="315" y="143"/>
                    </a:cubicBezTo>
                    <a:cubicBezTo>
                      <a:pt x="210" y="96"/>
                      <a:pt x="105" y="50"/>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760">
                <a:extLst>
                  <a:ext uri="{FF2B5EF4-FFF2-40B4-BE49-F238E27FC236}">
                    <a16:creationId xmlns:a16="http://schemas.microsoft.com/office/drawing/2014/main" id="{B7FBA5EC-D3E2-493D-A023-34CDE1EF5A74}"/>
                  </a:ext>
                </a:extLst>
              </p:cNvPr>
              <p:cNvSpPr>
                <a:spLocks/>
              </p:cNvSpPr>
              <p:nvPr/>
            </p:nvSpPr>
            <p:spPr bwMode="auto">
              <a:xfrm>
                <a:off x="7723040" y="5043689"/>
                <a:ext cx="45894" cy="59664"/>
              </a:xfrm>
              <a:custGeom>
                <a:avLst/>
                <a:gdLst>
                  <a:gd name="T0" fmla="*/ 4 w 10"/>
                  <a:gd name="T1" fmla="*/ 13 h 13"/>
                  <a:gd name="T2" fmla="*/ 0 w 10"/>
                  <a:gd name="T3" fmla="*/ 0 h 13"/>
                  <a:gd name="T4" fmla="*/ 0 w 10"/>
                  <a:gd name="T5" fmla="*/ 0 h 13"/>
                  <a:gd name="T6" fmla="*/ 10 w 10"/>
                  <a:gd name="T7" fmla="*/ 0 h 13"/>
                  <a:gd name="T8" fmla="*/ 10 w 10"/>
                  <a:gd name="T9" fmla="*/ 0 h 13"/>
                  <a:gd name="T10" fmla="*/ 0 w 10"/>
                  <a:gd name="T11" fmla="*/ 0 h 13"/>
                  <a:gd name="T12" fmla="*/ 4 w 10"/>
                  <a:gd name="T13" fmla="*/ 13 h 13"/>
                  <a:gd name="T14" fmla="*/ 4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4" y="13"/>
                    </a:moveTo>
                    <a:lnTo>
                      <a:pt x="0" y="0"/>
                    </a:lnTo>
                    <a:lnTo>
                      <a:pt x="0" y="0"/>
                    </a:lnTo>
                    <a:lnTo>
                      <a:pt x="10" y="0"/>
                    </a:lnTo>
                    <a:lnTo>
                      <a:pt x="10" y="0"/>
                    </a:lnTo>
                    <a:lnTo>
                      <a:pt x="0" y="0"/>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761">
                <a:extLst>
                  <a:ext uri="{FF2B5EF4-FFF2-40B4-BE49-F238E27FC236}">
                    <a16:creationId xmlns:a16="http://schemas.microsoft.com/office/drawing/2014/main" id="{8A549900-567D-48B4-A4A7-EC81E1BFC5B3}"/>
                  </a:ext>
                </a:extLst>
              </p:cNvPr>
              <p:cNvSpPr>
                <a:spLocks/>
              </p:cNvSpPr>
              <p:nvPr/>
            </p:nvSpPr>
            <p:spPr bwMode="auto">
              <a:xfrm>
                <a:off x="7672555" y="5011563"/>
                <a:ext cx="55072" cy="87199"/>
              </a:xfrm>
              <a:custGeom>
                <a:avLst/>
                <a:gdLst>
                  <a:gd name="T0" fmla="*/ 0 w 12"/>
                  <a:gd name="T1" fmla="*/ 19 h 19"/>
                  <a:gd name="T2" fmla="*/ 0 w 12"/>
                  <a:gd name="T3" fmla="*/ 19 h 19"/>
                  <a:gd name="T4" fmla="*/ 0 w 12"/>
                  <a:gd name="T5" fmla="*/ 2 h 19"/>
                  <a:gd name="T6" fmla="*/ 0 w 12"/>
                  <a:gd name="T7" fmla="*/ 2 h 19"/>
                  <a:gd name="T8" fmla="*/ 2 w 12"/>
                  <a:gd name="T9" fmla="*/ 1 h 19"/>
                  <a:gd name="T10" fmla="*/ 6 w 12"/>
                  <a:gd name="T11" fmla="*/ 0 h 19"/>
                  <a:gd name="T12" fmla="*/ 10 w 12"/>
                  <a:gd name="T13" fmla="*/ 0 h 19"/>
                  <a:gd name="T14" fmla="*/ 12 w 12"/>
                  <a:gd name="T15" fmla="*/ 1 h 19"/>
                  <a:gd name="T16" fmla="*/ 12 w 12"/>
                  <a:gd name="T17" fmla="*/ 1 h 19"/>
                  <a:gd name="T18" fmla="*/ 10 w 12"/>
                  <a:gd name="T19" fmla="*/ 0 h 19"/>
                  <a:gd name="T20" fmla="*/ 6 w 12"/>
                  <a:gd name="T21" fmla="*/ 0 h 19"/>
                  <a:gd name="T22" fmla="*/ 2 w 12"/>
                  <a:gd name="T23" fmla="*/ 1 h 19"/>
                  <a:gd name="T24" fmla="*/ 0 w 12"/>
                  <a:gd name="T25" fmla="*/ 2 h 19"/>
                  <a:gd name="T26" fmla="*/ 0 w 12"/>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0" y="19"/>
                    </a:moveTo>
                    <a:lnTo>
                      <a:pt x="0" y="19"/>
                    </a:lnTo>
                    <a:lnTo>
                      <a:pt x="0" y="2"/>
                    </a:lnTo>
                    <a:lnTo>
                      <a:pt x="0" y="2"/>
                    </a:lnTo>
                    <a:lnTo>
                      <a:pt x="2" y="1"/>
                    </a:lnTo>
                    <a:lnTo>
                      <a:pt x="6" y="0"/>
                    </a:lnTo>
                    <a:lnTo>
                      <a:pt x="10" y="0"/>
                    </a:lnTo>
                    <a:lnTo>
                      <a:pt x="12" y="1"/>
                    </a:lnTo>
                    <a:lnTo>
                      <a:pt x="12" y="1"/>
                    </a:lnTo>
                    <a:lnTo>
                      <a:pt x="10" y="0"/>
                    </a:lnTo>
                    <a:lnTo>
                      <a:pt x="6" y="0"/>
                    </a:lnTo>
                    <a:lnTo>
                      <a:pt x="2" y="1"/>
                    </a:lnTo>
                    <a:lnTo>
                      <a:pt x="0" y="2"/>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762">
                <a:extLst>
                  <a:ext uri="{FF2B5EF4-FFF2-40B4-BE49-F238E27FC236}">
                    <a16:creationId xmlns:a16="http://schemas.microsoft.com/office/drawing/2014/main" id="{1A31D771-26E3-4266-8DF4-C376ED0F26E0}"/>
                  </a:ext>
                </a:extLst>
              </p:cNvPr>
              <p:cNvSpPr>
                <a:spLocks/>
              </p:cNvSpPr>
              <p:nvPr/>
            </p:nvSpPr>
            <p:spPr bwMode="auto">
              <a:xfrm>
                <a:off x="7681733" y="5052866"/>
                <a:ext cx="36715" cy="50484"/>
              </a:xfrm>
              <a:custGeom>
                <a:avLst/>
                <a:gdLst>
                  <a:gd name="T0" fmla="*/ 0 w 45"/>
                  <a:gd name="T1" fmla="*/ 59 h 59"/>
                  <a:gd name="T2" fmla="*/ 0 w 45"/>
                  <a:gd name="T3" fmla="*/ 59 h 59"/>
                  <a:gd name="T4" fmla="*/ 0 w 45"/>
                  <a:gd name="T5" fmla="*/ 59 h 59"/>
                  <a:gd name="T6" fmla="*/ 0 w 45"/>
                  <a:gd name="T7" fmla="*/ 0 h 59"/>
                  <a:gd name="T8" fmla="*/ 0 w 45"/>
                  <a:gd name="T9" fmla="*/ 0 h 59"/>
                  <a:gd name="T10" fmla="*/ 45 w 45"/>
                  <a:gd name="T11" fmla="*/ 0 h 59"/>
                  <a:gd name="T12" fmla="*/ 45 w 45"/>
                  <a:gd name="T13" fmla="*/ 57 h 59"/>
                  <a:gd name="T14" fmla="*/ 45 w 45"/>
                  <a:gd name="T15" fmla="*/ 57 h 59"/>
                  <a:gd name="T16" fmla="*/ 45 w 45"/>
                  <a:gd name="T17" fmla="*/ 0 h 59"/>
                  <a:gd name="T18" fmla="*/ 0 w 45"/>
                  <a:gd name="T19" fmla="*/ 0 h 59"/>
                  <a:gd name="T20" fmla="*/ 0 w 45"/>
                  <a:gd name="T21" fmla="*/ 59 h 59"/>
                  <a:gd name="T22" fmla="*/ 0 w 45"/>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9">
                    <a:moveTo>
                      <a:pt x="0" y="59"/>
                    </a:moveTo>
                    <a:cubicBezTo>
                      <a:pt x="0" y="59"/>
                      <a:pt x="0" y="59"/>
                      <a:pt x="0" y="59"/>
                    </a:cubicBezTo>
                    <a:cubicBezTo>
                      <a:pt x="0" y="59"/>
                      <a:pt x="0" y="59"/>
                      <a:pt x="0" y="59"/>
                    </a:cubicBezTo>
                    <a:cubicBezTo>
                      <a:pt x="1" y="58"/>
                      <a:pt x="0" y="1"/>
                      <a:pt x="0" y="0"/>
                    </a:cubicBezTo>
                    <a:cubicBezTo>
                      <a:pt x="0" y="0"/>
                      <a:pt x="0" y="0"/>
                      <a:pt x="0" y="0"/>
                    </a:cubicBezTo>
                    <a:cubicBezTo>
                      <a:pt x="45" y="0"/>
                      <a:pt x="45" y="0"/>
                      <a:pt x="45" y="0"/>
                    </a:cubicBezTo>
                    <a:cubicBezTo>
                      <a:pt x="45" y="57"/>
                      <a:pt x="45" y="57"/>
                      <a:pt x="45" y="57"/>
                    </a:cubicBezTo>
                    <a:cubicBezTo>
                      <a:pt x="45" y="57"/>
                      <a:pt x="45" y="57"/>
                      <a:pt x="45" y="57"/>
                    </a:cubicBezTo>
                    <a:cubicBezTo>
                      <a:pt x="45" y="0"/>
                      <a:pt x="45" y="0"/>
                      <a:pt x="45" y="0"/>
                    </a:cubicBezTo>
                    <a:cubicBezTo>
                      <a:pt x="0" y="0"/>
                      <a:pt x="0" y="0"/>
                      <a:pt x="0" y="0"/>
                    </a:cubicBezTo>
                    <a:cubicBezTo>
                      <a:pt x="0" y="3"/>
                      <a:pt x="2" y="58"/>
                      <a:pt x="0" y="59"/>
                    </a:cubicBezTo>
                    <a:cubicBezTo>
                      <a:pt x="0" y="59"/>
                      <a:pt x="0" y="59"/>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763">
                <a:extLst>
                  <a:ext uri="{FF2B5EF4-FFF2-40B4-BE49-F238E27FC236}">
                    <a16:creationId xmlns:a16="http://schemas.microsoft.com/office/drawing/2014/main" id="{05E70318-5373-4D1D-950D-132CFB655395}"/>
                  </a:ext>
                </a:extLst>
              </p:cNvPr>
              <p:cNvSpPr>
                <a:spLocks/>
              </p:cNvSpPr>
              <p:nvPr/>
            </p:nvSpPr>
            <p:spPr bwMode="auto">
              <a:xfrm>
                <a:off x="7603716" y="5052866"/>
                <a:ext cx="64252" cy="50484"/>
              </a:xfrm>
              <a:custGeom>
                <a:avLst/>
                <a:gdLst>
                  <a:gd name="T0" fmla="*/ 0 w 14"/>
                  <a:gd name="T1" fmla="*/ 11 h 11"/>
                  <a:gd name="T2" fmla="*/ 0 w 14"/>
                  <a:gd name="T3" fmla="*/ 11 h 11"/>
                  <a:gd name="T4" fmla="*/ 0 w 14"/>
                  <a:gd name="T5" fmla="*/ 3 h 11"/>
                  <a:gd name="T6" fmla="*/ 0 w 14"/>
                  <a:gd name="T7" fmla="*/ 3 h 11"/>
                  <a:gd name="T8" fmla="*/ 7 w 14"/>
                  <a:gd name="T9" fmla="*/ 0 h 11"/>
                  <a:gd name="T10" fmla="*/ 7 w 14"/>
                  <a:gd name="T11" fmla="*/ 0 h 11"/>
                  <a:gd name="T12" fmla="*/ 14 w 14"/>
                  <a:gd name="T13" fmla="*/ 3 h 11"/>
                  <a:gd name="T14" fmla="*/ 14 w 14"/>
                  <a:gd name="T15" fmla="*/ 3 h 11"/>
                  <a:gd name="T16" fmla="*/ 14 w 14"/>
                  <a:gd name="T17" fmla="*/ 11 h 11"/>
                  <a:gd name="T18" fmla="*/ 14 w 14"/>
                  <a:gd name="T19" fmla="*/ 11 h 11"/>
                  <a:gd name="T20" fmla="*/ 14 w 14"/>
                  <a:gd name="T21" fmla="*/ 3 h 11"/>
                  <a:gd name="T22" fmla="*/ 7 w 14"/>
                  <a:gd name="T23" fmla="*/ 0 h 11"/>
                  <a:gd name="T24" fmla="*/ 0 w 14"/>
                  <a:gd name="T25" fmla="*/ 3 h 11"/>
                  <a:gd name="T26" fmla="*/ 0 w 1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0" y="11"/>
                    </a:moveTo>
                    <a:lnTo>
                      <a:pt x="0" y="11"/>
                    </a:lnTo>
                    <a:lnTo>
                      <a:pt x="0" y="3"/>
                    </a:lnTo>
                    <a:lnTo>
                      <a:pt x="0" y="3"/>
                    </a:lnTo>
                    <a:lnTo>
                      <a:pt x="7" y="0"/>
                    </a:lnTo>
                    <a:lnTo>
                      <a:pt x="7" y="0"/>
                    </a:lnTo>
                    <a:lnTo>
                      <a:pt x="14" y="3"/>
                    </a:lnTo>
                    <a:lnTo>
                      <a:pt x="14" y="3"/>
                    </a:lnTo>
                    <a:lnTo>
                      <a:pt x="14" y="11"/>
                    </a:lnTo>
                    <a:lnTo>
                      <a:pt x="14" y="11"/>
                    </a:lnTo>
                    <a:lnTo>
                      <a:pt x="14" y="3"/>
                    </a:lnTo>
                    <a:lnTo>
                      <a:pt x="7" y="0"/>
                    </a:lnTo>
                    <a:lnTo>
                      <a:pt x="0" y="3"/>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764">
                <a:extLst>
                  <a:ext uri="{FF2B5EF4-FFF2-40B4-BE49-F238E27FC236}">
                    <a16:creationId xmlns:a16="http://schemas.microsoft.com/office/drawing/2014/main" id="{B6D607C2-4839-4051-AA06-91BFDE4C4A07}"/>
                  </a:ext>
                </a:extLst>
              </p:cNvPr>
              <p:cNvSpPr>
                <a:spLocks/>
              </p:cNvSpPr>
              <p:nvPr/>
            </p:nvSpPr>
            <p:spPr bwMode="auto">
              <a:xfrm>
                <a:off x="7672555" y="4970257"/>
                <a:ext cx="18357" cy="36715"/>
              </a:xfrm>
              <a:custGeom>
                <a:avLst/>
                <a:gdLst>
                  <a:gd name="T0" fmla="*/ 4 w 4"/>
                  <a:gd name="T1" fmla="*/ 8 h 8"/>
                  <a:gd name="T2" fmla="*/ 4 w 4"/>
                  <a:gd name="T3" fmla="*/ 8 h 8"/>
                  <a:gd name="T4" fmla="*/ 4 w 4"/>
                  <a:gd name="T5" fmla="*/ 2 h 8"/>
                  <a:gd name="T6" fmla="*/ 0 w 4"/>
                  <a:gd name="T7" fmla="*/ 0 h 8"/>
                  <a:gd name="T8" fmla="*/ 0 w 4"/>
                  <a:gd name="T9" fmla="*/ 0 h 8"/>
                  <a:gd name="T10" fmla="*/ 4 w 4"/>
                  <a:gd name="T11" fmla="*/ 2 h 8"/>
                  <a:gd name="T12" fmla="*/ 4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8"/>
                    </a:moveTo>
                    <a:lnTo>
                      <a:pt x="4" y="8"/>
                    </a:lnTo>
                    <a:lnTo>
                      <a:pt x="4" y="2"/>
                    </a:lnTo>
                    <a:lnTo>
                      <a:pt x="0" y="0"/>
                    </a:lnTo>
                    <a:lnTo>
                      <a:pt x="0" y="0"/>
                    </a:lnTo>
                    <a:lnTo>
                      <a:pt x="4" y="2"/>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Rectangle 765">
                <a:extLst>
                  <a:ext uri="{FF2B5EF4-FFF2-40B4-BE49-F238E27FC236}">
                    <a16:creationId xmlns:a16="http://schemas.microsoft.com/office/drawing/2014/main" id="{52B88073-C5EE-4307-9FBC-DA55E9112820}"/>
                  </a:ext>
                </a:extLst>
              </p:cNvPr>
              <p:cNvSpPr>
                <a:spLocks noChangeArrowheads="1"/>
              </p:cNvSpPr>
              <p:nvPr/>
            </p:nvSpPr>
            <p:spPr bwMode="auto">
              <a:xfrm>
                <a:off x="7658789" y="4974849"/>
                <a:ext cx="4591" cy="826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766">
                <a:extLst>
                  <a:ext uri="{FF2B5EF4-FFF2-40B4-BE49-F238E27FC236}">
                    <a16:creationId xmlns:a16="http://schemas.microsoft.com/office/drawing/2014/main" id="{E7FFF65A-0E98-4BD2-B07C-AF20900DFFEB}"/>
                  </a:ext>
                </a:extLst>
              </p:cNvPr>
              <p:cNvSpPr>
                <a:spLocks/>
              </p:cNvSpPr>
              <p:nvPr/>
            </p:nvSpPr>
            <p:spPr bwMode="auto">
              <a:xfrm>
                <a:off x="7433907" y="4988615"/>
                <a:ext cx="4591" cy="78021"/>
              </a:xfrm>
              <a:custGeom>
                <a:avLst/>
                <a:gdLst>
                  <a:gd name="T0" fmla="*/ 5 w 5"/>
                  <a:gd name="T1" fmla="*/ 90 h 90"/>
                  <a:gd name="T2" fmla="*/ 0 w 5"/>
                  <a:gd name="T3" fmla="*/ 0 h 90"/>
                  <a:gd name="T4" fmla="*/ 1 w 5"/>
                  <a:gd name="T5" fmla="*/ 0 h 90"/>
                  <a:gd name="T6" fmla="*/ 5 w 5"/>
                  <a:gd name="T7" fmla="*/ 90 h 90"/>
                </a:gdLst>
                <a:ahLst/>
                <a:cxnLst>
                  <a:cxn ang="0">
                    <a:pos x="T0" y="T1"/>
                  </a:cxn>
                  <a:cxn ang="0">
                    <a:pos x="T2" y="T3"/>
                  </a:cxn>
                  <a:cxn ang="0">
                    <a:pos x="T4" y="T5"/>
                  </a:cxn>
                  <a:cxn ang="0">
                    <a:pos x="T6" y="T7"/>
                  </a:cxn>
                </a:cxnLst>
                <a:rect l="0" t="0" r="r" b="b"/>
                <a:pathLst>
                  <a:path w="5" h="90">
                    <a:moveTo>
                      <a:pt x="5" y="90"/>
                    </a:moveTo>
                    <a:cubicBezTo>
                      <a:pt x="4" y="30"/>
                      <a:pt x="0" y="0"/>
                      <a:pt x="0" y="0"/>
                    </a:cubicBezTo>
                    <a:cubicBezTo>
                      <a:pt x="1" y="0"/>
                      <a:pt x="1" y="0"/>
                      <a:pt x="1" y="0"/>
                    </a:cubicBezTo>
                    <a:cubicBezTo>
                      <a:pt x="1" y="0"/>
                      <a:pt x="4" y="30"/>
                      <a:pt x="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767">
                <a:extLst>
                  <a:ext uri="{FF2B5EF4-FFF2-40B4-BE49-F238E27FC236}">
                    <a16:creationId xmlns:a16="http://schemas.microsoft.com/office/drawing/2014/main" id="{1565D521-1D47-48D1-AAB6-DEF7731BECBD}"/>
                  </a:ext>
                </a:extLst>
              </p:cNvPr>
              <p:cNvSpPr>
                <a:spLocks/>
              </p:cNvSpPr>
              <p:nvPr/>
            </p:nvSpPr>
            <p:spPr bwMode="auto">
              <a:xfrm>
                <a:off x="7438499" y="5043689"/>
                <a:ext cx="32127" cy="4591"/>
              </a:xfrm>
              <a:custGeom>
                <a:avLst/>
                <a:gdLst>
                  <a:gd name="T0" fmla="*/ 7 w 7"/>
                  <a:gd name="T1" fmla="*/ 1 h 1"/>
                  <a:gd name="T2" fmla="*/ 0 w 7"/>
                  <a:gd name="T3" fmla="*/ 0 h 1"/>
                  <a:gd name="T4" fmla="*/ 0 w 7"/>
                  <a:gd name="T5" fmla="*/ 0 h 1"/>
                  <a:gd name="T6" fmla="*/ 7 w 7"/>
                  <a:gd name="T7" fmla="*/ 1 h 1"/>
                  <a:gd name="T8" fmla="*/ 7 w 7"/>
                  <a:gd name="T9" fmla="*/ 1 h 1"/>
                </a:gdLst>
                <a:ahLst/>
                <a:cxnLst>
                  <a:cxn ang="0">
                    <a:pos x="T0" y="T1"/>
                  </a:cxn>
                  <a:cxn ang="0">
                    <a:pos x="T2" y="T3"/>
                  </a:cxn>
                  <a:cxn ang="0">
                    <a:pos x="T4" y="T5"/>
                  </a:cxn>
                  <a:cxn ang="0">
                    <a:pos x="T6" y="T7"/>
                  </a:cxn>
                  <a:cxn ang="0">
                    <a:pos x="T8" y="T9"/>
                  </a:cxn>
                </a:cxnLst>
                <a:rect l="0" t="0" r="r" b="b"/>
                <a:pathLst>
                  <a:path w="7" h="1">
                    <a:moveTo>
                      <a:pt x="7" y="1"/>
                    </a:moveTo>
                    <a:lnTo>
                      <a:pt x="0" y="0"/>
                    </a:lnTo>
                    <a:lnTo>
                      <a:pt x="0" y="0"/>
                    </a:lnTo>
                    <a:lnTo>
                      <a:pt x="7" y="1"/>
                    </a:ln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768">
                <a:extLst>
                  <a:ext uri="{FF2B5EF4-FFF2-40B4-BE49-F238E27FC236}">
                    <a16:creationId xmlns:a16="http://schemas.microsoft.com/office/drawing/2014/main" id="{7007EA3A-D2CB-430C-9F6E-99463288825D}"/>
                  </a:ext>
                </a:extLst>
              </p:cNvPr>
              <p:cNvSpPr>
                <a:spLocks/>
              </p:cNvSpPr>
              <p:nvPr/>
            </p:nvSpPr>
            <p:spPr bwMode="auto">
              <a:xfrm>
                <a:off x="7475213" y="5016152"/>
                <a:ext cx="9179" cy="45894"/>
              </a:xfrm>
              <a:custGeom>
                <a:avLst/>
                <a:gdLst>
                  <a:gd name="T0" fmla="*/ 0 w 2"/>
                  <a:gd name="T1" fmla="*/ 10 h 10"/>
                  <a:gd name="T2" fmla="*/ 0 w 2"/>
                  <a:gd name="T3" fmla="*/ 10 h 10"/>
                  <a:gd name="T4" fmla="*/ 0 w 2"/>
                  <a:gd name="T5" fmla="*/ 1 h 10"/>
                  <a:gd name="T6" fmla="*/ 0 w 2"/>
                  <a:gd name="T7" fmla="*/ 1 h 10"/>
                  <a:gd name="T8" fmla="*/ 2 w 2"/>
                  <a:gd name="T9" fmla="*/ 0 h 10"/>
                  <a:gd name="T10" fmla="*/ 2 w 2"/>
                  <a:gd name="T11" fmla="*/ 0 h 10"/>
                  <a:gd name="T12" fmla="*/ 0 w 2"/>
                  <a:gd name="T13" fmla="*/ 1 h 10"/>
                  <a:gd name="T14" fmla="*/ 0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0" y="10"/>
                    </a:moveTo>
                    <a:lnTo>
                      <a:pt x="0" y="10"/>
                    </a:lnTo>
                    <a:lnTo>
                      <a:pt x="0" y="1"/>
                    </a:lnTo>
                    <a:lnTo>
                      <a:pt x="0" y="1"/>
                    </a:lnTo>
                    <a:lnTo>
                      <a:pt x="2" y="0"/>
                    </a:lnTo>
                    <a:lnTo>
                      <a:pt x="2" y="0"/>
                    </a:lnTo>
                    <a:lnTo>
                      <a:pt x="0" y="1"/>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769">
                <a:extLst>
                  <a:ext uri="{FF2B5EF4-FFF2-40B4-BE49-F238E27FC236}">
                    <a16:creationId xmlns:a16="http://schemas.microsoft.com/office/drawing/2014/main" id="{B4A47130-1980-46E5-84E2-27B57D5BA189}"/>
                  </a:ext>
                </a:extLst>
              </p:cNvPr>
              <p:cNvSpPr>
                <a:spLocks/>
              </p:cNvSpPr>
              <p:nvPr/>
            </p:nvSpPr>
            <p:spPr bwMode="auto">
              <a:xfrm>
                <a:off x="7433907" y="5066636"/>
                <a:ext cx="64252" cy="36715"/>
              </a:xfrm>
              <a:custGeom>
                <a:avLst/>
                <a:gdLst>
                  <a:gd name="T0" fmla="*/ 1 w 14"/>
                  <a:gd name="T1" fmla="*/ 8 h 8"/>
                  <a:gd name="T2" fmla="*/ 0 w 14"/>
                  <a:gd name="T3" fmla="*/ 1 h 8"/>
                  <a:gd name="T4" fmla="*/ 0 w 14"/>
                  <a:gd name="T5" fmla="*/ 1 h 8"/>
                  <a:gd name="T6" fmla="*/ 9 w 14"/>
                  <a:gd name="T7" fmla="*/ 0 h 8"/>
                  <a:gd name="T8" fmla="*/ 9 w 14"/>
                  <a:gd name="T9" fmla="*/ 0 h 8"/>
                  <a:gd name="T10" fmla="*/ 11 w 14"/>
                  <a:gd name="T11" fmla="*/ 0 h 8"/>
                  <a:gd name="T12" fmla="*/ 11 w 14"/>
                  <a:gd name="T13" fmla="*/ 4 h 8"/>
                  <a:gd name="T14" fmla="*/ 14 w 14"/>
                  <a:gd name="T15" fmla="*/ 4 h 8"/>
                  <a:gd name="T16" fmla="*/ 14 w 14"/>
                  <a:gd name="T17" fmla="*/ 4 h 8"/>
                  <a:gd name="T18" fmla="*/ 14 w 14"/>
                  <a:gd name="T19" fmla="*/ 8 h 8"/>
                  <a:gd name="T20" fmla="*/ 14 w 14"/>
                  <a:gd name="T21" fmla="*/ 8 h 8"/>
                  <a:gd name="T22" fmla="*/ 14 w 14"/>
                  <a:gd name="T23" fmla="*/ 4 h 8"/>
                  <a:gd name="T24" fmla="*/ 11 w 14"/>
                  <a:gd name="T25" fmla="*/ 4 h 8"/>
                  <a:gd name="T26" fmla="*/ 11 w 14"/>
                  <a:gd name="T27" fmla="*/ 0 h 8"/>
                  <a:gd name="T28" fmla="*/ 9 w 14"/>
                  <a:gd name="T29" fmla="*/ 0 h 8"/>
                  <a:gd name="T30" fmla="*/ 0 w 14"/>
                  <a:gd name="T31" fmla="*/ 1 h 8"/>
                  <a:gd name="T32" fmla="*/ 1 w 14"/>
                  <a:gd name="T33" fmla="*/ 8 h 8"/>
                  <a:gd name="T34" fmla="*/ 1 w 14"/>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8">
                    <a:moveTo>
                      <a:pt x="1" y="8"/>
                    </a:moveTo>
                    <a:lnTo>
                      <a:pt x="0" y="1"/>
                    </a:lnTo>
                    <a:lnTo>
                      <a:pt x="0" y="1"/>
                    </a:lnTo>
                    <a:lnTo>
                      <a:pt x="9" y="0"/>
                    </a:lnTo>
                    <a:lnTo>
                      <a:pt x="9" y="0"/>
                    </a:lnTo>
                    <a:lnTo>
                      <a:pt x="11" y="0"/>
                    </a:lnTo>
                    <a:lnTo>
                      <a:pt x="11" y="4"/>
                    </a:lnTo>
                    <a:lnTo>
                      <a:pt x="14" y="4"/>
                    </a:lnTo>
                    <a:lnTo>
                      <a:pt x="14" y="4"/>
                    </a:lnTo>
                    <a:lnTo>
                      <a:pt x="14" y="8"/>
                    </a:lnTo>
                    <a:lnTo>
                      <a:pt x="14" y="8"/>
                    </a:lnTo>
                    <a:lnTo>
                      <a:pt x="14" y="4"/>
                    </a:lnTo>
                    <a:lnTo>
                      <a:pt x="11" y="4"/>
                    </a:lnTo>
                    <a:lnTo>
                      <a:pt x="11" y="0"/>
                    </a:lnTo>
                    <a:lnTo>
                      <a:pt x="9" y="0"/>
                    </a:lnTo>
                    <a:lnTo>
                      <a:pt x="0" y="1"/>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770">
                <a:extLst>
                  <a:ext uri="{FF2B5EF4-FFF2-40B4-BE49-F238E27FC236}">
                    <a16:creationId xmlns:a16="http://schemas.microsoft.com/office/drawing/2014/main" id="{522AB9DD-E8EF-4CF1-9872-7B1B478AC188}"/>
                  </a:ext>
                </a:extLst>
              </p:cNvPr>
              <p:cNvSpPr>
                <a:spLocks/>
              </p:cNvSpPr>
              <p:nvPr/>
            </p:nvSpPr>
            <p:spPr bwMode="auto">
              <a:xfrm>
                <a:off x="7438499" y="5066636"/>
                <a:ext cx="45894" cy="9179"/>
              </a:xfrm>
              <a:custGeom>
                <a:avLst/>
                <a:gdLst>
                  <a:gd name="T0" fmla="*/ 3 w 10"/>
                  <a:gd name="T1" fmla="*/ 2 h 2"/>
                  <a:gd name="T2" fmla="*/ 3 w 10"/>
                  <a:gd name="T3" fmla="*/ 2 h 2"/>
                  <a:gd name="T4" fmla="*/ 0 w 10"/>
                  <a:gd name="T5" fmla="*/ 1 h 2"/>
                  <a:gd name="T6" fmla="*/ 0 w 10"/>
                  <a:gd name="T7" fmla="*/ 1 h 2"/>
                  <a:gd name="T8" fmla="*/ 3 w 10"/>
                  <a:gd name="T9" fmla="*/ 1 h 2"/>
                  <a:gd name="T10" fmla="*/ 10 w 10"/>
                  <a:gd name="T11" fmla="*/ 0 h 2"/>
                  <a:gd name="T12" fmla="*/ 10 w 10"/>
                  <a:gd name="T13" fmla="*/ 0 h 2"/>
                  <a:gd name="T14" fmla="*/ 3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3" y="2"/>
                    </a:moveTo>
                    <a:lnTo>
                      <a:pt x="3" y="2"/>
                    </a:lnTo>
                    <a:lnTo>
                      <a:pt x="0" y="1"/>
                    </a:lnTo>
                    <a:lnTo>
                      <a:pt x="0" y="1"/>
                    </a:lnTo>
                    <a:lnTo>
                      <a:pt x="3" y="1"/>
                    </a:lnTo>
                    <a:lnTo>
                      <a:pt x="10" y="0"/>
                    </a:lnTo>
                    <a:lnTo>
                      <a:pt x="10" y="0"/>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Rectangle 771">
                <a:extLst>
                  <a:ext uri="{FF2B5EF4-FFF2-40B4-BE49-F238E27FC236}">
                    <a16:creationId xmlns:a16="http://schemas.microsoft.com/office/drawing/2014/main" id="{A47B11AD-22F2-46B6-8050-8182F618B924}"/>
                  </a:ext>
                </a:extLst>
              </p:cNvPr>
              <p:cNvSpPr>
                <a:spLocks noChangeArrowheads="1"/>
              </p:cNvSpPr>
              <p:nvPr/>
            </p:nvSpPr>
            <p:spPr bwMode="auto">
              <a:xfrm>
                <a:off x="7452265" y="5071224"/>
                <a:ext cx="4591" cy="321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pic>
        <p:nvPicPr>
          <p:cNvPr id="110" name="Afbeelding 109">
            <a:extLst>
              <a:ext uri="{FF2B5EF4-FFF2-40B4-BE49-F238E27FC236}">
                <a16:creationId xmlns:a16="http://schemas.microsoft.com/office/drawing/2014/main" id="{87643B31-69E8-471F-A335-CB3BDC8FC1F5}"/>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633481" y="3294381"/>
            <a:ext cx="712707" cy="252989"/>
          </a:xfrm>
          <a:prstGeom prst="rect">
            <a:avLst/>
          </a:prstGeom>
        </p:spPr>
      </p:pic>
      <p:grpSp>
        <p:nvGrpSpPr>
          <p:cNvPr id="111" name="Groep 110">
            <a:extLst>
              <a:ext uri="{FF2B5EF4-FFF2-40B4-BE49-F238E27FC236}">
                <a16:creationId xmlns:a16="http://schemas.microsoft.com/office/drawing/2014/main" id="{AD9D5985-1177-4063-A6AD-8EE8DEE7671B}"/>
              </a:ext>
            </a:extLst>
          </p:cNvPr>
          <p:cNvGrpSpPr/>
          <p:nvPr/>
        </p:nvGrpSpPr>
        <p:grpSpPr>
          <a:xfrm>
            <a:off x="832517" y="2384497"/>
            <a:ext cx="294819" cy="295550"/>
            <a:chOff x="3622676" y="2443163"/>
            <a:chExt cx="639763" cy="641350"/>
          </a:xfrm>
          <a:solidFill>
            <a:schemeClr val="tx2"/>
          </a:solidFill>
        </p:grpSpPr>
        <p:sp>
          <p:nvSpPr>
            <p:cNvPr id="112" name="Rectangle 27">
              <a:extLst>
                <a:ext uri="{FF2B5EF4-FFF2-40B4-BE49-F238E27FC236}">
                  <a16:creationId xmlns:a16="http://schemas.microsoft.com/office/drawing/2014/main" id="{524E548B-B27A-44D2-B7BC-0885E3913BCE}"/>
                </a:ext>
              </a:extLst>
            </p:cNvPr>
            <p:cNvSpPr>
              <a:spLocks noChangeArrowheads="1"/>
            </p:cNvSpPr>
            <p:nvPr/>
          </p:nvSpPr>
          <p:spPr bwMode="auto">
            <a:xfrm>
              <a:off x="3813176"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Rectangle 28">
              <a:extLst>
                <a:ext uri="{FF2B5EF4-FFF2-40B4-BE49-F238E27FC236}">
                  <a16:creationId xmlns:a16="http://schemas.microsoft.com/office/drawing/2014/main" id="{FC08CBC4-179C-4F6F-A266-3C80AB9DC66B}"/>
                </a:ext>
              </a:extLst>
            </p:cNvPr>
            <p:cNvSpPr>
              <a:spLocks noChangeArrowheads="1"/>
            </p:cNvSpPr>
            <p:nvPr/>
          </p:nvSpPr>
          <p:spPr bwMode="auto">
            <a:xfrm>
              <a:off x="3892551"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Rectangle 29">
              <a:extLst>
                <a:ext uri="{FF2B5EF4-FFF2-40B4-BE49-F238E27FC236}">
                  <a16:creationId xmlns:a16="http://schemas.microsoft.com/office/drawing/2014/main" id="{AC29A0A2-8F4F-4BD0-AF4E-350C3842E1F3}"/>
                </a:ext>
              </a:extLst>
            </p:cNvPr>
            <p:cNvSpPr>
              <a:spLocks noChangeArrowheads="1"/>
            </p:cNvSpPr>
            <p:nvPr/>
          </p:nvSpPr>
          <p:spPr bwMode="auto">
            <a:xfrm>
              <a:off x="3971926"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Rectangle 30">
              <a:extLst>
                <a:ext uri="{FF2B5EF4-FFF2-40B4-BE49-F238E27FC236}">
                  <a16:creationId xmlns:a16="http://schemas.microsoft.com/office/drawing/2014/main" id="{A96EBF4F-178D-4D6A-8280-5664F002B4F3}"/>
                </a:ext>
              </a:extLst>
            </p:cNvPr>
            <p:cNvSpPr>
              <a:spLocks noChangeArrowheads="1"/>
            </p:cNvSpPr>
            <p:nvPr/>
          </p:nvSpPr>
          <p:spPr bwMode="auto">
            <a:xfrm>
              <a:off x="4049713" y="25257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Rectangle 31">
              <a:extLst>
                <a:ext uri="{FF2B5EF4-FFF2-40B4-BE49-F238E27FC236}">
                  <a16:creationId xmlns:a16="http://schemas.microsoft.com/office/drawing/2014/main" id="{9659D486-4EA6-4D61-924E-C8ED0E5DED65}"/>
                </a:ext>
              </a:extLst>
            </p:cNvPr>
            <p:cNvSpPr>
              <a:spLocks noChangeArrowheads="1"/>
            </p:cNvSpPr>
            <p:nvPr/>
          </p:nvSpPr>
          <p:spPr bwMode="auto">
            <a:xfrm>
              <a:off x="3813176"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Rectangle 32">
              <a:extLst>
                <a:ext uri="{FF2B5EF4-FFF2-40B4-BE49-F238E27FC236}">
                  <a16:creationId xmlns:a16="http://schemas.microsoft.com/office/drawing/2014/main" id="{362F5034-42E8-46E9-9E2C-B404F099E70B}"/>
                </a:ext>
              </a:extLst>
            </p:cNvPr>
            <p:cNvSpPr>
              <a:spLocks noChangeArrowheads="1"/>
            </p:cNvSpPr>
            <p:nvPr/>
          </p:nvSpPr>
          <p:spPr bwMode="auto">
            <a:xfrm>
              <a:off x="3892551"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Rectangle 33">
              <a:extLst>
                <a:ext uri="{FF2B5EF4-FFF2-40B4-BE49-F238E27FC236}">
                  <a16:creationId xmlns:a16="http://schemas.microsoft.com/office/drawing/2014/main" id="{9B1DBDFE-A4B7-4210-B2E3-81EE98CBF3BF}"/>
                </a:ext>
              </a:extLst>
            </p:cNvPr>
            <p:cNvSpPr>
              <a:spLocks noChangeArrowheads="1"/>
            </p:cNvSpPr>
            <p:nvPr/>
          </p:nvSpPr>
          <p:spPr bwMode="auto">
            <a:xfrm>
              <a:off x="3971926"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Rectangle 34">
              <a:extLst>
                <a:ext uri="{FF2B5EF4-FFF2-40B4-BE49-F238E27FC236}">
                  <a16:creationId xmlns:a16="http://schemas.microsoft.com/office/drawing/2014/main" id="{81F55F7A-77EC-44A4-B4A5-8794A722A67D}"/>
                </a:ext>
              </a:extLst>
            </p:cNvPr>
            <p:cNvSpPr>
              <a:spLocks noChangeArrowheads="1"/>
            </p:cNvSpPr>
            <p:nvPr/>
          </p:nvSpPr>
          <p:spPr bwMode="auto">
            <a:xfrm>
              <a:off x="4049713" y="2635251"/>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Rectangle 35">
              <a:extLst>
                <a:ext uri="{FF2B5EF4-FFF2-40B4-BE49-F238E27FC236}">
                  <a16:creationId xmlns:a16="http://schemas.microsoft.com/office/drawing/2014/main" id="{8C79D7D2-130B-4EEE-9ABB-7DEAFA0038EC}"/>
                </a:ext>
              </a:extLst>
            </p:cNvPr>
            <p:cNvSpPr>
              <a:spLocks noChangeArrowheads="1"/>
            </p:cNvSpPr>
            <p:nvPr/>
          </p:nvSpPr>
          <p:spPr bwMode="auto">
            <a:xfrm>
              <a:off x="3813176"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Rectangle 36">
              <a:extLst>
                <a:ext uri="{FF2B5EF4-FFF2-40B4-BE49-F238E27FC236}">
                  <a16:creationId xmlns:a16="http://schemas.microsoft.com/office/drawing/2014/main" id="{1F163838-1EAB-4029-82CA-1D7AF2E44E7A}"/>
                </a:ext>
              </a:extLst>
            </p:cNvPr>
            <p:cNvSpPr>
              <a:spLocks noChangeArrowheads="1"/>
            </p:cNvSpPr>
            <p:nvPr/>
          </p:nvSpPr>
          <p:spPr bwMode="auto">
            <a:xfrm>
              <a:off x="3892551"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Rectangle 37">
              <a:extLst>
                <a:ext uri="{FF2B5EF4-FFF2-40B4-BE49-F238E27FC236}">
                  <a16:creationId xmlns:a16="http://schemas.microsoft.com/office/drawing/2014/main" id="{B6D744BD-9403-4C30-B47E-AF40D31E8698}"/>
                </a:ext>
              </a:extLst>
            </p:cNvPr>
            <p:cNvSpPr>
              <a:spLocks noChangeArrowheads="1"/>
            </p:cNvSpPr>
            <p:nvPr/>
          </p:nvSpPr>
          <p:spPr bwMode="auto">
            <a:xfrm>
              <a:off x="3971926"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Rectangle 38">
              <a:extLst>
                <a:ext uri="{FF2B5EF4-FFF2-40B4-BE49-F238E27FC236}">
                  <a16:creationId xmlns:a16="http://schemas.microsoft.com/office/drawing/2014/main" id="{3B3D4FA4-C56C-4594-92E2-B5953BFE769A}"/>
                </a:ext>
              </a:extLst>
            </p:cNvPr>
            <p:cNvSpPr>
              <a:spLocks noChangeArrowheads="1"/>
            </p:cNvSpPr>
            <p:nvPr/>
          </p:nvSpPr>
          <p:spPr bwMode="auto">
            <a:xfrm>
              <a:off x="4049713" y="274320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Rectangle 39">
              <a:extLst>
                <a:ext uri="{FF2B5EF4-FFF2-40B4-BE49-F238E27FC236}">
                  <a16:creationId xmlns:a16="http://schemas.microsoft.com/office/drawing/2014/main" id="{5B979389-D456-4FA7-8B7D-E864C9FF67EA}"/>
                </a:ext>
              </a:extLst>
            </p:cNvPr>
            <p:cNvSpPr>
              <a:spLocks noChangeArrowheads="1"/>
            </p:cNvSpPr>
            <p:nvPr/>
          </p:nvSpPr>
          <p:spPr bwMode="auto">
            <a:xfrm>
              <a:off x="3892551"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Rectangle 40">
              <a:extLst>
                <a:ext uri="{FF2B5EF4-FFF2-40B4-BE49-F238E27FC236}">
                  <a16:creationId xmlns:a16="http://schemas.microsoft.com/office/drawing/2014/main" id="{9836ECEA-5E68-432F-8EED-E6C86802D84F}"/>
                </a:ext>
              </a:extLst>
            </p:cNvPr>
            <p:cNvSpPr>
              <a:spLocks noChangeArrowheads="1"/>
            </p:cNvSpPr>
            <p:nvPr/>
          </p:nvSpPr>
          <p:spPr bwMode="auto">
            <a:xfrm>
              <a:off x="3813176"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Rectangle 41">
              <a:extLst>
                <a:ext uri="{FF2B5EF4-FFF2-40B4-BE49-F238E27FC236}">
                  <a16:creationId xmlns:a16="http://schemas.microsoft.com/office/drawing/2014/main" id="{079AE6AF-1711-458C-987E-102399BEA2D2}"/>
                </a:ext>
              </a:extLst>
            </p:cNvPr>
            <p:cNvSpPr>
              <a:spLocks noChangeArrowheads="1"/>
            </p:cNvSpPr>
            <p:nvPr/>
          </p:nvSpPr>
          <p:spPr bwMode="auto">
            <a:xfrm>
              <a:off x="3971926"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Rectangle 42">
              <a:extLst>
                <a:ext uri="{FF2B5EF4-FFF2-40B4-BE49-F238E27FC236}">
                  <a16:creationId xmlns:a16="http://schemas.microsoft.com/office/drawing/2014/main" id="{921F4948-FE00-49C0-88C6-5C3D757CEC89}"/>
                </a:ext>
              </a:extLst>
            </p:cNvPr>
            <p:cNvSpPr>
              <a:spLocks noChangeArrowheads="1"/>
            </p:cNvSpPr>
            <p:nvPr/>
          </p:nvSpPr>
          <p:spPr bwMode="auto">
            <a:xfrm>
              <a:off x="4049713" y="2851151"/>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Rectangle 43">
              <a:extLst>
                <a:ext uri="{FF2B5EF4-FFF2-40B4-BE49-F238E27FC236}">
                  <a16:creationId xmlns:a16="http://schemas.microsoft.com/office/drawing/2014/main" id="{5E1B72B3-D227-4B6C-B925-903CDB9D3045}"/>
                </a:ext>
              </a:extLst>
            </p:cNvPr>
            <p:cNvSpPr>
              <a:spLocks noChangeArrowheads="1"/>
            </p:cNvSpPr>
            <p:nvPr/>
          </p:nvSpPr>
          <p:spPr bwMode="auto">
            <a:xfrm>
              <a:off x="3813176" y="2960688"/>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Rectangle 44">
              <a:extLst>
                <a:ext uri="{FF2B5EF4-FFF2-40B4-BE49-F238E27FC236}">
                  <a16:creationId xmlns:a16="http://schemas.microsoft.com/office/drawing/2014/main" id="{AD7682C1-DD32-468F-8041-6FE2FCBC75B3}"/>
                </a:ext>
              </a:extLst>
            </p:cNvPr>
            <p:cNvSpPr>
              <a:spLocks noChangeArrowheads="1"/>
            </p:cNvSpPr>
            <p:nvPr/>
          </p:nvSpPr>
          <p:spPr bwMode="auto">
            <a:xfrm>
              <a:off x="4049713" y="2960688"/>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45">
              <a:extLst>
                <a:ext uri="{FF2B5EF4-FFF2-40B4-BE49-F238E27FC236}">
                  <a16:creationId xmlns:a16="http://schemas.microsoft.com/office/drawing/2014/main" id="{12B340BB-DB1B-4208-9F61-EFCC172FD592}"/>
                </a:ext>
              </a:extLst>
            </p:cNvPr>
            <p:cNvSpPr>
              <a:spLocks noEditPoints="1"/>
            </p:cNvSpPr>
            <p:nvPr/>
          </p:nvSpPr>
          <p:spPr bwMode="auto">
            <a:xfrm>
              <a:off x="3622676" y="2443163"/>
              <a:ext cx="639763" cy="641350"/>
            </a:xfrm>
            <a:custGeom>
              <a:avLst/>
              <a:gdLst>
                <a:gd name="T0" fmla="*/ 385 w 403"/>
                <a:gd name="T1" fmla="*/ 80 h 404"/>
                <a:gd name="T2" fmla="*/ 333 w 403"/>
                <a:gd name="T3" fmla="*/ 80 h 404"/>
                <a:gd name="T4" fmla="*/ 333 w 403"/>
                <a:gd name="T5" fmla="*/ 0 h 404"/>
                <a:gd name="T6" fmla="*/ 71 w 403"/>
                <a:gd name="T7" fmla="*/ 0 h 404"/>
                <a:gd name="T8" fmla="*/ 71 w 403"/>
                <a:gd name="T9" fmla="*/ 80 h 404"/>
                <a:gd name="T10" fmla="*/ 18 w 403"/>
                <a:gd name="T11" fmla="*/ 80 h 404"/>
                <a:gd name="T12" fmla="*/ 18 w 403"/>
                <a:gd name="T13" fmla="*/ 389 h 404"/>
                <a:gd name="T14" fmla="*/ 0 w 403"/>
                <a:gd name="T15" fmla="*/ 389 h 404"/>
                <a:gd name="T16" fmla="*/ 0 w 403"/>
                <a:gd name="T17" fmla="*/ 404 h 404"/>
                <a:gd name="T18" fmla="*/ 18 w 403"/>
                <a:gd name="T19" fmla="*/ 404 h 404"/>
                <a:gd name="T20" fmla="*/ 71 w 403"/>
                <a:gd name="T21" fmla="*/ 404 h 404"/>
                <a:gd name="T22" fmla="*/ 85 w 403"/>
                <a:gd name="T23" fmla="*/ 404 h 404"/>
                <a:gd name="T24" fmla="*/ 318 w 403"/>
                <a:gd name="T25" fmla="*/ 404 h 404"/>
                <a:gd name="T26" fmla="*/ 333 w 403"/>
                <a:gd name="T27" fmla="*/ 404 h 404"/>
                <a:gd name="T28" fmla="*/ 385 w 403"/>
                <a:gd name="T29" fmla="*/ 404 h 404"/>
                <a:gd name="T30" fmla="*/ 403 w 403"/>
                <a:gd name="T31" fmla="*/ 404 h 404"/>
                <a:gd name="T32" fmla="*/ 403 w 403"/>
                <a:gd name="T33" fmla="*/ 389 h 404"/>
                <a:gd name="T34" fmla="*/ 385 w 403"/>
                <a:gd name="T35" fmla="*/ 389 h 404"/>
                <a:gd name="T36" fmla="*/ 385 w 403"/>
                <a:gd name="T37" fmla="*/ 80 h 404"/>
                <a:gd name="T38" fmla="*/ 32 w 403"/>
                <a:gd name="T39" fmla="*/ 389 h 404"/>
                <a:gd name="T40" fmla="*/ 32 w 403"/>
                <a:gd name="T41" fmla="*/ 94 h 404"/>
                <a:gd name="T42" fmla="*/ 71 w 403"/>
                <a:gd name="T43" fmla="*/ 94 h 404"/>
                <a:gd name="T44" fmla="*/ 71 w 403"/>
                <a:gd name="T45" fmla="*/ 389 h 404"/>
                <a:gd name="T46" fmla="*/ 32 w 403"/>
                <a:gd name="T47" fmla="*/ 389 h 404"/>
                <a:gd name="T48" fmla="*/ 220 w 403"/>
                <a:gd name="T49" fmla="*/ 389 h 404"/>
                <a:gd name="T50" fmla="*/ 184 w 403"/>
                <a:gd name="T51" fmla="*/ 389 h 404"/>
                <a:gd name="T52" fmla="*/ 184 w 403"/>
                <a:gd name="T53" fmla="*/ 351 h 404"/>
                <a:gd name="T54" fmla="*/ 220 w 403"/>
                <a:gd name="T55" fmla="*/ 351 h 404"/>
                <a:gd name="T56" fmla="*/ 220 w 403"/>
                <a:gd name="T57" fmla="*/ 389 h 404"/>
                <a:gd name="T58" fmla="*/ 234 w 403"/>
                <a:gd name="T59" fmla="*/ 389 h 404"/>
                <a:gd name="T60" fmla="*/ 234 w 403"/>
                <a:gd name="T61" fmla="*/ 337 h 404"/>
                <a:gd name="T62" fmla="*/ 170 w 403"/>
                <a:gd name="T63" fmla="*/ 337 h 404"/>
                <a:gd name="T64" fmla="*/ 170 w 403"/>
                <a:gd name="T65" fmla="*/ 389 h 404"/>
                <a:gd name="T66" fmla="*/ 85 w 403"/>
                <a:gd name="T67" fmla="*/ 389 h 404"/>
                <a:gd name="T68" fmla="*/ 85 w 403"/>
                <a:gd name="T69" fmla="*/ 80 h 404"/>
                <a:gd name="T70" fmla="*/ 85 w 403"/>
                <a:gd name="T71" fmla="*/ 14 h 404"/>
                <a:gd name="T72" fmla="*/ 318 w 403"/>
                <a:gd name="T73" fmla="*/ 14 h 404"/>
                <a:gd name="T74" fmla="*/ 318 w 403"/>
                <a:gd name="T75" fmla="*/ 80 h 404"/>
                <a:gd name="T76" fmla="*/ 318 w 403"/>
                <a:gd name="T77" fmla="*/ 389 h 404"/>
                <a:gd name="T78" fmla="*/ 234 w 403"/>
                <a:gd name="T79" fmla="*/ 389 h 404"/>
                <a:gd name="T80" fmla="*/ 333 w 403"/>
                <a:gd name="T81" fmla="*/ 389 h 404"/>
                <a:gd name="T82" fmla="*/ 333 w 403"/>
                <a:gd name="T83" fmla="*/ 94 h 404"/>
                <a:gd name="T84" fmla="*/ 371 w 403"/>
                <a:gd name="T85" fmla="*/ 94 h 404"/>
                <a:gd name="T86" fmla="*/ 371 w 403"/>
                <a:gd name="T87" fmla="*/ 389 h 404"/>
                <a:gd name="T88" fmla="*/ 333 w 403"/>
                <a:gd name="T89" fmla="*/ 38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3" h="404">
                  <a:moveTo>
                    <a:pt x="385" y="80"/>
                  </a:moveTo>
                  <a:lnTo>
                    <a:pt x="333" y="80"/>
                  </a:lnTo>
                  <a:lnTo>
                    <a:pt x="333" y="0"/>
                  </a:lnTo>
                  <a:lnTo>
                    <a:pt x="71" y="0"/>
                  </a:lnTo>
                  <a:lnTo>
                    <a:pt x="71" y="80"/>
                  </a:lnTo>
                  <a:lnTo>
                    <a:pt x="18" y="80"/>
                  </a:lnTo>
                  <a:lnTo>
                    <a:pt x="18" y="389"/>
                  </a:lnTo>
                  <a:lnTo>
                    <a:pt x="0" y="389"/>
                  </a:lnTo>
                  <a:lnTo>
                    <a:pt x="0" y="404"/>
                  </a:lnTo>
                  <a:lnTo>
                    <a:pt x="18" y="404"/>
                  </a:lnTo>
                  <a:lnTo>
                    <a:pt x="71" y="404"/>
                  </a:lnTo>
                  <a:lnTo>
                    <a:pt x="85" y="404"/>
                  </a:lnTo>
                  <a:lnTo>
                    <a:pt x="318" y="404"/>
                  </a:lnTo>
                  <a:lnTo>
                    <a:pt x="333" y="404"/>
                  </a:lnTo>
                  <a:lnTo>
                    <a:pt x="385" y="404"/>
                  </a:lnTo>
                  <a:lnTo>
                    <a:pt x="403" y="404"/>
                  </a:lnTo>
                  <a:lnTo>
                    <a:pt x="403" y="389"/>
                  </a:lnTo>
                  <a:lnTo>
                    <a:pt x="385" y="389"/>
                  </a:lnTo>
                  <a:lnTo>
                    <a:pt x="385" y="80"/>
                  </a:lnTo>
                  <a:close/>
                  <a:moveTo>
                    <a:pt x="32" y="389"/>
                  </a:moveTo>
                  <a:lnTo>
                    <a:pt x="32" y="94"/>
                  </a:lnTo>
                  <a:lnTo>
                    <a:pt x="71" y="94"/>
                  </a:lnTo>
                  <a:lnTo>
                    <a:pt x="71" y="389"/>
                  </a:lnTo>
                  <a:lnTo>
                    <a:pt x="32" y="389"/>
                  </a:lnTo>
                  <a:close/>
                  <a:moveTo>
                    <a:pt x="220" y="389"/>
                  </a:moveTo>
                  <a:lnTo>
                    <a:pt x="184" y="389"/>
                  </a:lnTo>
                  <a:lnTo>
                    <a:pt x="184" y="351"/>
                  </a:lnTo>
                  <a:lnTo>
                    <a:pt x="220" y="351"/>
                  </a:lnTo>
                  <a:lnTo>
                    <a:pt x="220" y="389"/>
                  </a:lnTo>
                  <a:close/>
                  <a:moveTo>
                    <a:pt x="234" y="389"/>
                  </a:moveTo>
                  <a:lnTo>
                    <a:pt x="234" y="337"/>
                  </a:lnTo>
                  <a:lnTo>
                    <a:pt x="170" y="337"/>
                  </a:lnTo>
                  <a:lnTo>
                    <a:pt x="170" y="389"/>
                  </a:lnTo>
                  <a:lnTo>
                    <a:pt x="85" y="389"/>
                  </a:lnTo>
                  <a:lnTo>
                    <a:pt x="85" y="80"/>
                  </a:lnTo>
                  <a:lnTo>
                    <a:pt x="85" y="14"/>
                  </a:lnTo>
                  <a:lnTo>
                    <a:pt x="318" y="14"/>
                  </a:lnTo>
                  <a:lnTo>
                    <a:pt x="318" y="80"/>
                  </a:lnTo>
                  <a:lnTo>
                    <a:pt x="318" y="389"/>
                  </a:lnTo>
                  <a:lnTo>
                    <a:pt x="234" y="389"/>
                  </a:lnTo>
                  <a:close/>
                  <a:moveTo>
                    <a:pt x="333" y="389"/>
                  </a:moveTo>
                  <a:lnTo>
                    <a:pt x="333" y="94"/>
                  </a:lnTo>
                  <a:lnTo>
                    <a:pt x="371" y="94"/>
                  </a:lnTo>
                  <a:lnTo>
                    <a:pt x="371" y="389"/>
                  </a:lnTo>
                  <a:lnTo>
                    <a:pt x="333" y="38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1" name="Groep 130">
            <a:extLst>
              <a:ext uri="{FF2B5EF4-FFF2-40B4-BE49-F238E27FC236}">
                <a16:creationId xmlns:a16="http://schemas.microsoft.com/office/drawing/2014/main" id="{08CEE8BB-25DD-40B8-9CCF-BFBE3184841D}"/>
              </a:ext>
            </a:extLst>
          </p:cNvPr>
          <p:cNvGrpSpPr/>
          <p:nvPr/>
        </p:nvGrpSpPr>
        <p:grpSpPr>
          <a:xfrm>
            <a:off x="2165899" y="2444636"/>
            <a:ext cx="363498" cy="229481"/>
            <a:chOff x="3629026" y="3963988"/>
            <a:chExt cx="628650" cy="396875"/>
          </a:xfrm>
          <a:solidFill>
            <a:schemeClr val="tx2"/>
          </a:solidFill>
        </p:grpSpPr>
        <p:sp>
          <p:nvSpPr>
            <p:cNvPr id="132" name="Rectangle 175">
              <a:extLst>
                <a:ext uri="{FF2B5EF4-FFF2-40B4-BE49-F238E27FC236}">
                  <a16:creationId xmlns:a16="http://schemas.microsoft.com/office/drawing/2014/main" id="{9268B18C-EB66-4A3D-A746-B39A8B5BD20B}"/>
                </a:ext>
              </a:extLst>
            </p:cNvPr>
            <p:cNvSpPr>
              <a:spLocks noChangeArrowheads="1"/>
            </p:cNvSpPr>
            <p:nvPr/>
          </p:nvSpPr>
          <p:spPr bwMode="auto">
            <a:xfrm>
              <a:off x="3733801"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Rectangle 176">
              <a:extLst>
                <a:ext uri="{FF2B5EF4-FFF2-40B4-BE49-F238E27FC236}">
                  <a16:creationId xmlns:a16="http://schemas.microsoft.com/office/drawing/2014/main" id="{620AEA9B-8468-48A9-AA51-B452E8F6DF23}"/>
                </a:ext>
              </a:extLst>
            </p:cNvPr>
            <p:cNvSpPr>
              <a:spLocks noChangeArrowheads="1"/>
            </p:cNvSpPr>
            <p:nvPr/>
          </p:nvSpPr>
          <p:spPr bwMode="auto">
            <a:xfrm>
              <a:off x="3813176"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Rectangle 177">
              <a:extLst>
                <a:ext uri="{FF2B5EF4-FFF2-40B4-BE49-F238E27FC236}">
                  <a16:creationId xmlns:a16="http://schemas.microsoft.com/office/drawing/2014/main" id="{89FA204B-3566-4025-BD00-33F8C0783AA1}"/>
                </a:ext>
              </a:extLst>
            </p:cNvPr>
            <p:cNvSpPr>
              <a:spLocks noChangeArrowheads="1"/>
            </p:cNvSpPr>
            <p:nvPr/>
          </p:nvSpPr>
          <p:spPr bwMode="auto">
            <a:xfrm>
              <a:off x="3892551"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Rectangle 178">
              <a:extLst>
                <a:ext uri="{FF2B5EF4-FFF2-40B4-BE49-F238E27FC236}">
                  <a16:creationId xmlns:a16="http://schemas.microsoft.com/office/drawing/2014/main" id="{4CFA0363-1228-47E6-96D7-2C73531F0208}"/>
                </a:ext>
              </a:extLst>
            </p:cNvPr>
            <p:cNvSpPr>
              <a:spLocks noChangeArrowheads="1"/>
            </p:cNvSpPr>
            <p:nvPr/>
          </p:nvSpPr>
          <p:spPr bwMode="auto">
            <a:xfrm>
              <a:off x="3971926"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Rectangle 179">
              <a:extLst>
                <a:ext uri="{FF2B5EF4-FFF2-40B4-BE49-F238E27FC236}">
                  <a16:creationId xmlns:a16="http://schemas.microsoft.com/office/drawing/2014/main" id="{A2469A66-B2E9-4489-A9BF-57C0090250E1}"/>
                </a:ext>
              </a:extLst>
            </p:cNvPr>
            <p:cNvSpPr>
              <a:spLocks noChangeArrowheads="1"/>
            </p:cNvSpPr>
            <p:nvPr/>
          </p:nvSpPr>
          <p:spPr bwMode="auto">
            <a:xfrm>
              <a:off x="3971926" y="423545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Rectangle 180">
              <a:extLst>
                <a:ext uri="{FF2B5EF4-FFF2-40B4-BE49-F238E27FC236}">
                  <a16:creationId xmlns:a16="http://schemas.microsoft.com/office/drawing/2014/main" id="{5E98EA39-405C-41EF-8FB5-166754BFDA86}"/>
                </a:ext>
              </a:extLst>
            </p:cNvPr>
            <p:cNvSpPr>
              <a:spLocks noChangeArrowheads="1"/>
            </p:cNvSpPr>
            <p:nvPr/>
          </p:nvSpPr>
          <p:spPr bwMode="auto">
            <a:xfrm>
              <a:off x="3892551" y="423545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Rectangle 181">
              <a:extLst>
                <a:ext uri="{FF2B5EF4-FFF2-40B4-BE49-F238E27FC236}">
                  <a16:creationId xmlns:a16="http://schemas.microsoft.com/office/drawing/2014/main" id="{C3D1C583-35EB-4E2C-BE07-2657EC9487A8}"/>
                </a:ext>
              </a:extLst>
            </p:cNvPr>
            <p:cNvSpPr>
              <a:spLocks noChangeArrowheads="1"/>
            </p:cNvSpPr>
            <p:nvPr/>
          </p:nvSpPr>
          <p:spPr bwMode="auto">
            <a:xfrm>
              <a:off x="4049713" y="41259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Rectangle 182">
              <a:extLst>
                <a:ext uri="{FF2B5EF4-FFF2-40B4-BE49-F238E27FC236}">
                  <a16:creationId xmlns:a16="http://schemas.microsoft.com/office/drawing/2014/main" id="{07EA165F-69BD-43E9-987B-60ECCF44CE11}"/>
                </a:ext>
              </a:extLst>
            </p:cNvPr>
            <p:cNvSpPr>
              <a:spLocks noChangeArrowheads="1"/>
            </p:cNvSpPr>
            <p:nvPr/>
          </p:nvSpPr>
          <p:spPr bwMode="auto">
            <a:xfrm>
              <a:off x="4129088" y="41259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Rectangle 183">
              <a:extLst>
                <a:ext uri="{FF2B5EF4-FFF2-40B4-BE49-F238E27FC236}">
                  <a16:creationId xmlns:a16="http://schemas.microsoft.com/office/drawing/2014/main" id="{18E1EC3B-411F-48F0-BE8A-5C2336028A2A}"/>
                </a:ext>
              </a:extLst>
            </p:cNvPr>
            <p:cNvSpPr>
              <a:spLocks noChangeArrowheads="1"/>
            </p:cNvSpPr>
            <p:nvPr/>
          </p:nvSpPr>
          <p:spPr bwMode="auto">
            <a:xfrm>
              <a:off x="4049713" y="423545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Rectangle 184">
              <a:extLst>
                <a:ext uri="{FF2B5EF4-FFF2-40B4-BE49-F238E27FC236}">
                  <a16:creationId xmlns:a16="http://schemas.microsoft.com/office/drawing/2014/main" id="{20A7FCE4-8268-4DB4-AF52-A11B15320F68}"/>
                </a:ext>
              </a:extLst>
            </p:cNvPr>
            <p:cNvSpPr>
              <a:spLocks noChangeArrowheads="1"/>
            </p:cNvSpPr>
            <p:nvPr/>
          </p:nvSpPr>
          <p:spPr bwMode="auto">
            <a:xfrm>
              <a:off x="4129088" y="423545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185">
              <a:extLst>
                <a:ext uri="{FF2B5EF4-FFF2-40B4-BE49-F238E27FC236}">
                  <a16:creationId xmlns:a16="http://schemas.microsoft.com/office/drawing/2014/main" id="{BD543F6F-DE5A-4695-B8BF-CC37E8A239CD}"/>
                </a:ext>
              </a:extLst>
            </p:cNvPr>
            <p:cNvSpPr>
              <a:spLocks noEditPoints="1"/>
            </p:cNvSpPr>
            <p:nvPr/>
          </p:nvSpPr>
          <p:spPr bwMode="auto">
            <a:xfrm>
              <a:off x="3629026" y="3963988"/>
              <a:ext cx="628650" cy="396875"/>
            </a:xfrm>
            <a:custGeom>
              <a:avLst/>
              <a:gdLst>
                <a:gd name="T0" fmla="*/ 191 w 396"/>
                <a:gd name="T1" fmla="*/ 0 h 250"/>
                <a:gd name="T2" fmla="*/ 191 w 396"/>
                <a:gd name="T3" fmla="*/ 46 h 250"/>
                <a:gd name="T4" fmla="*/ 15 w 396"/>
                <a:gd name="T5" fmla="*/ 46 h 250"/>
                <a:gd name="T6" fmla="*/ 15 w 396"/>
                <a:gd name="T7" fmla="*/ 236 h 250"/>
                <a:gd name="T8" fmla="*/ 0 w 396"/>
                <a:gd name="T9" fmla="*/ 236 h 250"/>
                <a:gd name="T10" fmla="*/ 0 w 396"/>
                <a:gd name="T11" fmla="*/ 250 h 250"/>
                <a:gd name="T12" fmla="*/ 15 w 396"/>
                <a:gd name="T13" fmla="*/ 250 h 250"/>
                <a:gd name="T14" fmla="*/ 380 w 396"/>
                <a:gd name="T15" fmla="*/ 250 h 250"/>
                <a:gd name="T16" fmla="*/ 396 w 396"/>
                <a:gd name="T17" fmla="*/ 250 h 250"/>
                <a:gd name="T18" fmla="*/ 396 w 396"/>
                <a:gd name="T19" fmla="*/ 236 h 250"/>
                <a:gd name="T20" fmla="*/ 380 w 396"/>
                <a:gd name="T21" fmla="*/ 236 h 250"/>
                <a:gd name="T22" fmla="*/ 380 w 396"/>
                <a:gd name="T23" fmla="*/ 0 h 250"/>
                <a:gd name="T24" fmla="*/ 191 w 396"/>
                <a:gd name="T25" fmla="*/ 0 h 250"/>
                <a:gd name="T26" fmla="*/ 101 w 396"/>
                <a:gd name="T27" fmla="*/ 236 h 250"/>
                <a:gd name="T28" fmla="*/ 80 w 396"/>
                <a:gd name="T29" fmla="*/ 236 h 250"/>
                <a:gd name="T30" fmla="*/ 80 w 396"/>
                <a:gd name="T31" fmla="*/ 188 h 250"/>
                <a:gd name="T32" fmla="*/ 101 w 396"/>
                <a:gd name="T33" fmla="*/ 188 h 250"/>
                <a:gd name="T34" fmla="*/ 101 w 396"/>
                <a:gd name="T35" fmla="*/ 236 h 250"/>
                <a:gd name="T36" fmla="*/ 116 w 396"/>
                <a:gd name="T37" fmla="*/ 236 h 250"/>
                <a:gd name="T38" fmla="*/ 116 w 396"/>
                <a:gd name="T39" fmla="*/ 173 h 250"/>
                <a:gd name="T40" fmla="*/ 66 w 396"/>
                <a:gd name="T41" fmla="*/ 173 h 250"/>
                <a:gd name="T42" fmla="*/ 66 w 396"/>
                <a:gd name="T43" fmla="*/ 236 h 250"/>
                <a:gd name="T44" fmla="*/ 29 w 396"/>
                <a:gd name="T45" fmla="*/ 236 h 250"/>
                <a:gd name="T46" fmla="*/ 29 w 396"/>
                <a:gd name="T47" fmla="*/ 61 h 250"/>
                <a:gd name="T48" fmla="*/ 198 w 396"/>
                <a:gd name="T49" fmla="*/ 61 h 250"/>
                <a:gd name="T50" fmla="*/ 205 w 396"/>
                <a:gd name="T51" fmla="*/ 61 h 250"/>
                <a:gd name="T52" fmla="*/ 323 w 396"/>
                <a:gd name="T53" fmla="*/ 61 h 250"/>
                <a:gd name="T54" fmla="*/ 323 w 396"/>
                <a:gd name="T55" fmla="*/ 46 h 250"/>
                <a:gd name="T56" fmla="*/ 205 w 396"/>
                <a:gd name="T57" fmla="*/ 46 h 250"/>
                <a:gd name="T58" fmla="*/ 205 w 396"/>
                <a:gd name="T59" fmla="*/ 14 h 250"/>
                <a:gd name="T60" fmla="*/ 366 w 396"/>
                <a:gd name="T61" fmla="*/ 14 h 250"/>
                <a:gd name="T62" fmla="*/ 366 w 396"/>
                <a:gd name="T63" fmla="*/ 236 h 250"/>
                <a:gd name="T64" fmla="*/ 116 w 396"/>
                <a:gd name="T65" fmla="*/ 23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50">
                  <a:moveTo>
                    <a:pt x="191" y="0"/>
                  </a:moveTo>
                  <a:lnTo>
                    <a:pt x="191" y="46"/>
                  </a:lnTo>
                  <a:lnTo>
                    <a:pt x="15" y="46"/>
                  </a:lnTo>
                  <a:lnTo>
                    <a:pt x="15" y="236"/>
                  </a:lnTo>
                  <a:lnTo>
                    <a:pt x="0" y="236"/>
                  </a:lnTo>
                  <a:lnTo>
                    <a:pt x="0" y="250"/>
                  </a:lnTo>
                  <a:lnTo>
                    <a:pt x="15" y="250"/>
                  </a:lnTo>
                  <a:lnTo>
                    <a:pt x="380" y="250"/>
                  </a:lnTo>
                  <a:lnTo>
                    <a:pt x="396" y="250"/>
                  </a:lnTo>
                  <a:lnTo>
                    <a:pt x="396" y="236"/>
                  </a:lnTo>
                  <a:lnTo>
                    <a:pt x="380" y="236"/>
                  </a:lnTo>
                  <a:lnTo>
                    <a:pt x="380" y="0"/>
                  </a:lnTo>
                  <a:lnTo>
                    <a:pt x="191" y="0"/>
                  </a:lnTo>
                  <a:close/>
                  <a:moveTo>
                    <a:pt x="101" y="236"/>
                  </a:moveTo>
                  <a:lnTo>
                    <a:pt x="80" y="236"/>
                  </a:lnTo>
                  <a:lnTo>
                    <a:pt x="80" y="188"/>
                  </a:lnTo>
                  <a:lnTo>
                    <a:pt x="101" y="188"/>
                  </a:lnTo>
                  <a:lnTo>
                    <a:pt x="101" y="236"/>
                  </a:lnTo>
                  <a:close/>
                  <a:moveTo>
                    <a:pt x="116" y="236"/>
                  </a:moveTo>
                  <a:lnTo>
                    <a:pt x="116" y="173"/>
                  </a:lnTo>
                  <a:lnTo>
                    <a:pt x="66" y="173"/>
                  </a:lnTo>
                  <a:lnTo>
                    <a:pt x="66" y="236"/>
                  </a:lnTo>
                  <a:lnTo>
                    <a:pt x="29" y="236"/>
                  </a:lnTo>
                  <a:lnTo>
                    <a:pt x="29" y="61"/>
                  </a:lnTo>
                  <a:lnTo>
                    <a:pt x="198" y="61"/>
                  </a:lnTo>
                  <a:lnTo>
                    <a:pt x="205" y="61"/>
                  </a:lnTo>
                  <a:lnTo>
                    <a:pt x="323" y="61"/>
                  </a:lnTo>
                  <a:lnTo>
                    <a:pt x="323" y="46"/>
                  </a:lnTo>
                  <a:lnTo>
                    <a:pt x="205" y="46"/>
                  </a:lnTo>
                  <a:lnTo>
                    <a:pt x="205" y="14"/>
                  </a:lnTo>
                  <a:lnTo>
                    <a:pt x="366" y="14"/>
                  </a:lnTo>
                  <a:lnTo>
                    <a:pt x="366" y="236"/>
                  </a:lnTo>
                  <a:lnTo>
                    <a:pt x="116" y="2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3" name="Groep 142">
            <a:extLst>
              <a:ext uri="{FF2B5EF4-FFF2-40B4-BE49-F238E27FC236}">
                <a16:creationId xmlns:a16="http://schemas.microsoft.com/office/drawing/2014/main" id="{967D6CD0-2149-475B-8DB4-B6A31F3D38E3}"/>
              </a:ext>
            </a:extLst>
          </p:cNvPr>
          <p:cNvGrpSpPr/>
          <p:nvPr/>
        </p:nvGrpSpPr>
        <p:grpSpPr>
          <a:xfrm>
            <a:off x="3764860" y="2484612"/>
            <a:ext cx="802430" cy="1081389"/>
            <a:chOff x="3799696" y="2024654"/>
            <a:chExt cx="845942" cy="1140027"/>
          </a:xfrm>
        </p:grpSpPr>
        <p:grpSp>
          <p:nvGrpSpPr>
            <p:cNvPr id="144" name="Groep 143">
              <a:extLst>
                <a:ext uri="{FF2B5EF4-FFF2-40B4-BE49-F238E27FC236}">
                  <a16:creationId xmlns:a16="http://schemas.microsoft.com/office/drawing/2014/main" id="{97BD7507-F980-475D-BBC8-09510B92D153}"/>
                </a:ext>
              </a:extLst>
            </p:cNvPr>
            <p:cNvGrpSpPr/>
            <p:nvPr/>
          </p:nvGrpSpPr>
          <p:grpSpPr>
            <a:xfrm>
              <a:off x="3799696" y="2024654"/>
              <a:ext cx="845942" cy="1114055"/>
              <a:chOff x="3852796" y="1731512"/>
              <a:chExt cx="845942" cy="1114055"/>
            </a:xfrm>
          </p:grpSpPr>
          <p:sp>
            <p:nvSpPr>
              <p:cNvPr id="146" name="Freeform 7">
                <a:extLst>
                  <a:ext uri="{FF2B5EF4-FFF2-40B4-BE49-F238E27FC236}">
                    <a16:creationId xmlns:a16="http://schemas.microsoft.com/office/drawing/2014/main" id="{9223653F-9A66-466B-9950-7DEB6DDDC6D2}"/>
                  </a:ext>
                </a:extLst>
              </p:cNvPr>
              <p:cNvSpPr>
                <a:spLocks/>
              </p:cNvSpPr>
              <p:nvPr/>
            </p:nvSpPr>
            <p:spPr bwMode="auto">
              <a:xfrm>
                <a:off x="3972984" y="1872502"/>
                <a:ext cx="432217" cy="184905"/>
              </a:xfrm>
              <a:custGeom>
                <a:avLst/>
                <a:gdLst>
                  <a:gd name="T0" fmla="*/ 178 w 187"/>
                  <a:gd name="T1" fmla="*/ 0 h 80"/>
                  <a:gd name="T2" fmla="*/ 182 w 187"/>
                  <a:gd name="T3" fmla="*/ 0 h 80"/>
                  <a:gd name="T4" fmla="*/ 185 w 187"/>
                  <a:gd name="T5" fmla="*/ 2 h 80"/>
                  <a:gd name="T6" fmla="*/ 186 w 187"/>
                  <a:gd name="T7" fmla="*/ 6 h 80"/>
                  <a:gd name="T8" fmla="*/ 187 w 187"/>
                  <a:gd name="T9" fmla="*/ 9 h 80"/>
                  <a:gd name="T10" fmla="*/ 186 w 187"/>
                  <a:gd name="T11" fmla="*/ 13 h 80"/>
                  <a:gd name="T12" fmla="*/ 184 w 187"/>
                  <a:gd name="T13" fmla="*/ 16 h 80"/>
                  <a:gd name="T14" fmla="*/ 180 w 187"/>
                  <a:gd name="T15" fmla="*/ 19 h 80"/>
                  <a:gd name="T16" fmla="*/ 173 w 187"/>
                  <a:gd name="T17" fmla="*/ 25 h 80"/>
                  <a:gd name="T18" fmla="*/ 163 w 187"/>
                  <a:gd name="T19" fmla="*/ 33 h 80"/>
                  <a:gd name="T20" fmla="*/ 147 w 187"/>
                  <a:gd name="T21" fmla="*/ 41 h 80"/>
                  <a:gd name="T22" fmla="*/ 131 w 187"/>
                  <a:gd name="T23" fmla="*/ 48 h 80"/>
                  <a:gd name="T24" fmla="*/ 112 w 187"/>
                  <a:gd name="T25" fmla="*/ 53 h 80"/>
                  <a:gd name="T26" fmla="*/ 92 w 187"/>
                  <a:gd name="T27" fmla="*/ 54 h 80"/>
                  <a:gd name="T28" fmla="*/ 72 w 187"/>
                  <a:gd name="T29" fmla="*/ 51 h 80"/>
                  <a:gd name="T30" fmla="*/ 66 w 187"/>
                  <a:gd name="T31" fmla="*/ 58 h 80"/>
                  <a:gd name="T32" fmla="*/ 57 w 187"/>
                  <a:gd name="T33" fmla="*/ 66 h 80"/>
                  <a:gd name="T34" fmla="*/ 45 w 187"/>
                  <a:gd name="T35" fmla="*/ 73 h 80"/>
                  <a:gd name="T36" fmla="*/ 29 w 187"/>
                  <a:gd name="T37" fmla="*/ 79 h 80"/>
                  <a:gd name="T38" fmla="*/ 9 w 187"/>
                  <a:gd name="T39" fmla="*/ 80 h 80"/>
                  <a:gd name="T40" fmla="*/ 6 w 187"/>
                  <a:gd name="T41" fmla="*/ 80 h 80"/>
                  <a:gd name="T42" fmla="*/ 2 w 187"/>
                  <a:gd name="T43" fmla="*/ 78 h 80"/>
                  <a:gd name="T44" fmla="*/ 0 w 187"/>
                  <a:gd name="T45" fmla="*/ 74 h 80"/>
                  <a:gd name="T46" fmla="*/ 0 w 187"/>
                  <a:gd name="T47" fmla="*/ 71 h 80"/>
                  <a:gd name="T48" fmla="*/ 0 w 187"/>
                  <a:gd name="T49" fmla="*/ 67 h 80"/>
                  <a:gd name="T50" fmla="*/ 2 w 187"/>
                  <a:gd name="T51" fmla="*/ 63 h 80"/>
                  <a:gd name="T52" fmla="*/ 6 w 187"/>
                  <a:gd name="T53" fmla="*/ 61 h 80"/>
                  <a:gd name="T54" fmla="*/ 9 w 187"/>
                  <a:gd name="T55" fmla="*/ 61 h 80"/>
                  <a:gd name="T56" fmla="*/ 26 w 187"/>
                  <a:gd name="T57" fmla="*/ 59 h 80"/>
                  <a:gd name="T58" fmla="*/ 39 w 187"/>
                  <a:gd name="T59" fmla="*/ 54 h 80"/>
                  <a:gd name="T60" fmla="*/ 48 w 187"/>
                  <a:gd name="T61" fmla="*/ 48 h 80"/>
                  <a:gd name="T62" fmla="*/ 54 w 187"/>
                  <a:gd name="T63" fmla="*/ 42 h 80"/>
                  <a:gd name="T64" fmla="*/ 58 w 187"/>
                  <a:gd name="T65" fmla="*/ 38 h 80"/>
                  <a:gd name="T66" fmla="*/ 59 w 187"/>
                  <a:gd name="T67" fmla="*/ 35 h 80"/>
                  <a:gd name="T68" fmla="*/ 60 w 187"/>
                  <a:gd name="T69" fmla="*/ 32 h 80"/>
                  <a:gd name="T70" fmla="*/ 64 w 187"/>
                  <a:gd name="T71" fmla="*/ 29 h 80"/>
                  <a:gd name="T72" fmla="*/ 67 w 187"/>
                  <a:gd name="T73" fmla="*/ 29 h 80"/>
                  <a:gd name="T74" fmla="*/ 71 w 187"/>
                  <a:gd name="T75" fmla="*/ 29 h 80"/>
                  <a:gd name="T76" fmla="*/ 88 w 187"/>
                  <a:gd name="T77" fmla="*/ 34 h 80"/>
                  <a:gd name="T78" fmla="*/ 106 w 187"/>
                  <a:gd name="T79" fmla="*/ 34 h 80"/>
                  <a:gd name="T80" fmla="*/ 124 w 187"/>
                  <a:gd name="T81" fmla="*/ 29 h 80"/>
                  <a:gd name="T82" fmla="*/ 138 w 187"/>
                  <a:gd name="T83" fmla="*/ 23 h 80"/>
                  <a:gd name="T84" fmla="*/ 152 w 187"/>
                  <a:gd name="T85" fmla="*/ 16 h 80"/>
                  <a:gd name="T86" fmla="*/ 162 w 187"/>
                  <a:gd name="T87" fmla="*/ 9 h 80"/>
                  <a:gd name="T88" fmla="*/ 169 w 187"/>
                  <a:gd name="T89" fmla="*/ 5 h 80"/>
                  <a:gd name="T90" fmla="*/ 171 w 187"/>
                  <a:gd name="T91" fmla="*/ 2 h 80"/>
                  <a:gd name="T92" fmla="*/ 175 w 187"/>
                  <a:gd name="T93" fmla="*/ 0 h 80"/>
                  <a:gd name="T94" fmla="*/ 178 w 187"/>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80">
                    <a:moveTo>
                      <a:pt x="178" y="0"/>
                    </a:moveTo>
                    <a:lnTo>
                      <a:pt x="182" y="0"/>
                    </a:lnTo>
                    <a:lnTo>
                      <a:pt x="185" y="2"/>
                    </a:lnTo>
                    <a:lnTo>
                      <a:pt x="186" y="6"/>
                    </a:lnTo>
                    <a:lnTo>
                      <a:pt x="187" y="9"/>
                    </a:lnTo>
                    <a:lnTo>
                      <a:pt x="186" y="13"/>
                    </a:lnTo>
                    <a:lnTo>
                      <a:pt x="184" y="16"/>
                    </a:lnTo>
                    <a:lnTo>
                      <a:pt x="180" y="19"/>
                    </a:lnTo>
                    <a:lnTo>
                      <a:pt x="173" y="25"/>
                    </a:lnTo>
                    <a:lnTo>
                      <a:pt x="163" y="33"/>
                    </a:lnTo>
                    <a:lnTo>
                      <a:pt x="147" y="41"/>
                    </a:lnTo>
                    <a:lnTo>
                      <a:pt x="131" y="48"/>
                    </a:lnTo>
                    <a:lnTo>
                      <a:pt x="112" y="53"/>
                    </a:lnTo>
                    <a:lnTo>
                      <a:pt x="92" y="54"/>
                    </a:lnTo>
                    <a:lnTo>
                      <a:pt x="72" y="51"/>
                    </a:lnTo>
                    <a:lnTo>
                      <a:pt x="66" y="58"/>
                    </a:lnTo>
                    <a:lnTo>
                      <a:pt x="57" y="66"/>
                    </a:lnTo>
                    <a:lnTo>
                      <a:pt x="45" y="73"/>
                    </a:lnTo>
                    <a:lnTo>
                      <a:pt x="29" y="79"/>
                    </a:lnTo>
                    <a:lnTo>
                      <a:pt x="9" y="80"/>
                    </a:lnTo>
                    <a:lnTo>
                      <a:pt x="6" y="80"/>
                    </a:lnTo>
                    <a:lnTo>
                      <a:pt x="2" y="78"/>
                    </a:lnTo>
                    <a:lnTo>
                      <a:pt x="0" y="74"/>
                    </a:lnTo>
                    <a:lnTo>
                      <a:pt x="0" y="71"/>
                    </a:lnTo>
                    <a:lnTo>
                      <a:pt x="0" y="67"/>
                    </a:lnTo>
                    <a:lnTo>
                      <a:pt x="2" y="63"/>
                    </a:lnTo>
                    <a:lnTo>
                      <a:pt x="6" y="61"/>
                    </a:lnTo>
                    <a:lnTo>
                      <a:pt x="9" y="61"/>
                    </a:lnTo>
                    <a:lnTo>
                      <a:pt x="26" y="59"/>
                    </a:lnTo>
                    <a:lnTo>
                      <a:pt x="39" y="54"/>
                    </a:lnTo>
                    <a:lnTo>
                      <a:pt x="48" y="48"/>
                    </a:lnTo>
                    <a:lnTo>
                      <a:pt x="54" y="42"/>
                    </a:lnTo>
                    <a:lnTo>
                      <a:pt x="58" y="38"/>
                    </a:lnTo>
                    <a:lnTo>
                      <a:pt x="59" y="35"/>
                    </a:lnTo>
                    <a:lnTo>
                      <a:pt x="60" y="32"/>
                    </a:lnTo>
                    <a:lnTo>
                      <a:pt x="64" y="29"/>
                    </a:lnTo>
                    <a:lnTo>
                      <a:pt x="67" y="29"/>
                    </a:lnTo>
                    <a:lnTo>
                      <a:pt x="71" y="29"/>
                    </a:lnTo>
                    <a:lnTo>
                      <a:pt x="88" y="34"/>
                    </a:lnTo>
                    <a:lnTo>
                      <a:pt x="106" y="34"/>
                    </a:lnTo>
                    <a:lnTo>
                      <a:pt x="124" y="29"/>
                    </a:lnTo>
                    <a:lnTo>
                      <a:pt x="138" y="23"/>
                    </a:lnTo>
                    <a:lnTo>
                      <a:pt x="152" y="16"/>
                    </a:lnTo>
                    <a:lnTo>
                      <a:pt x="162" y="9"/>
                    </a:lnTo>
                    <a:lnTo>
                      <a:pt x="169" y="5"/>
                    </a:lnTo>
                    <a:lnTo>
                      <a:pt x="171" y="2"/>
                    </a:lnTo>
                    <a:lnTo>
                      <a:pt x="175" y="0"/>
                    </a:lnTo>
                    <a:lnTo>
                      <a:pt x="178"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12">
                <a:extLst>
                  <a:ext uri="{FF2B5EF4-FFF2-40B4-BE49-F238E27FC236}">
                    <a16:creationId xmlns:a16="http://schemas.microsoft.com/office/drawing/2014/main" id="{3A9FB44B-CEE9-40CC-B733-63E8DD1D5DA5}"/>
                  </a:ext>
                </a:extLst>
              </p:cNvPr>
              <p:cNvSpPr>
                <a:spLocks/>
              </p:cNvSpPr>
              <p:nvPr/>
            </p:nvSpPr>
            <p:spPr bwMode="auto">
              <a:xfrm>
                <a:off x="4040013" y="2397171"/>
                <a:ext cx="175660" cy="439150"/>
              </a:xfrm>
              <a:custGeom>
                <a:avLst/>
                <a:gdLst>
                  <a:gd name="T0" fmla="*/ 10 w 76"/>
                  <a:gd name="T1" fmla="*/ 0 h 190"/>
                  <a:gd name="T2" fmla="*/ 15 w 76"/>
                  <a:gd name="T3" fmla="*/ 0 h 190"/>
                  <a:gd name="T4" fmla="*/ 17 w 76"/>
                  <a:gd name="T5" fmla="*/ 3 h 190"/>
                  <a:gd name="T6" fmla="*/ 19 w 76"/>
                  <a:gd name="T7" fmla="*/ 6 h 190"/>
                  <a:gd name="T8" fmla="*/ 75 w 76"/>
                  <a:gd name="T9" fmla="*/ 178 h 190"/>
                  <a:gd name="T10" fmla="*/ 76 w 76"/>
                  <a:gd name="T11" fmla="*/ 182 h 190"/>
                  <a:gd name="T12" fmla="*/ 75 w 76"/>
                  <a:gd name="T13" fmla="*/ 185 h 190"/>
                  <a:gd name="T14" fmla="*/ 72 w 76"/>
                  <a:gd name="T15" fmla="*/ 188 h 190"/>
                  <a:gd name="T16" fmla="*/ 69 w 76"/>
                  <a:gd name="T17" fmla="*/ 190 h 190"/>
                  <a:gd name="T18" fmla="*/ 67 w 76"/>
                  <a:gd name="T19" fmla="*/ 190 h 190"/>
                  <a:gd name="T20" fmla="*/ 63 w 76"/>
                  <a:gd name="T21" fmla="*/ 190 h 190"/>
                  <a:gd name="T22" fmla="*/ 61 w 76"/>
                  <a:gd name="T23" fmla="*/ 189 h 190"/>
                  <a:gd name="T24" fmla="*/ 58 w 76"/>
                  <a:gd name="T25" fmla="*/ 187 h 190"/>
                  <a:gd name="T26" fmla="*/ 57 w 76"/>
                  <a:gd name="T27" fmla="*/ 184 h 190"/>
                  <a:gd name="T28" fmla="*/ 0 w 76"/>
                  <a:gd name="T29" fmla="*/ 12 h 190"/>
                  <a:gd name="T30" fmla="*/ 0 w 76"/>
                  <a:gd name="T31" fmla="*/ 9 h 190"/>
                  <a:gd name="T32" fmla="*/ 0 w 76"/>
                  <a:gd name="T33" fmla="*/ 5 h 190"/>
                  <a:gd name="T34" fmla="*/ 3 w 76"/>
                  <a:gd name="T35" fmla="*/ 3 h 190"/>
                  <a:gd name="T36" fmla="*/ 6 w 76"/>
                  <a:gd name="T37" fmla="*/ 0 h 190"/>
                  <a:gd name="T38" fmla="*/ 10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10" y="0"/>
                    </a:moveTo>
                    <a:lnTo>
                      <a:pt x="15" y="0"/>
                    </a:lnTo>
                    <a:lnTo>
                      <a:pt x="17" y="3"/>
                    </a:lnTo>
                    <a:lnTo>
                      <a:pt x="19" y="6"/>
                    </a:lnTo>
                    <a:lnTo>
                      <a:pt x="75" y="178"/>
                    </a:lnTo>
                    <a:lnTo>
                      <a:pt x="76" y="182"/>
                    </a:lnTo>
                    <a:lnTo>
                      <a:pt x="75" y="185"/>
                    </a:lnTo>
                    <a:lnTo>
                      <a:pt x="72" y="188"/>
                    </a:lnTo>
                    <a:lnTo>
                      <a:pt x="69" y="190"/>
                    </a:lnTo>
                    <a:lnTo>
                      <a:pt x="67" y="190"/>
                    </a:lnTo>
                    <a:lnTo>
                      <a:pt x="63" y="190"/>
                    </a:lnTo>
                    <a:lnTo>
                      <a:pt x="61" y="189"/>
                    </a:lnTo>
                    <a:lnTo>
                      <a:pt x="58" y="187"/>
                    </a:lnTo>
                    <a:lnTo>
                      <a:pt x="57" y="184"/>
                    </a:lnTo>
                    <a:lnTo>
                      <a:pt x="0" y="12"/>
                    </a:lnTo>
                    <a:lnTo>
                      <a:pt x="0" y="9"/>
                    </a:lnTo>
                    <a:lnTo>
                      <a:pt x="0" y="5"/>
                    </a:lnTo>
                    <a:lnTo>
                      <a:pt x="3" y="3"/>
                    </a:lnTo>
                    <a:lnTo>
                      <a:pt x="6" y="0"/>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13">
                <a:extLst>
                  <a:ext uri="{FF2B5EF4-FFF2-40B4-BE49-F238E27FC236}">
                    <a16:creationId xmlns:a16="http://schemas.microsoft.com/office/drawing/2014/main" id="{4BC85BF0-9785-4099-9652-4DB4D82132B4}"/>
                  </a:ext>
                </a:extLst>
              </p:cNvPr>
              <p:cNvSpPr>
                <a:spLocks/>
              </p:cNvSpPr>
              <p:nvPr/>
            </p:nvSpPr>
            <p:spPr bwMode="auto">
              <a:xfrm>
                <a:off x="4340485" y="2397171"/>
                <a:ext cx="175660" cy="439150"/>
              </a:xfrm>
              <a:custGeom>
                <a:avLst/>
                <a:gdLst>
                  <a:gd name="T0" fmla="*/ 65 w 76"/>
                  <a:gd name="T1" fmla="*/ 0 h 190"/>
                  <a:gd name="T2" fmla="*/ 70 w 76"/>
                  <a:gd name="T3" fmla="*/ 0 h 190"/>
                  <a:gd name="T4" fmla="*/ 73 w 76"/>
                  <a:gd name="T5" fmla="*/ 3 h 190"/>
                  <a:gd name="T6" fmla="*/ 74 w 76"/>
                  <a:gd name="T7" fmla="*/ 5 h 190"/>
                  <a:gd name="T8" fmla="*/ 76 w 76"/>
                  <a:gd name="T9" fmla="*/ 9 h 190"/>
                  <a:gd name="T10" fmla="*/ 76 w 76"/>
                  <a:gd name="T11" fmla="*/ 12 h 190"/>
                  <a:gd name="T12" fmla="*/ 19 w 76"/>
                  <a:gd name="T13" fmla="*/ 184 h 190"/>
                  <a:gd name="T14" fmla="*/ 18 w 76"/>
                  <a:gd name="T15" fmla="*/ 187 h 190"/>
                  <a:gd name="T16" fmla="*/ 16 w 76"/>
                  <a:gd name="T17" fmla="*/ 189 h 190"/>
                  <a:gd name="T18" fmla="*/ 13 w 76"/>
                  <a:gd name="T19" fmla="*/ 190 h 190"/>
                  <a:gd name="T20" fmla="*/ 10 w 76"/>
                  <a:gd name="T21" fmla="*/ 190 h 190"/>
                  <a:gd name="T22" fmla="*/ 7 w 76"/>
                  <a:gd name="T23" fmla="*/ 190 h 190"/>
                  <a:gd name="T24" fmla="*/ 4 w 76"/>
                  <a:gd name="T25" fmla="*/ 188 h 190"/>
                  <a:gd name="T26" fmla="*/ 1 w 76"/>
                  <a:gd name="T27" fmla="*/ 185 h 190"/>
                  <a:gd name="T28" fmla="*/ 0 w 76"/>
                  <a:gd name="T29" fmla="*/ 182 h 190"/>
                  <a:gd name="T30" fmla="*/ 0 w 76"/>
                  <a:gd name="T31" fmla="*/ 178 h 190"/>
                  <a:gd name="T32" fmla="*/ 57 w 76"/>
                  <a:gd name="T33" fmla="*/ 6 h 190"/>
                  <a:gd name="T34" fmla="*/ 59 w 76"/>
                  <a:gd name="T35" fmla="*/ 3 h 190"/>
                  <a:gd name="T36" fmla="*/ 62 w 76"/>
                  <a:gd name="T37" fmla="*/ 0 h 190"/>
                  <a:gd name="T38" fmla="*/ 65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65" y="0"/>
                    </a:moveTo>
                    <a:lnTo>
                      <a:pt x="70" y="0"/>
                    </a:lnTo>
                    <a:lnTo>
                      <a:pt x="73" y="3"/>
                    </a:lnTo>
                    <a:lnTo>
                      <a:pt x="74" y="5"/>
                    </a:lnTo>
                    <a:lnTo>
                      <a:pt x="76" y="9"/>
                    </a:lnTo>
                    <a:lnTo>
                      <a:pt x="76" y="12"/>
                    </a:lnTo>
                    <a:lnTo>
                      <a:pt x="19" y="184"/>
                    </a:lnTo>
                    <a:lnTo>
                      <a:pt x="18" y="187"/>
                    </a:lnTo>
                    <a:lnTo>
                      <a:pt x="16" y="189"/>
                    </a:lnTo>
                    <a:lnTo>
                      <a:pt x="13" y="190"/>
                    </a:lnTo>
                    <a:lnTo>
                      <a:pt x="10" y="190"/>
                    </a:lnTo>
                    <a:lnTo>
                      <a:pt x="7" y="190"/>
                    </a:lnTo>
                    <a:lnTo>
                      <a:pt x="4" y="188"/>
                    </a:lnTo>
                    <a:lnTo>
                      <a:pt x="1" y="185"/>
                    </a:lnTo>
                    <a:lnTo>
                      <a:pt x="0" y="182"/>
                    </a:lnTo>
                    <a:lnTo>
                      <a:pt x="0" y="178"/>
                    </a:lnTo>
                    <a:lnTo>
                      <a:pt x="57" y="6"/>
                    </a:lnTo>
                    <a:lnTo>
                      <a:pt x="59" y="3"/>
                    </a:lnTo>
                    <a:lnTo>
                      <a:pt x="62" y="0"/>
                    </a:lnTo>
                    <a:lnTo>
                      <a:pt x="65"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14">
                <a:extLst>
                  <a:ext uri="{FF2B5EF4-FFF2-40B4-BE49-F238E27FC236}">
                    <a16:creationId xmlns:a16="http://schemas.microsoft.com/office/drawing/2014/main" id="{A4FB13D6-78F9-4807-90FC-5875444E1EE4}"/>
                  </a:ext>
                </a:extLst>
              </p:cNvPr>
              <p:cNvSpPr>
                <a:spLocks/>
              </p:cNvSpPr>
              <p:nvPr/>
            </p:nvSpPr>
            <p:spPr bwMode="auto">
              <a:xfrm>
                <a:off x="4234164" y="2406417"/>
                <a:ext cx="83207" cy="46226"/>
              </a:xfrm>
              <a:custGeom>
                <a:avLst/>
                <a:gdLst>
                  <a:gd name="T0" fmla="*/ 10 w 36"/>
                  <a:gd name="T1" fmla="*/ 0 h 20"/>
                  <a:gd name="T2" fmla="*/ 26 w 36"/>
                  <a:gd name="T3" fmla="*/ 0 h 20"/>
                  <a:gd name="T4" fmla="*/ 30 w 36"/>
                  <a:gd name="T5" fmla="*/ 1 h 20"/>
                  <a:gd name="T6" fmla="*/ 33 w 36"/>
                  <a:gd name="T7" fmla="*/ 3 h 20"/>
                  <a:gd name="T8" fmla="*/ 36 w 36"/>
                  <a:gd name="T9" fmla="*/ 6 h 20"/>
                  <a:gd name="T10" fmla="*/ 36 w 36"/>
                  <a:gd name="T11" fmla="*/ 11 h 20"/>
                  <a:gd name="T12" fmla="*/ 36 w 36"/>
                  <a:gd name="T13" fmla="*/ 14 h 20"/>
                  <a:gd name="T14" fmla="*/ 33 w 36"/>
                  <a:gd name="T15" fmla="*/ 18 h 20"/>
                  <a:gd name="T16" fmla="*/ 30 w 36"/>
                  <a:gd name="T17" fmla="*/ 19 h 20"/>
                  <a:gd name="T18" fmla="*/ 26 w 36"/>
                  <a:gd name="T19" fmla="*/ 20 h 20"/>
                  <a:gd name="T20" fmla="*/ 10 w 36"/>
                  <a:gd name="T21" fmla="*/ 20 h 20"/>
                  <a:gd name="T22" fmla="*/ 6 w 36"/>
                  <a:gd name="T23" fmla="*/ 19 h 20"/>
                  <a:gd name="T24" fmla="*/ 3 w 36"/>
                  <a:gd name="T25" fmla="*/ 18 h 20"/>
                  <a:gd name="T26" fmla="*/ 1 w 36"/>
                  <a:gd name="T27" fmla="*/ 14 h 20"/>
                  <a:gd name="T28" fmla="*/ 0 w 36"/>
                  <a:gd name="T29" fmla="*/ 11 h 20"/>
                  <a:gd name="T30" fmla="*/ 1 w 36"/>
                  <a:gd name="T31" fmla="*/ 6 h 20"/>
                  <a:gd name="T32" fmla="*/ 3 w 36"/>
                  <a:gd name="T33" fmla="*/ 3 h 20"/>
                  <a:gd name="T34" fmla="*/ 6 w 36"/>
                  <a:gd name="T35" fmla="*/ 1 h 20"/>
                  <a:gd name="T36" fmla="*/ 10 w 36"/>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0">
                    <a:moveTo>
                      <a:pt x="10" y="0"/>
                    </a:moveTo>
                    <a:lnTo>
                      <a:pt x="26" y="0"/>
                    </a:lnTo>
                    <a:lnTo>
                      <a:pt x="30" y="1"/>
                    </a:lnTo>
                    <a:lnTo>
                      <a:pt x="33" y="3"/>
                    </a:lnTo>
                    <a:lnTo>
                      <a:pt x="36" y="6"/>
                    </a:lnTo>
                    <a:lnTo>
                      <a:pt x="36" y="11"/>
                    </a:lnTo>
                    <a:lnTo>
                      <a:pt x="36" y="14"/>
                    </a:lnTo>
                    <a:lnTo>
                      <a:pt x="33" y="18"/>
                    </a:lnTo>
                    <a:lnTo>
                      <a:pt x="30" y="19"/>
                    </a:lnTo>
                    <a:lnTo>
                      <a:pt x="26" y="20"/>
                    </a:lnTo>
                    <a:lnTo>
                      <a:pt x="10" y="20"/>
                    </a:lnTo>
                    <a:lnTo>
                      <a:pt x="6" y="19"/>
                    </a:lnTo>
                    <a:lnTo>
                      <a:pt x="3" y="18"/>
                    </a:lnTo>
                    <a:lnTo>
                      <a:pt x="1" y="14"/>
                    </a:lnTo>
                    <a:lnTo>
                      <a:pt x="0" y="11"/>
                    </a:lnTo>
                    <a:lnTo>
                      <a:pt x="1" y="6"/>
                    </a:lnTo>
                    <a:lnTo>
                      <a:pt x="3" y="3"/>
                    </a:lnTo>
                    <a:lnTo>
                      <a:pt x="6" y="1"/>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11">
                <a:extLst>
                  <a:ext uri="{FF2B5EF4-FFF2-40B4-BE49-F238E27FC236}">
                    <a16:creationId xmlns:a16="http://schemas.microsoft.com/office/drawing/2014/main" id="{16E76BEE-724B-4746-9728-5E2081647D8A}"/>
                  </a:ext>
                </a:extLst>
              </p:cNvPr>
              <p:cNvSpPr>
                <a:spLocks/>
              </p:cNvSpPr>
              <p:nvPr/>
            </p:nvSpPr>
            <p:spPr bwMode="auto">
              <a:xfrm>
                <a:off x="4271145" y="2318587"/>
                <a:ext cx="175660" cy="510802"/>
              </a:xfrm>
              <a:custGeom>
                <a:avLst/>
                <a:gdLst>
                  <a:gd name="T0" fmla="*/ 67 w 76"/>
                  <a:gd name="T1" fmla="*/ 0 h 221"/>
                  <a:gd name="T2" fmla="*/ 70 w 76"/>
                  <a:gd name="T3" fmla="*/ 0 h 221"/>
                  <a:gd name="T4" fmla="*/ 74 w 76"/>
                  <a:gd name="T5" fmla="*/ 3 h 221"/>
                  <a:gd name="T6" fmla="*/ 76 w 76"/>
                  <a:gd name="T7" fmla="*/ 6 h 221"/>
                  <a:gd name="T8" fmla="*/ 76 w 76"/>
                  <a:gd name="T9" fmla="*/ 10 h 221"/>
                  <a:gd name="T10" fmla="*/ 76 w 76"/>
                  <a:gd name="T11" fmla="*/ 13 h 221"/>
                  <a:gd name="T12" fmla="*/ 68 w 76"/>
                  <a:gd name="T13" fmla="*/ 27 h 221"/>
                  <a:gd name="T14" fmla="*/ 58 w 76"/>
                  <a:gd name="T15" fmla="*/ 38 h 221"/>
                  <a:gd name="T16" fmla="*/ 47 w 76"/>
                  <a:gd name="T17" fmla="*/ 45 h 221"/>
                  <a:gd name="T18" fmla="*/ 36 w 76"/>
                  <a:gd name="T19" fmla="*/ 51 h 221"/>
                  <a:gd name="T20" fmla="*/ 27 w 76"/>
                  <a:gd name="T21" fmla="*/ 54 h 221"/>
                  <a:gd name="T22" fmla="*/ 46 w 76"/>
                  <a:gd name="T23" fmla="*/ 82 h 221"/>
                  <a:gd name="T24" fmla="*/ 47 w 76"/>
                  <a:gd name="T25" fmla="*/ 84 h 221"/>
                  <a:gd name="T26" fmla="*/ 48 w 76"/>
                  <a:gd name="T27" fmla="*/ 87 h 221"/>
                  <a:gd name="T28" fmla="*/ 47 w 76"/>
                  <a:gd name="T29" fmla="*/ 91 h 221"/>
                  <a:gd name="T30" fmla="*/ 46 w 76"/>
                  <a:gd name="T31" fmla="*/ 93 h 221"/>
                  <a:gd name="T32" fmla="*/ 20 w 76"/>
                  <a:gd name="T33" fmla="*/ 123 h 221"/>
                  <a:gd name="T34" fmla="*/ 37 w 76"/>
                  <a:gd name="T35" fmla="*/ 209 h 221"/>
                  <a:gd name="T36" fmla="*/ 37 w 76"/>
                  <a:gd name="T37" fmla="*/ 212 h 221"/>
                  <a:gd name="T38" fmla="*/ 36 w 76"/>
                  <a:gd name="T39" fmla="*/ 216 h 221"/>
                  <a:gd name="T40" fmla="*/ 34 w 76"/>
                  <a:gd name="T41" fmla="*/ 218 h 221"/>
                  <a:gd name="T42" fmla="*/ 30 w 76"/>
                  <a:gd name="T43" fmla="*/ 221 h 221"/>
                  <a:gd name="T44" fmla="*/ 28 w 76"/>
                  <a:gd name="T45" fmla="*/ 221 h 221"/>
                  <a:gd name="T46" fmla="*/ 25 w 76"/>
                  <a:gd name="T47" fmla="*/ 219 h 221"/>
                  <a:gd name="T48" fmla="*/ 22 w 76"/>
                  <a:gd name="T49" fmla="*/ 218 h 221"/>
                  <a:gd name="T50" fmla="*/ 20 w 76"/>
                  <a:gd name="T51" fmla="*/ 216 h 221"/>
                  <a:gd name="T52" fmla="*/ 18 w 76"/>
                  <a:gd name="T53" fmla="*/ 212 h 221"/>
                  <a:gd name="T54" fmla="*/ 0 w 76"/>
                  <a:gd name="T55" fmla="*/ 122 h 221"/>
                  <a:gd name="T56" fmla="*/ 0 w 76"/>
                  <a:gd name="T57" fmla="*/ 118 h 221"/>
                  <a:gd name="T58" fmla="*/ 1 w 76"/>
                  <a:gd name="T59" fmla="*/ 116 h 221"/>
                  <a:gd name="T60" fmla="*/ 2 w 76"/>
                  <a:gd name="T61" fmla="*/ 113 h 221"/>
                  <a:gd name="T62" fmla="*/ 25 w 76"/>
                  <a:gd name="T63" fmla="*/ 86 h 221"/>
                  <a:gd name="T64" fmla="*/ 2 w 76"/>
                  <a:gd name="T65" fmla="*/ 53 h 221"/>
                  <a:gd name="T66" fmla="*/ 0 w 76"/>
                  <a:gd name="T67" fmla="*/ 51 h 221"/>
                  <a:gd name="T68" fmla="*/ 0 w 76"/>
                  <a:gd name="T69" fmla="*/ 47 h 221"/>
                  <a:gd name="T70" fmla="*/ 1 w 76"/>
                  <a:gd name="T71" fmla="*/ 44 h 221"/>
                  <a:gd name="T72" fmla="*/ 3 w 76"/>
                  <a:gd name="T73" fmla="*/ 41 h 221"/>
                  <a:gd name="T74" fmla="*/ 5 w 76"/>
                  <a:gd name="T75" fmla="*/ 39 h 221"/>
                  <a:gd name="T76" fmla="*/ 9 w 76"/>
                  <a:gd name="T77" fmla="*/ 38 h 221"/>
                  <a:gd name="T78" fmla="*/ 11 w 76"/>
                  <a:gd name="T79" fmla="*/ 38 h 221"/>
                  <a:gd name="T80" fmla="*/ 18 w 76"/>
                  <a:gd name="T81" fmla="*/ 37 h 221"/>
                  <a:gd name="T82" fmla="*/ 29 w 76"/>
                  <a:gd name="T83" fmla="*/ 33 h 221"/>
                  <a:gd name="T84" fmla="*/ 40 w 76"/>
                  <a:gd name="T85" fmla="*/ 27 h 221"/>
                  <a:gd name="T86" fmla="*/ 50 w 76"/>
                  <a:gd name="T87" fmla="*/ 18 h 221"/>
                  <a:gd name="T88" fmla="*/ 58 w 76"/>
                  <a:gd name="T89" fmla="*/ 6 h 221"/>
                  <a:gd name="T90" fmla="*/ 60 w 76"/>
                  <a:gd name="T91" fmla="*/ 3 h 221"/>
                  <a:gd name="T92" fmla="*/ 63 w 76"/>
                  <a:gd name="T93" fmla="*/ 0 h 221"/>
                  <a:gd name="T94" fmla="*/ 67 w 76"/>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221">
                    <a:moveTo>
                      <a:pt x="67" y="0"/>
                    </a:moveTo>
                    <a:lnTo>
                      <a:pt x="70" y="0"/>
                    </a:lnTo>
                    <a:lnTo>
                      <a:pt x="74" y="3"/>
                    </a:lnTo>
                    <a:lnTo>
                      <a:pt x="76" y="6"/>
                    </a:lnTo>
                    <a:lnTo>
                      <a:pt x="76" y="10"/>
                    </a:lnTo>
                    <a:lnTo>
                      <a:pt x="76" y="13"/>
                    </a:lnTo>
                    <a:lnTo>
                      <a:pt x="68" y="27"/>
                    </a:lnTo>
                    <a:lnTo>
                      <a:pt x="58" y="38"/>
                    </a:lnTo>
                    <a:lnTo>
                      <a:pt x="47" y="45"/>
                    </a:lnTo>
                    <a:lnTo>
                      <a:pt x="36" y="51"/>
                    </a:lnTo>
                    <a:lnTo>
                      <a:pt x="27" y="54"/>
                    </a:lnTo>
                    <a:lnTo>
                      <a:pt x="46" y="82"/>
                    </a:lnTo>
                    <a:lnTo>
                      <a:pt x="47" y="84"/>
                    </a:lnTo>
                    <a:lnTo>
                      <a:pt x="48" y="87"/>
                    </a:lnTo>
                    <a:lnTo>
                      <a:pt x="47" y="91"/>
                    </a:lnTo>
                    <a:lnTo>
                      <a:pt x="46" y="93"/>
                    </a:lnTo>
                    <a:lnTo>
                      <a:pt x="20" y="123"/>
                    </a:lnTo>
                    <a:lnTo>
                      <a:pt x="37" y="209"/>
                    </a:lnTo>
                    <a:lnTo>
                      <a:pt x="37" y="212"/>
                    </a:lnTo>
                    <a:lnTo>
                      <a:pt x="36" y="216"/>
                    </a:lnTo>
                    <a:lnTo>
                      <a:pt x="34" y="218"/>
                    </a:lnTo>
                    <a:lnTo>
                      <a:pt x="30" y="221"/>
                    </a:lnTo>
                    <a:lnTo>
                      <a:pt x="28" y="221"/>
                    </a:lnTo>
                    <a:lnTo>
                      <a:pt x="25" y="219"/>
                    </a:lnTo>
                    <a:lnTo>
                      <a:pt x="22" y="218"/>
                    </a:lnTo>
                    <a:lnTo>
                      <a:pt x="20" y="216"/>
                    </a:lnTo>
                    <a:lnTo>
                      <a:pt x="18" y="212"/>
                    </a:lnTo>
                    <a:lnTo>
                      <a:pt x="0" y="122"/>
                    </a:lnTo>
                    <a:lnTo>
                      <a:pt x="0" y="118"/>
                    </a:lnTo>
                    <a:lnTo>
                      <a:pt x="1" y="116"/>
                    </a:lnTo>
                    <a:lnTo>
                      <a:pt x="2" y="113"/>
                    </a:lnTo>
                    <a:lnTo>
                      <a:pt x="25" y="86"/>
                    </a:lnTo>
                    <a:lnTo>
                      <a:pt x="2" y="53"/>
                    </a:lnTo>
                    <a:lnTo>
                      <a:pt x="0" y="51"/>
                    </a:lnTo>
                    <a:lnTo>
                      <a:pt x="0" y="47"/>
                    </a:lnTo>
                    <a:lnTo>
                      <a:pt x="1" y="44"/>
                    </a:lnTo>
                    <a:lnTo>
                      <a:pt x="3" y="41"/>
                    </a:lnTo>
                    <a:lnTo>
                      <a:pt x="5" y="39"/>
                    </a:lnTo>
                    <a:lnTo>
                      <a:pt x="9" y="38"/>
                    </a:lnTo>
                    <a:lnTo>
                      <a:pt x="11" y="38"/>
                    </a:lnTo>
                    <a:lnTo>
                      <a:pt x="18" y="37"/>
                    </a:lnTo>
                    <a:lnTo>
                      <a:pt x="29" y="33"/>
                    </a:lnTo>
                    <a:lnTo>
                      <a:pt x="40" y="27"/>
                    </a:lnTo>
                    <a:lnTo>
                      <a:pt x="50" y="18"/>
                    </a:lnTo>
                    <a:lnTo>
                      <a:pt x="58" y="6"/>
                    </a:lnTo>
                    <a:lnTo>
                      <a:pt x="60" y="3"/>
                    </a:lnTo>
                    <a:lnTo>
                      <a:pt x="63" y="0"/>
                    </a:lnTo>
                    <a:lnTo>
                      <a:pt x="67"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10">
                <a:extLst>
                  <a:ext uri="{FF2B5EF4-FFF2-40B4-BE49-F238E27FC236}">
                    <a16:creationId xmlns:a16="http://schemas.microsoft.com/office/drawing/2014/main" id="{E0520701-452A-4BC8-A6F3-07546E49ADBF}"/>
                  </a:ext>
                </a:extLst>
              </p:cNvPr>
              <p:cNvSpPr>
                <a:spLocks/>
              </p:cNvSpPr>
              <p:nvPr/>
            </p:nvSpPr>
            <p:spPr bwMode="auto">
              <a:xfrm>
                <a:off x="4097796" y="2318587"/>
                <a:ext cx="180283" cy="510802"/>
              </a:xfrm>
              <a:custGeom>
                <a:avLst/>
                <a:gdLst>
                  <a:gd name="T0" fmla="*/ 11 w 78"/>
                  <a:gd name="T1" fmla="*/ 0 h 221"/>
                  <a:gd name="T2" fmla="*/ 14 w 78"/>
                  <a:gd name="T3" fmla="*/ 0 h 221"/>
                  <a:gd name="T4" fmla="*/ 17 w 78"/>
                  <a:gd name="T5" fmla="*/ 3 h 221"/>
                  <a:gd name="T6" fmla="*/ 19 w 78"/>
                  <a:gd name="T7" fmla="*/ 6 h 221"/>
                  <a:gd name="T8" fmla="*/ 27 w 78"/>
                  <a:gd name="T9" fmla="*/ 19 h 221"/>
                  <a:gd name="T10" fmla="*/ 38 w 78"/>
                  <a:gd name="T11" fmla="*/ 27 h 221"/>
                  <a:gd name="T12" fmla="*/ 49 w 78"/>
                  <a:gd name="T13" fmla="*/ 33 h 221"/>
                  <a:gd name="T14" fmla="*/ 58 w 78"/>
                  <a:gd name="T15" fmla="*/ 37 h 221"/>
                  <a:gd name="T16" fmla="*/ 66 w 78"/>
                  <a:gd name="T17" fmla="*/ 38 h 221"/>
                  <a:gd name="T18" fmla="*/ 69 w 78"/>
                  <a:gd name="T19" fmla="*/ 38 h 221"/>
                  <a:gd name="T20" fmla="*/ 72 w 78"/>
                  <a:gd name="T21" fmla="*/ 39 h 221"/>
                  <a:gd name="T22" fmla="*/ 75 w 78"/>
                  <a:gd name="T23" fmla="*/ 41 h 221"/>
                  <a:gd name="T24" fmla="*/ 77 w 78"/>
                  <a:gd name="T25" fmla="*/ 44 h 221"/>
                  <a:gd name="T26" fmla="*/ 78 w 78"/>
                  <a:gd name="T27" fmla="*/ 47 h 221"/>
                  <a:gd name="T28" fmla="*/ 77 w 78"/>
                  <a:gd name="T29" fmla="*/ 51 h 221"/>
                  <a:gd name="T30" fmla="*/ 76 w 78"/>
                  <a:gd name="T31" fmla="*/ 53 h 221"/>
                  <a:gd name="T32" fmla="*/ 52 w 78"/>
                  <a:gd name="T33" fmla="*/ 86 h 221"/>
                  <a:gd name="T34" fmla="*/ 76 w 78"/>
                  <a:gd name="T35" fmla="*/ 113 h 221"/>
                  <a:gd name="T36" fmla="*/ 77 w 78"/>
                  <a:gd name="T37" fmla="*/ 116 h 221"/>
                  <a:gd name="T38" fmla="*/ 78 w 78"/>
                  <a:gd name="T39" fmla="*/ 118 h 221"/>
                  <a:gd name="T40" fmla="*/ 78 w 78"/>
                  <a:gd name="T41" fmla="*/ 122 h 221"/>
                  <a:gd name="T42" fmla="*/ 59 w 78"/>
                  <a:gd name="T43" fmla="*/ 212 h 221"/>
                  <a:gd name="T44" fmla="*/ 58 w 78"/>
                  <a:gd name="T45" fmla="*/ 216 h 221"/>
                  <a:gd name="T46" fmla="*/ 56 w 78"/>
                  <a:gd name="T47" fmla="*/ 218 h 221"/>
                  <a:gd name="T48" fmla="*/ 52 w 78"/>
                  <a:gd name="T49" fmla="*/ 219 h 221"/>
                  <a:gd name="T50" fmla="*/ 50 w 78"/>
                  <a:gd name="T51" fmla="*/ 221 h 221"/>
                  <a:gd name="T52" fmla="*/ 47 w 78"/>
                  <a:gd name="T53" fmla="*/ 221 h 221"/>
                  <a:gd name="T54" fmla="*/ 44 w 78"/>
                  <a:gd name="T55" fmla="*/ 218 h 221"/>
                  <a:gd name="T56" fmla="*/ 42 w 78"/>
                  <a:gd name="T57" fmla="*/ 216 h 221"/>
                  <a:gd name="T58" fmla="*/ 39 w 78"/>
                  <a:gd name="T59" fmla="*/ 212 h 221"/>
                  <a:gd name="T60" fmla="*/ 39 w 78"/>
                  <a:gd name="T61" fmla="*/ 209 h 221"/>
                  <a:gd name="T62" fmla="*/ 58 w 78"/>
                  <a:gd name="T63" fmla="*/ 123 h 221"/>
                  <a:gd name="T64" fmla="*/ 32 w 78"/>
                  <a:gd name="T65" fmla="*/ 93 h 221"/>
                  <a:gd name="T66" fmla="*/ 31 w 78"/>
                  <a:gd name="T67" fmla="*/ 91 h 221"/>
                  <a:gd name="T68" fmla="*/ 30 w 78"/>
                  <a:gd name="T69" fmla="*/ 87 h 221"/>
                  <a:gd name="T70" fmla="*/ 31 w 78"/>
                  <a:gd name="T71" fmla="*/ 84 h 221"/>
                  <a:gd name="T72" fmla="*/ 32 w 78"/>
                  <a:gd name="T73" fmla="*/ 82 h 221"/>
                  <a:gd name="T74" fmla="*/ 51 w 78"/>
                  <a:gd name="T75" fmla="*/ 54 h 221"/>
                  <a:gd name="T76" fmla="*/ 42 w 78"/>
                  <a:gd name="T77" fmla="*/ 51 h 221"/>
                  <a:gd name="T78" fmla="*/ 30 w 78"/>
                  <a:gd name="T79" fmla="*/ 45 h 221"/>
                  <a:gd name="T80" fmla="*/ 19 w 78"/>
                  <a:gd name="T81" fmla="*/ 38 h 221"/>
                  <a:gd name="T82" fmla="*/ 10 w 78"/>
                  <a:gd name="T83" fmla="*/ 27 h 221"/>
                  <a:gd name="T84" fmla="*/ 1 w 78"/>
                  <a:gd name="T85" fmla="*/ 13 h 221"/>
                  <a:gd name="T86" fmla="*/ 0 w 78"/>
                  <a:gd name="T87" fmla="*/ 10 h 221"/>
                  <a:gd name="T88" fmla="*/ 1 w 78"/>
                  <a:gd name="T89" fmla="*/ 6 h 221"/>
                  <a:gd name="T90" fmla="*/ 4 w 78"/>
                  <a:gd name="T91" fmla="*/ 3 h 221"/>
                  <a:gd name="T92" fmla="*/ 6 w 78"/>
                  <a:gd name="T93" fmla="*/ 0 h 221"/>
                  <a:gd name="T94" fmla="*/ 11 w 78"/>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21">
                    <a:moveTo>
                      <a:pt x="11" y="0"/>
                    </a:moveTo>
                    <a:lnTo>
                      <a:pt x="14" y="0"/>
                    </a:lnTo>
                    <a:lnTo>
                      <a:pt x="17" y="3"/>
                    </a:lnTo>
                    <a:lnTo>
                      <a:pt x="19" y="6"/>
                    </a:lnTo>
                    <a:lnTo>
                      <a:pt x="27" y="19"/>
                    </a:lnTo>
                    <a:lnTo>
                      <a:pt x="38" y="27"/>
                    </a:lnTo>
                    <a:lnTo>
                      <a:pt x="49" y="33"/>
                    </a:lnTo>
                    <a:lnTo>
                      <a:pt x="58" y="37"/>
                    </a:lnTo>
                    <a:lnTo>
                      <a:pt x="66" y="38"/>
                    </a:lnTo>
                    <a:lnTo>
                      <a:pt x="69" y="38"/>
                    </a:lnTo>
                    <a:lnTo>
                      <a:pt x="72" y="39"/>
                    </a:lnTo>
                    <a:lnTo>
                      <a:pt x="75" y="41"/>
                    </a:lnTo>
                    <a:lnTo>
                      <a:pt x="77" y="44"/>
                    </a:lnTo>
                    <a:lnTo>
                      <a:pt x="78" y="47"/>
                    </a:lnTo>
                    <a:lnTo>
                      <a:pt x="77" y="51"/>
                    </a:lnTo>
                    <a:lnTo>
                      <a:pt x="76" y="53"/>
                    </a:lnTo>
                    <a:lnTo>
                      <a:pt x="52" y="86"/>
                    </a:lnTo>
                    <a:lnTo>
                      <a:pt x="76" y="113"/>
                    </a:lnTo>
                    <a:lnTo>
                      <a:pt x="77" y="116"/>
                    </a:lnTo>
                    <a:lnTo>
                      <a:pt x="78" y="118"/>
                    </a:lnTo>
                    <a:lnTo>
                      <a:pt x="78" y="122"/>
                    </a:lnTo>
                    <a:lnTo>
                      <a:pt x="59" y="212"/>
                    </a:lnTo>
                    <a:lnTo>
                      <a:pt x="58" y="216"/>
                    </a:lnTo>
                    <a:lnTo>
                      <a:pt x="56" y="218"/>
                    </a:lnTo>
                    <a:lnTo>
                      <a:pt x="52" y="219"/>
                    </a:lnTo>
                    <a:lnTo>
                      <a:pt x="50" y="221"/>
                    </a:lnTo>
                    <a:lnTo>
                      <a:pt x="47" y="221"/>
                    </a:lnTo>
                    <a:lnTo>
                      <a:pt x="44" y="218"/>
                    </a:lnTo>
                    <a:lnTo>
                      <a:pt x="42" y="216"/>
                    </a:lnTo>
                    <a:lnTo>
                      <a:pt x="39" y="212"/>
                    </a:lnTo>
                    <a:lnTo>
                      <a:pt x="39" y="209"/>
                    </a:lnTo>
                    <a:lnTo>
                      <a:pt x="58" y="123"/>
                    </a:lnTo>
                    <a:lnTo>
                      <a:pt x="32" y="93"/>
                    </a:lnTo>
                    <a:lnTo>
                      <a:pt x="31" y="91"/>
                    </a:lnTo>
                    <a:lnTo>
                      <a:pt x="30" y="87"/>
                    </a:lnTo>
                    <a:lnTo>
                      <a:pt x="31" y="84"/>
                    </a:lnTo>
                    <a:lnTo>
                      <a:pt x="32" y="82"/>
                    </a:lnTo>
                    <a:lnTo>
                      <a:pt x="51" y="54"/>
                    </a:lnTo>
                    <a:lnTo>
                      <a:pt x="42" y="51"/>
                    </a:lnTo>
                    <a:lnTo>
                      <a:pt x="30" y="45"/>
                    </a:lnTo>
                    <a:lnTo>
                      <a:pt x="19" y="38"/>
                    </a:lnTo>
                    <a:lnTo>
                      <a:pt x="10" y="27"/>
                    </a:lnTo>
                    <a:lnTo>
                      <a:pt x="1" y="13"/>
                    </a:lnTo>
                    <a:lnTo>
                      <a:pt x="0" y="10"/>
                    </a:lnTo>
                    <a:lnTo>
                      <a:pt x="1" y="6"/>
                    </a:lnTo>
                    <a:lnTo>
                      <a:pt x="4" y="3"/>
                    </a:lnTo>
                    <a:lnTo>
                      <a:pt x="6" y="0"/>
                    </a:lnTo>
                    <a:lnTo>
                      <a:pt x="11"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8">
                <a:extLst>
                  <a:ext uri="{FF2B5EF4-FFF2-40B4-BE49-F238E27FC236}">
                    <a16:creationId xmlns:a16="http://schemas.microsoft.com/office/drawing/2014/main" id="{FF4E05FE-5024-489A-B5DA-82C41F41D879}"/>
                  </a:ext>
                </a:extLst>
              </p:cNvPr>
              <p:cNvSpPr>
                <a:spLocks/>
              </p:cNvSpPr>
              <p:nvPr/>
            </p:nvSpPr>
            <p:spPr bwMode="auto">
              <a:xfrm>
                <a:off x="3852796" y="2212266"/>
                <a:ext cx="845942" cy="633301"/>
              </a:xfrm>
              <a:custGeom>
                <a:avLst/>
                <a:gdLst>
                  <a:gd name="T0" fmla="*/ 252 w 366"/>
                  <a:gd name="T1" fmla="*/ 1 h 274"/>
                  <a:gd name="T2" fmla="*/ 257 w 366"/>
                  <a:gd name="T3" fmla="*/ 7 h 274"/>
                  <a:gd name="T4" fmla="*/ 257 w 366"/>
                  <a:gd name="T5" fmla="*/ 14 h 274"/>
                  <a:gd name="T6" fmla="*/ 257 w 366"/>
                  <a:gd name="T7" fmla="*/ 31 h 274"/>
                  <a:gd name="T8" fmla="*/ 262 w 366"/>
                  <a:gd name="T9" fmla="*/ 54 h 274"/>
                  <a:gd name="T10" fmla="*/ 277 w 366"/>
                  <a:gd name="T11" fmla="*/ 74 h 274"/>
                  <a:gd name="T12" fmla="*/ 290 w 366"/>
                  <a:gd name="T13" fmla="*/ 82 h 274"/>
                  <a:gd name="T14" fmla="*/ 309 w 366"/>
                  <a:gd name="T15" fmla="*/ 92 h 274"/>
                  <a:gd name="T16" fmla="*/ 329 w 366"/>
                  <a:gd name="T17" fmla="*/ 109 h 274"/>
                  <a:gd name="T18" fmla="*/ 347 w 366"/>
                  <a:gd name="T19" fmla="*/ 133 h 274"/>
                  <a:gd name="T20" fmla="*/ 360 w 366"/>
                  <a:gd name="T21" fmla="*/ 172 h 274"/>
                  <a:gd name="T22" fmla="*/ 366 w 366"/>
                  <a:gd name="T23" fmla="*/ 229 h 274"/>
                  <a:gd name="T24" fmla="*/ 365 w 366"/>
                  <a:gd name="T25" fmla="*/ 268 h 274"/>
                  <a:gd name="T26" fmla="*/ 360 w 366"/>
                  <a:gd name="T27" fmla="*/ 273 h 274"/>
                  <a:gd name="T28" fmla="*/ 10 w 366"/>
                  <a:gd name="T29" fmla="*/ 274 h 274"/>
                  <a:gd name="T30" fmla="*/ 2 w 366"/>
                  <a:gd name="T31" fmla="*/ 270 h 274"/>
                  <a:gd name="T32" fmla="*/ 0 w 366"/>
                  <a:gd name="T33" fmla="*/ 264 h 274"/>
                  <a:gd name="T34" fmla="*/ 1 w 366"/>
                  <a:gd name="T35" fmla="*/ 198 h 274"/>
                  <a:gd name="T36" fmla="*/ 12 w 366"/>
                  <a:gd name="T37" fmla="*/ 151 h 274"/>
                  <a:gd name="T38" fmla="*/ 27 w 366"/>
                  <a:gd name="T39" fmla="*/ 119 h 274"/>
                  <a:gd name="T40" fmla="*/ 46 w 366"/>
                  <a:gd name="T41" fmla="*/ 99 h 274"/>
                  <a:gd name="T42" fmla="*/ 66 w 366"/>
                  <a:gd name="T43" fmla="*/ 86 h 274"/>
                  <a:gd name="T44" fmla="*/ 81 w 366"/>
                  <a:gd name="T45" fmla="*/ 78 h 274"/>
                  <a:gd name="T46" fmla="*/ 97 w 366"/>
                  <a:gd name="T47" fmla="*/ 66 h 274"/>
                  <a:gd name="T48" fmla="*/ 106 w 366"/>
                  <a:gd name="T49" fmla="*/ 43 h 274"/>
                  <a:gd name="T50" fmla="*/ 109 w 366"/>
                  <a:gd name="T51" fmla="*/ 21 h 274"/>
                  <a:gd name="T52" fmla="*/ 109 w 366"/>
                  <a:gd name="T53" fmla="*/ 12 h 274"/>
                  <a:gd name="T54" fmla="*/ 110 w 366"/>
                  <a:gd name="T55" fmla="*/ 5 h 274"/>
                  <a:gd name="T56" fmla="*/ 117 w 366"/>
                  <a:gd name="T57" fmla="*/ 0 h 274"/>
                  <a:gd name="T58" fmla="*/ 124 w 366"/>
                  <a:gd name="T59" fmla="*/ 3 h 274"/>
                  <a:gd name="T60" fmla="*/ 127 w 366"/>
                  <a:gd name="T61" fmla="*/ 10 h 274"/>
                  <a:gd name="T62" fmla="*/ 127 w 366"/>
                  <a:gd name="T63" fmla="*/ 19 h 274"/>
                  <a:gd name="T64" fmla="*/ 126 w 366"/>
                  <a:gd name="T65" fmla="*/ 43 h 274"/>
                  <a:gd name="T66" fmla="*/ 118 w 366"/>
                  <a:gd name="T67" fmla="*/ 69 h 274"/>
                  <a:gd name="T68" fmla="*/ 98 w 366"/>
                  <a:gd name="T69" fmla="*/ 91 h 274"/>
                  <a:gd name="T70" fmla="*/ 84 w 366"/>
                  <a:gd name="T71" fmla="*/ 98 h 274"/>
                  <a:gd name="T72" fmla="*/ 66 w 366"/>
                  <a:gd name="T73" fmla="*/ 109 h 274"/>
                  <a:gd name="T74" fmla="*/ 47 w 366"/>
                  <a:gd name="T75" fmla="*/ 125 h 274"/>
                  <a:gd name="T76" fmla="*/ 32 w 366"/>
                  <a:gd name="T77" fmla="*/ 152 h 274"/>
                  <a:gd name="T78" fmla="*/ 21 w 366"/>
                  <a:gd name="T79" fmla="*/ 194 h 274"/>
                  <a:gd name="T80" fmla="*/ 19 w 366"/>
                  <a:gd name="T81" fmla="*/ 254 h 274"/>
                  <a:gd name="T82" fmla="*/ 346 w 366"/>
                  <a:gd name="T83" fmla="*/ 221 h 274"/>
                  <a:gd name="T84" fmla="*/ 339 w 366"/>
                  <a:gd name="T85" fmla="*/ 170 h 274"/>
                  <a:gd name="T86" fmla="*/ 326 w 366"/>
                  <a:gd name="T87" fmla="*/ 137 h 274"/>
                  <a:gd name="T88" fmla="*/ 309 w 366"/>
                  <a:gd name="T89" fmla="*/ 116 h 274"/>
                  <a:gd name="T90" fmla="*/ 290 w 366"/>
                  <a:gd name="T91" fmla="*/ 104 h 274"/>
                  <a:gd name="T92" fmla="*/ 274 w 366"/>
                  <a:gd name="T93" fmla="*/ 95 h 274"/>
                  <a:gd name="T94" fmla="*/ 255 w 366"/>
                  <a:gd name="T95" fmla="*/ 80 h 274"/>
                  <a:gd name="T96" fmla="*/ 242 w 366"/>
                  <a:gd name="T97" fmla="*/ 56 h 274"/>
                  <a:gd name="T98" fmla="*/ 237 w 366"/>
                  <a:gd name="T99" fmla="*/ 30 h 274"/>
                  <a:gd name="T100" fmla="*/ 237 w 366"/>
                  <a:gd name="T101" fmla="*/ 12 h 274"/>
                  <a:gd name="T102" fmla="*/ 239 w 366"/>
                  <a:gd name="T103" fmla="*/ 5 h 274"/>
                  <a:gd name="T104" fmla="*/ 245 w 366"/>
                  <a:gd name="T10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274">
                    <a:moveTo>
                      <a:pt x="249" y="0"/>
                    </a:moveTo>
                    <a:lnTo>
                      <a:pt x="252" y="1"/>
                    </a:lnTo>
                    <a:lnTo>
                      <a:pt x="255" y="5"/>
                    </a:lnTo>
                    <a:lnTo>
                      <a:pt x="257" y="7"/>
                    </a:lnTo>
                    <a:lnTo>
                      <a:pt x="257" y="12"/>
                    </a:lnTo>
                    <a:lnTo>
                      <a:pt x="257" y="14"/>
                    </a:lnTo>
                    <a:lnTo>
                      <a:pt x="257" y="21"/>
                    </a:lnTo>
                    <a:lnTo>
                      <a:pt x="257" y="31"/>
                    </a:lnTo>
                    <a:lnTo>
                      <a:pt x="258" y="43"/>
                    </a:lnTo>
                    <a:lnTo>
                      <a:pt x="262" y="54"/>
                    </a:lnTo>
                    <a:lnTo>
                      <a:pt x="268" y="66"/>
                    </a:lnTo>
                    <a:lnTo>
                      <a:pt x="277" y="74"/>
                    </a:lnTo>
                    <a:lnTo>
                      <a:pt x="283" y="78"/>
                    </a:lnTo>
                    <a:lnTo>
                      <a:pt x="290" y="82"/>
                    </a:lnTo>
                    <a:lnTo>
                      <a:pt x="300" y="86"/>
                    </a:lnTo>
                    <a:lnTo>
                      <a:pt x="309" y="92"/>
                    </a:lnTo>
                    <a:lnTo>
                      <a:pt x="320" y="99"/>
                    </a:lnTo>
                    <a:lnTo>
                      <a:pt x="329" y="109"/>
                    </a:lnTo>
                    <a:lnTo>
                      <a:pt x="339" y="119"/>
                    </a:lnTo>
                    <a:lnTo>
                      <a:pt x="347" y="133"/>
                    </a:lnTo>
                    <a:lnTo>
                      <a:pt x="354" y="151"/>
                    </a:lnTo>
                    <a:lnTo>
                      <a:pt x="360" y="172"/>
                    </a:lnTo>
                    <a:lnTo>
                      <a:pt x="363" y="198"/>
                    </a:lnTo>
                    <a:lnTo>
                      <a:pt x="366" y="229"/>
                    </a:lnTo>
                    <a:lnTo>
                      <a:pt x="366" y="264"/>
                    </a:lnTo>
                    <a:lnTo>
                      <a:pt x="365" y="268"/>
                    </a:lnTo>
                    <a:lnTo>
                      <a:pt x="362" y="270"/>
                    </a:lnTo>
                    <a:lnTo>
                      <a:pt x="360" y="273"/>
                    </a:lnTo>
                    <a:lnTo>
                      <a:pt x="355" y="274"/>
                    </a:lnTo>
                    <a:lnTo>
                      <a:pt x="10" y="274"/>
                    </a:lnTo>
                    <a:lnTo>
                      <a:pt x="6" y="273"/>
                    </a:lnTo>
                    <a:lnTo>
                      <a:pt x="2" y="270"/>
                    </a:lnTo>
                    <a:lnTo>
                      <a:pt x="1" y="268"/>
                    </a:lnTo>
                    <a:lnTo>
                      <a:pt x="0" y="264"/>
                    </a:lnTo>
                    <a:lnTo>
                      <a:pt x="0" y="229"/>
                    </a:lnTo>
                    <a:lnTo>
                      <a:pt x="1" y="198"/>
                    </a:lnTo>
                    <a:lnTo>
                      <a:pt x="6" y="172"/>
                    </a:lnTo>
                    <a:lnTo>
                      <a:pt x="12" y="151"/>
                    </a:lnTo>
                    <a:lnTo>
                      <a:pt x="19" y="133"/>
                    </a:lnTo>
                    <a:lnTo>
                      <a:pt x="27" y="119"/>
                    </a:lnTo>
                    <a:lnTo>
                      <a:pt x="37" y="109"/>
                    </a:lnTo>
                    <a:lnTo>
                      <a:pt x="46" y="99"/>
                    </a:lnTo>
                    <a:lnTo>
                      <a:pt x="56" y="92"/>
                    </a:lnTo>
                    <a:lnTo>
                      <a:pt x="66" y="86"/>
                    </a:lnTo>
                    <a:lnTo>
                      <a:pt x="76" y="82"/>
                    </a:lnTo>
                    <a:lnTo>
                      <a:pt x="81" y="78"/>
                    </a:lnTo>
                    <a:lnTo>
                      <a:pt x="87" y="74"/>
                    </a:lnTo>
                    <a:lnTo>
                      <a:pt x="97" y="66"/>
                    </a:lnTo>
                    <a:lnTo>
                      <a:pt x="103" y="54"/>
                    </a:lnTo>
                    <a:lnTo>
                      <a:pt x="106" y="43"/>
                    </a:lnTo>
                    <a:lnTo>
                      <a:pt x="109" y="31"/>
                    </a:lnTo>
                    <a:lnTo>
                      <a:pt x="109" y="21"/>
                    </a:lnTo>
                    <a:lnTo>
                      <a:pt x="109" y="14"/>
                    </a:lnTo>
                    <a:lnTo>
                      <a:pt x="109" y="12"/>
                    </a:lnTo>
                    <a:lnTo>
                      <a:pt x="109" y="7"/>
                    </a:lnTo>
                    <a:lnTo>
                      <a:pt x="110" y="5"/>
                    </a:lnTo>
                    <a:lnTo>
                      <a:pt x="113" y="1"/>
                    </a:lnTo>
                    <a:lnTo>
                      <a:pt x="117" y="0"/>
                    </a:lnTo>
                    <a:lnTo>
                      <a:pt x="120" y="1"/>
                    </a:lnTo>
                    <a:lnTo>
                      <a:pt x="124" y="3"/>
                    </a:lnTo>
                    <a:lnTo>
                      <a:pt x="126" y="5"/>
                    </a:lnTo>
                    <a:lnTo>
                      <a:pt x="127" y="10"/>
                    </a:lnTo>
                    <a:lnTo>
                      <a:pt x="127" y="12"/>
                    </a:lnTo>
                    <a:lnTo>
                      <a:pt x="127" y="19"/>
                    </a:lnTo>
                    <a:lnTo>
                      <a:pt x="127" y="30"/>
                    </a:lnTo>
                    <a:lnTo>
                      <a:pt x="126" y="43"/>
                    </a:lnTo>
                    <a:lnTo>
                      <a:pt x="124" y="56"/>
                    </a:lnTo>
                    <a:lnTo>
                      <a:pt x="118" y="69"/>
                    </a:lnTo>
                    <a:lnTo>
                      <a:pt x="110" y="80"/>
                    </a:lnTo>
                    <a:lnTo>
                      <a:pt x="98" y="91"/>
                    </a:lnTo>
                    <a:lnTo>
                      <a:pt x="91" y="95"/>
                    </a:lnTo>
                    <a:lnTo>
                      <a:pt x="84" y="98"/>
                    </a:lnTo>
                    <a:lnTo>
                      <a:pt x="76" y="104"/>
                    </a:lnTo>
                    <a:lnTo>
                      <a:pt x="66" y="109"/>
                    </a:lnTo>
                    <a:lnTo>
                      <a:pt x="57" y="116"/>
                    </a:lnTo>
                    <a:lnTo>
                      <a:pt x="47" y="125"/>
                    </a:lnTo>
                    <a:lnTo>
                      <a:pt x="39" y="137"/>
                    </a:lnTo>
                    <a:lnTo>
                      <a:pt x="32" y="152"/>
                    </a:lnTo>
                    <a:lnTo>
                      <a:pt x="26" y="170"/>
                    </a:lnTo>
                    <a:lnTo>
                      <a:pt x="21" y="194"/>
                    </a:lnTo>
                    <a:lnTo>
                      <a:pt x="19" y="221"/>
                    </a:lnTo>
                    <a:lnTo>
                      <a:pt x="19" y="254"/>
                    </a:lnTo>
                    <a:lnTo>
                      <a:pt x="346" y="254"/>
                    </a:lnTo>
                    <a:lnTo>
                      <a:pt x="346" y="221"/>
                    </a:lnTo>
                    <a:lnTo>
                      <a:pt x="343" y="194"/>
                    </a:lnTo>
                    <a:lnTo>
                      <a:pt x="339" y="170"/>
                    </a:lnTo>
                    <a:lnTo>
                      <a:pt x="333" y="152"/>
                    </a:lnTo>
                    <a:lnTo>
                      <a:pt x="326" y="137"/>
                    </a:lnTo>
                    <a:lnTo>
                      <a:pt x="317" y="125"/>
                    </a:lnTo>
                    <a:lnTo>
                      <a:pt x="309" y="116"/>
                    </a:lnTo>
                    <a:lnTo>
                      <a:pt x="300" y="109"/>
                    </a:lnTo>
                    <a:lnTo>
                      <a:pt x="290" y="104"/>
                    </a:lnTo>
                    <a:lnTo>
                      <a:pt x="281" y="98"/>
                    </a:lnTo>
                    <a:lnTo>
                      <a:pt x="274" y="95"/>
                    </a:lnTo>
                    <a:lnTo>
                      <a:pt x="267" y="91"/>
                    </a:lnTo>
                    <a:lnTo>
                      <a:pt x="255" y="80"/>
                    </a:lnTo>
                    <a:lnTo>
                      <a:pt x="247" y="69"/>
                    </a:lnTo>
                    <a:lnTo>
                      <a:pt x="242" y="56"/>
                    </a:lnTo>
                    <a:lnTo>
                      <a:pt x="238" y="43"/>
                    </a:lnTo>
                    <a:lnTo>
                      <a:pt x="237" y="30"/>
                    </a:lnTo>
                    <a:lnTo>
                      <a:pt x="237" y="19"/>
                    </a:lnTo>
                    <a:lnTo>
                      <a:pt x="237" y="12"/>
                    </a:lnTo>
                    <a:lnTo>
                      <a:pt x="238" y="10"/>
                    </a:lnTo>
                    <a:lnTo>
                      <a:pt x="239" y="5"/>
                    </a:lnTo>
                    <a:lnTo>
                      <a:pt x="242" y="3"/>
                    </a:lnTo>
                    <a:lnTo>
                      <a:pt x="245" y="1"/>
                    </a:lnTo>
                    <a:lnTo>
                      <a:pt x="249"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9">
                <a:extLst>
                  <a:ext uri="{FF2B5EF4-FFF2-40B4-BE49-F238E27FC236}">
                    <a16:creationId xmlns:a16="http://schemas.microsoft.com/office/drawing/2014/main" id="{05C73030-BFF6-427F-AEB3-AF361900C474}"/>
                  </a:ext>
                </a:extLst>
              </p:cNvPr>
              <p:cNvSpPr>
                <a:spLocks noEditPoints="1"/>
              </p:cNvSpPr>
              <p:nvPr/>
            </p:nvSpPr>
            <p:spPr bwMode="auto">
              <a:xfrm>
                <a:off x="3970674" y="1731512"/>
                <a:ext cx="607877" cy="594009"/>
              </a:xfrm>
              <a:custGeom>
                <a:avLst/>
                <a:gdLst>
                  <a:gd name="T0" fmla="*/ 87 w 263"/>
                  <a:gd name="T1" fmla="*/ 30 h 257"/>
                  <a:gd name="T2" fmla="*/ 43 w 263"/>
                  <a:gd name="T3" fmla="*/ 84 h 257"/>
                  <a:gd name="T4" fmla="*/ 35 w 263"/>
                  <a:gd name="T5" fmla="*/ 117 h 257"/>
                  <a:gd name="T6" fmla="*/ 28 w 263"/>
                  <a:gd name="T7" fmla="*/ 120 h 257"/>
                  <a:gd name="T8" fmla="*/ 21 w 263"/>
                  <a:gd name="T9" fmla="*/ 124 h 257"/>
                  <a:gd name="T10" fmla="*/ 20 w 263"/>
                  <a:gd name="T11" fmla="*/ 134 h 257"/>
                  <a:gd name="T12" fmla="*/ 26 w 263"/>
                  <a:gd name="T13" fmla="*/ 153 h 257"/>
                  <a:gd name="T14" fmla="*/ 46 w 263"/>
                  <a:gd name="T15" fmla="*/ 168 h 257"/>
                  <a:gd name="T16" fmla="*/ 54 w 263"/>
                  <a:gd name="T17" fmla="*/ 172 h 257"/>
                  <a:gd name="T18" fmla="*/ 61 w 263"/>
                  <a:gd name="T19" fmla="*/ 185 h 257"/>
                  <a:gd name="T20" fmla="*/ 84 w 263"/>
                  <a:gd name="T21" fmla="*/ 216 h 257"/>
                  <a:gd name="T22" fmla="*/ 125 w 263"/>
                  <a:gd name="T23" fmla="*/ 238 h 257"/>
                  <a:gd name="T24" fmla="*/ 132 w 263"/>
                  <a:gd name="T25" fmla="*/ 238 h 257"/>
                  <a:gd name="T26" fmla="*/ 154 w 263"/>
                  <a:gd name="T27" fmla="*/ 233 h 257"/>
                  <a:gd name="T28" fmla="*/ 190 w 263"/>
                  <a:gd name="T29" fmla="*/ 205 h 257"/>
                  <a:gd name="T30" fmla="*/ 206 w 263"/>
                  <a:gd name="T31" fmla="*/ 178 h 257"/>
                  <a:gd name="T32" fmla="*/ 212 w 263"/>
                  <a:gd name="T33" fmla="*/ 169 h 257"/>
                  <a:gd name="T34" fmla="*/ 223 w 263"/>
                  <a:gd name="T35" fmla="*/ 166 h 257"/>
                  <a:gd name="T36" fmla="*/ 243 w 263"/>
                  <a:gd name="T37" fmla="*/ 141 h 257"/>
                  <a:gd name="T38" fmla="*/ 244 w 263"/>
                  <a:gd name="T39" fmla="*/ 130 h 257"/>
                  <a:gd name="T40" fmla="*/ 239 w 263"/>
                  <a:gd name="T41" fmla="*/ 122 h 257"/>
                  <a:gd name="T42" fmla="*/ 234 w 263"/>
                  <a:gd name="T43" fmla="*/ 120 h 257"/>
                  <a:gd name="T44" fmla="*/ 226 w 263"/>
                  <a:gd name="T45" fmla="*/ 115 h 257"/>
                  <a:gd name="T46" fmla="*/ 210 w 263"/>
                  <a:gd name="T47" fmla="*/ 61 h 257"/>
                  <a:gd name="T48" fmla="*/ 158 w 263"/>
                  <a:gd name="T49" fmla="*/ 22 h 257"/>
                  <a:gd name="T50" fmla="*/ 158 w 263"/>
                  <a:gd name="T51" fmla="*/ 2 h 257"/>
                  <a:gd name="T52" fmla="*/ 214 w 263"/>
                  <a:gd name="T53" fmla="*/ 35 h 257"/>
                  <a:gd name="T54" fmla="*/ 244 w 263"/>
                  <a:gd name="T55" fmla="*/ 102 h 257"/>
                  <a:gd name="T56" fmla="*/ 255 w 263"/>
                  <a:gd name="T57" fmla="*/ 109 h 257"/>
                  <a:gd name="T58" fmla="*/ 263 w 263"/>
                  <a:gd name="T59" fmla="*/ 134 h 257"/>
                  <a:gd name="T60" fmla="*/ 247 w 263"/>
                  <a:gd name="T61" fmla="*/ 172 h 257"/>
                  <a:gd name="T62" fmla="*/ 223 w 263"/>
                  <a:gd name="T63" fmla="*/ 186 h 257"/>
                  <a:gd name="T64" fmla="*/ 205 w 263"/>
                  <a:gd name="T65" fmla="*/ 216 h 257"/>
                  <a:gd name="T66" fmla="*/ 168 w 263"/>
                  <a:gd name="T67" fmla="*/ 248 h 257"/>
                  <a:gd name="T68" fmla="*/ 130 w 263"/>
                  <a:gd name="T69" fmla="*/ 257 h 257"/>
                  <a:gd name="T70" fmla="*/ 80 w 263"/>
                  <a:gd name="T71" fmla="*/ 239 h 257"/>
                  <a:gd name="T72" fmla="*/ 49 w 263"/>
                  <a:gd name="T73" fmla="*/ 205 h 257"/>
                  <a:gd name="T74" fmla="*/ 33 w 263"/>
                  <a:gd name="T75" fmla="*/ 183 h 257"/>
                  <a:gd name="T76" fmla="*/ 8 w 263"/>
                  <a:gd name="T77" fmla="*/ 161 h 257"/>
                  <a:gd name="T78" fmla="*/ 1 w 263"/>
                  <a:gd name="T79" fmla="*/ 122 h 257"/>
                  <a:gd name="T80" fmla="*/ 13 w 263"/>
                  <a:gd name="T81" fmla="*/ 107 h 257"/>
                  <a:gd name="T82" fmla="*/ 26 w 263"/>
                  <a:gd name="T83" fmla="*/ 77 h 257"/>
                  <a:gd name="T84" fmla="*/ 67 w 263"/>
                  <a:gd name="T85" fmla="*/ 21 h 257"/>
                  <a:gd name="T86" fmla="*/ 133 w 263"/>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57">
                    <a:moveTo>
                      <a:pt x="133" y="20"/>
                    </a:moveTo>
                    <a:lnTo>
                      <a:pt x="109" y="22"/>
                    </a:lnTo>
                    <a:lnTo>
                      <a:pt x="87" y="30"/>
                    </a:lnTo>
                    <a:lnTo>
                      <a:pt x="69" y="44"/>
                    </a:lnTo>
                    <a:lnTo>
                      <a:pt x="54" y="62"/>
                    </a:lnTo>
                    <a:lnTo>
                      <a:pt x="43" y="84"/>
                    </a:lnTo>
                    <a:lnTo>
                      <a:pt x="38" y="112"/>
                    </a:lnTo>
                    <a:lnTo>
                      <a:pt x="36" y="115"/>
                    </a:lnTo>
                    <a:lnTo>
                      <a:pt x="35" y="117"/>
                    </a:lnTo>
                    <a:lnTo>
                      <a:pt x="32" y="119"/>
                    </a:lnTo>
                    <a:lnTo>
                      <a:pt x="29" y="120"/>
                    </a:lnTo>
                    <a:lnTo>
                      <a:pt x="28" y="120"/>
                    </a:lnTo>
                    <a:lnTo>
                      <a:pt x="26" y="121"/>
                    </a:lnTo>
                    <a:lnTo>
                      <a:pt x="23" y="122"/>
                    </a:lnTo>
                    <a:lnTo>
                      <a:pt x="21" y="124"/>
                    </a:lnTo>
                    <a:lnTo>
                      <a:pt x="20" y="128"/>
                    </a:lnTo>
                    <a:lnTo>
                      <a:pt x="20" y="130"/>
                    </a:lnTo>
                    <a:lnTo>
                      <a:pt x="20" y="134"/>
                    </a:lnTo>
                    <a:lnTo>
                      <a:pt x="20" y="137"/>
                    </a:lnTo>
                    <a:lnTo>
                      <a:pt x="21" y="141"/>
                    </a:lnTo>
                    <a:lnTo>
                      <a:pt x="26" y="153"/>
                    </a:lnTo>
                    <a:lnTo>
                      <a:pt x="33" y="161"/>
                    </a:lnTo>
                    <a:lnTo>
                      <a:pt x="40" y="166"/>
                    </a:lnTo>
                    <a:lnTo>
                      <a:pt x="46" y="168"/>
                    </a:lnTo>
                    <a:lnTo>
                      <a:pt x="48" y="168"/>
                    </a:lnTo>
                    <a:lnTo>
                      <a:pt x="52" y="169"/>
                    </a:lnTo>
                    <a:lnTo>
                      <a:pt x="54" y="172"/>
                    </a:lnTo>
                    <a:lnTo>
                      <a:pt x="56" y="174"/>
                    </a:lnTo>
                    <a:lnTo>
                      <a:pt x="58" y="178"/>
                    </a:lnTo>
                    <a:lnTo>
                      <a:pt x="61" y="185"/>
                    </a:lnTo>
                    <a:lnTo>
                      <a:pt x="66" y="194"/>
                    </a:lnTo>
                    <a:lnTo>
                      <a:pt x="74" y="205"/>
                    </a:lnTo>
                    <a:lnTo>
                      <a:pt x="84" y="216"/>
                    </a:lnTo>
                    <a:lnTo>
                      <a:pt x="95" y="226"/>
                    </a:lnTo>
                    <a:lnTo>
                      <a:pt x="109" y="233"/>
                    </a:lnTo>
                    <a:lnTo>
                      <a:pt x="125" y="238"/>
                    </a:lnTo>
                    <a:lnTo>
                      <a:pt x="127" y="237"/>
                    </a:lnTo>
                    <a:lnTo>
                      <a:pt x="128" y="237"/>
                    </a:lnTo>
                    <a:lnTo>
                      <a:pt x="132" y="238"/>
                    </a:lnTo>
                    <a:lnTo>
                      <a:pt x="135" y="237"/>
                    </a:lnTo>
                    <a:lnTo>
                      <a:pt x="138" y="238"/>
                    </a:lnTo>
                    <a:lnTo>
                      <a:pt x="154" y="233"/>
                    </a:lnTo>
                    <a:lnTo>
                      <a:pt x="168" y="226"/>
                    </a:lnTo>
                    <a:lnTo>
                      <a:pt x="180" y="216"/>
                    </a:lnTo>
                    <a:lnTo>
                      <a:pt x="190" y="205"/>
                    </a:lnTo>
                    <a:lnTo>
                      <a:pt x="197" y="194"/>
                    </a:lnTo>
                    <a:lnTo>
                      <a:pt x="203" y="183"/>
                    </a:lnTo>
                    <a:lnTo>
                      <a:pt x="206" y="178"/>
                    </a:lnTo>
                    <a:lnTo>
                      <a:pt x="207" y="174"/>
                    </a:lnTo>
                    <a:lnTo>
                      <a:pt x="209" y="172"/>
                    </a:lnTo>
                    <a:lnTo>
                      <a:pt x="212" y="169"/>
                    </a:lnTo>
                    <a:lnTo>
                      <a:pt x="214" y="168"/>
                    </a:lnTo>
                    <a:lnTo>
                      <a:pt x="218" y="168"/>
                    </a:lnTo>
                    <a:lnTo>
                      <a:pt x="223" y="166"/>
                    </a:lnTo>
                    <a:lnTo>
                      <a:pt x="230" y="161"/>
                    </a:lnTo>
                    <a:lnTo>
                      <a:pt x="237" y="153"/>
                    </a:lnTo>
                    <a:lnTo>
                      <a:pt x="243" y="141"/>
                    </a:lnTo>
                    <a:lnTo>
                      <a:pt x="243" y="137"/>
                    </a:lnTo>
                    <a:lnTo>
                      <a:pt x="244" y="134"/>
                    </a:lnTo>
                    <a:lnTo>
                      <a:pt x="244" y="130"/>
                    </a:lnTo>
                    <a:lnTo>
                      <a:pt x="243" y="128"/>
                    </a:lnTo>
                    <a:lnTo>
                      <a:pt x="242" y="124"/>
                    </a:lnTo>
                    <a:lnTo>
                      <a:pt x="239" y="122"/>
                    </a:lnTo>
                    <a:lnTo>
                      <a:pt x="237" y="121"/>
                    </a:lnTo>
                    <a:lnTo>
                      <a:pt x="234" y="120"/>
                    </a:lnTo>
                    <a:lnTo>
                      <a:pt x="234" y="120"/>
                    </a:lnTo>
                    <a:lnTo>
                      <a:pt x="231" y="119"/>
                    </a:lnTo>
                    <a:lnTo>
                      <a:pt x="229" y="117"/>
                    </a:lnTo>
                    <a:lnTo>
                      <a:pt x="226" y="115"/>
                    </a:lnTo>
                    <a:lnTo>
                      <a:pt x="225" y="112"/>
                    </a:lnTo>
                    <a:lnTo>
                      <a:pt x="219" y="84"/>
                    </a:lnTo>
                    <a:lnTo>
                      <a:pt x="210" y="61"/>
                    </a:lnTo>
                    <a:lnTo>
                      <a:pt x="196" y="43"/>
                    </a:lnTo>
                    <a:lnTo>
                      <a:pt x="178" y="30"/>
                    </a:lnTo>
                    <a:lnTo>
                      <a:pt x="158" y="22"/>
                    </a:lnTo>
                    <a:lnTo>
                      <a:pt x="133" y="20"/>
                    </a:lnTo>
                    <a:close/>
                    <a:moveTo>
                      <a:pt x="133" y="0"/>
                    </a:moveTo>
                    <a:lnTo>
                      <a:pt x="158" y="2"/>
                    </a:lnTo>
                    <a:lnTo>
                      <a:pt x="179" y="9"/>
                    </a:lnTo>
                    <a:lnTo>
                      <a:pt x="198" y="20"/>
                    </a:lnTo>
                    <a:lnTo>
                      <a:pt x="214" y="35"/>
                    </a:lnTo>
                    <a:lnTo>
                      <a:pt x="227" y="54"/>
                    </a:lnTo>
                    <a:lnTo>
                      <a:pt x="237" y="76"/>
                    </a:lnTo>
                    <a:lnTo>
                      <a:pt x="244" y="102"/>
                    </a:lnTo>
                    <a:lnTo>
                      <a:pt x="247" y="104"/>
                    </a:lnTo>
                    <a:lnTo>
                      <a:pt x="251" y="107"/>
                    </a:lnTo>
                    <a:lnTo>
                      <a:pt x="255" y="109"/>
                    </a:lnTo>
                    <a:lnTo>
                      <a:pt x="258" y="114"/>
                    </a:lnTo>
                    <a:lnTo>
                      <a:pt x="262" y="122"/>
                    </a:lnTo>
                    <a:lnTo>
                      <a:pt x="263" y="134"/>
                    </a:lnTo>
                    <a:lnTo>
                      <a:pt x="262" y="146"/>
                    </a:lnTo>
                    <a:lnTo>
                      <a:pt x="256" y="161"/>
                    </a:lnTo>
                    <a:lnTo>
                      <a:pt x="247" y="172"/>
                    </a:lnTo>
                    <a:lnTo>
                      <a:pt x="239" y="179"/>
                    </a:lnTo>
                    <a:lnTo>
                      <a:pt x="230" y="183"/>
                    </a:lnTo>
                    <a:lnTo>
                      <a:pt x="223" y="186"/>
                    </a:lnTo>
                    <a:lnTo>
                      <a:pt x="219" y="194"/>
                    </a:lnTo>
                    <a:lnTo>
                      <a:pt x="213" y="205"/>
                    </a:lnTo>
                    <a:lnTo>
                      <a:pt x="205" y="216"/>
                    </a:lnTo>
                    <a:lnTo>
                      <a:pt x="196" y="228"/>
                    </a:lnTo>
                    <a:lnTo>
                      <a:pt x="183" y="240"/>
                    </a:lnTo>
                    <a:lnTo>
                      <a:pt x="168" y="248"/>
                    </a:lnTo>
                    <a:lnTo>
                      <a:pt x="151" y="255"/>
                    </a:lnTo>
                    <a:lnTo>
                      <a:pt x="132" y="257"/>
                    </a:lnTo>
                    <a:lnTo>
                      <a:pt x="130" y="257"/>
                    </a:lnTo>
                    <a:lnTo>
                      <a:pt x="111" y="254"/>
                    </a:lnTo>
                    <a:lnTo>
                      <a:pt x="94" y="248"/>
                    </a:lnTo>
                    <a:lnTo>
                      <a:pt x="80" y="239"/>
                    </a:lnTo>
                    <a:lnTo>
                      <a:pt x="67" y="228"/>
                    </a:lnTo>
                    <a:lnTo>
                      <a:pt x="58" y="216"/>
                    </a:lnTo>
                    <a:lnTo>
                      <a:pt x="49" y="205"/>
                    </a:lnTo>
                    <a:lnTo>
                      <a:pt x="43" y="194"/>
                    </a:lnTo>
                    <a:lnTo>
                      <a:pt x="40" y="186"/>
                    </a:lnTo>
                    <a:lnTo>
                      <a:pt x="33" y="183"/>
                    </a:lnTo>
                    <a:lnTo>
                      <a:pt x="25" y="179"/>
                    </a:lnTo>
                    <a:lnTo>
                      <a:pt x="16" y="172"/>
                    </a:lnTo>
                    <a:lnTo>
                      <a:pt x="8" y="161"/>
                    </a:lnTo>
                    <a:lnTo>
                      <a:pt x="2" y="146"/>
                    </a:lnTo>
                    <a:lnTo>
                      <a:pt x="0" y="134"/>
                    </a:lnTo>
                    <a:lnTo>
                      <a:pt x="1" y="122"/>
                    </a:lnTo>
                    <a:lnTo>
                      <a:pt x="6" y="114"/>
                    </a:lnTo>
                    <a:lnTo>
                      <a:pt x="9" y="109"/>
                    </a:lnTo>
                    <a:lnTo>
                      <a:pt x="13" y="107"/>
                    </a:lnTo>
                    <a:lnTo>
                      <a:pt x="16" y="104"/>
                    </a:lnTo>
                    <a:lnTo>
                      <a:pt x="20" y="102"/>
                    </a:lnTo>
                    <a:lnTo>
                      <a:pt x="26" y="77"/>
                    </a:lnTo>
                    <a:lnTo>
                      <a:pt x="36" y="55"/>
                    </a:lnTo>
                    <a:lnTo>
                      <a:pt x="51" y="36"/>
                    </a:lnTo>
                    <a:lnTo>
                      <a:pt x="67" y="21"/>
                    </a:lnTo>
                    <a:lnTo>
                      <a:pt x="87" y="9"/>
                    </a:lnTo>
                    <a:lnTo>
                      <a:pt x="109" y="2"/>
                    </a:lnTo>
                    <a:lnTo>
                      <a:pt x="133"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45" name="Rechthoek 144">
              <a:extLst>
                <a:ext uri="{FF2B5EF4-FFF2-40B4-BE49-F238E27FC236}">
                  <a16:creationId xmlns:a16="http://schemas.microsoft.com/office/drawing/2014/main" id="{6A6B5D80-F759-41CD-B97F-A6CA46D3026F}"/>
                </a:ext>
              </a:extLst>
            </p:cNvPr>
            <p:cNvSpPr/>
            <p:nvPr/>
          </p:nvSpPr>
          <p:spPr>
            <a:xfrm>
              <a:off x="3836194" y="3086101"/>
              <a:ext cx="771525" cy="78580"/>
            </a:xfrm>
            <a:prstGeom prst="rect">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4" name="Vrije vorm: vorm 153">
            <a:extLst>
              <a:ext uri="{FF2B5EF4-FFF2-40B4-BE49-F238E27FC236}">
                <a16:creationId xmlns:a16="http://schemas.microsoft.com/office/drawing/2014/main" id="{2BB45FFE-176D-4CDC-AA90-26246E7D3E1E}"/>
              </a:ext>
            </a:extLst>
          </p:cNvPr>
          <p:cNvSpPr/>
          <p:nvPr/>
        </p:nvSpPr>
        <p:spPr>
          <a:xfrm>
            <a:off x="4234041" y="1658119"/>
            <a:ext cx="4473974" cy="1930339"/>
          </a:xfrm>
          <a:custGeom>
            <a:avLst/>
            <a:gdLst>
              <a:gd name="connsiteX0" fmla="*/ 656570 w 3972045"/>
              <a:gd name="connsiteY0" fmla="*/ 0 h 1695384"/>
              <a:gd name="connsiteX1" fmla="*/ 3906874 w 3972045"/>
              <a:gd name="connsiteY1" fmla="*/ 0 h 1695384"/>
              <a:gd name="connsiteX2" fmla="*/ 3972045 w 3972045"/>
              <a:gd name="connsiteY2" fmla="*/ 65171 h 1695384"/>
              <a:gd name="connsiteX3" fmla="*/ 3972045 w 3972045"/>
              <a:gd name="connsiteY3" fmla="*/ 1630213 h 1695384"/>
              <a:gd name="connsiteX4" fmla="*/ 3906874 w 3972045"/>
              <a:gd name="connsiteY4" fmla="*/ 1695384 h 1695384"/>
              <a:gd name="connsiteX5" fmla="*/ 656570 w 3972045"/>
              <a:gd name="connsiteY5" fmla="*/ 1695384 h 1695384"/>
              <a:gd name="connsiteX6" fmla="*/ 591399 w 3972045"/>
              <a:gd name="connsiteY6" fmla="*/ 1630213 h 1695384"/>
              <a:gd name="connsiteX7" fmla="*/ 591399 w 3972045"/>
              <a:gd name="connsiteY7" fmla="*/ 589369 h 1695384"/>
              <a:gd name="connsiteX8" fmla="*/ 535246 w 3972045"/>
              <a:gd name="connsiteY8" fmla="*/ 541063 h 1695384"/>
              <a:gd name="connsiteX9" fmla="*/ 0 w 3972045"/>
              <a:gd name="connsiteY9" fmla="*/ 620745 h 1695384"/>
              <a:gd name="connsiteX10" fmla="*/ 480813 w 3972045"/>
              <a:gd name="connsiteY10" fmla="*/ 203467 h 1695384"/>
              <a:gd name="connsiteX11" fmla="*/ 591399 w 3972045"/>
              <a:gd name="connsiteY11" fmla="*/ 202569 h 1695384"/>
              <a:gd name="connsiteX12" fmla="*/ 591399 w 3972045"/>
              <a:gd name="connsiteY12" fmla="*/ 65171 h 1695384"/>
              <a:gd name="connsiteX13" fmla="*/ 656570 w 3972045"/>
              <a:gd name="connsiteY13" fmla="*/ 0 h 16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2045" h="1695384">
                <a:moveTo>
                  <a:pt x="656570" y="0"/>
                </a:moveTo>
                <a:lnTo>
                  <a:pt x="3906874" y="0"/>
                </a:lnTo>
                <a:cubicBezTo>
                  <a:pt x="3942867" y="0"/>
                  <a:pt x="3972045" y="29178"/>
                  <a:pt x="3972045" y="65171"/>
                </a:cubicBezTo>
                <a:lnTo>
                  <a:pt x="3972045" y="1630213"/>
                </a:lnTo>
                <a:cubicBezTo>
                  <a:pt x="3972045" y="1666206"/>
                  <a:pt x="3942867" y="1695384"/>
                  <a:pt x="3906874" y="1695384"/>
                </a:cubicBezTo>
                <a:lnTo>
                  <a:pt x="656570" y="1695384"/>
                </a:lnTo>
                <a:cubicBezTo>
                  <a:pt x="620577" y="1695384"/>
                  <a:pt x="591399" y="1666206"/>
                  <a:pt x="591399" y="1630213"/>
                </a:cubicBezTo>
                <a:lnTo>
                  <a:pt x="591399" y="589369"/>
                </a:lnTo>
                <a:lnTo>
                  <a:pt x="535246" y="541063"/>
                </a:lnTo>
                <a:cubicBezTo>
                  <a:pt x="384873" y="434580"/>
                  <a:pt x="130080" y="398039"/>
                  <a:pt x="0" y="620745"/>
                </a:cubicBezTo>
                <a:cubicBezTo>
                  <a:pt x="1762" y="355339"/>
                  <a:pt x="208267" y="222026"/>
                  <a:pt x="480813" y="203467"/>
                </a:cubicBezTo>
                <a:lnTo>
                  <a:pt x="591399" y="202569"/>
                </a:lnTo>
                <a:lnTo>
                  <a:pt x="591399" y="65171"/>
                </a:lnTo>
                <a:cubicBezTo>
                  <a:pt x="591399" y="29178"/>
                  <a:pt x="620577" y="0"/>
                  <a:pt x="656570" y="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CD1719"/>
              </a:solidFill>
              <a:effectLst/>
              <a:uLnTx/>
              <a:uFillTx/>
              <a:latin typeface="Arial" panose="020B0604020202020204"/>
              <a:ea typeface="+mn-ea"/>
              <a:cs typeface="+mn-cs"/>
            </a:endParaRPr>
          </a:p>
        </p:txBody>
      </p:sp>
      <p:sp>
        <p:nvSpPr>
          <p:cNvPr id="155" name="Tekstvak 154">
            <a:extLst>
              <a:ext uri="{FF2B5EF4-FFF2-40B4-BE49-F238E27FC236}">
                <a16:creationId xmlns:a16="http://schemas.microsoft.com/office/drawing/2014/main" id="{D041ED7F-03DC-4D28-890D-B71809A6E58C}"/>
              </a:ext>
            </a:extLst>
          </p:cNvPr>
          <p:cNvSpPr txBox="1"/>
          <p:nvPr/>
        </p:nvSpPr>
        <p:spPr>
          <a:xfrm>
            <a:off x="5387603" y="1785613"/>
            <a:ext cx="3298240" cy="4608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Market specialist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installation, construction, home improvement and real estate</a:t>
            </a:r>
          </a:p>
        </p:txBody>
      </p:sp>
      <p:sp>
        <p:nvSpPr>
          <p:cNvPr id="156" name="Tekstvak 155">
            <a:extLst>
              <a:ext uri="{FF2B5EF4-FFF2-40B4-BE49-F238E27FC236}">
                <a16:creationId xmlns:a16="http://schemas.microsoft.com/office/drawing/2014/main" id="{42725D48-C835-46D4-BF64-83E3A73B4819}"/>
              </a:ext>
            </a:extLst>
          </p:cNvPr>
          <p:cNvSpPr txBox="1"/>
          <p:nvPr/>
        </p:nvSpPr>
        <p:spPr>
          <a:xfrm>
            <a:off x="5410947" y="2324200"/>
            <a:ext cx="3107195" cy="2717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Dedicated and multi-client research</a:t>
            </a:r>
          </a:p>
        </p:txBody>
      </p:sp>
      <p:sp>
        <p:nvSpPr>
          <p:cNvPr id="157" name="Tekstvak 156">
            <a:extLst>
              <a:ext uri="{FF2B5EF4-FFF2-40B4-BE49-F238E27FC236}">
                <a16:creationId xmlns:a16="http://schemas.microsoft.com/office/drawing/2014/main" id="{E2856F02-4BBA-4D88-996D-A9AC04E0C04C}"/>
              </a:ext>
            </a:extLst>
          </p:cNvPr>
          <p:cNvSpPr txBox="1"/>
          <p:nvPr/>
        </p:nvSpPr>
        <p:spPr>
          <a:xfrm>
            <a:off x="5410947" y="2705997"/>
            <a:ext cx="3205586" cy="2147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Active in the market for 28 years</a:t>
            </a:r>
          </a:p>
        </p:txBody>
      </p:sp>
      <p:sp>
        <p:nvSpPr>
          <p:cNvPr id="158" name="Tekstvak 157">
            <a:extLst>
              <a:ext uri="{FF2B5EF4-FFF2-40B4-BE49-F238E27FC236}">
                <a16:creationId xmlns:a16="http://schemas.microsoft.com/office/drawing/2014/main" id="{0C7DE9F5-1D2C-46B1-8D0F-F1A6202C40F4}"/>
              </a:ext>
            </a:extLst>
          </p:cNvPr>
          <p:cNvSpPr txBox="1"/>
          <p:nvPr/>
        </p:nvSpPr>
        <p:spPr>
          <a:xfrm>
            <a:off x="5410947" y="3087794"/>
            <a:ext cx="3107195" cy="3600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250+ dedicated market research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projects annually</a:t>
            </a:r>
          </a:p>
        </p:txBody>
      </p:sp>
      <p:grpSp>
        <p:nvGrpSpPr>
          <p:cNvPr id="159" name="Groep 158">
            <a:extLst>
              <a:ext uri="{FF2B5EF4-FFF2-40B4-BE49-F238E27FC236}">
                <a16:creationId xmlns:a16="http://schemas.microsoft.com/office/drawing/2014/main" id="{605776DF-0EE1-4A11-82A0-EDBD5CE58F0A}"/>
              </a:ext>
            </a:extLst>
          </p:cNvPr>
          <p:cNvGrpSpPr/>
          <p:nvPr/>
        </p:nvGrpSpPr>
        <p:grpSpPr>
          <a:xfrm>
            <a:off x="5074939" y="2278243"/>
            <a:ext cx="206491" cy="226128"/>
            <a:chOff x="1843088" y="5262563"/>
            <a:chExt cx="550863" cy="603250"/>
          </a:xfrm>
          <a:solidFill>
            <a:schemeClr val="accent2"/>
          </a:solidFill>
        </p:grpSpPr>
        <p:sp>
          <p:nvSpPr>
            <p:cNvPr id="160" name="Freeform 40">
              <a:extLst>
                <a:ext uri="{FF2B5EF4-FFF2-40B4-BE49-F238E27FC236}">
                  <a16:creationId xmlns:a16="http://schemas.microsoft.com/office/drawing/2014/main" id="{F9EDAABB-533E-41FA-BACA-F0D07B027387}"/>
                </a:ext>
              </a:extLst>
            </p:cNvPr>
            <p:cNvSpPr>
              <a:spLocks/>
            </p:cNvSpPr>
            <p:nvPr/>
          </p:nvSpPr>
          <p:spPr bwMode="auto">
            <a:xfrm>
              <a:off x="1911351" y="5365751"/>
              <a:ext cx="93663" cy="180975"/>
            </a:xfrm>
            <a:custGeom>
              <a:avLst/>
              <a:gdLst>
                <a:gd name="T0" fmla="*/ 48 w 59"/>
                <a:gd name="T1" fmla="*/ 0 h 114"/>
                <a:gd name="T2" fmla="*/ 52 w 59"/>
                <a:gd name="T3" fmla="*/ 1 h 114"/>
                <a:gd name="T4" fmla="*/ 55 w 59"/>
                <a:gd name="T5" fmla="*/ 2 h 114"/>
                <a:gd name="T6" fmla="*/ 57 w 59"/>
                <a:gd name="T7" fmla="*/ 5 h 114"/>
                <a:gd name="T8" fmla="*/ 59 w 59"/>
                <a:gd name="T9" fmla="*/ 8 h 114"/>
                <a:gd name="T10" fmla="*/ 59 w 59"/>
                <a:gd name="T11" fmla="*/ 11 h 114"/>
                <a:gd name="T12" fmla="*/ 59 w 59"/>
                <a:gd name="T13" fmla="*/ 14 h 114"/>
                <a:gd name="T14" fmla="*/ 58 w 59"/>
                <a:gd name="T15" fmla="*/ 17 h 114"/>
                <a:gd name="T16" fmla="*/ 56 w 59"/>
                <a:gd name="T17" fmla="*/ 20 h 114"/>
                <a:gd name="T18" fmla="*/ 41 w 59"/>
                <a:gd name="T19" fmla="*/ 34 h 114"/>
                <a:gd name="T20" fmla="*/ 30 w 59"/>
                <a:gd name="T21" fmla="*/ 52 h 114"/>
                <a:gd name="T22" fmla="*/ 23 w 59"/>
                <a:gd name="T23" fmla="*/ 72 h 114"/>
                <a:gd name="T24" fmla="*/ 21 w 59"/>
                <a:gd name="T25" fmla="*/ 92 h 114"/>
                <a:gd name="T26" fmla="*/ 21 w 59"/>
                <a:gd name="T27" fmla="*/ 102 h 114"/>
                <a:gd name="T28" fmla="*/ 21 w 59"/>
                <a:gd name="T29" fmla="*/ 105 h 114"/>
                <a:gd name="T30" fmla="*/ 20 w 59"/>
                <a:gd name="T31" fmla="*/ 108 h 114"/>
                <a:gd name="T32" fmla="*/ 18 w 59"/>
                <a:gd name="T33" fmla="*/ 111 h 114"/>
                <a:gd name="T34" fmla="*/ 16 w 59"/>
                <a:gd name="T35" fmla="*/ 113 h 114"/>
                <a:gd name="T36" fmla="*/ 13 w 59"/>
                <a:gd name="T37" fmla="*/ 114 h 114"/>
                <a:gd name="T38" fmla="*/ 12 w 59"/>
                <a:gd name="T39" fmla="*/ 114 h 114"/>
                <a:gd name="T40" fmla="*/ 7 w 59"/>
                <a:gd name="T41" fmla="*/ 113 h 114"/>
                <a:gd name="T42" fmla="*/ 4 w 59"/>
                <a:gd name="T43" fmla="*/ 111 h 114"/>
                <a:gd name="T44" fmla="*/ 2 w 59"/>
                <a:gd name="T45" fmla="*/ 107 h 114"/>
                <a:gd name="T46" fmla="*/ 1 w 59"/>
                <a:gd name="T47" fmla="*/ 104 h 114"/>
                <a:gd name="T48" fmla="*/ 0 w 59"/>
                <a:gd name="T49" fmla="*/ 92 h 114"/>
                <a:gd name="T50" fmla="*/ 3 w 59"/>
                <a:gd name="T51" fmla="*/ 66 h 114"/>
                <a:gd name="T52" fmla="*/ 10 w 59"/>
                <a:gd name="T53" fmla="*/ 42 h 114"/>
                <a:gd name="T54" fmla="*/ 25 w 59"/>
                <a:gd name="T55" fmla="*/ 21 h 114"/>
                <a:gd name="T56" fmla="*/ 42 w 59"/>
                <a:gd name="T57" fmla="*/ 2 h 114"/>
                <a:gd name="T58" fmla="*/ 45 w 59"/>
                <a:gd name="T59" fmla="*/ 1 h 114"/>
                <a:gd name="T60" fmla="*/ 48 w 59"/>
                <a:gd name="T6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14">
                  <a:moveTo>
                    <a:pt x="48" y="0"/>
                  </a:moveTo>
                  <a:lnTo>
                    <a:pt x="52" y="1"/>
                  </a:lnTo>
                  <a:lnTo>
                    <a:pt x="55" y="2"/>
                  </a:lnTo>
                  <a:lnTo>
                    <a:pt x="57" y="5"/>
                  </a:lnTo>
                  <a:lnTo>
                    <a:pt x="59" y="8"/>
                  </a:lnTo>
                  <a:lnTo>
                    <a:pt x="59" y="11"/>
                  </a:lnTo>
                  <a:lnTo>
                    <a:pt x="59" y="14"/>
                  </a:lnTo>
                  <a:lnTo>
                    <a:pt x="58" y="17"/>
                  </a:lnTo>
                  <a:lnTo>
                    <a:pt x="56" y="20"/>
                  </a:lnTo>
                  <a:lnTo>
                    <a:pt x="41" y="34"/>
                  </a:lnTo>
                  <a:lnTo>
                    <a:pt x="30" y="52"/>
                  </a:lnTo>
                  <a:lnTo>
                    <a:pt x="23" y="72"/>
                  </a:lnTo>
                  <a:lnTo>
                    <a:pt x="21" y="92"/>
                  </a:lnTo>
                  <a:lnTo>
                    <a:pt x="21" y="102"/>
                  </a:lnTo>
                  <a:lnTo>
                    <a:pt x="21" y="105"/>
                  </a:lnTo>
                  <a:lnTo>
                    <a:pt x="20" y="108"/>
                  </a:lnTo>
                  <a:lnTo>
                    <a:pt x="18" y="111"/>
                  </a:lnTo>
                  <a:lnTo>
                    <a:pt x="16" y="113"/>
                  </a:lnTo>
                  <a:lnTo>
                    <a:pt x="13" y="114"/>
                  </a:lnTo>
                  <a:lnTo>
                    <a:pt x="12" y="114"/>
                  </a:lnTo>
                  <a:lnTo>
                    <a:pt x="7" y="113"/>
                  </a:lnTo>
                  <a:lnTo>
                    <a:pt x="4" y="111"/>
                  </a:lnTo>
                  <a:lnTo>
                    <a:pt x="2" y="107"/>
                  </a:lnTo>
                  <a:lnTo>
                    <a:pt x="1" y="104"/>
                  </a:lnTo>
                  <a:lnTo>
                    <a:pt x="0" y="92"/>
                  </a:lnTo>
                  <a:lnTo>
                    <a:pt x="3" y="66"/>
                  </a:lnTo>
                  <a:lnTo>
                    <a:pt x="10" y="42"/>
                  </a:lnTo>
                  <a:lnTo>
                    <a:pt x="25" y="21"/>
                  </a:lnTo>
                  <a:lnTo>
                    <a:pt x="42" y="2"/>
                  </a:lnTo>
                  <a:lnTo>
                    <a:pt x="45" y="1"/>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41">
              <a:extLst>
                <a:ext uri="{FF2B5EF4-FFF2-40B4-BE49-F238E27FC236}">
                  <a16:creationId xmlns:a16="http://schemas.microsoft.com/office/drawing/2014/main" id="{1273F891-75C8-4B2A-ADCF-4CD86A2F9651}"/>
                </a:ext>
              </a:extLst>
            </p:cNvPr>
            <p:cNvSpPr>
              <a:spLocks/>
            </p:cNvSpPr>
            <p:nvPr/>
          </p:nvSpPr>
          <p:spPr bwMode="auto">
            <a:xfrm>
              <a:off x="1987551" y="5545138"/>
              <a:ext cx="242888" cy="131763"/>
            </a:xfrm>
            <a:custGeom>
              <a:avLst/>
              <a:gdLst>
                <a:gd name="T0" fmla="*/ 42 w 153"/>
                <a:gd name="T1" fmla="*/ 0 h 83"/>
                <a:gd name="T2" fmla="*/ 111 w 153"/>
                <a:gd name="T3" fmla="*/ 0 h 83"/>
                <a:gd name="T4" fmla="*/ 124 w 153"/>
                <a:gd name="T5" fmla="*/ 2 h 83"/>
                <a:gd name="T6" fmla="*/ 135 w 153"/>
                <a:gd name="T7" fmla="*/ 8 h 83"/>
                <a:gd name="T8" fmla="*/ 144 w 153"/>
                <a:gd name="T9" fmla="*/ 17 h 83"/>
                <a:gd name="T10" fmla="*/ 151 w 153"/>
                <a:gd name="T11" fmla="*/ 29 h 83"/>
                <a:gd name="T12" fmla="*/ 153 w 153"/>
                <a:gd name="T13" fmla="*/ 42 h 83"/>
                <a:gd name="T14" fmla="*/ 153 w 153"/>
                <a:gd name="T15" fmla="*/ 53 h 83"/>
                <a:gd name="T16" fmla="*/ 143 w 153"/>
                <a:gd name="T17" fmla="*/ 64 h 83"/>
                <a:gd name="T18" fmla="*/ 131 w 153"/>
                <a:gd name="T19" fmla="*/ 72 h 83"/>
                <a:gd name="T20" fmla="*/ 131 w 153"/>
                <a:gd name="T21" fmla="*/ 42 h 83"/>
                <a:gd name="T22" fmla="*/ 129 w 153"/>
                <a:gd name="T23" fmla="*/ 32 h 83"/>
                <a:gd name="T24" fmla="*/ 121 w 153"/>
                <a:gd name="T25" fmla="*/ 24 h 83"/>
                <a:gd name="T26" fmla="*/ 111 w 153"/>
                <a:gd name="T27" fmla="*/ 21 h 83"/>
                <a:gd name="T28" fmla="*/ 42 w 153"/>
                <a:gd name="T29" fmla="*/ 21 h 83"/>
                <a:gd name="T30" fmla="*/ 32 w 153"/>
                <a:gd name="T31" fmla="*/ 24 h 83"/>
                <a:gd name="T32" fmla="*/ 24 w 153"/>
                <a:gd name="T33" fmla="*/ 32 h 83"/>
                <a:gd name="T34" fmla="*/ 21 w 153"/>
                <a:gd name="T35" fmla="*/ 42 h 83"/>
                <a:gd name="T36" fmla="*/ 21 w 153"/>
                <a:gd name="T37" fmla="*/ 83 h 83"/>
                <a:gd name="T38" fmla="*/ 0 w 153"/>
                <a:gd name="T39" fmla="*/ 71 h 83"/>
                <a:gd name="T40" fmla="*/ 0 w 153"/>
                <a:gd name="T41" fmla="*/ 42 h 83"/>
                <a:gd name="T42" fmla="*/ 2 w 153"/>
                <a:gd name="T43" fmla="*/ 29 h 83"/>
                <a:gd name="T44" fmla="*/ 8 w 153"/>
                <a:gd name="T45" fmla="*/ 17 h 83"/>
                <a:gd name="T46" fmla="*/ 18 w 153"/>
                <a:gd name="T47" fmla="*/ 8 h 83"/>
                <a:gd name="T48" fmla="*/ 28 w 153"/>
                <a:gd name="T49" fmla="*/ 2 h 83"/>
                <a:gd name="T50" fmla="*/ 42 w 153"/>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83">
                  <a:moveTo>
                    <a:pt x="42" y="0"/>
                  </a:moveTo>
                  <a:lnTo>
                    <a:pt x="111" y="0"/>
                  </a:lnTo>
                  <a:lnTo>
                    <a:pt x="124" y="2"/>
                  </a:lnTo>
                  <a:lnTo>
                    <a:pt x="135" y="8"/>
                  </a:lnTo>
                  <a:lnTo>
                    <a:pt x="144" y="17"/>
                  </a:lnTo>
                  <a:lnTo>
                    <a:pt x="151" y="29"/>
                  </a:lnTo>
                  <a:lnTo>
                    <a:pt x="153" y="42"/>
                  </a:lnTo>
                  <a:lnTo>
                    <a:pt x="153" y="53"/>
                  </a:lnTo>
                  <a:lnTo>
                    <a:pt x="143" y="64"/>
                  </a:lnTo>
                  <a:lnTo>
                    <a:pt x="131" y="72"/>
                  </a:lnTo>
                  <a:lnTo>
                    <a:pt x="131" y="42"/>
                  </a:lnTo>
                  <a:lnTo>
                    <a:pt x="129" y="32"/>
                  </a:lnTo>
                  <a:lnTo>
                    <a:pt x="121" y="24"/>
                  </a:lnTo>
                  <a:lnTo>
                    <a:pt x="111" y="21"/>
                  </a:lnTo>
                  <a:lnTo>
                    <a:pt x="42" y="21"/>
                  </a:lnTo>
                  <a:lnTo>
                    <a:pt x="32" y="24"/>
                  </a:lnTo>
                  <a:lnTo>
                    <a:pt x="24" y="32"/>
                  </a:lnTo>
                  <a:lnTo>
                    <a:pt x="21" y="42"/>
                  </a:lnTo>
                  <a:lnTo>
                    <a:pt x="21" y="83"/>
                  </a:lnTo>
                  <a:lnTo>
                    <a:pt x="0" y="71"/>
                  </a:lnTo>
                  <a:lnTo>
                    <a:pt x="0" y="42"/>
                  </a:lnTo>
                  <a:lnTo>
                    <a:pt x="2" y="29"/>
                  </a:lnTo>
                  <a:lnTo>
                    <a:pt x="8" y="17"/>
                  </a:lnTo>
                  <a:lnTo>
                    <a:pt x="18" y="8"/>
                  </a:lnTo>
                  <a:lnTo>
                    <a:pt x="28"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42">
              <a:extLst>
                <a:ext uri="{FF2B5EF4-FFF2-40B4-BE49-F238E27FC236}">
                  <a16:creationId xmlns:a16="http://schemas.microsoft.com/office/drawing/2014/main" id="{9CC10EBE-30E5-4D29-8B15-234F4C2DB294}"/>
                </a:ext>
              </a:extLst>
            </p:cNvPr>
            <p:cNvSpPr>
              <a:spLocks noEditPoints="1"/>
            </p:cNvSpPr>
            <p:nvPr/>
          </p:nvSpPr>
          <p:spPr bwMode="auto">
            <a:xfrm>
              <a:off x="1843088" y="5262563"/>
              <a:ext cx="550863" cy="603250"/>
            </a:xfrm>
            <a:custGeom>
              <a:avLst/>
              <a:gdLst>
                <a:gd name="T0" fmla="*/ 256 w 347"/>
                <a:gd name="T1" fmla="*/ 278 h 380"/>
                <a:gd name="T2" fmla="*/ 286 w 347"/>
                <a:gd name="T3" fmla="*/ 351 h 380"/>
                <a:gd name="T4" fmla="*/ 304 w 347"/>
                <a:gd name="T5" fmla="*/ 358 h 380"/>
                <a:gd name="T6" fmla="*/ 312 w 347"/>
                <a:gd name="T7" fmla="*/ 356 h 380"/>
                <a:gd name="T8" fmla="*/ 317 w 347"/>
                <a:gd name="T9" fmla="*/ 352 h 380"/>
                <a:gd name="T10" fmla="*/ 324 w 347"/>
                <a:gd name="T11" fmla="*/ 343 h 380"/>
                <a:gd name="T12" fmla="*/ 325 w 347"/>
                <a:gd name="T13" fmla="*/ 333 h 380"/>
                <a:gd name="T14" fmla="*/ 321 w 347"/>
                <a:gd name="T15" fmla="*/ 323 h 380"/>
                <a:gd name="T16" fmla="*/ 157 w 347"/>
                <a:gd name="T17" fmla="*/ 22 h 380"/>
                <a:gd name="T18" fmla="*/ 105 w 347"/>
                <a:gd name="T19" fmla="*/ 32 h 380"/>
                <a:gd name="T20" fmla="*/ 62 w 347"/>
                <a:gd name="T21" fmla="*/ 61 h 380"/>
                <a:gd name="T22" fmla="*/ 33 w 347"/>
                <a:gd name="T23" fmla="*/ 104 h 380"/>
                <a:gd name="T24" fmla="*/ 22 w 347"/>
                <a:gd name="T25" fmla="*/ 157 h 380"/>
                <a:gd name="T26" fmla="*/ 33 w 347"/>
                <a:gd name="T27" fmla="*/ 209 h 380"/>
                <a:gd name="T28" fmla="*/ 62 w 347"/>
                <a:gd name="T29" fmla="*/ 252 h 380"/>
                <a:gd name="T30" fmla="*/ 105 w 347"/>
                <a:gd name="T31" fmla="*/ 282 h 380"/>
                <a:gd name="T32" fmla="*/ 157 w 347"/>
                <a:gd name="T33" fmla="*/ 292 h 380"/>
                <a:gd name="T34" fmla="*/ 210 w 347"/>
                <a:gd name="T35" fmla="*/ 282 h 380"/>
                <a:gd name="T36" fmla="*/ 254 w 347"/>
                <a:gd name="T37" fmla="*/ 252 h 380"/>
                <a:gd name="T38" fmla="*/ 282 w 347"/>
                <a:gd name="T39" fmla="*/ 209 h 380"/>
                <a:gd name="T40" fmla="*/ 292 w 347"/>
                <a:gd name="T41" fmla="*/ 157 h 380"/>
                <a:gd name="T42" fmla="*/ 282 w 347"/>
                <a:gd name="T43" fmla="*/ 104 h 380"/>
                <a:gd name="T44" fmla="*/ 254 w 347"/>
                <a:gd name="T45" fmla="*/ 61 h 380"/>
                <a:gd name="T46" fmla="*/ 210 w 347"/>
                <a:gd name="T47" fmla="*/ 32 h 380"/>
                <a:gd name="T48" fmla="*/ 157 w 347"/>
                <a:gd name="T49" fmla="*/ 22 h 380"/>
                <a:gd name="T50" fmla="*/ 189 w 347"/>
                <a:gd name="T51" fmla="*/ 4 h 380"/>
                <a:gd name="T52" fmla="*/ 245 w 347"/>
                <a:gd name="T53" fmla="*/ 27 h 380"/>
                <a:gd name="T54" fmla="*/ 287 w 347"/>
                <a:gd name="T55" fmla="*/ 70 h 380"/>
                <a:gd name="T56" fmla="*/ 311 w 347"/>
                <a:gd name="T57" fmla="*/ 126 h 380"/>
                <a:gd name="T58" fmla="*/ 311 w 347"/>
                <a:gd name="T59" fmla="*/ 189 h 380"/>
                <a:gd name="T60" fmla="*/ 286 w 347"/>
                <a:gd name="T61" fmla="*/ 246 h 380"/>
                <a:gd name="T62" fmla="*/ 343 w 347"/>
                <a:gd name="T63" fmla="*/ 318 h 380"/>
                <a:gd name="T64" fmla="*/ 347 w 347"/>
                <a:gd name="T65" fmla="*/ 340 h 380"/>
                <a:gd name="T66" fmla="*/ 339 w 347"/>
                <a:gd name="T67" fmla="*/ 361 h 380"/>
                <a:gd name="T68" fmla="*/ 329 w 347"/>
                <a:gd name="T69" fmla="*/ 370 h 380"/>
                <a:gd name="T70" fmla="*/ 307 w 347"/>
                <a:gd name="T71" fmla="*/ 380 h 380"/>
                <a:gd name="T72" fmla="*/ 279 w 347"/>
                <a:gd name="T73" fmla="*/ 374 h 380"/>
                <a:gd name="T74" fmla="*/ 218 w 347"/>
                <a:gd name="T75" fmla="*/ 301 h 380"/>
                <a:gd name="T76" fmla="*/ 157 w 347"/>
                <a:gd name="T77" fmla="*/ 313 h 380"/>
                <a:gd name="T78" fmla="*/ 97 w 347"/>
                <a:gd name="T79" fmla="*/ 301 h 380"/>
                <a:gd name="T80" fmla="*/ 47 w 347"/>
                <a:gd name="T81" fmla="*/ 268 h 380"/>
                <a:gd name="T82" fmla="*/ 13 w 347"/>
                <a:gd name="T83" fmla="*/ 218 h 380"/>
                <a:gd name="T84" fmla="*/ 0 w 347"/>
                <a:gd name="T85" fmla="*/ 157 h 380"/>
                <a:gd name="T86" fmla="*/ 13 w 347"/>
                <a:gd name="T87" fmla="*/ 96 h 380"/>
                <a:gd name="T88" fmla="*/ 47 w 347"/>
                <a:gd name="T89" fmla="*/ 46 h 380"/>
                <a:gd name="T90" fmla="*/ 97 w 347"/>
                <a:gd name="T91" fmla="*/ 12 h 380"/>
                <a:gd name="T92" fmla="*/ 157 w 347"/>
                <a:gd name="T9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380">
                  <a:moveTo>
                    <a:pt x="272" y="263"/>
                  </a:moveTo>
                  <a:lnTo>
                    <a:pt x="256" y="278"/>
                  </a:lnTo>
                  <a:lnTo>
                    <a:pt x="237" y="291"/>
                  </a:lnTo>
                  <a:lnTo>
                    <a:pt x="286" y="351"/>
                  </a:lnTo>
                  <a:lnTo>
                    <a:pt x="295" y="356"/>
                  </a:lnTo>
                  <a:lnTo>
                    <a:pt x="304" y="358"/>
                  </a:lnTo>
                  <a:lnTo>
                    <a:pt x="309" y="357"/>
                  </a:lnTo>
                  <a:lnTo>
                    <a:pt x="312" y="356"/>
                  </a:lnTo>
                  <a:lnTo>
                    <a:pt x="315" y="354"/>
                  </a:lnTo>
                  <a:lnTo>
                    <a:pt x="317" y="352"/>
                  </a:lnTo>
                  <a:lnTo>
                    <a:pt x="322" y="348"/>
                  </a:lnTo>
                  <a:lnTo>
                    <a:pt x="324" y="343"/>
                  </a:lnTo>
                  <a:lnTo>
                    <a:pt x="325" y="338"/>
                  </a:lnTo>
                  <a:lnTo>
                    <a:pt x="325" y="333"/>
                  </a:lnTo>
                  <a:lnTo>
                    <a:pt x="324" y="327"/>
                  </a:lnTo>
                  <a:lnTo>
                    <a:pt x="321" y="323"/>
                  </a:lnTo>
                  <a:lnTo>
                    <a:pt x="272" y="263"/>
                  </a:lnTo>
                  <a:close/>
                  <a:moveTo>
                    <a:pt x="157" y="22"/>
                  </a:moveTo>
                  <a:lnTo>
                    <a:pt x="130" y="24"/>
                  </a:lnTo>
                  <a:lnTo>
                    <a:pt x="105" y="32"/>
                  </a:lnTo>
                  <a:lnTo>
                    <a:pt x="82" y="45"/>
                  </a:lnTo>
                  <a:lnTo>
                    <a:pt x="62" y="61"/>
                  </a:lnTo>
                  <a:lnTo>
                    <a:pt x="46" y="82"/>
                  </a:lnTo>
                  <a:lnTo>
                    <a:pt x="33" y="104"/>
                  </a:lnTo>
                  <a:lnTo>
                    <a:pt x="25" y="130"/>
                  </a:lnTo>
                  <a:lnTo>
                    <a:pt x="22" y="157"/>
                  </a:lnTo>
                  <a:lnTo>
                    <a:pt x="25" y="184"/>
                  </a:lnTo>
                  <a:lnTo>
                    <a:pt x="33" y="209"/>
                  </a:lnTo>
                  <a:lnTo>
                    <a:pt x="46" y="233"/>
                  </a:lnTo>
                  <a:lnTo>
                    <a:pt x="62" y="252"/>
                  </a:lnTo>
                  <a:lnTo>
                    <a:pt x="82" y="269"/>
                  </a:lnTo>
                  <a:lnTo>
                    <a:pt x="105" y="282"/>
                  </a:lnTo>
                  <a:lnTo>
                    <a:pt x="130" y="289"/>
                  </a:lnTo>
                  <a:lnTo>
                    <a:pt x="157" y="292"/>
                  </a:lnTo>
                  <a:lnTo>
                    <a:pt x="184" y="289"/>
                  </a:lnTo>
                  <a:lnTo>
                    <a:pt x="210" y="282"/>
                  </a:lnTo>
                  <a:lnTo>
                    <a:pt x="233" y="269"/>
                  </a:lnTo>
                  <a:lnTo>
                    <a:pt x="254" y="252"/>
                  </a:lnTo>
                  <a:lnTo>
                    <a:pt x="270" y="233"/>
                  </a:lnTo>
                  <a:lnTo>
                    <a:pt x="282" y="209"/>
                  </a:lnTo>
                  <a:lnTo>
                    <a:pt x="290" y="184"/>
                  </a:lnTo>
                  <a:lnTo>
                    <a:pt x="292" y="157"/>
                  </a:lnTo>
                  <a:lnTo>
                    <a:pt x="290" y="130"/>
                  </a:lnTo>
                  <a:lnTo>
                    <a:pt x="282" y="104"/>
                  </a:lnTo>
                  <a:lnTo>
                    <a:pt x="270" y="82"/>
                  </a:lnTo>
                  <a:lnTo>
                    <a:pt x="254" y="61"/>
                  </a:lnTo>
                  <a:lnTo>
                    <a:pt x="233" y="45"/>
                  </a:lnTo>
                  <a:lnTo>
                    <a:pt x="210" y="32"/>
                  </a:lnTo>
                  <a:lnTo>
                    <a:pt x="184" y="24"/>
                  </a:lnTo>
                  <a:lnTo>
                    <a:pt x="157" y="22"/>
                  </a:lnTo>
                  <a:close/>
                  <a:moveTo>
                    <a:pt x="157" y="0"/>
                  </a:moveTo>
                  <a:lnTo>
                    <a:pt x="189" y="4"/>
                  </a:lnTo>
                  <a:lnTo>
                    <a:pt x="218" y="12"/>
                  </a:lnTo>
                  <a:lnTo>
                    <a:pt x="245" y="27"/>
                  </a:lnTo>
                  <a:lnTo>
                    <a:pt x="268" y="46"/>
                  </a:lnTo>
                  <a:lnTo>
                    <a:pt x="287" y="70"/>
                  </a:lnTo>
                  <a:lnTo>
                    <a:pt x="302" y="96"/>
                  </a:lnTo>
                  <a:lnTo>
                    <a:pt x="311" y="126"/>
                  </a:lnTo>
                  <a:lnTo>
                    <a:pt x="314" y="157"/>
                  </a:lnTo>
                  <a:lnTo>
                    <a:pt x="311" y="189"/>
                  </a:lnTo>
                  <a:lnTo>
                    <a:pt x="301" y="219"/>
                  </a:lnTo>
                  <a:lnTo>
                    <a:pt x="286" y="246"/>
                  </a:lnTo>
                  <a:lnTo>
                    <a:pt x="338" y="309"/>
                  </a:lnTo>
                  <a:lnTo>
                    <a:pt x="343" y="318"/>
                  </a:lnTo>
                  <a:lnTo>
                    <a:pt x="347" y="329"/>
                  </a:lnTo>
                  <a:lnTo>
                    <a:pt x="347" y="340"/>
                  </a:lnTo>
                  <a:lnTo>
                    <a:pt x="344" y="351"/>
                  </a:lnTo>
                  <a:lnTo>
                    <a:pt x="339" y="361"/>
                  </a:lnTo>
                  <a:lnTo>
                    <a:pt x="331" y="368"/>
                  </a:lnTo>
                  <a:lnTo>
                    <a:pt x="329" y="370"/>
                  </a:lnTo>
                  <a:lnTo>
                    <a:pt x="318" y="377"/>
                  </a:lnTo>
                  <a:lnTo>
                    <a:pt x="307" y="380"/>
                  </a:lnTo>
                  <a:lnTo>
                    <a:pt x="292" y="379"/>
                  </a:lnTo>
                  <a:lnTo>
                    <a:pt x="279" y="374"/>
                  </a:lnTo>
                  <a:lnTo>
                    <a:pt x="270" y="365"/>
                  </a:lnTo>
                  <a:lnTo>
                    <a:pt x="218" y="301"/>
                  </a:lnTo>
                  <a:lnTo>
                    <a:pt x="189" y="311"/>
                  </a:lnTo>
                  <a:lnTo>
                    <a:pt x="157" y="313"/>
                  </a:lnTo>
                  <a:lnTo>
                    <a:pt x="126" y="310"/>
                  </a:lnTo>
                  <a:lnTo>
                    <a:pt x="97" y="301"/>
                  </a:lnTo>
                  <a:lnTo>
                    <a:pt x="70" y="287"/>
                  </a:lnTo>
                  <a:lnTo>
                    <a:pt x="47" y="268"/>
                  </a:lnTo>
                  <a:lnTo>
                    <a:pt x="27" y="245"/>
                  </a:lnTo>
                  <a:lnTo>
                    <a:pt x="13" y="218"/>
                  </a:lnTo>
                  <a:lnTo>
                    <a:pt x="4" y="189"/>
                  </a:lnTo>
                  <a:lnTo>
                    <a:pt x="0" y="157"/>
                  </a:lnTo>
                  <a:lnTo>
                    <a:pt x="4" y="126"/>
                  </a:lnTo>
                  <a:lnTo>
                    <a:pt x="13" y="96"/>
                  </a:lnTo>
                  <a:lnTo>
                    <a:pt x="27" y="70"/>
                  </a:lnTo>
                  <a:lnTo>
                    <a:pt x="47" y="46"/>
                  </a:lnTo>
                  <a:lnTo>
                    <a:pt x="70" y="27"/>
                  </a:lnTo>
                  <a:lnTo>
                    <a:pt x="97" y="12"/>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43">
              <a:extLst>
                <a:ext uri="{FF2B5EF4-FFF2-40B4-BE49-F238E27FC236}">
                  <a16:creationId xmlns:a16="http://schemas.microsoft.com/office/drawing/2014/main" id="{4BB02AAD-7884-48CF-84C0-1CB13313DC96}"/>
                </a:ext>
              </a:extLst>
            </p:cNvPr>
            <p:cNvSpPr>
              <a:spLocks noEditPoints="1"/>
            </p:cNvSpPr>
            <p:nvPr/>
          </p:nvSpPr>
          <p:spPr bwMode="auto">
            <a:xfrm>
              <a:off x="2028826" y="5357813"/>
              <a:ext cx="160338" cy="158750"/>
            </a:xfrm>
            <a:custGeom>
              <a:avLst/>
              <a:gdLst>
                <a:gd name="T0" fmla="*/ 50 w 101"/>
                <a:gd name="T1" fmla="*/ 22 h 100"/>
                <a:gd name="T2" fmla="*/ 39 w 101"/>
                <a:gd name="T3" fmla="*/ 24 h 100"/>
                <a:gd name="T4" fmla="*/ 29 w 101"/>
                <a:gd name="T5" fmla="*/ 30 h 100"/>
                <a:gd name="T6" fmla="*/ 24 w 101"/>
                <a:gd name="T7" fmla="*/ 39 h 100"/>
                <a:gd name="T8" fmla="*/ 22 w 101"/>
                <a:gd name="T9" fmla="*/ 50 h 100"/>
                <a:gd name="T10" fmla="*/ 24 w 101"/>
                <a:gd name="T11" fmla="*/ 62 h 100"/>
                <a:gd name="T12" fmla="*/ 29 w 101"/>
                <a:gd name="T13" fmla="*/ 70 h 100"/>
                <a:gd name="T14" fmla="*/ 39 w 101"/>
                <a:gd name="T15" fmla="*/ 77 h 100"/>
                <a:gd name="T16" fmla="*/ 50 w 101"/>
                <a:gd name="T17" fmla="*/ 79 h 100"/>
                <a:gd name="T18" fmla="*/ 62 w 101"/>
                <a:gd name="T19" fmla="*/ 77 h 100"/>
                <a:gd name="T20" fmla="*/ 71 w 101"/>
                <a:gd name="T21" fmla="*/ 70 h 100"/>
                <a:gd name="T22" fmla="*/ 77 w 101"/>
                <a:gd name="T23" fmla="*/ 62 h 100"/>
                <a:gd name="T24" fmla="*/ 79 w 101"/>
                <a:gd name="T25" fmla="*/ 50 h 100"/>
                <a:gd name="T26" fmla="*/ 77 w 101"/>
                <a:gd name="T27" fmla="*/ 39 h 100"/>
                <a:gd name="T28" fmla="*/ 71 w 101"/>
                <a:gd name="T29" fmla="*/ 30 h 100"/>
                <a:gd name="T30" fmla="*/ 62 w 101"/>
                <a:gd name="T31" fmla="*/ 24 h 100"/>
                <a:gd name="T32" fmla="*/ 50 w 101"/>
                <a:gd name="T33" fmla="*/ 22 h 100"/>
                <a:gd name="T34" fmla="*/ 50 w 101"/>
                <a:gd name="T35" fmla="*/ 0 h 100"/>
                <a:gd name="T36" fmla="*/ 66 w 101"/>
                <a:gd name="T37" fmla="*/ 3 h 100"/>
                <a:gd name="T38" fmla="*/ 80 w 101"/>
                <a:gd name="T39" fmla="*/ 10 h 100"/>
                <a:gd name="T40" fmla="*/ 91 w 101"/>
                <a:gd name="T41" fmla="*/ 20 h 100"/>
                <a:gd name="T42" fmla="*/ 98 w 101"/>
                <a:gd name="T43" fmla="*/ 35 h 100"/>
                <a:gd name="T44" fmla="*/ 101 w 101"/>
                <a:gd name="T45" fmla="*/ 50 h 100"/>
                <a:gd name="T46" fmla="*/ 98 w 101"/>
                <a:gd name="T47" fmla="*/ 66 h 100"/>
                <a:gd name="T48" fmla="*/ 91 w 101"/>
                <a:gd name="T49" fmla="*/ 80 h 100"/>
                <a:gd name="T50" fmla="*/ 80 w 101"/>
                <a:gd name="T51" fmla="*/ 91 h 100"/>
                <a:gd name="T52" fmla="*/ 66 w 101"/>
                <a:gd name="T53" fmla="*/ 97 h 100"/>
                <a:gd name="T54" fmla="*/ 50 w 101"/>
                <a:gd name="T55" fmla="*/ 100 h 100"/>
                <a:gd name="T56" fmla="*/ 35 w 101"/>
                <a:gd name="T57" fmla="*/ 97 h 100"/>
                <a:gd name="T58" fmla="*/ 21 w 101"/>
                <a:gd name="T59" fmla="*/ 91 h 100"/>
                <a:gd name="T60" fmla="*/ 10 w 101"/>
                <a:gd name="T61" fmla="*/ 80 h 100"/>
                <a:gd name="T62" fmla="*/ 2 w 101"/>
                <a:gd name="T63" fmla="*/ 66 h 100"/>
                <a:gd name="T64" fmla="*/ 0 w 101"/>
                <a:gd name="T65" fmla="*/ 50 h 100"/>
                <a:gd name="T66" fmla="*/ 2 w 101"/>
                <a:gd name="T67" fmla="*/ 35 h 100"/>
                <a:gd name="T68" fmla="*/ 10 w 101"/>
                <a:gd name="T69" fmla="*/ 20 h 100"/>
                <a:gd name="T70" fmla="*/ 21 w 101"/>
                <a:gd name="T71" fmla="*/ 10 h 100"/>
                <a:gd name="T72" fmla="*/ 35 w 101"/>
                <a:gd name="T73" fmla="*/ 3 h 100"/>
                <a:gd name="T74" fmla="*/ 50 w 101"/>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50" y="22"/>
                  </a:moveTo>
                  <a:lnTo>
                    <a:pt x="39" y="24"/>
                  </a:lnTo>
                  <a:lnTo>
                    <a:pt x="29" y="30"/>
                  </a:lnTo>
                  <a:lnTo>
                    <a:pt x="24" y="39"/>
                  </a:lnTo>
                  <a:lnTo>
                    <a:pt x="22" y="50"/>
                  </a:lnTo>
                  <a:lnTo>
                    <a:pt x="24" y="62"/>
                  </a:lnTo>
                  <a:lnTo>
                    <a:pt x="29" y="70"/>
                  </a:lnTo>
                  <a:lnTo>
                    <a:pt x="39" y="77"/>
                  </a:lnTo>
                  <a:lnTo>
                    <a:pt x="50" y="79"/>
                  </a:lnTo>
                  <a:lnTo>
                    <a:pt x="62" y="77"/>
                  </a:lnTo>
                  <a:lnTo>
                    <a:pt x="71" y="70"/>
                  </a:lnTo>
                  <a:lnTo>
                    <a:pt x="77" y="62"/>
                  </a:lnTo>
                  <a:lnTo>
                    <a:pt x="79" y="50"/>
                  </a:lnTo>
                  <a:lnTo>
                    <a:pt x="77" y="39"/>
                  </a:lnTo>
                  <a:lnTo>
                    <a:pt x="71" y="30"/>
                  </a:lnTo>
                  <a:lnTo>
                    <a:pt x="62" y="24"/>
                  </a:lnTo>
                  <a:lnTo>
                    <a:pt x="50" y="22"/>
                  </a:lnTo>
                  <a:close/>
                  <a:moveTo>
                    <a:pt x="50" y="0"/>
                  </a:moveTo>
                  <a:lnTo>
                    <a:pt x="66" y="3"/>
                  </a:lnTo>
                  <a:lnTo>
                    <a:pt x="80" y="10"/>
                  </a:lnTo>
                  <a:lnTo>
                    <a:pt x="91" y="20"/>
                  </a:lnTo>
                  <a:lnTo>
                    <a:pt x="98" y="35"/>
                  </a:lnTo>
                  <a:lnTo>
                    <a:pt x="101" y="50"/>
                  </a:lnTo>
                  <a:lnTo>
                    <a:pt x="98" y="66"/>
                  </a:lnTo>
                  <a:lnTo>
                    <a:pt x="91" y="80"/>
                  </a:lnTo>
                  <a:lnTo>
                    <a:pt x="80" y="91"/>
                  </a:lnTo>
                  <a:lnTo>
                    <a:pt x="66" y="97"/>
                  </a:lnTo>
                  <a:lnTo>
                    <a:pt x="50" y="100"/>
                  </a:lnTo>
                  <a:lnTo>
                    <a:pt x="35" y="97"/>
                  </a:lnTo>
                  <a:lnTo>
                    <a:pt x="21" y="91"/>
                  </a:lnTo>
                  <a:lnTo>
                    <a:pt x="10" y="80"/>
                  </a:lnTo>
                  <a:lnTo>
                    <a:pt x="2" y="66"/>
                  </a:lnTo>
                  <a:lnTo>
                    <a:pt x="0" y="50"/>
                  </a:lnTo>
                  <a:lnTo>
                    <a:pt x="2" y="35"/>
                  </a:lnTo>
                  <a:lnTo>
                    <a:pt x="10" y="20"/>
                  </a:lnTo>
                  <a:lnTo>
                    <a:pt x="21" y="10"/>
                  </a:lnTo>
                  <a:lnTo>
                    <a:pt x="35" y="3"/>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64" name="Groep 163">
            <a:extLst>
              <a:ext uri="{FF2B5EF4-FFF2-40B4-BE49-F238E27FC236}">
                <a16:creationId xmlns:a16="http://schemas.microsoft.com/office/drawing/2014/main" id="{17424A48-8C80-432C-BC18-78A7F86F8692}"/>
              </a:ext>
            </a:extLst>
          </p:cNvPr>
          <p:cNvGrpSpPr/>
          <p:nvPr/>
        </p:nvGrpSpPr>
        <p:grpSpPr>
          <a:xfrm>
            <a:off x="5063820" y="2733639"/>
            <a:ext cx="228729" cy="189211"/>
            <a:chOff x="3106738" y="3130551"/>
            <a:chExt cx="606425" cy="501650"/>
          </a:xfrm>
          <a:solidFill>
            <a:schemeClr val="accent2"/>
          </a:solidFill>
        </p:grpSpPr>
        <p:sp>
          <p:nvSpPr>
            <p:cNvPr id="165" name="Freeform 51">
              <a:extLst>
                <a:ext uri="{FF2B5EF4-FFF2-40B4-BE49-F238E27FC236}">
                  <a16:creationId xmlns:a16="http://schemas.microsoft.com/office/drawing/2014/main" id="{397B15A4-F6D7-4E03-A8A7-A629C4B08458}"/>
                </a:ext>
              </a:extLst>
            </p:cNvPr>
            <p:cNvSpPr>
              <a:spLocks/>
            </p:cNvSpPr>
            <p:nvPr/>
          </p:nvSpPr>
          <p:spPr bwMode="auto">
            <a:xfrm>
              <a:off x="3224213" y="3203576"/>
              <a:ext cx="373063" cy="279400"/>
            </a:xfrm>
            <a:custGeom>
              <a:avLst/>
              <a:gdLst>
                <a:gd name="T0" fmla="*/ 224 w 235"/>
                <a:gd name="T1" fmla="*/ 0 h 176"/>
                <a:gd name="T2" fmla="*/ 227 w 235"/>
                <a:gd name="T3" fmla="*/ 1 h 176"/>
                <a:gd name="T4" fmla="*/ 230 w 235"/>
                <a:gd name="T5" fmla="*/ 2 h 176"/>
                <a:gd name="T6" fmla="*/ 233 w 235"/>
                <a:gd name="T7" fmla="*/ 6 h 176"/>
                <a:gd name="T8" fmla="*/ 234 w 235"/>
                <a:gd name="T9" fmla="*/ 8 h 176"/>
                <a:gd name="T10" fmla="*/ 235 w 235"/>
                <a:gd name="T11" fmla="*/ 11 h 176"/>
                <a:gd name="T12" fmla="*/ 234 w 235"/>
                <a:gd name="T13" fmla="*/ 14 h 176"/>
                <a:gd name="T14" fmla="*/ 186 w 235"/>
                <a:gd name="T15" fmla="*/ 134 h 176"/>
                <a:gd name="T16" fmla="*/ 184 w 235"/>
                <a:gd name="T17" fmla="*/ 138 h 176"/>
                <a:gd name="T18" fmla="*/ 182 w 235"/>
                <a:gd name="T19" fmla="*/ 140 h 176"/>
                <a:gd name="T20" fmla="*/ 178 w 235"/>
                <a:gd name="T21" fmla="*/ 141 h 176"/>
                <a:gd name="T22" fmla="*/ 175 w 235"/>
                <a:gd name="T23" fmla="*/ 141 h 176"/>
                <a:gd name="T24" fmla="*/ 172 w 235"/>
                <a:gd name="T25" fmla="*/ 140 h 176"/>
                <a:gd name="T26" fmla="*/ 169 w 235"/>
                <a:gd name="T27" fmla="*/ 138 h 176"/>
                <a:gd name="T28" fmla="*/ 140 w 235"/>
                <a:gd name="T29" fmla="*/ 111 h 176"/>
                <a:gd name="T30" fmla="*/ 101 w 235"/>
                <a:gd name="T31" fmla="*/ 150 h 176"/>
                <a:gd name="T32" fmla="*/ 98 w 235"/>
                <a:gd name="T33" fmla="*/ 151 h 176"/>
                <a:gd name="T34" fmla="*/ 95 w 235"/>
                <a:gd name="T35" fmla="*/ 152 h 176"/>
                <a:gd name="T36" fmla="*/ 92 w 235"/>
                <a:gd name="T37" fmla="*/ 152 h 176"/>
                <a:gd name="T38" fmla="*/ 89 w 235"/>
                <a:gd name="T39" fmla="*/ 152 h 176"/>
                <a:gd name="T40" fmla="*/ 87 w 235"/>
                <a:gd name="T41" fmla="*/ 150 h 176"/>
                <a:gd name="T42" fmla="*/ 84 w 235"/>
                <a:gd name="T43" fmla="*/ 147 h 176"/>
                <a:gd name="T44" fmla="*/ 57 w 235"/>
                <a:gd name="T45" fmla="*/ 110 h 176"/>
                <a:gd name="T46" fmla="*/ 19 w 235"/>
                <a:gd name="T47" fmla="*/ 170 h 176"/>
                <a:gd name="T48" fmla="*/ 17 w 235"/>
                <a:gd name="T49" fmla="*/ 173 h 176"/>
                <a:gd name="T50" fmla="*/ 14 w 235"/>
                <a:gd name="T51" fmla="*/ 174 h 176"/>
                <a:gd name="T52" fmla="*/ 11 w 235"/>
                <a:gd name="T53" fmla="*/ 176 h 176"/>
                <a:gd name="T54" fmla="*/ 8 w 235"/>
                <a:gd name="T55" fmla="*/ 174 h 176"/>
                <a:gd name="T56" fmla="*/ 4 w 235"/>
                <a:gd name="T57" fmla="*/ 173 h 176"/>
                <a:gd name="T58" fmla="*/ 2 w 235"/>
                <a:gd name="T59" fmla="*/ 171 h 176"/>
                <a:gd name="T60" fmla="*/ 0 w 235"/>
                <a:gd name="T61" fmla="*/ 168 h 176"/>
                <a:gd name="T62" fmla="*/ 0 w 235"/>
                <a:gd name="T63" fmla="*/ 166 h 176"/>
                <a:gd name="T64" fmla="*/ 0 w 235"/>
                <a:gd name="T65" fmla="*/ 161 h 176"/>
                <a:gd name="T66" fmla="*/ 1 w 235"/>
                <a:gd name="T67" fmla="*/ 159 h 176"/>
                <a:gd name="T68" fmla="*/ 49 w 235"/>
                <a:gd name="T69" fmla="*/ 85 h 176"/>
                <a:gd name="T70" fmla="*/ 51 w 235"/>
                <a:gd name="T71" fmla="*/ 81 h 176"/>
                <a:gd name="T72" fmla="*/ 54 w 235"/>
                <a:gd name="T73" fmla="*/ 80 h 176"/>
                <a:gd name="T74" fmla="*/ 57 w 235"/>
                <a:gd name="T75" fmla="*/ 79 h 176"/>
                <a:gd name="T76" fmla="*/ 61 w 235"/>
                <a:gd name="T77" fmla="*/ 80 h 176"/>
                <a:gd name="T78" fmla="*/ 64 w 235"/>
                <a:gd name="T79" fmla="*/ 81 h 176"/>
                <a:gd name="T80" fmla="*/ 66 w 235"/>
                <a:gd name="T81" fmla="*/ 84 h 176"/>
                <a:gd name="T82" fmla="*/ 95 w 235"/>
                <a:gd name="T83" fmla="*/ 125 h 176"/>
                <a:gd name="T84" fmla="*/ 133 w 235"/>
                <a:gd name="T85" fmla="*/ 89 h 176"/>
                <a:gd name="T86" fmla="*/ 135 w 235"/>
                <a:gd name="T87" fmla="*/ 87 h 176"/>
                <a:gd name="T88" fmla="*/ 138 w 235"/>
                <a:gd name="T89" fmla="*/ 86 h 176"/>
                <a:gd name="T90" fmla="*/ 142 w 235"/>
                <a:gd name="T91" fmla="*/ 86 h 176"/>
                <a:gd name="T92" fmla="*/ 145 w 235"/>
                <a:gd name="T93" fmla="*/ 87 h 176"/>
                <a:gd name="T94" fmla="*/ 147 w 235"/>
                <a:gd name="T95" fmla="*/ 89 h 176"/>
                <a:gd name="T96" fmla="*/ 172 w 235"/>
                <a:gd name="T97" fmla="*/ 112 h 176"/>
                <a:gd name="T98" fmla="*/ 214 w 235"/>
                <a:gd name="T99" fmla="*/ 7 h 176"/>
                <a:gd name="T100" fmla="*/ 215 w 235"/>
                <a:gd name="T101" fmla="*/ 4 h 176"/>
                <a:gd name="T102" fmla="*/ 218 w 235"/>
                <a:gd name="T103" fmla="*/ 1 h 176"/>
                <a:gd name="T104" fmla="*/ 221 w 235"/>
                <a:gd name="T105" fmla="*/ 0 h 176"/>
                <a:gd name="T106" fmla="*/ 224 w 235"/>
                <a:gd name="T10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176">
                  <a:moveTo>
                    <a:pt x="224" y="0"/>
                  </a:moveTo>
                  <a:lnTo>
                    <a:pt x="227" y="1"/>
                  </a:lnTo>
                  <a:lnTo>
                    <a:pt x="230" y="2"/>
                  </a:lnTo>
                  <a:lnTo>
                    <a:pt x="233" y="6"/>
                  </a:lnTo>
                  <a:lnTo>
                    <a:pt x="234" y="8"/>
                  </a:lnTo>
                  <a:lnTo>
                    <a:pt x="235" y="11"/>
                  </a:lnTo>
                  <a:lnTo>
                    <a:pt x="234" y="14"/>
                  </a:lnTo>
                  <a:lnTo>
                    <a:pt x="186" y="134"/>
                  </a:lnTo>
                  <a:lnTo>
                    <a:pt x="184" y="138"/>
                  </a:lnTo>
                  <a:lnTo>
                    <a:pt x="182" y="140"/>
                  </a:lnTo>
                  <a:lnTo>
                    <a:pt x="178" y="141"/>
                  </a:lnTo>
                  <a:lnTo>
                    <a:pt x="175" y="141"/>
                  </a:lnTo>
                  <a:lnTo>
                    <a:pt x="172" y="140"/>
                  </a:lnTo>
                  <a:lnTo>
                    <a:pt x="169" y="138"/>
                  </a:lnTo>
                  <a:lnTo>
                    <a:pt x="140" y="111"/>
                  </a:lnTo>
                  <a:lnTo>
                    <a:pt x="101" y="150"/>
                  </a:lnTo>
                  <a:lnTo>
                    <a:pt x="98" y="151"/>
                  </a:lnTo>
                  <a:lnTo>
                    <a:pt x="95" y="152"/>
                  </a:lnTo>
                  <a:lnTo>
                    <a:pt x="92" y="152"/>
                  </a:lnTo>
                  <a:lnTo>
                    <a:pt x="89" y="152"/>
                  </a:lnTo>
                  <a:lnTo>
                    <a:pt x="87" y="150"/>
                  </a:lnTo>
                  <a:lnTo>
                    <a:pt x="84" y="147"/>
                  </a:lnTo>
                  <a:lnTo>
                    <a:pt x="57" y="110"/>
                  </a:lnTo>
                  <a:lnTo>
                    <a:pt x="19" y="170"/>
                  </a:lnTo>
                  <a:lnTo>
                    <a:pt x="17" y="173"/>
                  </a:lnTo>
                  <a:lnTo>
                    <a:pt x="14" y="174"/>
                  </a:lnTo>
                  <a:lnTo>
                    <a:pt x="11" y="176"/>
                  </a:lnTo>
                  <a:lnTo>
                    <a:pt x="8" y="174"/>
                  </a:lnTo>
                  <a:lnTo>
                    <a:pt x="4" y="173"/>
                  </a:lnTo>
                  <a:lnTo>
                    <a:pt x="2" y="171"/>
                  </a:lnTo>
                  <a:lnTo>
                    <a:pt x="0" y="168"/>
                  </a:lnTo>
                  <a:lnTo>
                    <a:pt x="0" y="166"/>
                  </a:lnTo>
                  <a:lnTo>
                    <a:pt x="0" y="161"/>
                  </a:lnTo>
                  <a:lnTo>
                    <a:pt x="1" y="159"/>
                  </a:lnTo>
                  <a:lnTo>
                    <a:pt x="49" y="85"/>
                  </a:lnTo>
                  <a:lnTo>
                    <a:pt x="51" y="81"/>
                  </a:lnTo>
                  <a:lnTo>
                    <a:pt x="54" y="80"/>
                  </a:lnTo>
                  <a:lnTo>
                    <a:pt x="57" y="79"/>
                  </a:lnTo>
                  <a:lnTo>
                    <a:pt x="61" y="80"/>
                  </a:lnTo>
                  <a:lnTo>
                    <a:pt x="64" y="81"/>
                  </a:lnTo>
                  <a:lnTo>
                    <a:pt x="66" y="84"/>
                  </a:lnTo>
                  <a:lnTo>
                    <a:pt x="95" y="125"/>
                  </a:lnTo>
                  <a:lnTo>
                    <a:pt x="133" y="89"/>
                  </a:lnTo>
                  <a:lnTo>
                    <a:pt x="135" y="87"/>
                  </a:lnTo>
                  <a:lnTo>
                    <a:pt x="138" y="86"/>
                  </a:lnTo>
                  <a:lnTo>
                    <a:pt x="142" y="86"/>
                  </a:lnTo>
                  <a:lnTo>
                    <a:pt x="145" y="87"/>
                  </a:lnTo>
                  <a:lnTo>
                    <a:pt x="147" y="89"/>
                  </a:lnTo>
                  <a:lnTo>
                    <a:pt x="172" y="112"/>
                  </a:lnTo>
                  <a:lnTo>
                    <a:pt x="214" y="7"/>
                  </a:lnTo>
                  <a:lnTo>
                    <a:pt x="215" y="4"/>
                  </a:lnTo>
                  <a:lnTo>
                    <a:pt x="218" y="1"/>
                  </a:lnTo>
                  <a:lnTo>
                    <a:pt x="221" y="0"/>
                  </a:lnTo>
                  <a:lnTo>
                    <a:pt x="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Rectangle 52">
              <a:extLst>
                <a:ext uri="{FF2B5EF4-FFF2-40B4-BE49-F238E27FC236}">
                  <a16:creationId xmlns:a16="http://schemas.microsoft.com/office/drawing/2014/main" id="{7EBE156B-59EB-4551-AB44-9290B4122439}"/>
                </a:ext>
              </a:extLst>
            </p:cNvPr>
            <p:cNvSpPr>
              <a:spLocks noChangeArrowheads="1"/>
            </p:cNvSpPr>
            <p:nvPr/>
          </p:nvSpPr>
          <p:spPr bwMode="auto">
            <a:xfrm>
              <a:off x="3106738" y="3597276"/>
              <a:ext cx="606425"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53">
              <a:extLst>
                <a:ext uri="{FF2B5EF4-FFF2-40B4-BE49-F238E27FC236}">
                  <a16:creationId xmlns:a16="http://schemas.microsoft.com/office/drawing/2014/main" id="{7108A696-C039-43D9-A98A-993A355422A6}"/>
                </a:ext>
              </a:extLst>
            </p:cNvPr>
            <p:cNvSpPr>
              <a:spLocks noEditPoints="1"/>
            </p:cNvSpPr>
            <p:nvPr/>
          </p:nvSpPr>
          <p:spPr bwMode="auto">
            <a:xfrm>
              <a:off x="3106738" y="3130551"/>
              <a:ext cx="606425" cy="427038"/>
            </a:xfrm>
            <a:custGeom>
              <a:avLst/>
              <a:gdLst>
                <a:gd name="T0" fmla="*/ 43 w 382"/>
                <a:gd name="T1" fmla="*/ 20 h 269"/>
                <a:gd name="T2" fmla="*/ 32 w 382"/>
                <a:gd name="T3" fmla="*/ 24 h 269"/>
                <a:gd name="T4" fmla="*/ 24 w 382"/>
                <a:gd name="T5" fmla="*/ 31 h 269"/>
                <a:gd name="T6" fmla="*/ 21 w 382"/>
                <a:gd name="T7" fmla="*/ 42 h 269"/>
                <a:gd name="T8" fmla="*/ 21 w 382"/>
                <a:gd name="T9" fmla="*/ 226 h 269"/>
                <a:gd name="T10" fmla="*/ 24 w 382"/>
                <a:gd name="T11" fmla="*/ 237 h 269"/>
                <a:gd name="T12" fmla="*/ 32 w 382"/>
                <a:gd name="T13" fmla="*/ 244 h 269"/>
                <a:gd name="T14" fmla="*/ 43 w 382"/>
                <a:gd name="T15" fmla="*/ 248 h 269"/>
                <a:gd name="T16" fmla="*/ 339 w 382"/>
                <a:gd name="T17" fmla="*/ 248 h 269"/>
                <a:gd name="T18" fmla="*/ 350 w 382"/>
                <a:gd name="T19" fmla="*/ 244 h 269"/>
                <a:gd name="T20" fmla="*/ 357 w 382"/>
                <a:gd name="T21" fmla="*/ 237 h 269"/>
                <a:gd name="T22" fmla="*/ 361 w 382"/>
                <a:gd name="T23" fmla="*/ 226 h 269"/>
                <a:gd name="T24" fmla="*/ 361 w 382"/>
                <a:gd name="T25" fmla="*/ 42 h 269"/>
                <a:gd name="T26" fmla="*/ 357 w 382"/>
                <a:gd name="T27" fmla="*/ 31 h 269"/>
                <a:gd name="T28" fmla="*/ 350 w 382"/>
                <a:gd name="T29" fmla="*/ 24 h 269"/>
                <a:gd name="T30" fmla="*/ 339 w 382"/>
                <a:gd name="T31" fmla="*/ 20 h 269"/>
                <a:gd name="T32" fmla="*/ 43 w 382"/>
                <a:gd name="T33" fmla="*/ 20 h 269"/>
                <a:gd name="T34" fmla="*/ 43 w 382"/>
                <a:gd name="T35" fmla="*/ 0 h 269"/>
                <a:gd name="T36" fmla="*/ 339 w 382"/>
                <a:gd name="T37" fmla="*/ 0 h 269"/>
                <a:gd name="T38" fmla="*/ 353 w 382"/>
                <a:gd name="T39" fmla="*/ 2 h 269"/>
                <a:gd name="T40" fmla="*/ 364 w 382"/>
                <a:gd name="T41" fmla="*/ 7 h 269"/>
                <a:gd name="T42" fmla="*/ 374 w 382"/>
                <a:gd name="T43" fmla="*/ 17 h 269"/>
                <a:gd name="T44" fmla="*/ 380 w 382"/>
                <a:gd name="T45" fmla="*/ 28 h 269"/>
                <a:gd name="T46" fmla="*/ 382 w 382"/>
                <a:gd name="T47" fmla="*/ 42 h 269"/>
                <a:gd name="T48" fmla="*/ 382 w 382"/>
                <a:gd name="T49" fmla="*/ 226 h 269"/>
                <a:gd name="T50" fmla="*/ 380 w 382"/>
                <a:gd name="T51" fmla="*/ 240 h 269"/>
                <a:gd name="T52" fmla="*/ 374 w 382"/>
                <a:gd name="T53" fmla="*/ 251 h 269"/>
                <a:gd name="T54" fmla="*/ 364 w 382"/>
                <a:gd name="T55" fmla="*/ 260 h 269"/>
                <a:gd name="T56" fmla="*/ 353 w 382"/>
                <a:gd name="T57" fmla="*/ 267 h 269"/>
                <a:gd name="T58" fmla="*/ 339 w 382"/>
                <a:gd name="T59" fmla="*/ 269 h 269"/>
                <a:gd name="T60" fmla="*/ 43 w 382"/>
                <a:gd name="T61" fmla="*/ 269 h 269"/>
                <a:gd name="T62" fmla="*/ 30 w 382"/>
                <a:gd name="T63" fmla="*/ 267 h 269"/>
                <a:gd name="T64" fmla="*/ 18 w 382"/>
                <a:gd name="T65" fmla="*/ 260 h 269"/>
                <a:gd name="T66" fmla="*/ 8 w 382"/>
                <a:gd name="T67" fmla="*/ 251 h 269"/>
                <a:gd name="T68" fmla="*/ 3 w 382"/>
                <a:gd name="T69" fmla="*/ 240 h 269"/>
                <a:gd name="T70" fmla="*/ 0 w 382"/>
                <a:gd name="T71" fmla="*/ 226 h 269"/>
                <a:gd name="T72" fmla="*/ 0 w 382"/>
                <a:gd name="T73" fmla="*/ 42 h 269"/>
                <a:gd name="T74" fmla="*/ 3 w 382"/>
                <a:gd name="T75" fmla="*/ 28 h 269"/>
                <a:gd name="T76" fmla="*/ 8 w 382"/>
                <a:gd name="T77" fmla="*/ 17 h 269"/>
                <a:gd name="T78" fmla="*/ 18 w 382"/>
                <a:gd name="T79" fmla="*/ 7 h 269"/>
                <a:gd name="T80" fmla="*/ 30 w 382"/>
                <a:gd name="T81" fmla="*/ 2 h 269"/>
                <a:gd name="T82" fmla="*/ 43 w 382"/>
                <a:gd name="T8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269">
                  <a:moveTo>
                    <a:pt x="43" y="20"/>
                  </a:moveTo>
                  <a:lnTo>
                    <a:pt x="32" y="24"/>
                  </a:lnTo>
                  <a:lnTo>
                    <a:pt x="24" y="31"/>
                  </a:lnTo>
                  <a:lnTo>
                    <a:pt x="21" y="42"/>
                  </a:lnTo>
                  <a:lnTo>
                    <a:pt x="21" y="226"/>
                  </a:lnTo>
                  <a:lnTo>
                    <a:pt x="24" y="237"/>
                  </a:lnTo>
                  <a:lnTo>
                    <a:pt x="32" y="244"/>
                  </a:lnTo>
                  <a:lnTo>
                    <a:pt x="43" y="248"/>
                  </a:lnTo>
                  <a:lnTo>
                    <a:pt x="339" y="248"/>
                  </a:lnTo>
                  <a:lnTo>
                    <a:pt x="350" y="244"/>
                  </a:lnTo>
                  <a:lnTo>
                    <a:pt x="357" y="237"/>
                  </a:lnTo>
                  <a:lnTo>
                    <a:pt x="361" y="226"/>
                  </a:lnTo>
                  <a:lnTo>
                    <a:pt x="361" y="42"/>
                  </a:lnTo>
                  <a:lnTo>
                    <a:pt x="357" y="31"/>
                  </a:lnTo>
                  <a:lnTo>
                    <a:pt x="350" y="24"/>
                  </a:lnTo>
                  <a:lnTo>
                    <a:pt x="339" y="20"/>
                  </a:lnTo>
                  <a:lnTo>
                    <a:pt x="43" y="20"/>
                  </a:lnTo>
                  <a:close/>
                  <a:moveTo>
                    <a:pt x="43" y="0"/>
                  </a:moveTo>
                  <a:lnTo>
                    <a:pt x="339" y="0"/>
                  </a:lnTo>
                  <a:lnTo>
                    <a:pt x="353" y="2"/>
                  </a:lnTo>
                  <a:lnTo>
                    <a:pt x="364" y="7"/>
                  </a:lnTo>
                  <a:lnTo>
                    <a:pt x="374" y="17"/>
                  </a:lnTo>
                  <a:lnTo>
                    <a:pt x="380" y="28"/>
                  </a:lnTo>
                  <a:lnTo>
                    <a:pt x="382" y="42"/>
                  </a:lnTo>
                  <a:lnTo>
                    <a:pt x="382" y="226"/>
                  </a:lnTo>
                  <a:lnTo>
                    <a:pt x="380" y="240"/>
                  </a:lnTo>
                  <a:lnTo>
                    <a:pt x="374" y="251"/>
                  </a:lnTo>
                  <a:lnTo>
                    <a:pt x="364" y="260"/>
                  </a:lnTo>
                  <a:lnTo>
                    <a:pt x="353" y="267"/>
                  </a:lnTo>
                  <a:lnTo>
                    <a:pt x="339" y="269"/>
                  </a:lnTo>
                  <a:lnTo>
                    <a:pt x="43" y="269"/>
                  </a:lnTo>
                  <a:lnTo>
                    <a:pt x="30" y="267"/>
                  </a:lnTo>
                  <a:lnTo>
                    <a:pt x="18" y="260"/>
                  </a:lnTo>
                  <a:lnTo>
                    <a:pt x="8" y="251"/>
                  </a:lnTo>
                  <a:lnTo>
                    <a:pt x="3" y="240"/>
                  </a:lnTo>
                  <a:lnTo>
                    <a:pt x="0" y="226"/>
                  </a:lnTo>
                  <a:lnTo>
                    <a:pt x="0" y="42"/>
                  </a:lnTo>
                  <a:lnTo>
                    <a:pt x="3" y="28"/>
                  </a:lnTo>
                  <a:lnTo>
                    <a:pt x="8" y="17"/>
                  </a:lnTo>
                  <a:lnTo>
                    <a:pt x="18" y="7"/>
                  </a:lnTo>
                  <a:lnTo>
                    <a:pt x="30"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68" name="Groep 167">
            <a:extLst>
              <a:ext uri="{FF2B5EF4-FFF2-40B4-BE49-F238E27FC236}">
                <a16:creationId xmlns:a16="http://schemas.microsoft.com/office/drawing/2014/main" id="{8B3CBECD-D279-4B73-BC9C-24D535F40A5C}"/>
              </a:ext>
            </a:extLst>
          </p:cNvPr>
          <p:cNvGrpSpPr/>
          <p:nvPr/>
        </p:nvGrpSpPr>
        <p:grpSpPr>
          <a:xfrm>
            <a:off x="5049512" y="1882253"/>
            <a:ext cx="257344" cy="166722"/>
            <a:chOff x="4243388" y="2139951"/>
            <a:chExt cx="703263" cy="455613"/>
          </a:xfrm>
          <a:solidFill>
            <a:schemeClr val="accent2"/>
          </a:solidFill>
        </p:grpSpPr>
        <p:sp>
          <p:nvSpPr>
            <p:cNvPr id="169" name="Freeform 66">
              <a:extLst>
                <a:ext uri="{FF2B5EF4-FFF2-40B4-BE49-F238E27FC236}">
                  <a16:creationId xmlns:a16="http://schemas.microsoft.com/office/drawing/2014/main" id="{204AAFB1-ED4A-4E98-A441-B625A0441887}"/>
                </a:ext>
              </a:extLst>
            </p:cNvPr>
            <p:cNvSpPr>
              <a:spLocks/>
            </p:cNvSpPr>
            <p:nvPr/>
          </p:nvSpPr>
          <p:spPr bwMode="auto">
            <a:xfrm>
              <a:off x="4243388" y="2376488"/>
              <a:ext cx="42863" cy="42863"/>
            </a:xfrm>
            <a:custGeom>
              <a:avLst/>
              <a:gdLst>
                <a:gd name="T0" fmla="*/ 14 w 27"/>
                <a:gd name="T1" fmla="*/ 0 h 27"/>
                <a:gd name="T2" fmla="*/ 19 w 27"/>
                <a:gd name="T3" fmla="*/ 0 h 27"/>
                <a:gd name="T4" fmla="*/ 22 w 27"/>
                <a:gd name="T5" fmla="*/ 2 h 27"/>
                <a:gd name="T6" fmla="*/ 25 w 27"/>
                <a:gd name="T7" fmla="*/ 5 h 27"/>
                <a:gd name="T8" fmla="*/ 27 w 27"/>
                <a:gd name="T9" fmla="*/ 9 h 27"/>
                <a:gd name="T10" fmla="*/ 27 w 27"/>
                <a:gd name="T11" fmla="*/ 13 h 27"/>
                <a:gd name="T12" fmla="*/ 27 w 27"/>
                <a:gd name="T13" fmla="*/ 17 h 27"/>
                <a:gd name="T14" fmla="*/ 25 w 27"/>
                <a:gd name="T15" fmla="*/ 21 h 27"/>
                <a:gd name="T16" fmla="*/ 22 w 27"/>
                <a:gd name="T17" fmla="*/ 25 h 27"/>
                <a:gd name="T18" fmla="*/ 19 w 27"/>
                <a:gd name="T19" fmla="*/ 26 h 27"/>
                <a:gd name="T20" fmla="*/ 14 w 27"/>
                <a:gd name="T21" fmla="*/ 27 h 27"/>
                <a:gd name="T22" fmla="*/ 10 w 27"/>
                <a:gd name="T23" fmla="*/ 26 h 27"/>
                <a:gd name="T24" fmla="*/ 6 w 27"/>
                <a:gd name="T25" fmla="*/ 25 h 27"/>
                <a:gd name="T26" fmla="*/ 2 w 27"/>
                <a:gd name="T27" fmla="*/ 21 h 27"/>
                <a:gd name="T28" fmla="*/ 1 w 27"/>
                <a:gd name="T29" fmla="*/ 17 h 27"/>
                <a:gd name="T30" fmla="*/ 0 w 27"/>
                <a:gd name="T31" fmla="*/ 13 h 27"/>
                <a:gd name="T32" fmla="*/ 1 w 27"/>
                <a:gd name="T33" fmla="*/ 9 h 27"/>
                <a:gd name="T34" fmla="*/ 2 w 27"/>
                <a:gd name="T35" fmla="*/ 5 h 27"/>
                <a:gd name="T36" fmla="*/ 6 w 27"/>
                <a:gd name="T37" fmla="*/ 2 h 27"/>
                <a:gd name="T38" fmla="*/ 10 w 27"/>
                <a:gd name="T39" fmla="*/ 0 h 27"/>
                <a:gd name="T40" fmla="*/ 14 w 2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14" y="0"/>
                  </a:moveTo>
                  <a:lnTo>
                    <a:pt x="19" y="0"/>
                  </a:lnTo>
                  <a:lnTo>
                    <a:pt x="22" y="2"/>
                  </a:lnTo>
                  <a:lnTo>
                    <a:pt x="25" y="5"/>
                  </a:lnTo>
                  <a:lnTo>
                    <a:pt x="27" y="9"/>
                  </a:lnTo>
                  <a:lnTo>
                    <a:pt x="27" y="13"/>
                  </a:lnTo>
                  <a:lnTo>
                    <a:pt x="27" y="17"/>
                  </a:lnTo>
                  <a:lnTo>
                    <a:pt x="25" y="21"/>
                  </a:lnTo>
                  <a:lnTo>
                    <a:pt x="22" y="25"/>
                  </a:lnTo>
                  <a:lnTo>
                    <a:pt x="19" y="26"/>
                  </a:lnTo>
                  <a:lnTo>
                    <a:pt x="14" y="27"/>
                  </a:lnTo>
                  <a:lnTo>
                    <a:pt x="10" y="26"/>
                  </a:lnTo>
                  <a:lnTo>
                    <a:pt x="6" y="25"/>
                  </a:lnTo>
                  <a:lnTo>
                    <a:pt x="2" y="21"/>
                  </a:lnTo>
                  <a:lnTo>
                    <a:pt x="1" y="17"/>
                  </a:lnTo>
                  <a:lnTo>
                    <a:pt x="0" y="13"/>
                  </a:lnTo>
                  <a:lnTo>
                    <a:pt x="1" y="9"/>
                  </a:lnTo>
                  <a:lnTo>
                    <a:pt x="2" y="5"/>
                  </a:lnTo>
                  <a:lnTo>
                    <a:pt x="6" y="2"/>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67">
              <a:extLst>
                <a:ext uri="{FF2B5EF4-FFF2-40B4-BE49-F238E27FC236}">
                  <a16:creationId xmlns:a16="http://schemas.microsoft.com/office/drawing/2014/main" id="{69674651-58FF-4407-B3FB-7BE2AA7FAEB7}"/>
                </a:ext>
              </a:extLst>
            </p:cNvPr>
            <p:cNvSpPr>
              <a:spLocks/>
            </p:cNvSpPr>
            <p:nvPr/>
          </p:nvSpPr>
          <p:spPr bwMode="auto">
            <a:xfrm>
              <a:off x="4562476" y="2438401"/>
              <a:ext cx="119063" cy="130175"/>
            </a:xfrm>
            <a:custGeom>
              <a:avLst/>
              <a:gdLst>
                <a:gd name="T0" fmla="*/ 11 w 75"/>
                <a:gd name="T1" fmla="*/ 0 h 82"/>
                <a:gd name="T2" fmla="*/ 15 w 75"/>
                <a:gd name="T3" fmla="*/ 1 h 82"/>
                <a:gd name="T4" fmla="*/ 17 w 75"/>
                <a:gd name="T5" fmla="*/ 3 h 82"/>
                <a:gd name="T6" fmla="*/ 19 w 75"/>
                <a:gd name="T7" fmla="*/ 5 h 82"/>
                <a:gd name="T8" fmla="*/ 41 w 75"/>
                <a:gd name="T9" fmla="*/ 42 h 82"/>
                <a:gd name="T10" fmla="*/ 48 w 75"/>
                <a:gd name="T11" fmla="*/ 56 h 82"/>
                <a:gd name="T12" fmla="*/ 51 w 75"/>
                <a:gd name="T13" fmla="*/ 59 h 82"/>
                <a:gd name="T14" fmla="*/ 54 w 75"/>
                <a:gd name="T15" fmla="*/ 60 h 82"/>
                <a:gd name="T16" fmla="*/ 57 w 75"/>
                <a:gd name="T17" fmla="*/ 60 h 82"/>
                <a:gd name="T18" fmla="*/ 60 w 75"/>
                <a:gd name="T19" fmla="*/ 60 h 82"/>
                <a:gd name="T20" fmla="*/ 63 w 75"/>
                <a:gd name="T21" fmla="*/ 59 h 82"/>
                <a:gd name="T22" fmla="*/ 71 w 75"/>
                <a:gd name="T23" fmla="*/ 71 h 82"/>
                <a:gd name="T24" fmla="*/ 75 w 75"/>
                <a:gd name="T25" fmla="*/ 78 h 82"/>
                <a:gd name="T26" fmla="*/ 74 w 75"/>
                <a:gd name="T27" fmla="*/ 78 h 82"/>
                <a:gd name="T28" fmla="*/ 67 w 75"/>
                <a:gd name="T29" fmla="*/ 81 h 82"/>
                <a:gd name="T30" fmla="*/ 56 w 75"/>
                <a:gd name="T31" fmla="*/ 82 h 82"/>
                <a:gd name="T32" fmla="*/ 45 w 75"/>
                <a:gd name="T33" fmla="*/ 80 h 82"/>
                <a:gd name="T34" fmla="*/ 34 w 75"/>
                <a:gd name="T35" fmla="*/ 72 h 82"/>
                <a:gd name="T36" fmla="*/ 32 w 75"/>
                <a:gd name="T37" fmla="*/ 70 h 82"/>
                <a:gd name="T38" fmla="*/ 31 w 75"/>
                <a:gd name="T39" fmla="*/ 69 h 82"/>
                <a:gd name="T40" fmla="*/ 28 w 75"/>
                <a:gd name="T41" fmla="*/ 63 h 82"/>
                <a:gd name="T42" fmla="*/ 22 w 75"/>
                <a:gd name="T43" fmla="*/ 53 h 82"/>
                <a:gd name="T44" fmla="*/ 22 w 75"/>
                <a:gd name="T45" fmla="*/ 53 h 82"/>
                <a:gd name="T46" fmla="*/ 21 w 75"/>
                <a:gd name="T47" fmla="*/ 53 h 82"/>
                <a:gd name="T48" fmla="*/ 1 w 75"/>
                <a:gd name="T49" fmla="*/ 16 h 82"/>
                <a:gd name="T50" fmla="*/ 0 w 75"/>
                <a:gd name="T51" fmla="*/ 13 h 82"/>
                <a:gd name="T52" fmla="*/ 0 w 75"/>
                <a:gd name="T53" fmla="*/ 10 h 82"/>
                <a:gd name="T54" fmla="*/ 1 w 75"/>
                <a:gd name="T55" fmla="*/ 6 h 82"/>
                <a:gd name="T56" fmla="*/ 2 w 75"/>
                <a:gd name="T57" fmla="*/ 3 h 82"/>
                <a:gd name="T58" fmla="*/ 5 w 75"/>
                <a:gd name="T59" fmla="*/ 1 h 82"/>
                <a:gd name="T60" fmla="*/ 8 w 75"/>
                <a:gd name="T61" fmla="*/ 0 h 82"/>
                <a:gd name="T62" fmla="*/ 11 w 75"/>
                <a:gd name="T6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82">
                  <a:moveTo>
                    <a:pt x="11" y="0"/>
                  </a:moveTo>
                  <a:lnTo>
                    <a:pt x="15" y="1"/>
                  </a:lnTo>
                  <a:lnTo>
                    <a:pt x="17" y="3"/>
                  </a:lnTo>
                  <a:lnTo>
                    <a:pt x="19" y="5"/>
                  </a:lnTo>
                  <a:lnTo>
                    <a:pt x="41" y="42"/>
                  </a:lnTo>
                  <a:lnTo>
                    <a:pt x="48" y="56"/>
                  </a:lnTo>
                  <a:lnTo>
                    <a:pt x="51" y="59"/>
                  </a:lnTo>
                  <a:lnTo>
                    <a:pt x="54" y="60"/>
                  </a:lnTo>
                  <a:lnTo>
                    <a:pt x="57" y="60"/>
                  </a:lnTo>
                  <a:lnTo>
                    <a:pt x="60" y="60"/>
                  </a:lnTo>
                  <a:lnTo>
                    <a:pt x="63" y="59"/>
                  </a:lnTo>
                  <a:lnTo>
                    <a:pt x="71" y="71"/>
                  </a:lnTo>
                  <a:lnTo>
                    <a:pt x="75" y="78"/>
                  </a:lnTo>
                  <a:lnTo>
                    <a:pt x="74" y="78"/>
                  </a:lnTo>
                  <a:lnTo>
                    <a:pt x="67" y="81"/>
                  </a:lnTo>
                  <a:lnTo>
                    <a:pt x="56" y="82"/>
                  </a:lnTo>
                  <a:lnTo>
                    <a:pt x="45" y="80"/>
                  </a:lnTo>
                  <a:lnTo>
                    <a:pt x="34" y="72"/>
                  </a:lnTo>
                  <a:lnTo>
                    <a:pt x="32" y="70"/>
                  </a:lnTo>
                  <a:lnTo>
                    <a:pt x="31" y="69"/>
                  </a:lnTo>
                  <a:lnTo>
                    <a:pt x="28" y="63"/>
                  </a:lnTo>
                  <a:lnTo>
                    <a:pt x="22" y="53"/>
                  </a:lnTo>
                  <a:lnTo>
                    <a:pt x="22" y="53"/>
                  </a:lnTo>
                  <a:lnTo>
                    <a:pt x="21" y="53"/>
                  </a:lnTo>
                  <a:lnTo>
                    <a:pt x="1" y="16"/>
                  </a:lnTo>
                  <a:lnTo>
                    <a:pt x="0" y="13"/>
                  </a:lnTo>
                  <a:lnTo>
                    <a:pt x="0" y="10"/>
                  </a:lnTo>
                  <a:lnTo>
                    <a:pt x="1" y="6"/>
                  </a:lnTo>
                  <a:lnTo>
                    <a:pt x="2" y="3"/>
                  </a:lnTo>
                  <a:lnTo>
                    <a:pt x="5" y="1"/>
                  </a:lnTo>
                  <a:lnTo>
                    <a:pt x="8"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68">
              <a:extLst>
                <a:ext uri="{FF2B5EF4-FFF2-40B4-BE49-F238E27FC236}">
                  <a16:creationId xmlns:a16="http://schemas.microsoft.com/office/drawing/2014/main" id="{E2D0F7B7-DF62-4901-8837-7E5314B24FEC}"/>
                </a:ext>
              </a:extLst>
            </p:cNvPr>
            <p:cNvSpPr>
              <a:spLocks/>
            </p:cNvSpPr>
            <p:nvPr/>
          </p:nvSpPr>
          <p:spPr bwMode="auto">
            <a:xfrm>
              <a:off x="4502151" y="2486026"/>
              <a:ext cx="95250" cy="100013"/>
            </a:xfrm>
            <a:custGeom>
              <a:avLst/>
              <a:gdLst>
                <a:gd name="T0" fmla="*/ 12 w 60"/>
                <a:gd name="T1" fmla="*/ 0 h 63"/>
                <a:gd name="T2" fmla="*/ 15 w 60"/>
                <a:gd name="T3" fmla="*/ 1 h 63"/>
                <a:gd name="T4" fmla="*/ 17 w 60"/>
                <a:gd name="T5" fmla="*/ 3 h 63"/>
                <a:gd name="T6" fmla="*/ 19 w 60"/>
                <a:gd name="T7" fmla="*/ 5 h 63"/>
                <a:gd name="T8" fmla="*/ 38 w 60"/>
                <a:gd name="T9" fmla="*/ 37 h 63"/>
                <a:gd name="T10" fmla="*/ 38 w 60"/>
                <a:gd name="T11" fmla="*/ 37 h 63"/>
                <a:gd name="T12" fmla="*/ 41 w 60"/>
                <a:gd name="T13" fmla="*/ 40 h 63"/>
                <a:gd name="T14" fmla="*/ 43 w 60"/>
                <a:gd name="T15" fmla="*/ 41 h 63"/>
                <a:gd name="T16" fmla="*/ 45 w 60"/>
                <a:gd name="T17" fmla="*/ 42 h 63"/>
                <a:gd name="T18" fmla="*/ 47 w 60"/>
                <a:gd name="T19" fmla="*/ 42 h 63"/>
                <a:gd name="T20" fmla="*/ 48 w 60"/>
                <a:gd name="T21" fmla="*/ 41 h 63"/>
                <a:gd name="T22" fmla="*/ 49 w 60"/>
                <a:gd name="T23" fmla="*/ 41 h 63"/>
                <a:gd name="T24" fmla="*/ 50 w 60"/>
                <a:gd name="T25" fmla="*/ 44 h 63"/>
                <a:gd name="T26" fmla="*/ 60 w 60"/>
                <a:gd name="T27" fmla="*/ 60 h 63"/>
                <a:gd name="T28" fmla="*/ 56 w 60"/>
                <a:gd name="T29" fmla="*/ 62 h 63"/>
                <a:gd name="T30" fmla="*/ 52 w 60"/>
                <a:gd name="T31" fmla="*/ 63 h 63"/>
                <a:gd name="T32" fmla="*/ 46 w 60"/>
                <a:gd name="T33" fmla="*/ 63 h 63"/>
                <a:gd name="T34" fmla="*/ 38 w 60"/>
                <a:gd name="T35" fmla="*/ 62 h 63"/>
                <a:gd name="T36" fmla="*/ 28 w 60"/>
                <a:gd name="T37" fmla="*/ 57 h 63"/>
                <a:gd name="T38" fmla="*/ 19 w 60"/>
                <a:gd name="T39" fmla="*/ 49 h 63"/>
                <a:gd name="T40" fmla="*/ 19 w 60"/>
                <a:gd name="T41" fmla="*/ 48 h 63"/>
                <a:gd name="T42" fmla="*/ 18 w 60"/>
                <a:gd name="T43" fmla="*/ 47 h 63"/>
                <a:gd name="T44" fmla="*/ 18 w 60"/>
                <a:gd name="T45" fmla="*/ 47 h 63"/>
                <a:gd name="T46" fmla="*/ 18 w 60"/>
                <a:gd name="T47" fmla="*/ 46 h 63"/>
                <a:gd name="T48" fmla="*/ 1 w 60"/>
                <a:gd name="T49" fmla="*/ 16 h 63"/>
                <a:gd name="T50" fmla="*/ 0 w 60"/>
                <a:gd name="T51" fmla="*/ 13 h 63"/>
                <a:gd name="T52" fmla="*/ 0 w 60"/>
                <a:gd name="T53" fmla="*/ 10 h 63"/>
                <a:gd name="T54" fmla="*/ 1 w 60"/>
                <a:gd name="T55" fmla="*/ 7 h 63"/>
                <a:gd name="T56" fmla="*/ 2 w 60"/>
                <a:gd name="T57" fmla="*/ 4 h 63"/>
                <a:gd name="T58" fmla="*/ 5 w 60"/>
                <a:gd name="T59" fmla="*/ 2 h 63"/>
                <a:gd name="T60" fmla="*/ 8 w 60"/>
                <a:gd name="T61" fmla="*/ 1 h 63"/>
                <a:gd name="T62" fmla="*/ 12 w 60"/>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3">
                  <a:moveTo>
                    <a:pt x="12" y="0"/>
                  </a:moveTo>
                  <a:lnTo>
                    <a:pt x="15" y="1"/>
                  </a:lnTo>
                  <a:lnTo>
                    <a:pt x="17" y="3"/>
                  </a:lnTo>
                  <a:lnTo>
                    <a:pt x="19" y="5"/>
                  </a:lnTo>
                  <a:lnTo>
                    <a:pt x="38" y="37"/>
                  </a:lnTo>
                  <a:lnTo>
                    <a:pt x="38" y="37"/>
                  </a:lnTo>
                  <a:lnTo>
                    <a:pt x="41" y="40"/>
                  </a:lnTo>
                  <a:lnTo>
                    <a:pt x="43" y="41"/>
                  </a:lnTo>
                  <a:lnTo>
                    <a:pt x="45" y="42"/>
                  </a:lnTo>
                  <a:lnTo>
                    <a:pt x="47" y="42"/>
                  </a:lnTo>
                  <a:lnTo>
                    <a:pt x="48" y="41"/>
                  </a:lnTo>
                  <a:lnTo>
                    <a:pt x="49" y="41"/>
                  </a:lnTo>
                  <a:lnTo>
                    <a:pt x="50" y="44"/>
                  </a:lnTo>
                  <a:lnTo>
                    <a:pt x="60" y="60"/>
                  </a:lnTo>
                  <a:lnTo>
                    <a:pt x="56" y="62"/>
                  </a:lnTo>
                  <a:lnTo>
                    <a:pt x="52" y="63"/>
                  </a:lnTo>
                  <a:lnTo>
                    <a:pt x="46" y="63"/>
                  </a:lnTo>
                  <a:lnTo>
                    <a:pt x="38" y="62"/>
                  </a:lnTo>
                  <a:lnTo>
                    <a:pt x="28" y="57"/>
                  </a:lnTo>
                  <a:lnTo>
                    <a:pt x="19" y="49"/>
                  </a:lnTo>
                  <a:lnTo>
                    <a:pt x="19" y="48"/>
                  </a:lnTo>
                  <a:lnTo>
                    <a:pt x="18" y="47"/>
                  </a:lnTo>
                  <a:lnTo>
                    <a:pt x="18" y="47"/>
                  </a:lnTo>
                  <a:lnTo>
                    <a:pt x="18" y="46"/>
                  </a:lnTo>
                  <a:lnTo>
                    <a:pt x="1" y="16"/>
                  </a:lnTo>
                  <a:lnTo>
                    <a:pt x="0" y="13"/>
                  </a:lnTo>
                  <a:lnTo>
                    <a:pt x="0" y="10"/>
                  </a:lnTo>
                  <a:lnTo>
                    <a:pt x="1" y="7"/>
                  </a:lnTo>
                  <a:lnTo>
                    <a:pt x="2" y="4"/>
                  </a:lnTo>
                  <a:lnTo>
                    <a:pt x="5" y="2"/>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69">
              <a:extLst>
                <a:ext uri="{FF2B5EF4-FFF2-40B4-BE49-F238E27FC236}">
                  <a16:creationId xmlns:a16="http://schemas.microsoft.com/office/drawing/2014/main" id="{1BAF8761-0318-4AEC-9864-BB2F72B1C36F}"/>
                </a:ext>
              </a:extLst>
            </p:cNvPr>
            <p:cNvSpPr>
              <a:spLocks/>
            </p:cNvSpPr>
            <p:nvPr/>
          </p:nvSpPr>
          <p:spPr bwMode="auto">
            <a:xfrm>
              <a:off x="4902201" y="2405063"/>
              <a:ext cx="44450" cy="42863"/>
            </a:xfrm>
            <a:custGeom>
              <a:avLst/>
              <a:gdLst>
                <a:gd name="T0" fmla="*/ 14 w 28"/>
                <a:gd name="T1" fmla="*/ 0 h 27"/>
                <a:gd name="T2" fmla="*/ 18 w 28"/>
                <a:gd name="T3" fmla="*/ 0 h 27"/>
                <a:gd name="T4" fmla="*/ 23 w 28"/>
                <a:gd name="T5" fmla="*/ 2 h 27"/>
                <a:gd name="T6" fmla="*/ 25 w 28"/>
                <a:gd name="T7" fmla="*/ 6 h 27"/>
                <a:gd name="T8" fmla="*/ 27 w 28"/>
                <a:gd name="T9" fmla="*/ 9 h 27"/>
                <a:gd name="T10" fmla="*/ 28 w 28"/>
                <a:gd name="T11" fmla="*/ 13 h 27"/>
                <a:gd name="T12" fmla="*/ 27 w 28"/>
                <a:gd name="T13" fmla="*/ 18 h 27"/>
                <a:gd name="T14" fmla="*/ 25 w 28"/>
                <a:gd name="T15" fmla="*/ 22 h 27"/>
                <a:gd name="T16" fmla="*/ 23 w 28"/>
                <a:gd name="T17" fmla="*/ 24 h 27"/>
                <a:gd name="T18" fmla="*/ 18 w 28"/>
                <a:gd name="T19" fmla="*/ 26 h 27"/>
                <a:gd name="T20" fmla="*/ 14 w 28"/>
                <a:gd name="T21" fmla="*/ 27 h 27"/>
                <a:gd name="T22" fmla="*/ 10 w 28"/>
                <a:gd name="T23" fmla="*/ 26 h 27"/>
                <a:gd name="T24" fmla="*/ 6 w 28"/>
                <a:gd name="T25" fmla="*/ 24 h 27"/>
                <a:gd name="T26" fmla="*/ 3 w 28"/>
                <a:gd name="T27" fmla="*/ 22 h 27"/>
                <a:gd name="T28" fmla="*/ 1 w 28"/>
                <a:gd name="T29" fmla="*/ 18 h 27"/>
                <a:gd name="T30" fmla="*/ 0 w 28"/>
                <a:gd name="T31" fmla="*/ 13 h 27"/>
                <a:gd name="T32" fmla="*/ 1 w 28"/>
                <a:gd name="T33" fmla="*/ 9 h 27"/>
                <a:gd name="T34" fmla="*/ 3 w 28"/>
                <a:gd name="T35" fmla="*/ 6 h 27"/>
                <a:gd name="T36" fmla="*/ 6 w 28"/>
                <a:gd name="T37" fmla="*/ 2 h 27"/>
                <a:gd name="T38" fmla="*/ 10 w 28"/>
                <a:gd name="T39" fmla="*/ 0 h 27"/>
                <a:gd name="T40" fmla="*/ 14 w 28"/>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14" y="0"/>
                  </a:moveTo>
                  <a:lnTo>
                    <a:pt x="18" y="0"/>
                  </a:lnTo>
                  <a:lnTo>
                    <a:pt x="23" y="2"/>
                  </a:lnTo>
                  <a:lnTo>
                    <a:pt x="25" y="6"/>
                  </a:lnTo>
                  <a:lnTo>
                    <a:pt x="27" y="9"/>
                  </a:lnTo>
                  <a:lnTo>
                    <a:pt x="28" y="13"/>
                  </a:lnTo>
                  <a:lnTo>
                    <a:pt x="27" y="18"/>
                  </a:lnTo>
                  <a:lnTo>
                    <a:pt x="25" y="22"/>
                  </a:lnTo>
                  <a:lnTo>
                    <a:pt x="23" y="24"/>
                  </a:lnTo>
                  <a:lnTo>
                    <a:pt x="18" y="26"/>
                  </a:lnTo>
                  <a:lnTo>
                    <a:pt x="14" y="27"/>
                  </a:lnTo>
                  <a:lnTo>
                    <a:pt x="10" y="26"/>
                  </a:lnTo>
                  <a:lnTo>
                    <a:pt x="6" y="24"/>
                  </a:lnTo>
                  <a:lnTo>
                    <a:pt x="3" y="22"/>
                  </a:lnTo>
                  <a:lnTo>
                    <a:pt x="1" y="18"/>
                  </a:lnTo>
                  <a:lnTo>
                    <a:pt x="0" y="13"/>
                  </a:lnTo>
                  <a:lnTo>
                    <a:pt x="1" y="9"/>
                  </a:lnTo>
                  <a:lnTo>
                    <a:pt x="3" y="6"/>
                  </a:lnTo>
                  <a:lnTo>
                    <a:pt x="6" y="2"/>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70">
              <a:extLst>
                <a:ext uri="{FF2B5EF4-FFF2-40B4-BE49-F238E27FC236}">
                  <a16:creationId xmlns:a16="http://schemas.microsoft.com/office/drawing/2014/main" id="{5C961EBA-F880-4D7F-9017-07477B6C8B0B}"/>
                </a:ext>
              </a:extLst>
            </p:cNvPr>
            <p:cNvSpPr>
              <a:spLocks/>
            </p:cNvSpPr>
            <p:nvPr/>
          </p:nvSpPr>
          <p:spPr bwMode="auto">
            <a:xfrm>
              <a:off x="4243388" y="2139951"/>
              <a:ext cx="273050" cy="455613"/>
            </a:xfrm>
            <a:custGeom>
              <a:avLst/>
              <a:gdLst>
                <a:gd name="T0" fmla="*/ 1 w 172"/>
                <a:gd name="T1" fmla="*/ 0 h 287"/>
                <a:gd name="T2" fmla="*/ 74 w 172"/>
                <a:gd name="T3" fmla="*/ 0 h 287"/>
                <a:gd name="T4" fmla="*/ 74 w 172"/>
                <a:gd name="T5" fmla="*/ 24 h 287"/>
                <a:gd name="T6" fmla="*/ 158 w 172"/>
                <a:gd name="T7" fmla="*/ 24 h 287"/>
                <a:gd name="T8" fmla="*/ 142 w 172"/>
                <a:gd name="T9" fmla="*/ 45 h 287"/>
                <a:gd name="T10" fmla="*/ 74 w 172"/>
                <a:gd name="T11" fmla="*/ 45 h 287"/>
                <a:gd name="T12" fmla="*/ 74 w 172"/>
                <a:gd name="T13" fmla="*/ 175 h 287"/>
                <a:gd name="T14" fmla="*/ 97 w 172"/>
                <a:gd name="T15" fmla="*/ 175 h 287"/>
                <a:gd name="T16" fmla="*/ 144 w 172"/>
                <a:gd name="T17" fmla="*/ 256 h 287"/>
                <a:gd name="T18" fmla="*/ 146 w 172"/>
                <a:gd name="T19" fmla="*/ 260 h 287"/>
                <a:gd name="T20" fmla="*/ 151 w 172"/>
                <a:gd name="T21" fmla="*/ 262 h 287"/>
                <a:gd name="T22" fmla="*/ 154 w 172"/>
                <a:gd name="T23" fmla="*/ 265 h 287"/>
                <a:gd name="T24" fmla="*/ 157 w 172"/>
                <a:gd name="T25" fmla="*/ 266 h 287"/>
                <a:gd name="T26" fmla="*/ 160 w 172"/>
                <a:gd name="T27" fmla="*/ 266 h 287"/>
                <a:gd name="T28" fmla="*/ 172 w 172"/>
                <a:gd name="T29" fmla="*/ 286 h 287"/>
                <a:gd name="T30" fmla="*/ 167 w 172"/>
                <a:gd name="T31" fmla="*/ 287 h 287"/>
                <a:gd name="T32" fmla="*/ 162 w 172"/>
                <a:gd name="T33" fmla="*/ 287 h 287"/>
                <a:gd name="T34" fmla="*/ 152 w 172"/>
                <a:gd name="T35" fmla="*/ 286 h 287"/>
                <a:gd name="T36" fmla="*/ 142 w 172"/>
                <a:gd name="T37" fmla="*/ 283 h 287"/>
                <a:gd name="T38" fmla="*/ 133 w 172"/>
                <a:gd name="T39" fmla="*/ 277 h 287"/>
                <a:gd name="T40" fmla="*/ 126 w 172"/>
                <a:gd name="T41" fmla="*/ 267 h 287"/>
                <a:gd name="T42" fmla="*/ 85 w 172"/>
                <a:gd name="T43" fmla="*/ 196 h 287"/>
                <a:gd name="T44" fmla="*/ 74 w 172"/>
                <a:gd name="T45" fmla="*/ 196 h 287"/>
                <a:gd name="T46" fmla="*/ 74 w 172"/>
                <a:gd name="T47" fmla="*/ 225 h 287"/>
                <a:gd name="T48" fmla="*/ 0 w 172"/>
                <a:gd name="T49" fmla="*/ 225 h 287"/>
                <a:gd name="T50" fmla="*/ 0 w 172"/>
                <a:gd name="T51" fmla="*/ 203 h 287"/>
                <a:gd name="T52" fmla="*/ 52 w 172"/>
                <a:gd name="T53" fmla="*/ 203 h 287"/>
                <a:gd name="T54" fmla="*/ 52 w 172"/>
                <a:gd name="T55" fmla="*/ 20 h 287"/>
                <a:gd name="T56" fmla="*/ 1 w 172"/>
                <a:gd name="T57" fmla="*/ 20 h 287"/>
                <a:gd name="T58" fmla="*/ 1 w 172"/>
                <a:gd name="T5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87">
                  <a:moveTo>
                    <a:pt x="1" y="0"/>
                  </a:moveTo>
                  <a:lnTo>
                    <a:pt x="74" y="0"/>
                  </a:lnTo>
                  <a:lnTo>
                    <a:pt x="74" y="24"/>
                  </a:lnTo>
                  <a:lnTo>
                    <a:pt x="158" y="24"/>
                  </a:lnTo>
                  <a:lnTo>
                    <a:pt x="142" y="45"/>
                  </a:lnTo>
                  <a:lnTo>
                    <a:pt x="74" y="45"/>
                  </a:lnTo>
                  <a:lnTo>
                    <a:pt x="74" y="175"/>
                  </a:lnTo>
                  <a:lnTo>
                    <a:pt x="97" y="175"/>
                  </a:lnTo>
                  <a:lnTo>
                    <a:pt x="144" y="256"/>
                  </a:lnTo>
                  <a:lnTo>
                    <a:pt x="146" y="260"/>
                  </a:lnTo>
                  <a:lnTo>
                    <a:pt x="151" y="262"/>
                  </a:lnTo>
                  <a:lnTo>
                    <a:pt x="154" y="265"/>
                  </a:lnTo>
                  <a:lnTo>
                    <a:pt x="157" y="266"/>
                  </a:lnTo>
                  <a:lnTo>
                    <a:pt x="160" y="266"/>
                  </a:lnTo>
                  <a:lnTo>
                    <a:pt x="172" y="286"/>
                  </a:lnTo>
                  <a:lnTo>
                    <a:pt x="167" y="287"/>
                  </a:lnTo>
                  <a:lnTo>
                    <a:pt x="162" y="287"/>
                  </a:lnTo>
                  <a:lnTo>
                    <a:pt x="152" y="286"/>
                  </a:lnTo>
                  <a:lnTo>
                    <a:pt x="142" y="283"/>
                  </a:lnTo>
                  <a:lnTo>
                    <a:pt x="133" y="277"/>
                  </a:lnTo>
                  <a:lnTo>
                    <a:pt x="126" y="267"/>
                  </a:lnTo>
                  <a:lnTo>
                    <a:pt x="85" y="196"/>
                  </a:lnTo>
                  <a:lnTo>
                    <a:pt x="74" y="196"/>
                  </a:lnTo>
                  <a:lnTo>
                    <a:pt x="74" y="225"/>
                  </a:lnTo>
                  <a:lnTo>
                    <a:pt x="0" y="225"/>
                  </a:lnTo>
                  <a:lnTo>
                    <a:pt x="0" y="203"/>
                  </a:lnTo>
                  <a:lnTo>
                    <a:pt x="52" y="203"/>
                  </a:lnTo>
                  <a:lnTo>
                    <a:pt x="52" y="20"/>
                  </a:lnTo>
                  <a:lnTo>
                    <a:pt x="1" y="2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71">
              <a:extLst>
                <a:ext uri="{FF2B5EF4-FFF2-40B4-BE49-F238E27FC236}">
                  <a16:creationId xmlns:a16="http://schemas.microsoft.com/office/drawing/2014/main" id="{8E988F2E-F888-48C2-8BF5-A68306DD0035}"/>
                </a:ext>
              </a:extLst>
            </p:cNvPr>
            <p:cNvSpPr>
              <a:spLocks noEditPoints="1"/>
            </p:cNvSpPr>
            <p:nvPr/>
          </p:nvSpPr>
          <p:spPr bwMode="auto">
            <a:xfrm>
              <a:off x="4432301" y="2154238"/>
              <a:ext cx="514350" cy="395288"/>
            </a:xfrm>
            <a:custGeom>
              <a:avLst/>
              <a:gdLst>
                <a:gd name="T0" fmla="*/ 101 w 324"/>
                <a:gd name="T1" fmla="*/ 21 h 249"/>
                <a:gd name="T2" fmla="*/ 92 w 324"/>
                <a:gd name="T3" fmla="*/ 24 h 249"/>
                <a:gd name="T4" fmla="*/ 74 w 324"/>
                <a:gd name="T5" fmla="*/ 39 h 249"/>
                <a:gd name="T6" fmla="*/ 27 w 324"/>
                <a:gd name="T7" fmla="*/ 106 h 249"/>
                <a:gd name="T8" fmla="*/ 35 w 324"/>
                <a:gd name="T9" fmla="*/ 112 h 249"/>
                <a:gd name="T10" fmla="*/ 48 w 324"/>
                <a:gd name="T11" fmla="*/ 113 h 249"/>
                <a:gd name="T12" fmla="*/ 103 w 324"/>
                <a:gd name="T13" fmla="*/ 62 h 249"/>
                <a:gd name="T14" fmla="*/ 111 w 324"/>
                <a:gd name="T15" fmla="*/ 63 h 249"/>
                <a:gd name="T16" fmla="*/ 127 w 324"/>
                <a:gd name="T17" fmla="*/ 64 h 249"/>
                <a:gd name="T18" fmla="*/ 145 w 324"/>
                <a:gd name="T19" fmla="*/ 65 h 249"/>
                <a:gd name="T20" fmla="*/ 151 w 324"/>
                <a:gd name="T21" fmla="*/ 66 h 249"/>
                <a:gd name="T22" fmla="*/ 250 w 324"/>
                <a:gd name="T23" fmla="*/ 192 h 249"/>
                <a:gd name="T24" fmla="*/ 179 w 324"/>
                <a:gd name="T25" fmla="*/ 21 h 249"/>
                <a:gd name="T26" fmla="*/ 184 w 324"/>
                <a:gd name="T27" fmla="*/ 0 h 249"/>
                <a:gd name="T28" fmla="*/ 250 w 324"/>
                <a:gd name="T29" fmla="*/ 30 h 249"/>
                <a:gd name="T30" fmla="*/ 323 w 324"/>
                <a:gd name="T31" fmla="*/ 8 h 249"/>
                <a:gd name="T32" fmla="*/ 272 w 324"/>
                <a:gd name="T33" fmla="*/ 30 h 249"/>
                <a:gd name="T34" fmla="*/ 324 w 324"/>
                <a:gd name="T35" fmla="*/ 211 h 249"/>
                <a:gd name="T36" fmla="*/ 250 w 324"/>
                <a:gd name="T37" fmla="*/ 233 h 249"/>
                <a:gd name="T38" fmla="*/ 227 w 324"/>
                <a:gd name="T39" fmla="*/ 213 h 249"/>
                <a:gd name="T40" fmla="*/ 214 w 324"/>
                <a:gd name="T41" fmla="*/ 235 h 249"/>
                <a:gd name="T42" fmla="*/ 200 w 324"/>
                <a:gd name="T43" fmla="*/ 247 h 249"/>
                <a:gd name="T44" fmla="*/ 192 w 324"/>
                <a:gd name="T45" fmla="*/ 249 h 249"/>
                <a:gd name="T46" fmla="*/ 190 w 324"/>
                <a:gd name="T47" fmla="*/ 249 h 249"/>
                <a:gd name="T48" fmla="*/ 180 w 324"/>
                <a:gd name="T49" fmla="*/ 247 h 249"/>
                <a:gd name="T50" fmla="*/ 168 w 324"/>
                <a:gd name="T51" fmla="*/ 238 h 249"/>
                <a:gd name="T52" fmla="*/ 167 w 324"/>
                <a:gd name="T53" fmla="*/ 237 h 249"/>
                <a:gd name="T54" fmla="*/ 159 w 324"/>
                <a:gd name="T55" fmla="*/ 225 h 249"/>
                <a:gd name="T56" fmla="*/ 148 w 324"/>
                <a:gd name="T57" fmla="*/ 207 h 249"/>
                <a:gd name="T58" fmla="*/ 123 w 324"/>
                <a:gd name="T59" fmla="*/ 168 h 249"/>
                <a:gd name="T60" fmla="*/ 120 w 324"/>
                <a:gd name="T61" fmla="*/ 161 h 249"/>
                <a:gd name="T62" fmla="*/ 124 w 324"/>
                <a:gd name="T63" fmla="*/ 156 h 249"/>
                <a:gd name="T64" fmla="*/ 129 w 324"/>
                <a:gd name="T65" fmla="*/ 152 h 249"/>
                <a:gd name="T66" fmla="*/ 136 w 324"/>
                <a:gd name="T67" fmla="*/ 153 h 249"/>
                <a:gd name="T68" fmla="*/ 141 w 324"/>
                <a:gd name="T69" fmla="*/ 157 h 249"/>
                <a:gd name="T70" fmla="*/ 183 w 324"/>
                <a:gd name="T71" fmla="*/ 224 h 249"/>
                <a:gd name="T72" fmla="*/ 189 w 324"/>
                <a:gd name="T73" fmla="*/ 227 h 249"/>
                <a:gd name="T74" fmla="*/ 191 w 324"/>
                <a:gd name="T75" fmla="*/ 227 h 249"/>
                <a:gd name="T76" fmla="*/ 196 w 324"/>
                <a:gd name="T77" fmla="*/ 223 h 249"/>
                <a:gd name="T78" fmla="*/ 203 w 324"/>
                <a:gd name="T79" fmla="*/ 212 h 249"/>
                <a:gd name="T80" fmla="*/ 137 w 324"/>
                <a:gd name="T81" fmla="*/ 86 h 249"/>
                <a:gd name="T82" fmla="*/ 112 w 324"/>
                <a:gd name="T83" fmla="*/ 84 h 249"/>
                <a:gd name="T84" fmla="*/ 58 w 324"/>
                <a:gd name="T85" fmla="*/ 132 h 249"/>
                <a:gd name="T86" fmla="*/ 34 w 324"/>
                <a:gd name="T87" fmla="*/ 133 h 249"/>
                <a:gd name="T88" fmla="*/ 14 w 324"/>
                <a:gd name="T89" fmla="*/ 123 h 249"/>
                <a:gd name="T90" fmla="*/ 5 w 324"/>
                <a:gd name="T91" fmla="*/ 111 h 249"/>
                <a:gd name="T92" fmla="*/ 0 w 324"/>
                <a:gd name="T93" fmla="*/ 101 h 249"/>
                <a:gd name="T94" fmla="*/ 70 w 324"/>
                <a:gd name="T95" fmla="*/ 14 h 249"/>
                <a:gd name="T96" fmla="*/ 90 w 324"/>
                <a:gd name="T97" fmla="*/ 1 h 249"/>
                <a:gd name="T98" fmla="*/ 101 w 324"/>
                <a:gd name="T9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249">
                  <a:moveTo>
                    <a:pt x="179" y="21"/>
                  </a:moveTo>
                  <a:lnTo>
                    <a:pt x="101" y="21"/>
                  </a:lnTo>
                  <a:lnTo>
                    <a:pt x="99" y="22"/>
                  </a:lnTo>
                  <a:lnTo>
                    <a:pt x="92" y="24"/>
                  </a:lnTo>
                  <a:lnTo>
                    <a:pt x="84" y="30"/>
                  </a:lnTo>
                  <a:lnTo>
                    <a:pt x="74" y="39"/>
                  </a:lnTo>
                  <a:lnTo>
                    <a:pt x="25" y="103"/>
                  </a:lnTo>
                  <a:lnTo>
                    <a:pt x="27" y="106"/>
                  </a:lnTo>
                  <a:lnTo>
                    <a:pt x="31" y="110"/>
                  </a:lnTo>
                  <a:lnTo>
                    <a:pt x="35" y="112"/>
                  </a:lnTo>
                  <a:lnTo>
                    <a:pt x="39" y="113"/>
                  </a:lnTo>
                  <a:lnTo>
                    <a:pt x="48" y="113"/>
                  </a:lnTo>
                  <a:lnTo>
                    <a:pt x="59" y="107"/>
                  </a:lnTo>
                  <a:lnTo>
                    <a:pt x="103" y="62"/>
                  </a:lnTo>
                  <a:lnTo>
                    <a:pt x="109" y="62"/>
                  </a:lnTo>
                  <a:lnTo>
                    <a:pt x="111" y="63"/>
                  </a:lnTo>
                  <a:lnTo>
                    <a:pt x="118" y="63"/>
                  </a:lnTo>
                  <a:lnTo>
                    <a:pt x="127" y="64"/>
                  </a:lnTo>
                  <a:lnTo>
                    <a:pt x="137" y="65"/>
                  </a:lnTo>
                  <a:lnTo>
                    <a:pt x="145" y="65"/>
                  </a:lnTo>
                  <a:lnTo>
                    <a:pt x="151" y="66"/>
                  </a:lnTo>
                  <a:lnTo>
                    <a:pt x="151" y="66"/>
                  </a:lnTo>
                  <a:lnTo>
                    <a:pt x="217" y="193"/>
                  </a:lnTo>
                  <a:lnTo>
                    <a:pt x="250" y="192"/>
                  </a:lnTo>
                  <a:lnTo>
                    <a:pt x="250" y="52"/>
                  </a:lnTo>
                  <a:lnTo>
                    <a:pt x="179" y="21"/>
                  </a:lnTo>
                  <a:close/>
                  <a:moveTo>
                    <a:pt x="184" y="0"/>
                  </a:moveTo>
                  <a:lnTo>
                    <a:pt x="184" y="0"/>
                  </a:lnTo>
                  <a:lnTo>
                    <a:pt x="184" y="0"/>
                  </a:lnTo>
                  <a:lnTo>
                    <a:pt x="250" y="30"/>
                  </a:lnTo>
                  <a:lnTo>
                    <a:pt x="250" y="8"/>
                  </a:lnTo>
                  <a:lnTo>
                    <a:pt x="323" y="8"/>
                  </a:lnTo>
                  <a:lnTo>
                    <a:pt x="323" y="30"/>
                  </a:lnTo>
                  <a:lnTo>
                    <a:pt x="272" y="30"/>
                  </a:lnTo>
                  <a:lnTo>
                    <a:pt x="272" y="211"/>
                  </a:lnTo>
                  <a:lnTo>
                    <a:pt x="324" y="211"/>
                  </a:lnTo>
                  <a:lnTo>
                    <a:pt x="324" y="233"/>
                  </a:lnTo>
                  <a:lnTo>
                    <a:pt x="250" y="233"/>
                  </a:lnTo>
                  <a:lnTo>
                    <a:pt x="250" y="213"/>
                  </a:lnTo>
                  <a:lnTo>
                    <a:pt x="227" y="213"/>
                  </a:lnTo>
                  <a:lnTo>
                    <a:pt x="221" y="224"/>
                  </a:lnTo>
                  <a:lnTo>
                    <a:pt x="214" y="235"/>
                  </a:lnTo>
                  <a:lnTo>
                    <a:pt x="204" y="245"/>
                  </a:lnTo>
                  <a:lnTo>
                    <a:pt x="200" y="247"/>
                  </a:lnTo>
                  <a:lnTo>
                    <a:pt x="196" y="248"/>
                  </a:lnTo>
                  <a:lnTo>
                    <a:pt x="192" y="249"/>
                  </a:lnTo>
                  <a:lnTo>
                    <a:pt x="191" y="249"/>
                  </a:lnTo>
                  <a:lnTo>
                    <a:pt x="190" y="249"/>
                  </a:lnTo>
                  <a:lnTo>
                    <a:pt x="184" y="249"/>
                  </a:lnTo>
                  <a:lnTo>
                    <a:pt x="180" y="247"/>
                  </a:lnTo>
                  <a:lnTo>
                    <a:pt x="174" y="244"/>
                  </a:lnTo>
                  <a:lnTo>
                    <a:pt x="168" y="238"/>
                  </a:lnTo>
                  <a:lnTo>
                    <a:pt x="167" y="238"/>
                  </a:lnTo>
                  <a:lnTo>
                    <a:pt x="167" y="237"/>
                  </a:lnTo>
                  <a:lnTo>
                    <a:pt x="167" y="237"/>
                  </a:lnTo>
                  <a:lnTo>
                    <a:pt x="159" y="225"/>
                  </a:lnTo>
                  <a:lnTo>
                    <a:pt x="148" y="207"/>
                  </a:lnTo>
                  <a:lnTo>
                    <a:pt x="148" y="207"/>
                  </a:lnTo>
                  <a:lnTo>
                    <a:pt x="145" y="205"/>
                  </a:lnTo>
                  <a:lnTo>
                    <a:pt x="123" y="168"/>
                  </a:lnTo>
                  <a:lnTo>
                    <a:pt x="122" y="165"/>
                  </a:lnTo>
                  <a:lnTo>
                    <a:pt x="120" y="161"/>
                  </a:lnTo>
                  <a:lnTo>
                    <a:pt x="122" y="158"/>
                  </a:lnTo>
                  <a:lnTo>
                    <a:pt x="124" y="156"/>
                  </a:lnTo>
                  <a:lnTo>
                    <a:pt x="126" y="154"/>
                  </a:lnTo>
                  <a:lnTo>
                    <a:pt x="129" y="152"/>
                  </a:lnTo>
                  <a:lnTo>
                    <a:pt x="132" y="152"/>
                  </a:lnTo>
                  <a:lnTo>
                    <a:pt x="136" y="153"/>
                  </a:lnTo>
                  <a:lnTo>
                    <a:pt x="138" y="154"/>
                  </a:lnTo>
                  <a:lnTo>
                    <a:pt x="141" y="157"/>
                  </a:lnTo>
                  <a:lnTo>
                    <a:pt x="166" y="196"/>
                  </a:lnTo>
                  <a:lnTo>
                    <a:pt x="183" y="224"/>
                  </a:lnTo>
                  <a:lnTo>
                    <a:pt x="187" y="226"/>
                  </a:lnTo>
                  <a:lnTo>
                    <a:pt x="189" y="227"/>
                  </a:lnTo>
                  <a:lnTo>
                    <a:pt x="190" y="229"/>
                  </a:lnTo>
                  <a:lnTo>
                    <a:pt x="191" y="227"/>
                  </a:lnTo>
                  <a:lnTo>
                    <a:pt x="193" y="226"/>
                  </a:lnTo>
                  <a:lnTo>
                    <a:pt x="196" y="223"/>
                  </a:lnTo>
                  <a:lnTo>
                    <a:pt x="200" y="219"/>
                  </a:lnTo>
                  <a:lnTo>
                    <a:pt x="203" y="212"/>
                  </a:lnTo>
                  <a:lnTo>
                    <a:pt x="203" y="212"/>
                  </a:lnTo>
                  <a:lnTo>
                    <a:pt x="137" y="86"/>
                  </a:lnTo>
                  <a:lnTo>
                    <a:pt x="123" y="85"/>
                  </a:lnTo>
                  <a:lnTo>
                    <a:pt x="112" y="84"/>
                  </a:lnTo>
                  <a:lnTo>
                    <a:pt x="72" y="124"/>
                  </a:lnTo>
                  <a:lnTo>
                    <a:pt x="58" y="132"/>
                  </a:lnTo>
                  <a:lnTo>
                    <a:pt x="43" y="134"/>
                  </a:lnTo>
                  <a:lnTo>
                    <a:pt x="34" y="133"/>
                  </a:lnTo>
                  <a:lnTo>
                    <a:pt x="23" y="129"/>
                  </a:lnTo>
                  <a:lnTo>
                    <a:pt x="14" y="123"/>
                  </a:lnTo>
                  <a:lnTo>
                    <a:pt x="8" y="116"/>
                  </a:lnTo>
                  <a:lnTo>
                    <a:pt x="5" y="111"/>
                  </a:lnTo>
                  <a:lnTo>
                    <a:pt x="2" y="107"/>
                  </a:lnTo>
                  <a:lnTo>
                    <a:pt x="0" y="101"/>
                  </a:lnTo>
                  <a:lnTo>
                    <a:pt x="57" y="26"/>
                  </a:lnTo>
                  <a:lnTo>
                    <a:pt x="70" y="14"/>
                  </a:lnTo>
                  <a:lnTo>
                    <a:pt x="80" y="6"/>
                  </a:lnTo>
                  <a:lnTo>
                    <a:pt x="90" y="1"/>
                  </a:lnTo>
                  <a:lnTo>
                    <a:pt x="98" y="0"/>
                  </a:lnTo>
                  <a:lnTo>
                    <a:pt x="101" y="0"/>
                  </a:lnTo>
                  <a:lnTo>
                    <a:pt x="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75" name="Groep 174">
            <a:extLst>
              <a:ext uri="{FF2B5EF4-FFF2-40B4-BE49-F238E27FC236}">
                <a16:creationId xmlns:a16="http://schemas.microsoft.com/office/drawing/2014/main" id="{47ABD921-780B-4C34-A9FF-51959772F5FC}"/>
              </a:ext>
            </a:extLst>
          </p:cNvPr>
          <p:cNvGrpSpPr/>
          <p:nvPr/>
        </p:nvGrpSpPr>
        <p:grpSpPr>
          <a:xfrm>
            <a:off x="5089825" y="3152118"/>
            <a:ext cx="211222" cy="194170"/>
            <a:chOff x="1809751" y="3136901"/>
            <a:chExt cx="609600" cy="560388"/>
          </a:xfrm>
          <a:solidFill>
            <a:schemeClr val="accent2"/>
          </a:solidFill>
        </p:grpSpPr>
        <p:sp>
          <p:nvSpPr>
            <p:cNvPr id="176" name="Rectangle 49">
              <a:extLst>
                <a:ext uri="{FF2B5EF4-FFF2-40B4-BE49-F238E27FC236}">
                  <a16:creationId xmlns:a16="http://schemas.microsoft.com/office/drawing/2014/main" id="{8BA01080-B58B-4117-A8C5-8A3D122E3AB7}"/>
                </a:ext>
              </a:extLst>
            </p:cNvPr>
            <p:cNvSpPr>
              <a:spLocks noChangeArrowheads="1"/>
            </p:cNvSpPr>
            <p:nvPr/>
          </p:nvSpPr>
          <p:spPr bwMode="auto">
            <a:xfrm>
              <a:off x="1887538" y="3470276"/>
              <a:ext cx="31750"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Rectangle 50">
              <a:extLst>
                <a:ext uri="{FF2B5EF4-FFF2-40B4-BE49-F238E27FC236}">
                  <a16:creationId xmlns:a16="http://schemas.microsoft.com/office/drawing/2014/main" id="{31388AD9-F578-4347-9ADC-62118EA14E50}"/>
                </a:ext>
              </a:extLst>
            </p:cNvPr>
            <p:cNvSpPr>
              <a:spLocks noChangeArrowheads="1"/>
            </p:cNvSpPr>
            <p:nvPr/>
          </p:nvSpPr>
          <p:spPr bwMode="auto">
            <a:xfrm>
              <a:off x="1887538" y="3392488"/>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Rectangle 51">
              <a:extLst>
                <a:ext uri="{FF2B5EF4-FFF2-40B4-BE49-F238E27FC236}">
                  <a16:creationId xmlns:a16="http://schemas.microsoft.com/office/drawing/2014/main" id="{65577D29-4B2F-47E8-9F59-17517ABD18D5}"/>
                </a:ext>
              </a:extLst>
            </p:cNvPr>
            <p:cNvSpPr>
              <a:spLocks noChangeArrowheads="1"/>
            </p:cNvSpPr>
            <p:nvPr/>
          </p:nvSpPr>
          <p:spPr bwMode="auto">
            <a:xfrm>
              <a:off x="1887538" y="3548063"/>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52">
              <a:extLst>
                <a:ext uri="{FF2B5EF4-FFF2-40B4-BE49-F238E27FC236}">
                  <a16:creationId xmlns:a16="http://schemas.microsoft.com/office/drawing/2014/main" id="{7942F45B-A626-458D-828B-E6B3A25DCE5D}"/>
                </a:ext>
              </a:extLst>
            </p:cNvPr>
            <p:cNvSpPr>
              <a:spLocks/>
            </p:cNvSpPr>
            <p:nvPr/>
          </p:nvSpPr>
          <p:spPr bwMode="auto">
            <a:xfrm>
              <a:off x="1809751" y="3136901"/>
              <a:ext cx="439738" cy="560388"/>
            </a:xfrm>
            <a:custGeom>
              <a:avLst/>
              <a:gdLst>
                <a:gd name="T0" fmla="*/ 92 w 277"/>
                <a:gd name="T1" fmla="*/ 0 h 353"/>
                <a:gd name="T2" fmla="*/ 247 w 277"/>
                <a:gd name="T3" fmla="*/ 0 h 353"/>
                <a:gd name="T4" fmla="*/ 259 w 277"/>
                <a:gd name="T5" fmla="*/ 3 h 353"/>
                <a:gd name="T6" fmla="*/ 268 w 277"/>
                <a:gd name="T7" fmla="*/ 10 h 353"/>
                <a:gd name="T8" fmla="*/ 275 w 277"/>
                <a:gd name="T9" fmla="*/ 20 h 353"/>
                <a:gd name="T10" fmla="*/ 277 w 277"/>
                <a:gd name="T11" fmla="*/ 31 h 353"/>
                <a:gd name="T12" fmla="*/ 277 w 277"/>
                <a:gd name="T13" fmla="*/ 81 h 353"/>
                <a:gd name="T14" fmla="*/ 257 w 277"/>
                <a:gd name="T15" fmla="*/ 86 h 353"/>
                <a:gd name="T16" fmla="*/ 257 w 277"/>
                <a:gd name="T17" fmla="*/ 31 h 353"/>
                <a:gd name="T18" fmla="*/ 255 w 277"/>
                <a:gd name="T19" fmla="*/ 27 h 353"/>
                <a:gd name="T20" fmla="*/ 253 w 277"/>
                <a:gd name="T21" fmla="*/ 25 h 353"/>
                <a:gd name="T22" fmla="*/ 250 w 277"/>
                <a:gd name="T23" fmla="*/ 23 h 353"/>
                <a:gd name="T24" fmla="*/ 247 w 277"/>
                <a:gd name="T25" fmla="*/ 22 h 353"/>
                <a:gd name="T26" fmla="*/ 109 w 277"/>
                <a:gd name="T27" fmla="*/ 22 h 353"/>
                <a:gd name="T28" fmla="*/ 109 w 277"/>
                <a:gd name="T29" fmla="*/ 112 h 353"/>
                <a:gd name="T30" fmla="*/ 55 w 277"/>
                <a:gd name="T31" fmla="*/ 112 h 353"/>
                <a:gd name="T32" fmla="*/ 55 w 277"/>
                <a:gd name="T33" fmla="*/ 90 h 353"/>
                <a:gd name="T34" fmla="*/ 89 w 277"/>
                <a:gd name="T35" fmla="*/ 90 h 353"/>
                <a:gd name="T36" fmla="*/ 89 w 277"/>
                <a:gd name="T37" fmla="*/ 28 h 353"/>
                <a:gd name="T38" fmla="*/ 22 w 277"/>
                <a:gd name="T39" fmla="*/ 84 h 353"/>
                <a:gd name="T40" fmla="*/ 22 w 277"/>
                <a:gd name="T41" fmla="*/ 322 h 353"/>
                <a:gd name="T42" fmla="*/ 23 w 277"/>
                <a:gd name="T43" fmla="*/ 326 h 353"/>
                <a:gd name="T44" fmla="*/ 25 w 277"/>
                <a:gd name="T45" fmla="*/ 329 h 353"/>
                <a:gd name="T46" fmla="*/ 27 w 277"/>
                <a:gd name="T47" fmla="*/ 331 h 353"/>
                <a:gd name="T48" fmla="*/ 31 w 277"/>
                <a:gd name="T49" fmla="*/ 331 h 353"/>
                <a:gd name="T50" fmla="*/ 247 w 277"/>
                <a:gd name="T51" fmla="*/ 331 h 353"/>
                <a:gd name="T52" fmla="*/ 250 w 277"/>
                <a:gd name="T53" fmla="*/ 331 h 353"/>
                <a:gd name="T54" fmla="*/ 253 w 277"/>
                <a:gd name="T55" fmla="*/ 329 h 353"/>
                <a:gd name="T56" fmla="*/ 255 w 277"/>
                <a:gd name="T57" fmla="*/ 326 h 353"/>
                <a:gd name="T58" fmla="*/ 257 w 277"/>
                <a:gd name="T59" fmla="*/ 322 h 353"/>
                <a:gd name="T60" fmla="*/ 257 w 277"/>
                <a:gd name="T61" fmla="*/ 307 h 353"/>
                <a:gd name="T62" fmla="*/ 277 w 277"/>
                <a:gd name="T63" fmla="*/ 312 h 353"/>
                <a:gd name="T64" fmla="*/ 277 w 277"/>
                <a:gd name="T65" fmla="*/ 322 h 353"/>
                <a:gd name="T66" fmla="*/ 275 w 277"/>
                <a:gd name="T67" fmla="*/ 334 h 353"/>
                <a:gd name="T68" fmla="*/ 268 w 277"/>
                <a:gd name="T69" fmla="*/ 344 h 353"/>
                <a:gd name="T70" fmla="*/ 259 w 277"/>
                <a:gd name="T71" fmla="*/ 351 h 353"/>
                <a:gd name="T72" fmla="*/ 247 w 277"/>
                <a:gd name="T73" fmla="*/ 353 h 353"/>
                <a:gd name="T74" fmla="*/ 31 w 277"/>
                <a:gd name="T75" fmla="*/ 353 h 353"/>
                <a:gd name="T76" fmla="*/ 19 w 277"/>
                <a:gd name="T77" fmla="*/ 351 h 353"/>
                <a:gd name="T78" fmla="*/ 10 w 277"/>
                <a:gd name="T79" fmla="*/ 344 h 353"/>
                <a:gd name="T80" fmla="*/ 3 w 277"/>
                <a:gd name="T81" fmla="*/ 334 h 353"/>
                <a:gd name="T82" fmla="*/ 0 w 277"/>
                <a:gd name="T83" fmla="*/ 322 h 353"/>
                <a:gd name="T84" fmla="*/ 0 w 277"/>
                <a:gd name="T85" fmla="*/ 79 h 353"/>
                <a:gd name="T86" fmla="*/ 1 w 277"/>
                <a:gd name="T87" fmla="*/ 79 h 353"/>
                <a:gd name="T88" fmla="*/ 1 w 277"/>
                <a:gd name="T89" fmla="*/ 76 h 353"/>
                <a:gd name="T90" fmla="*/ 2 w 277"/>
                <a:gd name="T91" fmla="*/ 74 h 353"/>
                <a:gd name="T92" fmla="*/ 4 w 277"/>
                <a:gd name="T93" fmla="*/ 71 h 353"/>
                <a:gd name="T94" fmla="*/ 84 w 277"/>
                <a:gd name="T95" fmla="*/ 3 h 353"/>
                <a:gd name="T96" fmla="*/ 88 w 277"/>
                <a:gd name="T97" fmla="*/ 1 h 353"/>
                <a:gd name="T98" fmla="*/ 91 w 277"/>
                <a:gd name="T99" fmla="*/ 0 h 353"/>
                <a:gd name="T100" fmla="*/ 92 w 277"/>
                <a:gd name="T10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7" h="353">
                  <a:moveTo>
                    <a:pt x="92" y="0"/>
                  </a:moveTo>
                  <a:lnTo>
                    <a:pt x="247" y="0"/>
                  </a:lnTo>
                  <a:lnTo>
                    <a:pt x="259" y="3"/>
                  </a:lnTo>
                  <a:lnTo>
                    <a:pt x="268" y="10"/>
                  </a:lnTo>
                  <a:lnTo>
                    <a:pt x="275" y="20"/>
                  </a:lnTo>
                  <a:lnTo>
                    <a:pt x="277" y="31"/>
                  </a:lnTo>
                  <a:lnTo>
                    <a:pt x="277" y="81"/>
                  </a:lnTo>
                  <a:lnTo>
                    <a:pt x="257" y="86"/>
                  </a:lnTo>
                  <a:lnTo>
                    <a:pt x="257" y="31"/>
                  </a:lnTo>
                  <a:lnTo>
                    <a:pt x="255" y="27"/>
                  </a:lnTo>
                  <a:lnTo>
                    <a:pt x="253" y="25"/>
                  </a:lnTo>
                  <a:lnTo>
                    <a:pt x="250" y="23"/>
                  </a:lnTo>
                  <a:lnTo>
                    <a:pt x="247" y="22"/>
                  </a:lnTo>
                  <a:lnTo>
                    <a:pt x="109" y="22"/>
                  </a:lnTo>
                  <a:lnTo>
                    <a:pt x="109" y="112"/>
                  </a:lnTo>
                  <a:lnTo>
                    <a:pt x="55" y="112"/>
                  </a:lnTo>
                  <a:lnTo>
                    <a:pt x="55" y="90"/>
                  </a:lnTo>
                  <a:lnTo>
                    <a:pt x="89" y="90"/>
                  </a:lnTo>
                  <a:lnTo>
                    <a:pt x="89" y="28"/>
                  </a:lnTo>
                  <a:lnTo>
                    <a:pt x="22" y="84"/>
                  </a:lnTo>
                  <a:lnTo>
                    <a:pt x="22" y="322"/>
                  </a:lnTo>
                  <a:lnTo>
                    <a:pt x="23" y="326"/>
                  </a:lnTo>
                  <a:lnTo>
                    <a:pt x="25" y="329"/>
                  </a:lnTo>
                  <a:lnTo>
                    <a:pt x="27" y="331"/>
                  </a:lnTo>
                  <a:lnTo>
                    <a:pt x="31" y="331"/>
                  </a:lnTo>
                  <a:lnTo>
                    <a:pt x="247" y="331"/>
                  </a:lnTo>
                  <a:lnTo>
                    <a:pt x="250" y="331"/>
                  </a:lnTo>
                  <a:lnTo>
                    <a:pt x="253" y="329"/>
                  </a:lnTo>
                  <a:lnTo>
                    <a:pt x="255" y="326"/>
                  </a:lnTo>
                  <a:lnTo>
                    <a:pt x="257" y="322"/>
                  </a:lnTo>
                  <a:lnTo>
                    <a:pt x="257" y="307"/>
                  </a:lnTo>
                  <a:lnTo>
                    <a:pt x="277" y="312"/>
                  </a:lnTo>
                  <a:lnTo>
                    <a:pt x="277" y="322"/>
                  </a:lnTo>
                  <a:lnTo>
                    <a:pt x="275" y="334"/>
                  </a:lnTo>
                  <a:lnTo>
                    <a:pt x="268" y="344"/>
                  </a:lnTo>
                  <a:lnTo>
                    <a:pt x="259" y="351"/>
                  </a:lnTo>
                  <a:lnTo>
                    <a:pt x="247" y="353"/>
                  </a:lnTo>
                  <a:lnTo>
                    <a:pt x="31" y="353"/>
                  </a:lnTo>
                  <a:lnTo>
                    <a:pt x="19" y="351"/>
                  </a:lnTo>
                  <a:lnTo>
                    <a:pt x="10" y="344"/>
                  </a:lnTo>
                  <a:lnTo>
                    <a:pt x="3" y="334"/>
                  </a:lnTo>
                  <a:lnTo>
                    <a:pt x="0" y="322"/>
                  </a:lnTo>
                  <a:lnTo>
                    <a:pt x="0" y="79"/>
                  </a:lnTo>
                  <a:lnTo>
                    <a:pt x="1" y="79"/>
                  </a:lnTo>
                  <a:lnTo>
                    <a:pt x="1" y="76"/>
                  </a:lnTo>
                  <a:lnTo>
                    <a:pt x="2" y="74"/>
                  </a:lnTo>
                  <a:lnTo>
                    <a:pt x="4" y="71"/>
                  </a:lnTo>
                  <a:lnTo>
                    <a:pt x="84" y="3"/>
                  </a:lnTo>
                  <a:lnTo>
                    <a:pt x="88" y="1"/>
                  </a:lnTo>
                  <a:lnTo>
                    <a:pt x="91"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53">
              <a:extLst>
                <a:ext uri="{FF2B5EF4-FFF2-40B4-BE49-F238E27FC236}">
                  <a16:creationId xmlns:a16="http://schemas.microsoft.com/office/drawing/2014/main" id="{0054E34A-4BD3-49AA-AFB7-2068F69A5117}"/>
                </a:ext>
              </a:extLst>
            </p:cNvPr>
            <p:cNvSpPr>
              <a:spLocks/>
            </p:cNvSpPr>
            <p:nvPr/>
          </p:nvSpPr>
          <p:spPr bwMode="auto">
            <a:xfrm>
              <a:off x="1960563" y="3470276"/>
              <a:ext cx="134938" cy="34925"/>
            </a:xfrm>
            <a:custGeom>
              <a:avLst/>
              <a:gdLst>
                <a:gd name="T0" fmla="*/ 0 w 85"/>
                <a:gd name="T1" fmla="*/ 0 h 22"/>
                <a:gd name="T2" fmla="*/ 80 w 85"/>
                <a:gd name="T3" fmla="*/ 0 h 22"/>
                <a:gd name="T4" fmla="*/ 85 w 85"/>
                <a:gd name="T5" fmla="*/ 22 h 22"/>
                <a:gd name="T6" fmla="*/ 0 w 85"/>
                <a:gd name="T7" fmla="*/ 22 h 22"/>
                <a:gd name="T8" fmla="*/ 0 w 85"/>
                <a:gd name="T9" fmla="*/ 0 h 22"/>
              </a:gdLst>
              <a:ahLst/>
              <a:cxnLst>
                <a:cxn ang="0">
                  <a:pos x="T0" y="T1"/>
                </a:cxn>
                <a:cxn ang="0">
                  <a:pos x="T2" y="T3"/>
                </a:cxn>
                <a:cxn ang="0">
                  <a:pos x="T4" y="T5"/>
                </a:cxn>
                <a:cxn ang="0">
                  <a:pos x="T6" y="T7"/>
                </a:cxn>
                <a:cxn ang="0">
                  <a:pos x="T8" y="T9"/>
                </a:cxn>
              </a:cxnLst>
              <a:rect l="0" t="0" r="r" b="b"/>
              <a:pathLst>
                <a:path w="85" h="22">
                  <a:moveTo>
                    <a:pt x="0" y="0"/>
                  </a:moveTo>
                  <a:lnTo>
                    <a:pt x="80" y="0"/>
                  </a:lnTo>
                  <a:lnTo>
                    <a:pt x="85" y="22"/>
                  </a:lnTo>
                  <a:lnTo>
                    <a:pt x="0" y="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54">
              <a:extLst>
                <a:ext uri="{FF2B5EF4-FFF2-40B4-BE49-F238E27FC236}">
                  <a16:creationId xmlns:a16="http://schemas.microsoft.com/office/drawing/2014/main" id="{85091127-DF0C-4B0C-94A8-A65BB7BD3AEA}"/>
                </a:ext>
              </a:extLst>
            </p:cNvPr>
            <p:cNvSpPr>
              <a:spLocks/>
            </p:cNvSpPr>
            <p:nvPr/>
          </p:nvSpPr>
          <p:spPr bwMode="auto">
            <a:xfrm>
              <a:off x="1960563" y="3392488"/>
              <a:ext cx="134938" cy="33338"/>
            </a:xfrm>
            <a:custGeom>
              <a:avLst/>
              <a:gdLst>
                <a:gd name="T0" fmla="*/ 0 w 85"/>
                <a:gd name="T1" fmla="*/ 0 h 21"/>
                <a:gd name="T2" fmla="*/ 85 w 85"/>
                <a:gd name="T3" fmla="*/ 0 h 21"/>
                <a:gd name="T4" fmla="*/ 80 w 85"/>
                <a:gd name="T5" fmla="*/ 21 h 21"/>
                <a:gd name="T6" fmla="*/ 0 w 85"/>
                <a:gd name="T7" fmla="*/ 21 h 21"/>
                <a:gd name="T8" fmla="*/ 0 w 85"/>
                <a:gd name="T9" fmla="*/ 0 h 21"/>
              </a:gdLst>
              <a:ahLst/>
              <a:cxnLst>
                <a:cxn ang="0">
                  <a:pos x="T0" y="T1"/>
                </a:cxn>
                <a:cxn ang="0">
                  <a:pos x="T2" y="T3"/>
                </a:cxn>
                <a:cxn ang="0">
                  <a:pos x="T4" y="T5"/>
                </a:cxn>
                <a:cxn ang="0">
                  <a:pos x="T6" y="T7"/>
                </a:cxn>
                <a:cxn ang="0">
                  <a:pos x="T8" y="T9"/>
                </a:cxn>
              </a:cxnLst>
              <a:rect l="0" t="0" r="r" b="b"/>
              <a:pathLst>
                <a:path w="85" h="21">
                  <a:moveTo>
                    <a:pt x="0" y="0"/>
                  </a:moveTo>
                  <a:lnTo>
                    <a:pt x="85" y="0"/>
                  </a:lnTo>
                  <a:lnTo>
                    <a:pt x="80"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55">
              <a:extLst>
                <a:ext uri="{FF2B5EF4-FFF2-40B4-BE49-F238E27FC236}">
                  <a16:creationId xmlns:a16="http://schemas.microsoft.com/office/drawing/2014/main" id="{ECE06FCC-ADBD-4172-B075-D776CFE26741}"/>
                </a:ext>
              </a:extLst>
            </p:cNvPr>
            <p:cNvSpPr>
              <a:spLocks/>
            </p:cNvSpPr>
            <p:nvPr/>
          </p:nvSpPr>
          <p:spPr bwMode="auto">
            <a:xfrm>
              <a:off x="1960563" y="3548063"/>
              <a:ext cx="182563" cy="33338"/>
            </a:xfrm>
            <a:custGeom>
              <a:avLst/>
              <a:gdLst>
                <a:gd name="T0" fmla="*/ 0 w 115"/>
                <a:gd name="T1" fmla="*/ 0 h 21"/>
                <a:gd name="T2" fmla="*/ 98 w 115"/>
                <a:gd name="T3" fmla="*/ 0 h 21"/>
                <a:gd name="T4" fmla="*/ 105 w 115"/>
                <a:gd name="T5" fmla="*/ 10 h 21"/>
                <a:gd name="T6" fmla="*/ 115 w 115"/>
                <a:gd name="T7" fmla="*/ 21 h 21"/>
                <a:gd name="T8" fmla="*/ 0 w 115"/>
                <a:gd name="T9" fmla="*/ 21 h 21"/>
                <a:gd name="T10" fmla="*/ 0 w 115"/>
                <a:gd name="T11" fmla="*/ 0 h 21"/>
              </a:gdLst>
              <a:ahLst/>
              <a:cxnLst>
                <a:cxn ang="0">
                  <a:pos x="T0" y="T1"/>
                </a:cxn>
                <a:cxn ang="0">
                  <a:pos x="T2" y="T3"/>
                </a:cxn>
                <a:cxn ang="0">
                  <a:pos x="T4" y="T5"/>
                </a:cxn>
                <a:cxn ang="0">
                  <a:pos x="T6" y="T7"/>
                </a:cxn>
                <a:cxn ang="0">
                  <a:pos x="T8" y="T9"/>
                </a:cxn>
                <a:cxn ang="0">
                  <a:pos x="T10" y="T11"/>
                </a:cxn>
              </a:cxnLst>
              <a:rect l="0" t="0" r="r" b="b"/>
              <a:pathLst>
                <a:path w="115" h="21">
                  <a:moveTo>
                    <a:pt x="0" y="0"/>
                  </a:moveTo>
                  <a:lnTo>
                    <a:pt x="98" y="0"/>
                  </a:lnTo>
                  <a:lnTo>
                    <a:pt x="105" y="10"/>
                  </a:lnTo>
                  <a:lnTo>
                    <a:pt x="115"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56">
              <a:extLst>
                <a:ext uri="{FF2B5EF4-FFF2-40B4-BE49-F238E27FC236}">
                  <a16:creationId xmlns:a16="http://schemas.microsoft.com/office/drawing/2014/main" id="{9E516473-3B15-4EDE-89F5-6C57BDBD22D9}"/>
                </a:ext>
              </a:extLst>
            </p:cNvPr>
            <p:cNvSpPr>
              <a:spLocks/>
            </p:cNvSpPr>
            <p:nvPr/>
          </p:nvSpPr>
          <p:spPr bwMode="auto">
            <a:xfrm>
              <a:off x="2198688" y="3387726"/>
              <a:ext cx="147638" cy="123825"/>
            </a:xfrm>
            <a:custGeom>
              <a:avLst/>
              <a:gdLst>
                <a:gd name="T0" fmla="*/ 77 w 93"/>
                <a:gd name="T1" fmla="*/ 0 h 78"/>
                <a:gd name="T2" fmla="*/ 93 w 93"/>
                <a:gd name="T3" fmla="*/ 13 h 78"/>
                <a:gd name="T4" fmla="*/ 43 w 93"/>
                <a:gd name="T5" fmla="*/ 78 h 78"/>
                <a:gd name="T6" fmla="*/ 0 w 93"/>
                <a:gd name="T7" fmla="*/ 43 h 78"/>
                <a:gd name="T8" fmla="*/ 14 w 93"/>
                <a:gd name="T9" fmla="*/ 27 h 78"/>
                <a:gd name="T10" fmla="*/ 39 w 93"/>
                <a:gd name="T11" fmla="*/ 48 h 78"/>
                <a:gd name="T12" fmla="*/ 77 w 9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93" h="78">
                  <a:moveTo>
                    <a:pt x="77" y="0"/>
                  </a:moveTo>
                  <a:lnTo>
                    <a:pt x="93" y="13"/>
                  </a:lnTo>
                  <a:lnTo>
                    <a:pt x="43" y="78"/>
                  </a:lnTo>
                  <a:lnTo>
                    <a:pt x="0" y="43"/>
                  </a:lnTo>
                  <a:lnTo>
                    <a:pt x="14" y="27"/>
                  </a:lnTo>
                  <a:lnTo>
                    <a:pt x="39" y="48"/>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57">
              <a:extLst>
                <a:ext uri="{FF2B5EF4-FFF2-40B4-BE49-F238E27FC236}">
                  <a16:creationId xmlns:a16="http://schemas.microsoft.com/office/drawing/2014/main" id="{78A0B712-7E87-4578-9F89-E02E526E56FC}"/>
                </a:ext>
              </a:extLst>
            </p:cNvPr>
            <p:cNvSpPr>
              <a:spLocks noEditPoints="1"/>
            </p:cNvSpPr>
            <p:nvPr/>
          </p:nvSpPr>
          <p:spPr bwMode="auto">
            <a:xfrm>
              <a:off x="2119313" y="3298826"/>
              <a:ext cx="300038" cy="300038"/>
            </a:xfrm>
            <a:custGeom>
              <a:avLst/>
              <a:gdLst>
                <a:gd name="T0" fmla="*/ 95 w 189"/>
                <a:gd name="T1" fmla="*/ 21 h 189"/>
                <a:gd name="T2" fmla="*/ 76 w 189"/>
                <a:gd name="T3" fmla="*/ 24 h 189"/>
                <a:gd name="T4" fmla="*/ 58 w 189"/>
                <a:gd name="T5" fmla="*/ 31 h 189"/>
                <a:gd name="T6" fmla="*/ 43 w 189"/>
                <a:gd name="T7" fmla="*/ 43 h 189"/>
                <a:gd name="T8" fmla="*/ 31 w 189"/>
                <a:gd name="T9" fmla="*/ 57 h 189"/>
                <a:gd name="T10" fmla="*/ 24 w 189"/>
                <a:gd name="T11" fmla="*/ 76 h 189"/>
                <a:gd name="T12" fmla="*/ 21 w 189"/>
                <a:gd name="T13" fmla="*/ 95 h 189"/>
                <a:gd name="T14" fmla="*/ 24 w 189"/>
                <a:gd name="T15" fmla="*/ 114 h 189"/>
                <a:gd name="T16" fmla="*/ 31 w 189"/>
                <a:gd name="T17" fmla="*/ 132 h 189"/>
                <a:gd name="T18" fmla="*/ 43 w 189"/>
                <a:gd name="T19" fmla="*/ 146 h 189"/>
                <a:gd name="T20" fmla="*/ 58 w 189"/>
                <a:gd name="T21" fmla="*/ 158 h 189"/>
                <a:gd name="T22" fmla="*/ 76 w 189"/>
                <a:gd name="T23" fmla="*/ 165 h 189"/>
                <a:gd name="T24" fmla="*/ 95 w 189"/>
                <a:gd name="T25" fmla="*/ 167 h 189"/>
                <a:gd name="T26" fmla="*/ 115 w 189"/>
                <a:gd name="T27" fmla="*/ 165 h 189"/>
                <a:gd name="T28" fmla="*/ 132 w 189"/>
                <a:gd name="T29" fmla="*/ 158 h 189"/>
                <a:gd name="T30" fmla="*/ 147 w 189"/>
                <a:gd name="T31" fmla="*/ 146 h 189"/>
                <a:gd name="T32" fmla="*/ 158 w 189"/>
                <a:gd name="T33" fmla="*/ 132 h 189"/>
                <a:gd name="T34" fmla="*/ 165 w 189"/>
                <a:gd name="T35" fmla="*/ 114 h 189"/>
                <a:gd name="T36" fmla="*/ 169 w 189"/>
                <a:gd name="T37" fmla="*/ 95 h 189"/>
                <a:gd name="T38" fmla="*/ 165 w 189"/>
                <a:gd name="T39" fmla="*/ 76 h 189"/>
                <a:gd name="T40" fmla="*/ 158 w 189"/>
                <a:gd name="T41" fmla="*/ 57 h 189"/>
                <a:gd name="T42" fmla="*/ 147 w 189"/>
                <a:gd name="T43" fmla="*/ 43 h 189"/>
                <a:gd name="T44" fmla="*/ 132 w 189"/>
                <a:gd name="T45" fmla="*/ 31 h 189"/>
                <a:gd name="T46" fmla="*/ 115 w 189"/>
                <a:gd name="T47" fmla="*/ 24 h 189"/>
                <a:gd name="T48" fmla="*/ 95 w 189"/>
                <a:gd name="T49" fmla="*/ 21 h 189"/>
                <a:gd name="T50" fmla="*/ 95 w 189"/>
                <a:gd name="T51" fmla="*/ 0 h 189"/>
                <a:gd name="T52" fmla="*/ 117 w 189"/>
                <a:gd name="T53" fmla="*/ 2 h 189"/>
                <a:gd name="T54" fmla="*/ 136 w 189"/>
                <a:gd name="T55" fmla="*/ 10 h 189"/>
                <a:gd name="T56" fmla="*/ 155 w 189"/>
                <a:gd name="T57" fmla="*/ 20 h 189"/>
                <a:gd name="T58" fmla="*/ 169 w 189"/>
                <a:gd name="T59" fmla="*/ 35 h 189"/>
                <a:gd name="T60" fmla="*/ 180 w 189"/>
                <a:gd name="T61" fmla="*/ 53 h 189"/>
                <a:gd name="T62" fmla="*/ 187 w 189"/>
                <a:gd name="T63" fmla="*/ 73 h 189"/>
                <a:gd name="T64" fmla="*/ 189 w 189"/>
                <a:gd name="T65" fmla="*/ 95 h 189"/>
                <a:gd name="T66" fmla="*/ 187 w 189"/>
                <a:gd name="T67" fmla="*/ 117 h 189"/>
                <a:gd name="T68" fmla="*/ 180 w 189"/>
                <a:gd name="T69" fmla="*/ 136 h 189"/>
                <a:gd name="T70" fmla="*/ 169 w 189"/>
                <a:gd name="T71" fmla="*/ 153 h 189"/>
                <a:gd name="T72" fmla="*/ 155 w 189"/>
                <a:gd name="T73" fmla="*/ 169 h 189"/>
                <a:gd name="T74" fmla="*/ 136 w 189"/>
                <a:gd name="T75" fmla="*/ 179 h 189"/>
                <a:gd name="T76" fmla="*/ 117 w 189"/>
                <a:gd name="T77" fmla="*/ 187 h 189"/>
                <a:gd name="T78" fmla="*/ 95 w 189"/>
                <a:gd name="T79" fmla="*/ 189 h 189"/>
                <a:gd name="T80" fmla="*/ 73 w 189"/>
                <a:gd name="T81" fmla="*/ 187 h 189"/>
                <a:gd name="T82" fmla="*/ 53 w 189"/>
                <a:gd name="T83" fmla="*/ 179 h 189"/>
                <a:gd name="T84" fmla="*/ 36 w 189"/>
                <a:gd name="T85" fmla="*/ 169 h 189"/>
                <a:gd name="T86" fmla="*/ 21 w 189"/>
                <a:gd name="T87" fmla="*/ 153 h 189"/>
                <a:gd name="T88" fmla="*/ 10 w 189"/>
                <a:gd name="T89" fmla="*/ 136 h 189"/>
                <a:gd name="T90" fmla="*/ 3 w 189"/>
                <a:gd name="T91" fmla="*/ 117 h 189"/>
                <a:gd name="T92" fmla="*/ 0 w 189"/>
                <a:gd name="T93" fmla="*/ 95 h 189"/>
                <a:gd name="T94" fmla="*/ 3 w 189"/>
                <a:gd name="T95" fmla="*/ 73 h 189"/>
                <a:gd name="T96" fmla="*/ 10 w 189"/>
                <a:gd name="T97" fmla="*/ 53 h 189"/>
                <a:gd name="T98" fmla="*/ 21 w 189"/>
                <a:gd name="T99" fmla="*/ 35 h 189"/>
                <a:gd name="T100" fmla="*/ 36 w 189"/>
                <a:gd name="T101" fmla="*/ 20 h 189"/>
                <a:gd name="T102" fmla="*/ 53 w 189"/>
                <a:gd name="T103" fmla="*/ 10 h 189"/>
                <a:gd name="T104" fmla="*/ 73 w 189"/>
                <a:gd name="T105" fmla="*/ 2 h 189"/>
                <a:gd name="T106" fmla="*/ 95 w 189"/>
                <a:gd name="T10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5" y="21"/>
                  </a:moveTo>
                  <a:lnTo>
                    <a:pt x="76" y="24"/>
                  </a:lnTo>
                  <a:lnTo>
                    <a:pt x="58" y="31"/>
                  </a:lnTo>
                  <a:lnTo>
                    <a:pt x="43" y="43"/>
                  </a:lnTo>
                  <a:lnTo>
                    <a:pt x="31" y="57"/>
                  </a:lnTo>
                  <a:lnTo>
                    <a:pt x="24" y="76"/>
                  </a:lnTo>
                  <a:lnTo>
                    <a:pt x="21" y="95"/>
                  </a:lnTo>
                  <a:lnTo>
                    <a:pt x="24" y="114"/>
                  </a:lnTo>
                  <a:lnTo>
                    <a:pt x="31" y="132"/>
                  </a:lnTo>
                  <a:lnTo>
                    <a:pt x="43" y="146"/>
                  </a:lnTo>
                  <a:lnTo>
                    <a:pt x="58" y="158"/>
                  </a:lnTo>
                  <a:lnTo>
                    <a:pt x="76" y="165"/>
                  </a:lnTo>
                  <a:lnTo>
                    <a:pt x="95" y="167"/>
                  </a:lnTo>
                  <a:lnTo>
                    <a:pt x="115" y="165"/>
                  </a:lnTo>
                  <a:lnTo>
                    <a:pt x="132" y="158"/>
                  </a:lnTo>
                  <a:lnTo>
                    <a:pt x="147" y="146"/>
                  </a:lnTo>
                  <a:lnTo>
                    <a:pt x="158" y="132"/>
                  </a:lnTo>
                  <a:lnTo>
                    <a:pt x="165" y="114"/>
                  </a:lnTo>
                  <a:lnTo>
                    <a:pt x="169" y="95"/>
                  </a:lnTo>
                  <a:lnTo>
                    <a:pt x="165" y="76"/>
                  </a:lnTo>
                  <a:lnTo>
                    <a:pt x="158" y="57"/>
                  </a:lnTo>
                  <a:lnTo>
                    <a:pt x="147" y="43"/>
                  </a:lnTo>
                  <a:lnTo>
                    <a:pt x="132" y="31"/>
                  </a:lnTo>
                  <a:lnTo>
                    <a:pt x="115" y="24"/>
                  </a:lnTo>
                  <a:lnTo>
                    <a:pt x="95" y="21"/>
                  </a:lnTo>
                  <a:close/>
                  <a:moveTo>
                    <a:pt x="95" y="0"/>
                  </a:moveTo>
                  <a:lnTo>
                    <a:pt x="117" y="2"/>
                  </a:lnTo>
                  <a:lnTo>
                    <a:pt x="136" y="10"/>
                  </a:lnTo>
                  <a:lnTo>
                    <a:pt x="155" y="20"/>
                  </a:lnTo>
                  <a:lnTo>
                    <a:pt x="169" y="35"/>
                  </a:lnTo>
                  <a:lnTo>
                    <a:pt x="180" y="53"/>
                  </a:lnTo>
                  <a:lnTo>
                    <a:pt x="187" y="73"/>
                  </a:lnTo>
                  <a:lnTo>
                    <a:pt x="189" y="95"/>
                  </a:lnTo>
                  <a:lnTo>
                    <a:pt x="187" y="117"/>
                  </a:lnTo>
                  <a:lnTo>
                    <a:pt x="180" y="136"/>
                  </a:lnTo>
                  <a:lnTo>
                    <a:pt x="169" y="153"/>
                  </a:lnTo>
                  <a:lnTo>
                    <a:pt x="155" y="169"/>
                  </a:lnTo>
                  <a:lnTo>
                    <a:pt x="136" y="179"/>
                  </a:lnTo>
                  <a:lnTo>
                    <a:pt x="117" y="187"/>
                  </a:lnTo>
                  <a:lnTo>
                    <a:pt x="95" y="189"/>
                  </a:lnTo>
                  <a:lnTo>
                    <a:pt x="73" y="187"/>
                  </a:lnTo>
                  <a:lnTo>
                    <a:pt x="53" y="179"/>
                  </a:lnTo>
                  <a:lnTo>
                    <a:pt x="36" y="169"/>
                  </a:lnTo>
                  <a:lnTo>
                    <a:pt x="21" y="153"/>
                  </a:lnTo>
                  <a:lnTo>
                    <a:pt x="10" y="136"/>
                  </a:lnTo>
                  <a:lnTo>
                    <a:pt x="3" y="117"/>
                  </a:lnTo>
                  <a:lnTo>
                    <a:pt x="0" y="95"/>
                  </a:lnTo>
                  <a:lnTo>
                    <a:pt x="3" y="73"/>
                  </a:lnTo>
                  <a:lnTo>
                    <a:pt x="10" y="53"/>
                  </a:lnTo>
                  <a:lnTo>
                    <a:pt x="21" y="35"/>
                  </a:lnTo>
                  <a:lnTo>
                    <a:pt x="36" y="20"/>
                  </a:lnTo>
                  <a:lnTo>
                    <a:pt x="53" y="10"/>
                  </a:lnTo>
                  <a:lnTo>
                    <a:pt x="73" y="2"/>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85" name="Tekstvak 184">
            <a:extLst>
              <a:ext uri="{FF2B5EF4-FFF2-40B4-BE49-F238E27FC236}">
                <a16:creationId xmlns:a16="http://schemas.microsoft.com/office/drawing/2014/main" id="{4939B22C-D131-4D4C-90A1-EDFC2C492351}"/>
              </a:ext>
            </a:extLst>
          </p:cNvPr>
          <p:cNvSpPr txBox="1"/>
          <p:nvPr/>
        </p:nvSpPr>
        <p:spPr>
          <a:xfrm>
            <a:off x="4896928" y="4032245"/>
            <a:ext cx="2398144" cy="15552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Revenue distribution</a:t>
            </a:r>
          </a:p>
        </p:txBody>
      </p:sp>
      <p:graphicFrame>
        <p:nvGraphicFramePr>
          <p:cNvPr id="186" name="Grafiek 185">
            <a:extLst>
              <a:ext uri="{FF2B5EF4-FFF2-40B4-BE49-F238E27FC236}">
                <a16:creationId xmlns:a16="http://schemas.microsoft.com/office/drawing/2014/main" id="{80CCB024-58A8-473C-B672-457B98BAD92D}"/>
              </a:ext>
            </a:extLst>
          </p:cNvPr>
          <p:cNvGraphicFramePr/>
          <p:nvPr/>
        </p:nvGraphicFramePr>
        <p:xfrm>
          <a:off x="3672843" y="4320065"/>
          <a:ext cx="1191577" cy="1118829"/>
        </p:xfrm>
        <a:graphic>
          <a:graphicData uri="http://schemas.openxmlformats.org/drawingml/2006/chart">
            <c:chart xmlns:c="http://schemas.openxmlformats.org/drawingml/2006/chart" xmlns:r="http://schemas.openxmlformats.org/officeDocument/2006/relationships" r:id="rId4"/>
          </a:graphicData>
        </a:graphic>
      </p:graphicFrame>
      <p:sp>
        <p:nvSpPr>
          <p:cNvPr id="187" name="Tekstvak 186">
            <a:extLst>
              <a:ext uri="{FF2B5EF4-FFF2-40B4-BE49-F238E27FC236}">
                <a16:creationId xmlns:a16="http://schemas.microsoft.com/office/drawing/2014/main" id="{392334F0-6716-4CA8-B871-1CC18F1BC0C8}"/>
              </a:ext>
            </a:extLst>
          </p:cNvPr>
          <p:cNvSpPr txBox="1"/>
          <p:nvPr/>
        </p:nvSpPr>
        <p:spPr>
          <a:xfrm>
            <a:off x="3525839"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international projects</a:t>
            </a:r>
          </a:p>
        </p:txBody>
      </p:sp>
      <p:sp>
        <p:nvSpPr>
          <p:cNvPr id="188" name="Tekstvak 187">
            <a:extLst>
              <a:ext uri="{FF2B5EF4-FFF2-40B4-BE49-F238E27FC236}">
                <a16:creationId xmlns:a16="http://schemas.microsoft.com/office/drawing/2014/main" id="{796BF1AD-DE65-4C27-BEB4-AE676172879D}"/>
              </a:ext>
            </a:extLst>
          </p:cNvPr>
          <p:cNvSpPr txBox="1"/>
          <p:nvPr/>
        </p:nvSpPr>
        <p:spPr>
          <a:xfrm>
            <a:off x="3938781"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80%</a:t>
            </a:r>
          </a:p>
        </p:txBody>
      </p:sp>
      <p:graphicFrame>
        <p:nvGraphicFramePr>
          <p:cNvPr id="189" name="Grafiek 188">
            <a:extLst>
              <a:ext uri="{FF2B5EF4-FFF2-40B4-BE49-F238E27FC236}">
                <a16:creationId xmlns:a16="http://schemas.microsoft.com/office/drawing/2014/main" id="{C154BCBD-DF8F-438D-8026-34A756268DC6}"/>
              </a:ext>
            </a:extLst>
          </p:cNvPr>
          <p:cNvGraphicFramePr/>
          <p:nvPr/>
        </p:nvGraphicFramePr>
        <p:xfrm>
          <a:off x="5470115" y="4320065"/>
          <a:ext cx="1191577" cy="1118829"/>
        </p:xfrm>
        <a:graphic>
          <a:graphicData uri="http://schemas.openxmlformats.org/drawingml/2006/chart">
            <c:chart xmlns:c="http://schemas.openxmlformats.org/drawingml/2006/chart" xmlns:r="http://schemas.openxmlformats.org/officeDocument/2006/relationships" r:id="rId5"/>
          </a:graphicData>
        </a:graphic>
      </p:graphicFrame>
      <p:sp>
        <p:nvSpPr>
          <p:cNvPr id="190" name="Tekstvak 189">
            <a:extLst>
              <a:ext uri="{FF2B5EF4-FFF2-40B4-BE49-F238E27FC236}">
                <a16:creationId xmlns:a16="http://schemas.microsoft.com/office/drawing/2014/main" id="{A73E8E97-4748-4BF6-B4D6-5A91A6F44136}"/>
              </a:ext>
            </a:extLst>
          </p:cNvPr>
          <p:cNvSpPr txBox="1"/>
          <p:nvPr/>
        </p:nvSpPr>
        <p:spPr>
          <a:xfrm>
            <a:off x="5323111"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dedicated market research</a:t>
            </a: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 15% from multi client</a:t>
            </a:r>
            <a:endParaRPr kumimoji="0" lang="en-US" sz="1100" b="1"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91" name="Tekstvak 190">
            <a:extLst>
              <a:ext uri="{FF2B5EF4-FFF2-40B4-BE49-F238E27FC236}">
                <a16:creationId xmlns:a16="http://schemas.microsoft.com/office/drawing/2014/main" id="{DC5E963E-E934-43B9-AEA4-6582A3A4E0A9}"/>
              </a:ext>
            </a:extLst>
          </p:cNvPr>
          <p:cNvSpPr txBox="1"/>
          <p:nvPr/>
        </p:nvSpPr>
        <p:spPr>
          <a:xfrm>
            <a:off x="5736053"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85%</a:t>
            </a:r>
          </a:p>
        </p:txBody>
      </p:sp>
      <p:graphicFrame>
        <p:nvGraphicFramePr>
          <p:cNvPr id="192" name="Grafiek 191">
            <a:extLst>
              <a:ext uri="{FF2B5EF4-FFF2-40B4-BE49-F238E27FC236}">
                <a16:creationId xmlns:a16="http://schemas.microsoft.com/office/drawing/2014/main" id="{E9453102-94B4-481D-9192-EB76A0B088A5}"/>
              </a:ext>
            </a:extLst>
          </p:cNvPr>
          <p:cNvGraphicFramePr/>
          <p:nvPr/>
        </p:nvGraphicFramePr>
        <p:xfrm>
          <a:off x="7281510" y="4320065"/>
          <a:ext cx="1191577" cy="1118829"/>
        </p:xfrm>
        <a:graphic>
          <a:graphicData uri="http://schemas.openxmlformats.org/drawingml/2006/chart">
            <c:chart xmlns:c="http://schemas.openxmlformats.org/drawingml/2006/chart" xmlns:r="http://schemas.openxmlformats.org/officeDocument/2006/relationships" r:id="rId6"/>
          </a:graphicData>
        </a:graphic>
      </p:graphicFrame>
      <p:sp>
        <p:nvSpPr>
          <p:cNvPr id="193" name="Tekstvak 192">
            <a:extLst>
              <a:ext uri="{FF2B5EF4-FFF2-40B4-BE49-F238E27FC236}">
                <a16:creationId xmlns:a16="http://schemas.microsoft.com/office/drawing/2014/main" id="{D6FECBE9-9039-497D-B642-5C469D57E888}"/>
              </a:ext>
            </a:extLst>
          </p:cNvPr>
          <p:cNvSpPr txBox="1"/>
          <p:nvPr/>
        </p:nvSpPr>
        <p:spPr>
          <a:xfrm>
            <a:off x="7134506"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B2B</a:t>
            </a: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 30%</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 </a:t>
            </a: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B2C</a:t>
            </a:r>
            <a:endParaRPr kumimoji="0" lang="en-US" sz="1100" b="1"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94" name="Tekstvak 193">
            <a:extLst>
              <a:ext uri="{FF2B5EF4-FFF2-40B4-BE49-F238E27FC236}">
                <a16:creationId xmlns:a16="http://schemas.microsoft.com/office/drawing/2014/main" id="{0CA782D0-03A8-4944-B819-2C334F709B86}"/>
              </a:ext>
            </a:extLst>
          </p:cNvPr>
          <p:cNvSpPr txBox="1"/>
          <p:nvPr/>
        </p:nvSpPr>
        <p:spPr>
          <a:xfrm>
            <a:off x="7547448"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70%</a:t>
            </a:r>
          </a:p>
        </p:txBody>
      </p:sp>
      <p:cxnSp>
        <p:nvCxnSpPr>
          <p:cNvPr id="195" name="Rechte verbindingslijn 194">
            <a:extLst>
              <a:ext uri="{FF2B5EF4-FFF2-40B4-BE49-F238E27FC236}">
                <a16:creationId xmlns:a16="http://schemas.microsoft.com/office/drawing/2014/main" id="{A8D32908-85DA-429E-9FCF-392DD35F0D00}"/>
              </a:ext>
            </a:extLst>
          </p:cNvPr>
          <p:cNvCxnSpPr>
            <a:cxnSpLocks/>
          </p:cNvCxnSpPr>
          <p:nvPr/>
        </p:nvCxnSpPr>
        <p:spPr>
          <a:xfrm>
            <a:off x="5188243" y="4327470"/>
            <a:ext cx="0" cy="19246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3DD987AC-2AF4-44D5-9E19-5BAAB085E21D}"/>
              </a:ext>
            </a:extLst>
          </p:cNvPr>
          <p:cNvCxnSpPr>
            <a:cxnSpLocks/>
          </p:cNvCxnSpPr>
          <p:nvPr/>
        </p:nvCxnSpPr>
        <p:spPr>
          <a:xfrm>
            <a:off x="6985130" y="4327470"/>
            <a:ext cx="0" cy="19246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7" name="Tekstvak 196">
            <a:extLst>
              <a:ext uri="{FF2B5EF4-FFF2-40B4-BE49-F238E27FC236}">
                <a16:creationId xmlns:a16="http://schemas.microsoft.com/office/drawing/2014/main" id="{EE3478AA-3255-492F-AB97-C53EBF4B7FBD}"/>
              </a:ext>
            </a:extLst>
          </p:cNvPr>
          <p:cNvSpPr txBox="1"/>
          <p:nvPr/>
        </p:nvSpPr>
        <p:spPr>
          <a:xfrm>
            <a:off x="9209636" y="3439971"/>
            <a:ext cx="1089180" cy="18297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focus groups</a:t>
            </a:r>
          </a:p>
        </p:txBody>
      </p:sp>
      <p:sp>
        <p:nvSpPr>
          <p:cNvPr id="198" name="Tekstvak 197">
            <a:extLst>
              <a:ext uri="{FF2B5EF4-FFF2-40B4-BE49-F238E27FC236}">
                <a16:creationId xmlns:a16="http://schemas.microsoft.com/office/drawing/2014/main" id="{EA1487B9-170C-4817-8D3F-C8197A03A2F0}"/>
              </a:ext>
            </a:extLst>
          </p:cNvPr>
          <p:cNvSpPr txBox="1"/>
          <p:nvPr/>
        </p:nvSpPr>
        <p:spPr>
          <a:xfrm>
            <a:off x="10517133" y="3439971"/>
            <a:ext cx="1089180" cy="3035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in-depth interviews</a:t>
            </a:r>
          </a:p>
        </p:txBody>
      </p:sp>
      <p:sp>
        <p:nvSpPr>
          <p:cNvPr id="199" name="Tekstvak 198">
            <a:extLst>
              <a:ext uri="{FF2B5EF4-FFF2-40B4-BE49-F238E27FC236}">
                <a16:creationId xmlns:a16="http://schemas.microsoft.com/office/drawing/2014/main" id="{1B955161-E491-4457-9340-1659B69581CB}"/>
              </a:ext>
            </a:extLst>
          </p:cNvPr>
          <p:cNvSpPr txBox="1"/>
          <p:nvPr/>
        </p:nvSpPr>
        <p:spPr>
          <a:xfrm>
            <a:off x="9209636" y="3188438"/>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68</a:t>
            </a:r>
          </a:p>
        </p:txBody>
      </p:sp>
      <p:sp>
        <p:nvSpPr>
          <p:cNvPr id="200" name="Tekstvak 199">
            <a:extLst>
              <a:ext uri="{FF2B5EF4-FFF2-40B4-BE49-F238E27FC236}">
                <a16:creationId xmlns:a16="http://schemas.microsoft.com/office/drawing/2014/main" id="{0E1D8243-616B-472F-BF68-4FE1ED4A5C46}"/>
              </a:ext>
            </a:extLst>
          </p:cNvPr>
          <p:cNvSpPr txBox="1"/>
          <p:nvPr/>
        </p:nvSpPr>
        <p:spPr>
          <a:xfrm>
            <a:off x="10517133" y="3188438"/>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1,278</a:t>
            </a:r>
          </a:p>
        </p:txBody>
      </p:sp>
      <p:sp>
        <p:nvSpPr>
          <p:cNvPr id="201" name="Tekstvak 200">
            <a:extLst>
              <a:ext uri="{FF2B5EF4-FFF2-40B4-BE49-F238E27FC236}">
                <a16:creationId xmlns:a16="http://schemas.microsoft.com/office/drawing/2014/main" id="{907FF57A-EE3F-4886-BBC2-BB04D0155D0D}"/>
              </a:ext>
            </a:extLst>
          </p:cNvPr>
          <p:cNvSpPr txBox="1"/>
          <p:nvPr/>
        </p:nvSpPr>
        <p:spPr>
          <a:xfrm>
            <a:off x="9209636" y="5144906"/>
            <a:ext cx="1089180" cy="18297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B2B CATI interviews</a:t>
            </a:r>
          </a:p>
        </p:txBody>
      </p:sp>
      <p:sp>
        <p:nvSpPr>
          <p:cNvPr id="202" name="Tekstvak 201">
            <a:extLst>
              <a:ext uri="{FF2B5EF4-FFF2-40B4-BE49-F238E27FC236}">
                <a16:creationId xmlns:a16="http://schemas.microsoft.com/office/drawing/2014/main" id="{0FE5CC3C-FF17-4E3F-B223-5FEB17E9161A}"/>
              </a:ext>
            </a:extLst>
          </p:cNvPr>
          <p:cNvSpPr txBox="1"/>
          <p:nvPr/>
        </p:nvSpPr>
        <p:spPr>
          <a:xfrm>
            <a:off x="10518219" y="5144906"/>
            <a:ext cx="1089180" cy="3035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B2C online interviews</a:t>
            </a:r>
          </a:p>
        </p:txBody>
      </p:sp>
      <p:sp>
        <p:nvSpPr>
          <p:cNvPr id="203" name="Tekstvak 202">
            <a:extLst>
              <a:ext uri="{FF2B5EF4-FFF2-40B4-BE49-F238E27FC236}">
                <a16:creationId xmlns:a16="http://schemas.microsoft.com/office/drawing/2014/main" id="{B08ACDC1-4425-41D0-BBDC-44D94E32BE14}"/>
              </a:ext>
            </a:extLst>
          </p:cNvPr>
          <p:cNvSpPr txBox="1"/>
          <p:nvPr/>
        </p:nvSpPr>
        <p:spPr>
          <a:xfrm>
            <a:off x="9209636" y="4893373"/>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62,758</a:t>
            </a:r>
          </a:p>
        </p:txBody>
      </p:sp>
      <p:sp>
        <p:nvSpPr>
          <p:cNvPr id="204" name="Tekstvak 203">
            <a:extLst>
              <a:ext uri="{FF2B5EF4-FFF2-40B4-BE49-F238E27FC236}">
                <a16:creationId xmlns:a16="http://schemas.microsoft.com/office/drawing/2014/main" id="{71FD50F6-54C5-4144-83C1-3EC00EEB951F}"/>
              </a:ext>
            </a:extLst>
          </p:cNvPr>
          <p:cNvSpPr txBox="1"/>
          <p:nvPr/>
        </p:nvSpPr>
        <p:spPr>
          <a:xfrm>
            <a:off x="10516047" y="4893373"/>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52,850</a:t>
            </a:r>
          </a:p>
        </p:txBody>
      </p:sp>
      <p:cxnSp>
        <p:nvCxnSpPr>
          <p:cNvPr id="205" name="Rechte verbindingslijn 204">
            <a:extLst>
              <a:ext uri="{FF2B5EF4-FFF2-40B4-BE49-F238E27FC236}">
                <a16:creationId xmlns:a16="http://schemas.microsoft.com/office/drawing/2014/main" id="{357906C1-4D39-4C2C-8AF4-2903BDF0C40C}"/>
              </a:ext>
            </a:extLst>
          </p:cNvPr>
          <p:cNvCxnSpPr>
            <a:cxnSpLocks/>
          </p:cNvCxnSpPr>
          <p:nvPr/>
        </p:nvCxnSpPr>
        <p:spPr>
          <a:xfrm>
            <a:off x="9209635" y="4626131"/>
            <a:ext cx="1089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 name="Rechte verbindingslijn 205">
            <a:extLst>
              <a:ext uri="{FF2B5EF4-FFF2-40B4-BE49-F238E27FC236}">
                <a16:creationId xmlns:a16="http://schemas.microsoft.com/office/drawing/2014/main" id="{EFA2F6FD-6F91-4335-B2A9-4E1A53CFF8D8}"/>
              </a:ext>
            </a:extLst>
          </p:cNvPr>
          <p:cNvCxnSpPr>
            <a:cxnSpLocks/>
          </p:cNvCxnSpPr>
          <p:nvPr/>
        </p:nvCxnSpPr>
        <p:spPr>
          <a:xfrm>
            <a:off x="10514652" y="4626131"/>
            <a:ext cx="1089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 name="Rechte verbindingslijn 206">
            <a:extLst>
              <a:ext uri="{FF2B5EF4-FFF2-40B4-BE49-F238E27FC236}">
                <a16:creationId xmlns:a16="http://schemas.microsoft.com/office/drawing/2014/main" id="{AFC8BAD7-605C-4C31-BEA6-7D787F697D02}"/>
              </a:ext>
            </a:extLst>
          </p:cNvPr>
          <p:cNvCxnSpPr>
            <a:cxnSpLocks/>
          </p:cNvCxnSpPr>
          <p:nvPr/>
        </p:nvCxnSpPr>
        <p:spPr>
          <a:xfrm>
            <a:off x="10408118" y="3042512"/>
            <a:ext cx="0" cy="14952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8" name="Rechte verbindingslijn 207">
            <a:extLst>
              <a:ext uri="{FF2B5EF4-FFF2-40B4-BE49-F238E27FC236}">
                <a16:creationId xmlns:a16="http://schemas.microsoft.com/office/drawing/2014/main" id="{C9C1644D-DD49-4EC2-BA75-D2BDE5D33E6A}"/>
              </a:ext>
            </a:extLst>
          </p:cNvPr>
          <p:cNvCxnSpPr>
            <a:cxnSpLocks/>
          </p:cNvCxnSpPr>
          <p:nvPr/>
        </p:nvCxnSpPr>
        <p:spPr>
          <a:xfrm>
            <a:off x="10408118" y="4738147"/>
            <a:ext cx="0" cy="14952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9" name="Rechte verbindingslijn 208">
            <a:extLst>
              <a:ext uri="{FF2B5EF4-FFF2-40B4-BE49-F238E27FC236}">
                <a16:creationId xmlns:a16="http://schemas.microsoft.com/office/drawing/2014/main" id="{1CB43B8C-0667-4D00-B3B9-51C0E3ED971E}"/>
              </a:ext>
            </a:extLst>
          </p:cNvPr>
          <p:cNvCxnSpPr>
            <a:cxnSpLocks/>
          </p:cNvCxnSpPr>
          <p:nvPr/>
        </p:nvCxnSpPr>
        <p:spPr>
          <a:xfrm>
            <a:off x="9208550" y="2940051"/>
            <a:ext cx="240344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10" name="Groep 209">
            <a:extLst>
              <a:ext uri="{FF2B5EF4-FFF2-40B4-BE49-F238E27FC236}">
                <a16:creationId xmlns:a16="http://schemas.microsoft.com/office/drawing/2014/main" id="{15581C2B-1B5E-421A-810E-097032CEF894}"/>
              </a:ext>
            </a:extLst>
          </p:cNvPr>
          <p:cNvGrpSpPr/>
          <p:nvPr/>
        </p:nvGrpSpPr>
        <p:grpSpPr>
          <a:xfrm>
            <a:off x="10805800" y="3853782"/>
            <a:ext cx="511846" cy="464454"/>
            <a:chOff x="3173016" y="1676400"/>
            <a:chExt cx="342900" cy="311151"/>
          </a:xfrm>
          <a:solidFill>
            <a:schemeClr val="accent2"/>
          </a:solidFill>
        </p:grpSpPr>
        <p:sp>
          <p:nvSpPr>
            <p:cNvPr id="211" name="Freeform 540">
              <a:extLst>
                <a:ext uri="{FF2B5EF4-FFF2-40B4-BE49-F238E27FC236}">
                  <a16:creationId xmlns:a16="http://schemas.microsoft.com/office/drawing/2014/main" id="{AECBF059-EBD7-47BB-92F3-B8AD7EE5EA92}"/>
                </a:ext>
              </a:extLst>
            </p:cNvPr>
            <p:cNvSpPr>
              <a:spLocks noEditPoints="1"/>
            </p:cNvSpPr>
            <p:nvPr/>
          </p:nvSpPr>
          <p:spPr bwMode="auto">
            <a:xfrm>
              <a:off x="3258741" y="1676400"/>
              <a:ext cx="257175" cy="225425"/>
            </a:xfrm>
            <a:custGeom>
              <a:avLst/>
              <a:gdLst>
                <a:gd name="T0" fmla="*/ 11 w 162"/>
                <a:gd name="T1" fmla="*/ 12 h 142"/>
                <a:gd name="T2" fmla="*/ 11 w 162"/>
                <a:gd name="T3" fmla="*/ 99 h 142"/>
                <a:gd name="T4" fmla="*/ 53 w 162"/>
                <a:gd name="T5" fmla="*/ 99 h 142"/>
                <a:gd name="T6" fmla="*/ 81 w 162"/>
                <a:gd name="T7" fmla="*/ 126 h 142"/>
                <a:gd name="T8" fmla="*/ 108 w 162"/>
                <a:gd name="T9" fmla="*/ 99 h 142"/>
                <a:gd name="T10" fmla="*/ 152 w 162"/>
                <a:gd name="T11" fmla="*/ 99 h 142"/>
                <a:gd name="T12" fmla="*/ 152 w 162"/>
                <a:gd name="T13" fmla="*/ 12 h 142"/>
                <a:gd name="T14" fmla="*/ 11 w 162"/>
                <a:gd name="T15" fmla="*/ 12 h 142"/>
                <a:gd name="T16" fmla="*/ 11 w 162"/>
                <a:gd name="T17" fmla="*/ 0 h 142"/>
                <a:gd name="T18" fmla="*/ 152 w 162"/>
                <a:gd name="T19" fmla="*/ 0 h 142"/>
                <a:gd name="T20" fmla="*/ 155 w 162"/>
                <a:gd name="T21" fmla="*/ 2 h 142"/>
                <a:gd name="T22" fmla="*/ 159 w 162"/>
                <a:gd name="T23" fmla="*/ 4 h 142"/>
                <a:gd name="T24" fmla="*/ 161 w 162"/>
                <a:gd name="T25" fmla="*/ 7 h 142"/>
                <a:gd name="T26" fmla="*/ 162 w 162"/>
                <a:gd name="T27" fmla="*/ 12 h 142"/>
                <a:gd name="T28" fmla="*/ 162 w 162"/>
                <a:gd name="T29" fmla="*/ 99 h 142"/>
                <a:gd name="T30" fmla="*/ 161 w 162"/>
                <a:gd name="T31" fmla="*/ 103 h 142"/>
                <a:gd name="T32" fmla="*/ 159 w 162"/>
                <a:gd name="T33" fmla="*/ 105 h 142"/>
                <a:gd name="T34" fmla="*/ 155 w 162"/>
                <a:gd name="T35" fmla="*/ 108 h 142"/>
                <a:gd name="T36" fmla="*/ 152 w 162"/>
                <a:gd name="T37" fmla="*/ 109 h 142"/>
                <a:gd name="T38" fmla="*/ 114 w 162"/>
                <a:gd name="T39" fmla="*/ 109 h 142"/>
                <a:gd name="T40" fmla="*/ 81 w 162"/>
                <a:gd name="T41" fmla="*/ 142 h 142"/>
                <a:gd name="T42" fmla="*/ 48 w 162"/>
                <a:gd name="T43" fmla="*/ 109 h 142"/>
                <a:gd name="T44" fmla="*/ 11 w 162"/>
                <a:gd name="T45" fmla="*/ 109 h 142"/>
                <a:gd name="T46" fmla="*/ 6 w 162"/>
                <a:gd name="T47" fmla="*/ 108 h 142"/>
                <a:gd name="T48" fmla="*/ 4 w 162"/>
                <a:gd name="T49" fmla="*/ 105 h 142"/>
                <a:gd name="T50" fmla="*/ 1 w 162"/>
                <a:gd name="T51" fmla="*/ 103 h 142"/>
                <a:gd name="T52" fmla="*/ 0 w 162"/>
                <a:gd name="T53" fmla="*/ 99 h 142"/>
                <a:gd name="T54" fmla="*/ 0 w 162"/>
                <a:gd name="T55" fmla="*/ 12 h 142"/>
                <a:gd name="T56" fmla="*/ 1 w 162"/>
                <a:gd name="T57" fmla="*/ 7 h 142"/>
                <a:gd name="T58" fmla="*/ 4 w 162"/>
                <a:gd name="T59" fmla="*/ 4 h 142"/>
                <a:gd name="T60" fmla="*/ 6 w 162"/>
                <a:gd name="T61" fmla="*/ 2 h 142"/>
                <a:gd name="T62" fmla="*/ 11 w 16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142">
                  <a:moveTo>
                    <a:pt x="11" y="12"/>
                  </a:moveTo>
                  <a:lnTo>
                    <a:pt x="11" y="99"/>
                  </a:lnTo>
                  <a:lnTo>
                    <a:pt x="53" y="99"/>
                  </a:lnTo>
                  <a:lnTo>
                    <a:pt x="81" y="126"/>
                  </a:lnTo>
                  <a:lnTo>
                    <a:pt x="108" y="99"/>
                  </a:lnTo>
                  <a:lnTo>
                    <a:pt x="152" y="99"/>
                  </a:lnTo>
                  <a:lnTo>
                    <a:pt x="152" y="12"/>
                  </a:lnTo>
                  <a:lnTo>
                    <a:pt x="11" y="12"/>
                  </a:lnTo>
                  <a:close/>
                  <a:moveTo>
                    <a:pt x="11" y="0"/>
                  </a:moveTo>
                  <a:lnTo>
                    <a:pt x="152" y="0"/>
                  </a:lnTo>
                  <a:lnTo>
                    <a:pt x="155" y="2"/>
                  </a:lnTo>
                  <a:lnTo>
                    <a:pt x="159" y="4"/>
                  </a:lnTo>
                  <a:lnTo>
                    <a:pt x="161" y="7"/>
                  </a:lnTo>
                  <a:lnTo>
                    <a:pt x="162" y="12"/>
                  </a:lnTo>
                  <a:lnTo>
                    <a:pt x="162" y="99"/>
                  </a:lnTo>
                  <a:lnTo>
                    <a:pt x="161" y="103"/>
                  </a:lnTo>
                  <a:lnTo>
                    <a:pt x="159" y="105"/>
                  </a:lnTo>
                  <a:lnTo>
                    <a:pt x="155" y="108"/>
                  </a:lnTo>
                  <a:lnTo>
                    <a:pt x="152" y="109"/>
                  </a:lnTo>
                  <a:lnTo>
                    <a:pt x="114" y="109"/>
                  </a:lnTo>
                  <a:lnTo>
                    <a:pt x="81" y="142"/>
                  </a:lnTo>
                  <a:lnTo>
                    <a:pt x="48" y="109"/>
                  </a:lnTo>
                  <a:lnTo>
                    <a:pt x="11" y="109"/>
                  </a:lnTo>
                  <a:lnTo>
                    <a:pt x="6" y="108"/>
                  </a:lnTo>
                  <a:lnTo>
                    <a:pt x="4" y="105"/>
                  </a:lnTo>
                  <a:lnTo>
                    <a:pt x="1" y="103"/>
                  </a:lnTo>
                  <a:lnTo>
                    <a:pt x="0" y="99"/>
                  </a:lnTo>
                  <a:lnTo>
                    <a:pt x="0" y="12"/>
                  </a:lnTo>
                  <a:lnTo>
                    <a:pt x="1" y="7"/>
                  </a:lnTo>
                  <a:lnTo>
                    <a:pt x="4" y="4"/>
                  </a:lnTo>
                  <a:lnTo>
                    <a:pt x="6"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541">
              <a:extLst>
                <a:ext uri="{FF2B5EF4-FFF2-40B4-BE49-F238E27FC236}">
                  <a16:creationId xmlns:a16="http://schemas.microsoft.com/office/drawing/2014/main" id="{05A6AE0C-6C6C-42DF-BE03-3A25E7152661}"/>
                </a:ext>
              </a:extLst>
            </p:cNvPr>
            <p:cNvSpPr>
              <a:spLocks/>
            </p:cNvSpPr>
            <p:nvPr/>
          </p:nvSpPr>
          <p:spPr bwMode="auto">
            <a:xfrm>
              <a:off x="3173016" y="1763713"/>
              <a:ext cx="257175" cy="223838"/>
            </a:xfrm>
            <a:custGeom>
              <a:avLst/>
              <a:gdLst>
                <a:gd name="T0" fmla="*/ 10 w 162"/>
                <a:gd name="T1" fmla="*/ 0 h 141"/>
                <a:gd name="T2" fmla="*/ 43 w 162"/>
                <a:gd name="T3" fmla="*/ 0 h 141"/>
                <a:gd name="T4" fmla="*/ 43 w 162"/>
                <a:gd name="T5" fmla="*/ 11 h 141"/>
                <a:gd name="T6" fmla="*/ 10 w 162"/>
                <a:gd name="T7" fmla="*/ 11 h 141"/>
                <a:gd name="T8" fmla="*/ 10 w 162"/>
                <a:gd name="T9" fmla="*/ 97 h 141"/>
                <a:gd name="T10" fmla="*/ 54 w 162"/>
                <a:gd name="T11" fmla="*/ 97 h 141"/>
                <a:gd name="T12" fmla="*/ 81 w 162"/>
                <a:gd name="T13" fmla="*/ 125 h 141"/>
                <a:gd name="T14" fmla="*/ 109 w 162"/>
                <a:gd name="T15" fmla="*/ 97 h 141"/>
                <a:gd name="T16" fmla="*/ 152 w 162"/>
                <a:gd name="T17" fmla="*/ 97 h 141"/>
                <a:gd name="T18" fmla="*/ 152 w 162"/>
                <a:gd name="T19" fmla="*/ 86 h 141"/>
                <a:gd name="T20" fmla="*/ 162 w 162"/>
                <a:gd name="T21" fmla="*/ 75 h 141"/>
                <a:gd name="T22" fmla="*/ 162 w 162"/>
                <a:gd name="T23" fmla="*/ 97 h 141"/>
                <a:gd name="T24" fmla="*/ 161 w 162"/>
                <a:gd name="T25" fmla="*/ 101 h 141"/>
                <a:gd name="T26" fmla="*/ 158 w 162"/>
                <a:gd name="T27" fmla="*/ 105 h 141"/>
                <a:gd name="T28" fmla="*/ 156 w 162"/>
                <a:gd name="T29" fmla="*/ 106 h 141"/>
                <a:gd name="T30" fmla="*/ 152 w 162"/>
                <a:gd name="T31" fmla="*/ 108 h 141"/>
                <a:gd name="T32" fmla="*/ 114 w 162"/>
                <a:gd name="T33" fmla="*/ 108 h 141"/>
                <a:gd name="T34" fmla="*/ 81 w 162"/>
                <a:gd name="T35" fmla="*/ 141 h 141"/>
                <a:gd name="T36" fmla="*/ 48 w 162"/>
                <a:gd name="T37" fmla="*/ 108 h 141"/>
                <a:gd name="T38" fmla="*/ 10 w 162"/>
                <a:gd name="T39" fmla="*/ 108 h 141"/>
                <a:gd name="T40" fmla="*/ 7 w 162"/>
                <a:gd name="T41" fmla="*/ 106 h 141"/>
                <a:gd name="T42" fmla="*/ 3 w 162"/>
                <a:gd name="T43" fmla="*/ 105 h 141"/>
                <a:gd name="T44" fmla="*/ 1 w 162"/>
                <a:gd name="T45" fmla="*/ 101 h 141"/>
                <a:gd name="T46" fmla="*/ 0 w 162"/>
                <a:gd name="T47" fmla="*/ 97 h 141"/>
                <a:gd name="T48" fmla="*/ 0 w 162"/>
                <a:gd name="T49" fmla="*/ 11 h 141"/>
                <a:gd name="T50" fmla="*/ 1 w 162"/>
                <a:gd name="T51" fmla="*/ 7 h 141"/>
                <a:gd name="T52" fmla="*/ 3 w 162"/>
                <a:gd name="T53" fmla="*/ 3 h 141"/>
                <a:gd name="T54" fmla="*/ 7 w 162"/>
                <a:gd name="T55" fmla="*/ 0 h 141"/>
                <a:gd name="T56" fmla="*/ 10 w 162"/>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41">
                  <a:moveTo>
                    <a:pt x="10" y="0"/>
                  </a:moveTo>
                  <a:lnTo>
                    <a:pt x="43" y="0"/>
                  </a:lnTo>
                  <a:lnTo>
                    <a:pt x="43" y="11"/>
                  </a:lnTo>
                  <a:lnTo>
                    <a:pt x="10" y="11"/>
                  </a:lnTo>
                  <a:lnTo>
                    <a:pt x="10" y="97"/>
                  </a:lnTo>
                  <a:lnTo>
                    <a:pt x="54" y="97"/>
                  </a:lnTo>
                  <a:lnTo>
                    <a:pt x="81" y="125"/>
                  </a:lnTo>
                  <a:lnTo>
                    <a:pt x="109" y="97"/>
                  </a:lnTo>
                  <a:lnTo>
                    <a:pt x="152" y="97"/>
                  </a:lnTo>
                  <a:lnTo>
                    <a:pt x="152" y="86"/>
                  </a:lnTo>
                  <a:lnTo>
                    <a:pt x="162" y="75"/>
                  </a:lnTo>
                  <a:lnTo>
                    <a:pt x="162" y="97"/>
                  </a:lnTo>
                  <a:lnTo>
                    <a:pt x="161" y="101"/>
                  </a:lnTo>
                  <a:lnTo>
                    <a:pt x="158" y="105"/>
                  </a:lnTo>
                  <a:lnTo>
                    <a:pt x="156" y="106"/>
                  </a:lnTo>
                  <a:lnTo>
                    <a:pt x="152" y="108"/>
                  </a:lnTo>
                  <a:lnTo>
                    <a:pt x="114" y="108"/>
                  </a:lnTo>
                  <a:lnTo>
                    <a:pt x="81" y="141"/>
                  </a:lnTo>
                  <a:lnTo>
                    <a:pt x="48" y="108"/>
                  </a:lnTo>
                  <a:lnTo>
                    <a:pt x="10" y="108"/>
                  </a:lnTo>
                  <a:lnTo>
                    <a:pt x="7" y="106"/>
                  </a:lnTo>
                  <a:lnTo>
                    <a:pt x="3" y="105"/>
                  </a:lnTo>
                  <a:lnTo>
                    <a:pt x="1" y="101"/>
                  </a:lnTo>
                  <a:lnTo>
                    <a:pt x="0" y="97"/>
                  </a:lnTo>
                  <a:lnTo>
                    <a:pt x="0" y="11"/>
                  </a:lnTo>
                  <a:lnTo>
                    <a:pt x="1" y="7"/>
                  </a:lnTo>
                  <a:lnTo>
                    <a:pt x="3" y="3"/>
                  </a:lnTo>
                  <a:lnTo>
                    <a:pt x="7"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13" name="Groep 212">
            <a:extLst>
              <a:ext uri="{FF2B5EF4-FFF2-40B4-BE49-F238E27FC236}">
                <a16:creationId xmlns:a16="http://schemas.microsoft.com/office/drawing/2014/main" id="{B787028E-2B1E-4142-899D-E762D328A1E5}"/>
              </a:ext>
            </a:extLst>
          </p:cNvPr>
          <p:cNvGrpSpPr/>
          <p:nvPr/>
        </p:nvGrpSpPr>
        <p:grpSpPr>
          <a:xfrm>
            <a:off x="9438987" y="3801161"/>
            <a:ext cx="630478" cy="466417"/>
            <a:chOff x="9981758" y="3782931"/>
            <a:chExt cx="427037" cy="315914"/>
          </a:xfrm>
          <a:solidFill>
            <a:schemeClr val="accent2"/>
          </a:solidFill>
        </p:grpSpPr>
        <p:sp>
          <p:nvSpPr>
            <p:cNvPr id="214" name="Freeform 289">
              <a:extLst>
                <a:ext uri="{FF2B5EF4-FFF2-40B4-BE49-F238E27FC236}">
                  <a16:creationId xmlns:a16="http://schemas.microsoft.com/office/drawing/2014/main" id="{91B8CDAF-40AB-4562-9704-1F0E4B8DDA64}"/>
                </a:ext>
              </a:extLst>
            </p:cNvPr>
            <p:cNvSpPr>
              <a:spLocks/>
            </p:cNvSpPr>
            <p:nvPr/>
          </p:nvSpPr>
          <p:spPr bwMode="auto">
            <a:xfrm>
              <a:off x="9981758" y="3871831"/>
              <a:ext cx="114300" cy="227014"/>
            </a:xfrm>
            <a:custGeom>
              <a:avLst/>
              <a:gdLst>
                <a:gd name="T0" fmla="*/ 5 w 72"/>
                <a:gd name="T1" fmla="*/ 0 h 143"/>
                <a:gd name="T2" fmla="*/ 8 w 72"/>
                <a:gd name="T3" fmla="*/ 1 h 143"/>
                <a:gd name="T4" fmla="*/ 10 w 72"/>
                <a:gd name="T5" fmla="*/ 2 h 143"/>
                <a:gd name="T6" fmla="*/ 10 w 72"/>
                <a:gd name="T7" fmla="*/ 5 h 143"/>
                <a:gd name="T8" fmla="*/ 10 w 72"/>
                <a:gd name="T9" fmla="*/ 80 h 143"/>
                <a:gd name="T10" fmla="*/ 66 w 72"/>
                <a:gd name="T11" fmla="*/ 80 h 143"/>
                <a:gd name="T12" fmla="*/ 69 w 72"/>
                <a:gd name="T13" fmla="*/ 80 h 143"/>
                <a:gd name="T14" fmla="*/ 70 w 72"/>
                <a:gd name="T15" fmla="*/ 82 h 143"/>
                <a:gd name="T16" fmla="*/ 72 w 72"/>
                <a:gd name="T17" fmla="*/ 85 h 143"/>
                <a:gd name="T18" fmla="*/ 70 w 72"/>
                <a:gd name="T19" fmla="*/ 88 h 143"/>
                <a:gd name="T20" fmla="*/ 69 w 72"/>
                <a:gd name="T21" fmla="*/ 89 h 143"/>
                <a:gd name="T22" fmla="*/ 66 w 72"/>
                <a:gd name="T23" fmla="*/ 90 h 143"/>
                <a:gd name="T24" fmla="*/ 42 w 72"/>
                <a:gd name="T25" fmla="*/ 90 h 143"/>
                <a:gd name="T26" fmla="*/ 42 w 72"/>
                <a:gd name="T27" fmla="*/ 132 h 143"/>
                <a:gd name="T28" fmla="*/ 60 w 72"/>
                <a:gd name="T29" fmla="*/ 132 h 143"/>
                <a:gd name="T30" fmla="*/ 63 w 72"/>
                <a:gd name="T31" fmla="*/ 133 h 143"/>
                <a:gd name="T32" fmla="*/ 65 w 72"/>
                <a:gd name="T33" fmla="*/ 135 h 143"/>
                <a:gd name="T34" fmla="*/ 65 w 72"/>
                <a:gd name="T35" fmla="*/ 137 h 143"/>
                <a:gd name="T36" fmla="*/ 65 w 72"/>
                <a:gd name="T37" fmla="*/ 140 h 143"/>
                <a:gd name="T38" fmla="*/ 63 w 72"/>
                <a:gd name="T39" fmla="*/ 143 h 143"/>
                <a:gd name="T40" fmla="*/ 60 w 72"/>
                <a:gd name="T41" fmla="*/ 143 h 143"/>
                <a:gd name="T42" fmla="*/ 11 w 72"/>
                <a:gd name="T43" fmla="*/ 143 h 143"/>
                <a:gd name="T44" fmla="*/ 9 w 72"/>
                <a:gd name="T45" fmla="*/ 143 h 143"/>
                <a:gd name="T46" fmla="*/ 8 w 72"/>
                <a:gd name="T47" fmla="*/ 140 h 143"/>
                <a:gd name="T48" fmla="*/ 6 w 72"/>
                <a:gd name="T49" fmla="*/ 137 h 143"/>
                <a:gd name="T50" fmla="*/ 8 w 72"/>
                <a:gd name="T51" fmla="*/ 135 h 143"/>
                <a:gd name="T52" fmla="*/ 9 w 72"/>
                <a:gd name="T53" fmla="*/ 133 h 143"/>
                <a:gd name="T54" fmla="*/ 11 w 72"/>
                <a:gd name="T55" fmla="*/ 132 h 143"/>
                <a:gd name="T56" fmla="*/ 30 w 72"/>
                <a:gd name="T57" fmla="*/ 132 h 143"/>
                <a:gd name="T58" fmla="*/ 30 w 72"/>
                <a:gd name="T59" fmla="*/ 90 h 143"/>
                <a:gd name="T60" fmla="*/ 5 w 72"/>
                <a:gd name="T61" fmla="*/ 90 h 143"/>
                <a:gd name="T62" fmla="*/ 2 w 72"/>
                <a:gd name="T63" fmla="*/ 89 h 143"/>
                <a:gd name="T64" fmla="*/ 1 w 72"/>
                <a:gd name="T65" fmla="*/ 88 h 143"/>
                <a:gd name="T66" fmla="*/ 0 w 72"/>
                <a:gd name="T67" fmla="*/ 85 h 143"/>
                <a:gd name="T68" fmla="*/ 0 w 72"/>
                <a:gd name="T69" fmla="*/ 5 h 143"/>
                <a:gd name="T70" fmla="*/ 1 w 72"/>
                <a:gd name="T71" fmla="*/ 2 h 143"/>
                <a:gd name="T72" fmla="*/ 2 w 72"/>
                <a:gd name="T73" fmla="*/ 1 h 143"/>
                <a:gd name="T74" fmla="*/ 5 w 72"/>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43">
                  <a:moveTo>
                    <a:pt x="5" y="0"/>
                  </a:moveTo>
                  <a:lnTo>
                    <a:pt x="8" y="1"/>
                  </a:lnTo>
                  <a:lnTo>
                    <a:pt x="10" y="2"/>
                  </a:lnTo>
                  <a:lnTo>
                    <a:pt x="10" y="5"/>
                  </a:lnTo>
                  <a:lnTo>
                    <a:pt x="10" y="80"/>
                  </a:lnTo>
                  <a:lnTo>
                    <a:pt x="66" y="80"/>
                  </a:lnTo>
                  <a:lnTo>
                    <a:pt x="69" y="80"/>
                  </a:lnTo>
                  <a:lnTo>
                    <a:pt x="70" y="82"/>
                  </a:lnTo>
                  <a:lnTo>
                    <a:pt x="72" y="85"/>
                  </a:lnTo>
                  <a:lnTo>
                    <a:pt x="70" y="88"/>
                  </a:lnTo>
                  <a:lnTo>
                    <a:pt x="69" y="89"/>
                  </a:lnTo>
                  <a:lnTo>
                    <a:pt x="66" y="90"/>
                  </a:lnTo>
                  <a:lnTo>
                    <a:pt x="42" y="90"/>
                  </a:lnTo>
                  <a:lnTo>
                    <a:pt x="42" y="132"/>
                  </a:lnTo>
                  <a:lnTo>
                    <a:pt x="60" y="132"/>
                  </a:lnTo>
                  <a:lnTo>
                    <a:pt x="63" y="133"/>
                  </a:lnTo>
                  <a:lnTo>
                    <a:pt x="65" y="135"/>
                  </a:lnTo>
                  <a:lnTo>
                    <a:pt x="65" y="137"/>
                  </a:lnTo>
                  <a:lnTo>
                    <a:pt x="65" y="140"/>
                  </a:lnTo>
                  <a:lnTo>
                    <a:pt x="63" y="143"/>
                  </a:lnTo>
                  <a:lnTo>
                    <a:pt x="60" y="143"/>
                  </a:lnTo>
                  <a:lnTo>
                    <a:pt x="11" y="143"/>
                  </a:lnTo>
                  <a:lnTo>
                    <a:pt x="9" y="143"/>
                  </a:lnTo>
                  <a:lnTo>
                    <a:pt x="8" y="140"/>
                  </a:lnTo>
                  <a:lnTo>
                    <a:pt x="6" y="137"/>
                  </a:lnTo>
                  <a:lnTo>
                    <a:pt x="8" y="135"/>
                  </a:lnTo>
                  <a:lnTo>
                    <a:pt x="9" y="133"/>
                  </a:lnTo>
                  <a:lnTo>
                    <a:pt x="11" y="132"/>
                  </a:lnTo>
                  <a:lnTo>
                    <a:pt x="30" y="132"/>
                  </a:lnTo>
                  <a:lnTo>
                    <a:pt x="30" y="90"/>
                  </a:lnTo>
                  <a:lnTo>
                    <a:pt x="5" y="90"/>
                  </a:lnTo>
                  <a:lnTo>
                    <a:pt x="2" y="89"/>
                  </a:lnTo>
                  <a:lnTo>
                    <a:pt x="1" y="88"/>
                  </a:lnTo>
                  <a:lnTo>
                    <a:pt x="0" y="85"/>
                  </a:lnTo>
                  <a:lnTo>
                    <a:pt x="0" y="5"/>
                  </a:lnTo>
                  <a:lnTo>
                    <a:pt x="1" y="2"/>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290">
              <a:extLst>
                <a:ext uri="{FF2B5EF4-FFF2-40B4-BE49-F238E27FC236}">
                  <a16:creationId xmlns:a16="http://schemas.microsoft.com/office/drawing/2014/main" id="{FA19CCFE-075F-4D20-A04C-9B200BA660A5}"/>
                </a:ext>
              </a:extLst>
            </p:cNvPr>
            <p:cNvSpPr>
              <a:spLocks/>
            </p:cNvSpPr>
            <p:nvPr/>
          </p:nvSpPr>
          <p:spPr bwMode="auto">
            <a:xfrm>
              <a:off x="10297670" y="3871831"/>
              <a:ext cx="111125" cy="227014"/>
            </a:xfrm>
            <a:custGeom>
              <a:avLst/>
              <a:gdLst>
                <a:gd name="T0" fmla="*/ 65 w 70"/>
                <a:gd name="T1" fmla="*/ 0 h 143"/>
                <a:gd name="T2" fmla="*/ 68 w 70"/>
                <a:gd name="T3" fmla="*/ 1 h 143"/>
                <a:gd name="T4" fmla="*/ 70 w 70"/>
                <a:gd name="T5" fmla="*/ 2 h 143"/>
                <a:gd name="T6" fmla="*/ 70 w 70"/>
                <a:gd name="T7" fmla="*/ 5 h 143"/>
                <a:gd name="T8" fmla="*/ 70 w 70"/>
                <a:gd name="T9" fmla="*/ 85 h 143"/>
                <a:gd name="T10" fmla="*/ 70 w 70"/>
                <a:gd name="T11" fmla="*/ 88 h 143"/>
                <a:gd name="T12" fmla="*/ 68 w 70"/>
                <a:gd name="T13" fmla="*/ 89 h 143"/>
                <a:gd name="T14" fmla="*/ 65 w 70"/>
                <a:gd name="T15" fmla="*/ 90 h 143"/>
                <a:gd name="T16" fmla="*/ 40 w 70"/>
                <a:gd name="T17" fmla="*/ 90 h 143"/>
                <a:gd name="T18" fmla="*/ 40 w 70"/>
                <a:gd name="T19" fmla="*/ 132 h 143"/>
                <a:gd name="T20" fmla="*/ 60 w 70"/>
                <a:gd name="T21" fmla="*/ 132 h 143"/>
                <a:gd name="T22" fmla="*/ 62 w 70"/>
                <a:gd name="T23" fmla="*/ 133 h 143"/>
                <a:gd name="T24" fmla="*/ 64 w 70"/>
                <a:gd name="T25" fmla="*/ 135 h 143"/>
                <a:gd name="T26" fmla="*/ 65 w 70"/>
                <a:gd name="T27" fmla="*/ 137 h 143"/>
                <a:gd name="T28" fmla="*/ 64 w 70"/>
                <a:gd name="T29" fmla="*/ 140 h 143"/>
                <a:gd name="T30" fmla="*/ 62 w 70"/>
                <a:gd name="T31" fmla="*/ 143 h 143"/>
                <a:gd name="T32" fmla="*/ 60 w 70"/>
                <a:gd name="T33" fmla="*/ 143 h 143"/>
                <a:gd name="T34" fmla="*/ 11 w 70"/>
                <a:gd name="T35" fmla="*/ 143 h 143"/>
                <a:gd name="T36" fmla="*/ 9 w 70"/>
                <a:gd name="T37" fmla="*/ 143 h 143"/>
                <a:gd name="T38" fmla="*/ 6 w 70"/>
                <a:gd name="T39" fmla="*/ 140 h 143"/>
                <a:gd name="T40" fmla="*/ 6 w 70"/>
                <a:gd name="T41" fmla="*/ 137 h 143"/>
                <a:gd name="T42" fmla="*/ 6 w 70"/>
                <a:gd name="T43" fmla="*/ 135 h 143"/>
                <a:gd name="T44" fmla="*/ 9 w 70"/>
                <a:gd name="T45" fmla="*/ 133 h 143"/>
                <a:gd name="T46" fmla="*/ 11 w 70"/>
                <a:gd name="T47" fmla="*/ 132 h 143"/>
                <a:gd name="T48" fmla="*/ 30 w 70"/>
                <a:gd name="T49" fmla="*/ 132 h 143"/>
                <a:gd name="T50" fmla="*/ 30 w 70"/>
                <a:gd name="T51" fmla="*/ 90 h 143"/>
                <a:gd name="T52" fmla="*/ 5 w 70"/>
                <a:gd name="T53" fmla="*/ 90 h 143"/>
                <a:gd name="T54" fmla="*/ 2 w 70"/>
                <a:gd name="T55" fmla="*/ 89 h 143"/>
                <a:gd name="T56" fmla="*/ 0 w 70"/>
                <a:gd name="T57" fmla="*/ 88 h 143"/>
                <a:gd name="T58" fmla="*/ 0 w 70"/>
                <a:gd name="T59" fmla="*/ 85 h 143"/>
                <a:gd name="T60" fmla="*/ 0 w 70"/>
                <a:gd name="T61" fmla="*/ 82 h 143"/>
                <a:gd name="T62" fmla="*/ 2 w 70"/>
                <a:gd name="T63" fmla="*/ 80 h 143"/>
                <a:gd name="T64" fmla="*/ 5 w 70"/>
                <a:gd name="T65" fmla="*/ 80 h 143"/>
                <a:gd name="T66" fmla="*/ 60 w 70"/>
                <a:gd name="T67" fmla="*/ 80 h 143"/>
                <a:gd name="T68" fmla="*/ 60 w 70"/>
                <a:gd name="T69" fmla="*/ 5 h 143"/>
                <a:gd name="T70" fmla="*/ 61 w 70"/>
                <a:gd name="T71" fmla="*/ 2 h 143"/>
                <a:gd name="T72" fmla="*/ 62 w 70"/>
                <a:gd name="T73" fmla="*/ 1 h 143"/>
                <a:gd name="T74" fmla="*/ 65 w 70"/>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43">
                  <a:moveTo>
                    <a:pt x="65" y="0"/>
                  </a:moveTo>
                  <a:lnTo>
                    <a:pt x="68" y="1"/>
                  </a:lnTo>
                  <a:lnTo>
                    <a:pt x="70" y="2"/>
                  </a:lnTo>
                  <a:lnTo>
                    <a:pt x="70" y="5"/>
                  </a:lnTo>
                  <a:lnTo>
                    <a:pt x="70" y="85"/>
                  </a:lnTo>
                  <a:lnTo>
                    <a:pt x="70" y="88"/>
                  </a:lnTo>
                  <a:lnTo>
                    <a:pt x="68" y="89"/>
                  </a:lnTo>
                  <a:lnTo>
                    <a:pt x="65" y="90"/>
                  </a:lnTo>
                  <a:lnTo>
                    <a:pt x="40" y="90"/>
                  </a:lnTo>
                  <a:lnTo>
                    <a:pt x="40" y="132"/>
                  </a:lnTo>
                  <a:lnTo>
                    <a:pt x="60" y="132"/>
                  </a:lnTo>
                  <a:lnTo>
                    <a:pt x="62" y="133"/>
                  </a:lnTo>
                  <a:lnTo>
                    <a:pt x="64" y="135"/>
                  </a:lnTo>
                  <a:lnTo>
                    <a:pt x="65" y="137"/>
                  </a:lnTo>
                  <a:lnTo>
                    <a:pt x="64" y="140"/>
                  </a:lnTo>
                  <a:lnTo>
                    <a:pt x="62" y="143"/>
                  </a:lnTo>
                  <a:lnTo>
                    <a:pt x="60" y="143"/>
                  </a:lnTo>
                  <a:lnTo>
                    <a:pt x="11" y="143"/>
                  </a:lnTo>
                  <a:lnTo>
                    <a:pt x="9" y="143"/>
                  </a:lnTo>
                  <a:lnTo>
                    <a:pt x="6" y="140"/>
                  </a:lnTo>
                  <a:lnTo>
                    <a:pt x="6" y="137"/>
                  </a:lnTo>
                  <a:lnTo>
                    <a:pt x="6" y="135"/>
                  </a:lnTo>
                  <a:lnTo>
                    <a:pt x="9" y="133"/>
                  </a:lnTo>
                  <a:lnTo>
                    <a:pt x="11" y="132"/>
                  </a:lnTo>
                  <a:lnTo>
                    <a:pt x="30" y="132"/>
                  </a:lnTo>
                  <a:lnTo>
                    <a:pt x="30" y="90"/>
                  </a:lnTo>
                  <a:lnTo>
                    <a:pt x="5" y="90"/>
                  </a:lnTo>
                  <a:lnTo>
                    <a:pt x="2" y="89"/>
                  </a:lnTo>
                  <a:lnTo>
                    <a:pt x="0" y="88"/>
                  </a:lnTo>
                  <a:lnTo>
                    <a:pt x="0" y="85"/>
                  </a:lnTo>
                  <a:lnTo>
                    <a:pt x="0" y="82"/>
                  </a:lnTo>
                  <a:lnTo>
                    <a:pt x="2" y="80"/>
                  </a:lnTo>
                  <a:lnTo>
                    <a:pt x="5" y="80"/>
                  </a:lnTo>
                  <a:lnTo>
                    <a:pt x="60" y="80"/>
                  </a:lnTo>
                  <a:lnTo>
                    <a:pt x="60" y="5"/>
                  </a:lnTo>
                  <a:lnTo>
                    <a:pt x="61" y="2"/>
                  </a:lnTo>
                  <a:lnTo>
                    <a:pt x="62" y="1"/>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291">
              <a:extLst>
                <a:ext uri="{FF2B5EF4-FFF2-40B4-BE49-F238E27FC236}">
                  <a16:creationId xmlns:a16="http://schemas.microsoft.com/office/drawing/2014/main" id="{2739BD83-3BB1-46C7-B3CD-06B21B1BAEAD}"/>
                </a:ext>
              </a:extLst>
            </p:cNvPr>
            <p:cNvSpPr>
              <a:spLocks/>
            </p:cNvSpPr>
            <p:nvPr/>
          </p:nvSpPr>
          <p:spPr bwMode="auto">
            <a:xfrm>
              <a:off x="10005570" y="3782931"/>
              <a:ext cx="53975" cy="142876"/>
            </a:xfrm>
            <a:custGeom>
              <a:avLst/>
              <a:gdLst>
                <a:gd name="T0" fmla="*/ 6 w 34"/>
                <a:gd name="T1" fmla="*/ 0 h 90"/>
                <a:gd name="T2" fmla="*/ 8 w 34"/>
                <a:gd name="T3" fmla="*/ 0 h 90"/>
                <a:gd name="T4" fmla="*/ 11 w 34"/>
                <a:gd name="T5" fmla="*/ 2 h 90"/>
                <a:gd name="T6" fmla="*/ 11 w 34"/>
                <a:gd name="T7" fmla="*/ 5 h 90"/>
                <a:gd name="T8" fmla="*/ 11 w 34"/>
                <a:gd name="T9" fmla="*/ 79 h 90"/>
                <a:gd name="T10" fmla="*/ 34 w 34"/>
                <a:gd name="T11" fmla="*/ 79 h 90"/>
                <a:gd name="T12" fmla="*/ 32 w 34"/>
                <a:gd name="T13" fmla="*/ 90 h 90"/>
                <a:gd name="T14" fmla="*/ 8 w 34"/>
                <a:gd name="T15" fmla="*/ 90 h 90"/>
                <a:gd name="T16" fmla="*/ 8 w 34"/>
                <a:gd name="T17" fmla="*/ 34 h 90"/>
                <a:gd name="T18" fmla="*/ 8 w 34"/>
                <a:gd name="T19" fmla="*/ 30 h 90"/>
                <a:gd name="T20" fmla="*/ 7 w 34"/>
                <a:gd name="T21" fmla="*/ 26 h 90"/>
                <a:gd name="T22" fmla="*/ 4 w 34"/>
                <a:gd name="T23" fmla="*/ 24 h 90"/>
                <a:gd name="T24" fmla="*/ 0 w 34"/>
                <a:gd name="T25" fmla="*/ 23 h 90"/>
                <a:gd name="T26" fmla="*/ 0 w 34"/>
                <a:gd name="T27" fmla="*/ 5 h 90"/>
                <a:gd name="T28" fmla="*/ 2 w 34"/>
                <a:gd name="T29" fmla="*/ 2 h 90"/>
                <a:gd name="T30" fmla="*/ 3 w 34"/>
                <a:gd name="T31" fmla="*/ 0 h 90"/>
                <a:gd name="T32" fmla="*/ 6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6" y="0"/>
                  </a:moveTo>
                  <a:lnTo>
                    <a:pt x="8" y="0"/>
                  </a:lnTo>
                  <a:lnTo>
                    <a:pt x="11" y="2"/>
                  </a:lnTo>
                  <a:lnTo>
                    <a:pt x="11" y="5"/>
                  </a:lnTo>
                  <a:lnTo>
                    <a:pt x="11" y="79"/>
                  </a:lnTo>
                  <a:lnTo>
                    <a:pt x="34" y="79"/>
                  </a:lnTo>
                  <a:lnTo>
                    <a:pt x="32" y="90"/>
                  </a:lnTo>
                  <a:lnTo>
                    <a:pt x="8" y="90"/>
                  </a:lnTo>
                  <a:lnTo>
                    <a:pt x="8" y="34"/>
                  </a:lnTo>
                  <a:lnTo>
                    <a:pt x="8" y="30"/>
                  </a:lnTo>
                  <a:lnTo>
                    <a:pt x="7" y="26"/>
                  </a:lnTo>
                  <a:lnTo>
                    <a:pt x="4" y="24"/>
                  </a:lnTo>
                  <a:lnTo>
                    <a:pt x="0" y="23"/>
                  </a:lnTo>
                  <a:lnTo>
                    <a:pt x="0" y="5"/>
                  </a:lnTo>
                  <a:lnTo>
                    <a:pt x="2" y="2"/>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292">
              <a:extLst>
                <a:ext uri="{FF2B5EF4-FFF2-40B4-BE49-F238E27FC236}">
                  <a16:creationId xmlns:a16="http://schemas.microsoft.com/office/drawing/2014/main" id="{301D92A9-9434-44B2-8C9E-D9CC891142C9}"/>
                </a:ext>
              </a:extLst>
            </p:cNvPr>
            <p:cNvSpPr>
              <a:spLocks/>
            </p:cNvSpPr>
            <p:nvPr/>
          </p:nvSpPr>
          <p:spPr bwMode="auto">
            <a:xfrm>
              <a:off x="9994458" y="3825794"/>
              <a:ext cx="53975" cy="142876"/>
            </a:xfrm>
            <a:custGeom>
              <a:avLst/>
              <a:gdLst>
                <a:gd name="T0" fmla="*/ 5 w 34"/>
                <a:gd name="T1" fmla="*/ 0 h 90"/>
                <a:gd name="T2" fmla="*/ 7 w 34"/>
                <a:gd name="T3" fmla="*/ 1 h 90"/>
                <a:gd name="T4" fmla="*/ 10 w 34"/>
                <a:gd name="T5" fmla="*/ 3 h 90"/>
                <a:gd name="T6" fmla="*/ 10 w 34"/>
                <a:gd name="T7" fmla="*/ 7 h 90"/>
                <a:gd name="T8" fmla="*/ 10 w 34"/>
                <a:gd name="T9" fmla="*/ 80 h 90"/>
                <a:gd name="T10" fmla="*/ 34 w 34"/>
                <a:gd name="T11" fmla="*/ 80 h 90"/>
                <a:gd name="T12" fmla="*/ 32 w 34"/>
                <a:gd name="T13" fmla="*/ 90 h 90"/>
                <a:gd name="T14" fmla="*/ 9 w 34"/>
                <a:gd name="T15" fmla="*/ 90 h 90"/>
                <a:gd name="T16" fmla="*/ 9 w 34"/>
                <a:gd name="T17" fmla="*/ 34 h 90"/>
                <a:gd name="T18" fmla="*/ 7 w 34"/>
                <a:gd name="T19" fmla="*/ 30 h 90"/>
                <a:gd name="T20" fmla="*/ 6 w 34"/>
                <a:gd name="T21" fmla="*/ 28 h 90"/>
                <a:gd name="T22" fmla="*/ 3 w 34"/>
                <a:gd name="T23" fmla="*/ 25 h 90"/>
                <a:gd name="T24" fmla="*/ 0 w 34"/>
                <a:gd name="T25" fmla="*/ 24 h 90"/>
                <a:gd name="T26" fmla="*/ 0 w 34"/>
                <a:gd name="T27" fmla="*/ 7 h 90"/>
                <a:gd name="T28" fmla="*/ 1 w 34"/>
                <a:gd name="T29" fmla="*/ 3 h 90"/>
                <a:gd name="T30" fmla="*/ 2 w 34"/>
                <a:gd name="T31" fmla="*/ 1 h 90"/>
                <a:gd name="T32" fmla="*/ 5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5" y="0"/>
                  </a:moveTo>
                  <a:lnTo>
                    <a:pt x="7" y="1"/>
                  </a:lnTo>
                  <a:lnTo>
                    <a:pt x="10" y="3"/>
                  </a:lnTo>
                  <a:lnTo>
                    <a:pt x="10" y="7"/>
                  </a:lnTo>
                  <a:lnTo>
                    <a:pt x="10" y="80"/>
                  </a:lnTo>
                  <a:lnTo>
                    <a:pt x="34" y="80"/>
                  </a:lnTo>
                  <a:lnTo>
                    <a:pt x="32" y="90"/>
                  </a:lnTo>
                  <a:lnTo>
                    <a:pt x="9" y="90"/>
                  </a:lnTo>
                  <a:lnTo>
                    <a:pt x="9" y="34"/>
                  </a:lnTo>
                  <a:lnTo>
                    <a:pt x="7" y="30"/>
                  </a:lnTo>
                  <a:lnTo>
                    <a:pt x="6" y="28"/>
                  </a:lnTo>
                  <a:lnTo>
                    <a:pt x="3" y="25"/>
                  </a:lnTo>
                  <a:lnTo>
                    <a:pt x="0" y="24"/>
                  </a:lnTo>
                  <a:lnTo>
                    <a:pt x="0" y="7"/>
                  </a:lnTo>
                  <a:lnTo>
                    <a:pt x="1" y="3"/>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293">
              <a:extLst>
                <a:ext uri="{FF2B5EF4-FFF2-40B4-BE49-F238E27FC236}">
                  <a16:creationId xmlns:a16="http://schemas.microsoft.com/office/drawing/2014/main" id="{49DAB7C8-0CC1-49B3-8460-F702879396E4}"/>
                </a:ext>
              </a:extLst>
            </p:cNvPr>
            <p:cNvSpPr>
              <a:spLocks/>
            </p:cNvSpPr>
            <p:nvPr/>
          </p:nvSpPr>
          <p:spPr bwMode="auto">
            <a:xfrm>
              <a:off x="10332595" y="3782931"/>
              <a:ext cx="53975" cy="142876"/>
            </a:xfrm>
            <a:custGeom>
              <a:avLst/>
              <a:gdLst>
                <a:gd name="T0" fmla="*/ 29 w 34"/>
                <a:gd name="T1" fmla="*/ 0 h 90"/>
                <a:gd name="T2" fmla="*/ 31 w 34"/>
                <a:gd name="T3" fmla="*/ 0 h 90"/>
                <a:gd name="T4" fmla="*/ 33 w 34"/>
                <a:gd name="T5" fmla="*/ 2 h 90"/>
                <a:gd name="T6" fmla="*/ 34 w 34"/>
                <a:gd name="T7" fmla="*/ 5 h 90"/>
                <a:gd name="T8" fmla="*/ 34 w 34"/>
                <a:gd name="T9" fmla="*/ 23 h 90"/>
                <a:gd name="T10" fmla="*/ 30 w 34"/>
                <a:gd name="T11" fmla="*/ 24 h 90"/>
                <a:gd name="T12" fmla="*/ 27 w 34"/>
                <a:gd name="T13" fmla="*/ 26 h 90"/>
                <a:gd name="T14" fmla="*/ 26 w 34"/>
                <a:gd name="T15" fmla="*/ 30 h 90"/>
                <a:gd name="T16" fmla="*/ 25 w 34"/>
                <a:gd name="T17" fmla="*/ 34 h 90"/>
                <a:gd name="T18" fmla="*/ 25 w 34"/>
                <a:gd name="T19" fmla="*/ 90 h 90"/>
                <a:gd name="T20" fmla="*/ 1 w 34"/>
                <a:gd name="T21" fmla="*/ 90 h 90"/>
                <a:gd name="T22" fmla="*/ 0 w 34"/>
                <a:gd name="T23" fmla="*/ 79 h 90"/>
                <a:gd name="T24" fmla="*/ 23 w 34"/>
                <a:gd name="T25" fmla="*/ 79 h 90"/>
                <a:gd name="T26" fmla="*/ 23 w 34"/>
                <a:gd name="T27" fmla="*/ 5 h 90"/>
                <a:gd name="T28" fmla="*/ 23 w 34"/>
                <a:gd name="T29" fmla="*/ 2 h 90"/>
                <a:gd name="T30" fmla="*/ 26 w 34"/>
                <a:gd name="T31" fmla="*/ 0 h 90"/>
                <a:gd name="T32" fmla="*/ 29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29" y="0"/>
                  </a:moveTo>
                  <a:lnTo>
                    <a:pt x="31" y="0"/>
                  </a:lnTo>
                  <a:lnTo>
                    <a:pt x="33" y="2"/>
                  </a:lnTo>
                  <a:lnTo>
                    <a:pt x="34" y="5"/>
                  </a:lnTo>
                  <a:lnTo>
                    <a:pt x="34" y="23"/>
                  </a:lnTo>
                  <a:lnTo>
                    <a:pt x="30" y="24"/>
                  </a:lnTo>
                  <a:lnTo>
                    <a:pt x="27" y="26"/>
                  </a:lnTo>
                  <a:lnTo>
                    <a:pt x="26" y="30"/>
                  </a:lnTo>
                  <a:lnTo>
                    <a:pt x="25" y="34"/>
                  </a:lnTo>
                  <a:lnTo>
                    <a:pt x="25" y="90"/>
                  </a:lnTo>
                  <a:lnTo>
                    <a:pt x="1" y="90"/>
                  </a:lnTo>
                  <a:lnTo>
                    <a:pt x="0" y="79"/>
                  </a:lnTo>
                  <a:lnTo>
                    <a:pt x="23" y="79"/>
                  </a:lnTo>
                  <a:lnTo>
                    <a:pt x="23" y="5"/>
                  </a:lnTo>
                  <a:lnTo>
                    <a:pt x="23" y="2"/>
                  </a:lnTo>
                  <a:lnTo>
                    <a:pt x="26"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294">
              <a:extLst>
                <a:ext uri="{FF2B5EF4-FFF2-40B4-BE49-F238E27FC236}">
                  <a16:creationId xmlns:a16="http://schemas.microsoft.com/office/drawing/2014/main" id="{236B3E3D-22E9-45BC-BC73-266F8CD31B23}"/>
                </a:ext>
              </a:extLst>
            </p:cNvPr>
            <p:cNvSpPr>
              <a:spLocks/>
            </p:cNvSpPr>
            <p:nvPr/>
          </p:nvSpPr>
          <p:spPr bwMode="auto">
            <a:xfrm>
              <a:off x="10345295" y="3825794"/>
              <a:ext cx="53975" cy="142876"/>
            </a:xfrm>
            <a:custGeom>
              <a:avLst/>
              <a:gdLst>
                <a:gd name="T0" fmla="*/ 29 w 34"/>
                <a:gd name="T1" fmla="*/ 0 h 90"/>
                <a:gd name="T2" fmla="*/ 31 w 34"/>
                <a:gd name="T3" fmla="*/ 1 h 90"/>
                <a:gd name="T4" fmla="*/ 32 w 34"/>
                <a:gd name="T5" fmla="*/ 3 h 90"/>
                <a:gd name="T6" fmla="*/ 34 w 34"/>
                <a:gd name="T7" fmla="*/ 7 h 90"/>
                <a:gd name="T8" fmla="*/ 34 w 34"/>
                <a:gd name="T9" fmla="*/ 24 h 90"/>
                <a:gd name="T10" fmla="*/ 30 w 34"/>
                <a:gd name="T11" fmla="*/ 25 h 90"/>
                <a:gd name="T12" fmla="*/ 27 w 34"/>
                <a:gd name="T13" fmla="*/ 28 h 90"/>
                <a:gd name="T14" fmla="*/ 26 w 34"/>
                <a:gd name="T15" fmla="*/ 30 h 90"/>
                <a:gd name="T16" fmla="*/ 25 w 34"/>
                <a:gd name="T17" fmla="*/ 34 h 90"/>
                <a:gd name="T18" fmla="*/ 25 w 34"/>
                <a:gd name="T19" fmla="*/ 90 h 90"/>
                <a:gd name="T20" fmla="*/ 1 w 34"/>
                <a:gd name="T21" fmla="*/ 90 h 90"/>
                <a:gd name="T22" fmla="*/ 0 w 34"/>
                <a:gd name="T23" fmla="*/ 80 h 90"/>
                <a:gd name="T24" fmla="*/ 22 w 34"/>
                <a:gd name="T25" fmla="*/ 80 h 90"/>
                <a:gd name="T26" fmla="*/ 22 w 34"/>
                <a:gd name="T27" fmla="*/ 7 h 90"/>
                <a:gd name="T28" fmla="*/ 23 w 34"/>
                <a:gd name="T29" fmla="*/ 3 h 90"/>
                <a:gd name="T30" fmla="*/ 25 w 34"/>
                <a:gd name="T31" fmla="*/ 1 h 90"/>
                <a:gd name="T32" fmla="*/ 29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29" y="0"/>
                  </a:moveTo>
                  <a:lnTo>
                    <a:pt x="31" y="1"/>
                  </a:lnTo>
                  <a:lnTo>
                    <a:pt x="32" y="3"/>
                  </a:lnTo>
                  <a:lnTo>
                    <a:pt x="34" y="7"/>
                  </a:lnTo>
                  <a:lnTo>
                    <a:pt x="34" y="24"/>
                  </a:lnTo>
                  <a:lnTo>
                    <a:pt x="30" y="25"/>
                  </a:lnTo>
                  <a:lnTo>
                    <a:pt x="27" y="28"/>
                  </a:lnTo>
                  <a:lnTo>
                    <a:pt x="26" y="30"/>
                  </a:lnTo>
                  <a:lnTo>
                    <a:pt x="25" y="34"/>
                  </a:lnTo>
                  <a:lnTo>
                    <a:pt x="25" y="90"/>
                  </a:lnTo>
                  <a:lnTo>
                    <a:pt x="1" y="90"/>
                  </a:lnTo>
                  <a:lnTo>
                    <a:pt x="0" y="80"/>
                  </a:lnTo>
                  <a:lnTo>
                    <a:pt x="22" y="80"/>
                  </a:lnTo>
                  <a:lnTo>
                    <a:pt x="22" y="7"/>
                  </a:lnTo>
                  <a:lnTo>
                    <a:pt x="23" y="3"/>
                  </a:lnTo>
                  <a:lnTo>
                    <a:pt x="25"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295">
              <a:extLst>
                <a:ext uri="{FF2B5EF4-FFF2-40B4-BE49-F238E27FC236}">
                  <a16:creationId xmlns:a16="http://schemas.microsoft.com/office/drawing/2014/main" id="{93084468-F54B-488F-9EB9-1A920CC7D9D2}"/>
                </a:ext>
              </a:extLst>
            </p:cNvPr>
            <p:cNvSpPr>
              <a:spLocks/>
            </p:cNvSpPr>
            <p:nvPr/>
          </p:nvSpPr>
          <p:spPr bwMode="auto">
            <a:xfrm>
              <a:off x="10143683" y="3998832"/>
              <a:ext cx="106363" cy="100013"/>
            </a:xfrm>
            <a:custGeom>
              <a:avLst/>
              <a:gdLst>
                <a:gd name="T0" fmla="*/ 0 w 67"/>
                <a:gd name="T1" fmla="*/ 0 h 63"/>
                <a:gd name="T2" fmla="*/ 10 w 67"/>
                <a:gd name="T3" fmla="*/ 0 h 63"/>
                <a:gd name="T4" fmla="*/ 10 w 67"/>
                <a:gd name="T5" fmla="*/ 47 h 63"/>
                <a:gd name="T6" fmla="*/ 12 w 67"/>
                <a:gd name="T7" fmla="*/ 49 h 63"/>
                <a:gd name="T8" fmla="*/ 13 w 67"/>
                <a:gd name="T9" fmla="*/ 52 h 63"/>
                <a:gd name="T10" fmla="*/ 15 w 67"/>
                <a:gd name="T11" fmla="*/ 52 h 63"/>
                <a:gd name="T12" fmla="*/ 50 w 67"/>
                <a:gd name="T13" fmla="*/ 52 h 63"/>
                <a:gd name="T14" fmla="*/ 53 w 67"/>
                <a:gd name="T15" fmla="*/ 52 h 63"/>
                <a:gd name="T16" fmla="*/ 55 w 67"/>
                <a:gd name="T17" fmla="*/ 49 h 63"/>
                <a:gd name="T18" fmla="*/ 56 w 67"/>
                <a:gd name="T19" fmla="*/ 47 h 63"/>
                <a:gd name="T20" fmla="*/ 56 w 67"/>
                <a:gd name="T21" fmla="*/ 0 h 63"/>
                <a:gd name="T22" fmla="*/ 67 w 67"/>
                <a:gd name="T23" fmla="*/ 0 h 63"/>
                <a:gd name="T24" fmla="*/ 67 w 67"/>
                <a:gd name="T25" fmla="*/ 47 h 63"/>
                <a:gd name="T26" fmla="*/ 65 w 67"/>
                <a:gd name="T27" fmla="*/ 52 h 63"/>
                <a:gd name="T28" fmla="*/ 63 w 67"/>
                <a:gd name="T29" fmla="*/ 56 h 63"/>
                <a:gd name="T30" fmla="*/ 60 w 67"/>
                <a:gd name="T31" fmla="*/ 60 h 63"/>
                <a:gd name="T32" fmla="*/ 55 w 67"/>
                <a:gd name="T33" fmla="*/ 63 h 63"/>
                <a:gd name="T34" fmla="*/ 50 w 67"/>
                <a:gd name="T35" fmla="*/ 63 h 63"/>
                <a:gd name="T36" fmla="*/ 15 w 67"/>
                <a:gd name="T37" fmla="*/ 63 h 63"/>
                <a:gd name="T38" fmla="*/ 10 w 67"/>
                <a:gd name="T39" fmla="*/ 63 h 63"/>
                <a:gd name="T40" fmla="*/ 6 w 67"/>
                <a:gd name="T41" fmla="*/ 60 h 63"/>
                <a:gd name="T42" fmla="*/ 2 w 67"/>
                <a:gd name="T43" fmla="*/ 56 h 63"/>
                <a:gd name="T44" fmla="*/ 1 w 67"/>
                <a:gd name="T45" fmla="*/ 52 h 63"/>
                <a:gd name="T46" fmla="*/ 0 w 67"/>
                <a:gd name="T47" fmla="*/ 47 h 63"/>
                <a:gd name="T48" fmla="*/ 0 w 67"/>
                <a:gd name="T4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3">
                  <a:moveTo>
                    <a:pt x="0" y="0"/>
                  </a:moveTo>
                  <a:lnTo>
                    <a:pt x="10" y="0"/>
                  </a:lnTo>
                  <a:lnTo>
                    <a:pt x="10" y="47"/>
                  </a:lnTo>
                  <a:lnTo>
                    <a:pt x="12" y="49"/>
                  </a:lnTo>
                  <a:lnTo>
                    <a:pt x="13" y="52"/>
                  </a:lnTo>
                  <a:lnTo>
                    <a:pt x="15" y="52"/>
                  </a:lnTo>
                  <a:lnTo>
                    <a:pt x="50" y="52"/>
                  </a:lnTo>
                  <a:lnTo>
                    <a:pt x="53" y="52"/>
                  </a:lnTo>
                  <a:lnTo>
                    <a:pt x="55" y="49"/>
                  </a:lnTo>
                  <a:lnTo>
                    <a:pt x="56" y="47"/>
                  </a:lnTo>
                  <a:lnTo>
                    <a:pt x="56" y="0"/>
                  </a:lnTo>
                  <a:lnTo>
                    <a:pt x="67" y="0"/>
                  </a:lnTo>
                  <a:lnTo>
                    <a:pt x="67" y="47"/>
                  </a:lnTo>
                  <a:lnTo>
                    <a:pt x="65" y="52"/>
                  </a:lnTo>
                  <a:lnTo>
                    <a:pt x="63" y="56"/>
                  </a:lnTo>
                  <a:lnTo>
                    <a:pt x="60" y="60"/>
                  </a:lnTo>
                  <a:lnTo>
                    <a:pt x="55" y="63"/>
                  </a:lnTo>
                  <a:lnTo>
                    <a:pt x="50" y="63"/>
                  </a:lnTo>
                  <a:lnTo>
                    <a:pt x="15" y="63"/>
                  </a:lnTo>
                  <a:lnTo>
                    <a:pt x="10" y="63"/>
                  </a:lnTo>
                  <a:lnTo>
                    <a:pt x="6" y="60"/>
                  </a:lnTo>
                  <a:lnTo>
                    <a:pt x="2" y="56"/>
                  </a:lnTo>
                  <a:lnTo>
                    <a:pt x="1" y="52"/>
                  </a:lnTo>
                  <a:lnTo>
                    <a:pt x="0" y="4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296">
              <a:extLst>
                <a:ext uri="{FF2B5EF4-FFF2-40B4-BE49-F238E27FC236}">
                  <a16:creationId xmlns:a16="http://schemas.microsoft.com/office/drawing/2014/main" id="{C061FDC0-14E9-4131-A7DB-23B2308A43CB}"/>
                </a:ext>
              </a:extLst>
            </p:cNvPr>
            <p:cNvSpPr>
              <a:spLocks noEditPoints="1"/>
            </p:cNvSpPr>
            <p:nvPr/>
          </p:nvSpPr>
          <p:spPr bwMode="auto">
            <a:xfrm>
              <a:off x="10057958" y="3867069"/>
              <a:ext cx="274638" cy="114301"/>
            </a:xfrm>
            <a:custGeom>
              <a:avLst/>
              <a:gdLst>
                <a:gd name="T0" fmla="*/ 26 w 173"/>
                <a:gd name="T1" fmla="*/ 11 h 72"/>
                <a:gd name="T2" fmla="*/ 24 w 173"/>
                <a:gd name="T3" fmla="*/ 11 h 72"/>
                <a:gd name="T4" fmla="*/ 21 w 173"/>
                <a:gd name="T5" fmla="*/ 12 h 72"/>
                <a:gd name="T6" fmla="*/ 20 w 173"/>
                <a:gd name="T7" fmla="*/ 12 h 72"/>
                <a:gd name="T8" fmla="*/ 12 w 173"/>
                <a:gd name="T9" fmla="*/ 60 h 72"/>
                <a:gd name="T10" fmla="*/ 13 w 173"/>
                <a:gd name="T11" fmla="*/ 60 h 72"/>
                <a:gd name="T12" fmla="*/ 15 w 173"/>
                <a:gd name="T13" fmla="*/ 60 h 72"/>
                <a:gd name="T14" fmla="*/ 159 w 173"/>
                <a:gd name="T15" fmla="*/ 60 h 72"/>
                <a:gd name="T16" fmla="*/ 161 w 173"/>
                <a:gd name="T17" fmla="*/ 60 h 72"/>
                <a:gd name="T18" fmla="*/ 162 w 173"/>
                <a:gd name="T19" fmla="*/ 60 h 72"/>
                <a:gd name="T20" fmla="*/ 153 w 173"/>
                <a:gd name="T21" fmla="*/ 12 h 72"/>
                <a:gd name="T22" fmla="*/ 152 w 173"/>
                <a:gd name="T23" fmla="*/ 12 h 72"/>
                <a:gd name="T24" fmla="*/ 151 w 173"/>
                <a:gd name="T25" fmla="*/ 11 h 72"/>
                <a:gd name="T26" fmla="*/ 148 w 173"/>
                <a:gd name="T27" fmla="*/ 11 h 72"/>
                <a:gd name="T28" fmla="*/ 26 w 173"/>
                <a:gd name="T29" fmla="*/ 11 h 72"/>
                <a:gd name="T30" fmla="*/ 26 w 173"/>
                <a:gd name="T31" fmla="*/ 0 h 72"/>
                <a:gd name="T32" fmla="*/ 148 w 173"/>
                <a:gd name="T33" fmla="*/ 0 h 72"/>
                <a:gd name="T34" fmla="*/ 152 w 173"/>
                <a:gd name="T35" fmla="*/ 0 h 72"/>
                <a:gd name="T36" fmla="*/ 157 w 173"/>
                <a:gd name="T37" fmla="*/ 2 h 72"/>
                <a:gd name="T38" fmla="*/ 160 w 173"/>
                <a:gd name="T39" fmla="*/ 4 h 72"/>
                <a:gd name="T40" fmla="*/ 162 w 173"/>
                <a:gd name="T41" fmla="*/ 7 h 72"/>
                <a:gd name="T42" fmla="*/ 164 w 173"/>
                <a:gd name="T43" fmla="*/ 11 h 72"/>
                <a:gd name="T44" fmla="*/ 173 w 173"/>
                <a:gd name="T45" fmla="*/ 59 h 72"/>
                <a:gd name="T46" fmla="*/ 173 w 173"/>
                <a:gd name="T47" fmla="*/ 63 h 72"/>
                <a:gd name="T48" fmla="*/ 172 w 173"/>
                <a:gd name="T49" fmla="*/ 67 h 72"/>
                <a:gd name="T50" fmla="*/ 168 w 173"/>
                <a:gd name="T51" fmla="*/ 70 h 72"/>
                <a:gd name="T52" fmla="*/ 164 w 173"/>
                <a:gd name="T53" fmla="*/ 71 h 72"/>
                <a:gd name="T54" fmla="*/ 159 w 173"/>
                <a:gd name="T55" fmla="*/ 72 h 72"/>
                <a:gd name="T56" fmla="*/ 15 w 173"/>
                <a:gd name="T57" fmla="*/ 72 h 72"/>
                <a:gd name="T58" fmla="*/ 11 w 173"/>
                <a:gd name="T59" fmla="*/ 71 h 72"/>
                <a:gd name="T60" fmla="*/ 5 w 173"/>
                <a:gd name="T61" fmla="*/ 70 h 72"/>
                <a:gd name="T62" fmla="*/ 3 w 173"/>
                <a:gd name="T63" fmla="*/ 67 h 72"/>
                <a:gd name="T64" fmla="*/ 1 w 173"/>
                <a:gd name="T65" fmla="*/ 63 h 72"/>
                <a:gd name="T66" fmla="*/ 0 w 173"/>
                <a:gd name="T67" fmla="*/ 59 h 72"/>
                <a:gd name="T68" fmla="*/ 9 w 173"/>
                <a:gd name="T69" fmla="*/ 11 h 72"/>
                <a:gd name="T70" fmla="*/ 11 w 173"/>
                <a:gd name="T71" fmla="*/ 7 h 72"/>
                <a:gd name="T72" fmla="*/ 13 w 173"/>
                <a:gd name="T73" fmla="*/ 4 h 72"/>
                <a:gd name="T74" fmla="*/ 17 w 173"/>
                <a:gd name="T75" fmla="*/ 2 h 72"/>
                <a:gd name="T76" fmla="*/ 21 w 173"/>
                <a:gd name="T77" fmla="*/ 0 h 72"/>
                <a:gd name="T78" fmla="*/ 26 w 173"/>
                <a:gd name="T7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72">
                  <a:moveTo>
                    <a:pt x="26" y="11"/>
                  </a:moveTo>
                  <a:lnTo>
                    <a:pt x="24" y="11"/>
                  </a:lnTo>
                  <a:lnTo>
                    <a:pt x="21" y="12"/>
                  </a:lnTo>
                  <a:lnTo>
                    <a:pt x="20" y="12"/>
                  </a:lnTo>
                  <a:lnTo>
                    <a:pt x="12" y="60"/>
                  </a:lnTo>
                  <a:lnTo>
                    <a:pt x="13" y="60"/>
                  </a:lnTo>
                  <a:lnTo>
                    <a:pt x="15" y="60"/>
                  </a:lnTo>
                  <a:lnTo>
                    <a:pt x="159" y="60"/>
                  </a:lnTo>
                  <a:lnTo>
                    <a:pt x="161" y="60"/>
                  </a:lnTo>
                  <a:lnTo>
                    <a:pt x="162" y="60"/>
                  </a:lnTo>
                  <a:lnTo>
                    <a:pt x="153" y="12"/>
                  </a:lnTo>
                  <a:lnTo>
                    <a:pt x="152" y="12"/>
                  </a:lnTo>
                  <a:lnTo>
                    <a:pt x="151" y="11"/>
                  </a:lnTo>
                  <a:lnTo>
                    <a:pt x="148" y="11"/>
                  </a:lnTo>
                  <a:lnTo>
                    <a:pt x="26" y="11"/>
                  </a:lnTo>
                  <a:close/>
                  <a:moveTo>
                    <a:pt x="26" y="0"/>
                  </a:moveTo>
                  <a:lnTo>
                    <a:pt x="148" y="0"/>
                  </a:lnTo>
                  <a:lnTo>
                    <a:pt x="152" y="0"/>
                  </a:lnTo>
                  <a:lnTo>
                    <a:pt x="157" y="2"/>
                  </a:lnTo>
                  <a:lnTo>
                    <a:pt x="160" y="4"/>
                  </a:lnTo>
                  <a:lnTo>
                    <a:pt x="162" y="7"/>
                  </a:lnTo>
                  <a:lnTo>
                    <a:pt x="164" y="11"/>
                  </a:lnTo>
                  <a:lnTo>
                    <a:pt x="173" y="59"/>
                  </a:lnTo>
                  <a:lnTo>
                    <a:pt x="173" y="63"/>
                  </a:lnTo>
                  <a:lnTo>
                    <a:pt x="172" y="67"/>
                  </a:lnTo>
                  <a:lnTo>
                    <a:pt x="168" y="70"/>
                  </a:lnTo>
                  <a:lnTo>
                    <a:pt x="164" y="71"/>
                  </a:lnTo>
                  <a:lnTo>
                    <a:pt x="159" y="72"/>
                  </a:lnTo>
                  <a:lnTo>
                    <a:pt x="15" y="72"/>
                  </a:lnTo>
                  <a:lnTo>
                    <a:pt x="11" y="71"/>
                  </a:lnTo>
                  <a:lnTo>
                    <a:pt x="5" y="70"/>
                  </a:lnTo>
                  <a:lnTo>
                    <a:pt x="3" y="67"/>
                  </a:lnTo>
                  <a:lnTo>
                    <a:pt x="1" y="63"/>
                  </a:lnTo>
                  <a:lnTo>
                    <a:pt x="0" y="59"/>
                  </a:lnTo>
                  <a:lnTo>
                    <a:pt x="9" y="11"/>
                  </a:lnTo>
                  <a:lnTo>
                    <a:pt x="11" y="7"/>
                  </a:lnTo>
                  <a:lnTo>
                    <a:pt x="13" y="4"/>
                  </a:lnTo>
                  <a:lnTo>
                    <a:pt x="17" y="2"/>
                  </a:lnTo>
                  <a:lnTo>
                    <a:pt x="21"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2" name="Groep 221">
            <a:extLst>
              <a:ext uri="{FF2B5EF4-FFF2-40B4-BE49-F238E27FC236}">
                <a16:creationId xmlns:a16="http://schemas.microsoft.com/office/drawing/2014/main" id="{ECC0D1D5-0084-4BD5-9C4D-4E923681970B}"/>
              </a:ext>
            </a:extLst>
          </p:cNvPr>
          <p:cNvGrpSpPr/>
          <p:nvPr/>
        </p:nvGrpSpPr>
        <p:grpSpPr>
          <a:xfrm>
            <a:off x="9549701" y="5567236"/>
            <a:ext cx="426440" cy="469954"/>
            <a:chOff x="4879973" y="4858917"/>
            <a:chExt cx="311150" cy="342900"/>
          </a:xfrm>
          <a:solidFill>
            <a:schemeClr val="accent2"/>
          </a:solidFill>
        </p:grpSpPr>
        <p:sp>
          <p:nvSpPr>
            <p:cNvPr id="223" name="Freeform 207">
              <a:extLst>
                <a:ext uri="{FF2B5EF4-FFF2-40B4-BE49-F238E27FC236}">
                  <a16:creationId xmlns:a16="http://schemas.microsoft.com/office/drawing/2014/main" id="{7BED0E5A-6FAA-457F-A881-702F6B235851}"/>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208">
              <a:extLst>
                <a:ext uri="{FF2B5EF4-FFF2-40B4-BE49-F238E27FC236}">
                  <a16:creationId xmlns:a16="http://schemas.microsoft.com/office/drawing/2014/main" id="{E0833CDF-F071-47CD-883A-8DF93C4474CB}"/>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5" name="Groep 224">
            <a:extLst>
              <a:ext uri="{FF2B5EF4-FFF2-40B4-BE49-F238E27FC236}">
                <a16:creationId xmlns:a16="http://schemas.microsoft.com/office/drawing/2014/main" id="{3A3D812E-62AF-4B5F-A618-9C3CF02AC3E8}"/>
              </a:ext>
            </a:extLst>
          </p:cNvPr>
          <p:cNvGrpSpPr/>
          <p:nvPr/>
        </p:nvGrpSpPr>
        <p:grpSpPr>
          <a:xfrm>
            <a:off x="10763904" y="5641940"/>
            <a:ext cx="598039" cy="398652"/>
            <a:chOff x="3976681" y="1908175"/>
            <a:chExt cx="428625" cy="257175"/>
          </a:xfrm>
          <a:solidFill>
            <a:schemeClr val="accent2"/>
          </a:solidFill>
        </p:grpSpPr>
        <p:sp>
          <p:nvSpPr>
            <p:cNvPr id="226" name="Freeform 433">
              <a:extLst>
                <a:ext uri="{FF2B5EF4-FFF2-40B4-BE49-F238E27FC236}">
                  <a16:creationId xmlns:a16="http://schemas.microsoft.com/office/drawing/2014/main" id="{2FE1BA1A-21D6-4974-87C1-CA93647E33E2}"/>
                </a:ext>
              </a:extLst>
            </p:cNvPr>
            <p:cNvSpPr>
              <a:spLocks noEditPoints="1"/>
            </p:cNvSpPr>
            <p:nvPr/>
          </p:nvSpPr>
          <p:spPr bwMode="auto">
            <a:xfrm>
              <a:off x="4124318" y="1949450"/>
              <a:ext cx="134938" cy="142875"/>
            </a:xfrm>
            <a:custGeom>
              <a:avLst/>
              <a:gdLst>
                <a:gd name="T0" fmla="*/ 37 w 85"/>
                <a:gd name="T1" fmla="*/ 12 h 90"/>
                <a:gd name="T2" fmla="*/ 29 w 85"/>
                <a:gd name="T3" fmla="*/ 18 h 90"/>
                <a:gd name="T4" fmla="*/ 25 w 85"/>
                <a:gd name="T5" fmla="*/ 29 h 90"/>
                <a:gd name="T6" fmla="*/ 29 w 85"/>
                <a:gd name="T7" fmla="*/ 38 h 90"/>
                <a:gd name="T8" fmla="*/ 37 w 85"/>
                <a:gd name="T9" fmla="*/ 44 h 90"/>
                <a:gd name="T10" fmla="*/ 47 w 85"/>
                <a:gd name="T11" fmla="*/ 44 h 90"/>
                <a:gd name="T12" fmla="*/ 56 w 85"/>
                <a:gd name="T13" fmla="*/ 38 h 90"/>
                <a:gd name="T14" fmla="*/ 60 w 85"/>
                <a:gd name="T15" fmla="*/ 29 h 90"/>
                <a:gd name="T16" fmla="*/ 56 w 85"/>
                <a:gd name="T17" fmla="*/ 18 h 90"/>
                <a:gd name="T18" fmla="*/ 47 w 85"/>
                <a:gd name="T19" fmla="*/ 12 h 90"/>
                <a:gd name="T20" fmla="*/ 42 w 85"/>
                <a:gd name="T21" fmla="*/ 0 h 90"/>
                <a:gd name="T22" fmla="*/ 67 w 85"/>
                <a:gd name="T23" fmla="*/ 14 h 90"/>
                <a:gd name="T24" fmla="*/ 70 w 85"/>
                <a:gd name="T25" fmla="*/ 34 h 90"/>
                <a:gd name="T26" fmla="*/ 66 w 85"/>
                <a:gd name="T27" fmla="*/ 44 h 90"/>
                <a:gd name="T28" fmla="*/ 76 w 85"/>
                <a:gd name="T29" fmla="*/ 59 h 90"/>
                <a:gd name="T30" fmla="*/ 85 w 85"/>
                <a:gd name="T31" fmla="*/ 73 h 90"/>
                <a:gd name="T32" fmla="*/ 83 w 85"/>
                <a:gd name="T33" fmla="*/ 90 h 90"/>
                <a:gd name="T34" fmla="*/ 75 w 85"/>
                <a:gd name="T35" fmla="*/ 78 h 90"/>
                <a:gd name="T36" fmla="*/ 73 w 85"/>
                <a:gd name="T37" fmla="*/ 73 h 90"/>
                <a:gd name="T38" fmla="*/ 70 w 85"/>
                <a:gd name="T39" fmla="*/ 68 h 90"/>
                <a:gd name="T40" fmla="*/ 47 w 85"/>
                <a:gd name="T41" fmla="*/ 56 h 90"/>
                <a:gd name="T42" fmla="*/ 47 w 85"/>
                <a:gd name="T43" fmla="*/ 80 h 90"/>
                <a:gd name="T44" fmla="*/ 42 w 85"/>
                <a:gd name="T45" fmla="*/ 82 h 90"/>
                <a:gd name="T46" fmla="*/ 38 w 85"/>
                <a:gd name="T47" fmla="*/ 80 h 90"/>
                <a:gd name="T48" fmla="*/ 37 w 85"/>
                <a:gd name="T49" fmla="*/ 56 h 90"/>
                <a:gd name="T50" fmla="*/ 15 w 85"/>
                <a:gd name="T51" fmla="*/ 68 h 90"/>
                <a:gd name="T52" fmla="*/ 12 w 85"/>
                <a:gd name="T53" fmla="*/ 73 h 90"/>
                <a:gd name="T54" fmla="*/ 11 w 85"/>
                <a:gd name="T55" fmla="*/ 78 h 90"/>
                <a:gd name="T56" fmla="*/ 3 w 85"/>
                <a:gd name="T57" fmla="*/ 90 h 90"/>
                <a:gd name="T58" fmla="*/ 0 w 85"/>
                <a:gd name="T59" fmla="*/ 73 h 90"/>
                <a:gd name="T60" fmla="*/ 9 w 85"/>
                <a:gd name="T61" fmla="*/ 59 h 90"/>
                <a:gd name="T62" fmla="*/ 20 w 85"/>
                <a:gd name="T63" fmla="*/ 44 h 90"/>
                <a:gd name="T64" fmla="*/ 15 w 85"/>
                <a:gd name="T65" fmla="*/ 34 h 90"/>
                <a:gd name="T66" fmla="*/ 18 w 85"/>
                <a:gd name="T67" fmla="*/ 14 h 90"/>
                <a:gd name="T68" fmla="*/ 42 w 85"/>
                <a:gd name="T6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90">
                  <a:moveTo>
                    <a:pt x="42" y="10"/>
                  </a:moveTo>
                  <a:lnTo>
                    <a:pt x="37" y="12"/>
                  </a:lnTo>
                  <a:lnTo>
                    <a:pt x="33" y="14"/>
                  </a:lnTo>
                  <a:lnTo>
                    <a:pt x="29" y="18"/>
                  </a:lnTo>
                  <a:lnTo>
                    <a:pt x="26" y="22"/>
                  </a:lnTo>
                  <a:lnTo>
                    <a:pt x="25" y="29"/>
                  </a:lnTo>
                  <a:lnTo>
                    <a:pt x="26" y="34"/>
                  </a:lnTo>
                  <a:lnTo>
                    <a:pt x="29" y="38"/>
                  </a:lnTo>
                  <a:lnTo>
                    <a:pt x="33" y="42"/>
                  </a:lnTo>
                  <a:lnTo>
                    <a:pt x="37" y="44"/>
                  </a:lnTo>
                  <a:lnTo>
                    <a:pt x="42" y="46"/>
                  </a:lnTo>
                  <a:lnTo>
                    <a:pt x="47" y="44"/>
                  </a:lnTo>
                  <a:lnTo>
                    <a:pt x="53" y="42"/>
                  </a:lnTo>
                  <a:lnTo>
                    <a:pt x="56" y="38"/>
                  </a:lnTo>
                  <a:lnTo>
                    <a:pt x="59" y="34"/>
                  </a:lnTo>
                  <a:lnTo>
                    <a:pt x="60" y="29"/>
                  </a:lnTo>
                  <a:lnTo>
                    <a:pt x="59" y="22"/>
                  </a:lnTo>
                  <a:lnTo>
                    <a:pt x="56" y="18"/>
                  </a:lnTo>
                  <a:lnTo>
                    <a:pt x="53" y="14"/>
                  </a:lnTo>
                  <a:lnTo>
                    <a:pt x="47" y="12"/>
                  </a:lnTo>
                  <a:lnTo>
                    <a:pt x="42" y="10"/>
                  </a:lnTo>
                  <a:close/>
                  <a:moveTo>
                    <a:pt x="42" y="0"/>
                  </a:moveTo>
                  <a:lnTo>
                    <a:pt x="56" y="4"/>
                  </a:lnTo>
                  <a:lnTo>
                    <a:pt x="67" y="14"/>
                  </a:lnTo>
                  <a:lnTo>
                    <a:pt x="71" y="29"/>
                  </a:lnTo>
                  <a:lnTo>
                    <a:pt x="70" y="34"/>
                  </a:lnTo>
                  <a:lnTo>
                    <a:pt x="68" y="39"/>
                  </a:lnTo>
                  <a:lnTo>
                    <a:pt x="66" y="44"/>
                  </a:lnTo>
                  <a:lnTo>
                    <a:pt x="62" y="48"/>
                  </a:lnTo>
                  <a:lnTo>
                    <a:pt x="76" y="59"/>
                  </a:lnTo>
                  <a:lnTo>
                    <a:pt x="81" y="65"/>
                  </a:lnTo>
                  <a:lnTo>
                    <a:pt x="85" y="73"/>
                  </a:lnTo>
                  <a:lnTo>
                    <a:pt x="85" y="81"/>
                  </a:lnTo>
                  <a:lnTo>
                    <a:pt x="83" y="90"/>
                  </a:lnTo>
                  <a:lnTo>
                    <a:pt x="71" y="90"/>
                  </a:lnTo>
                  <a:lnTo>
                    <a:pt x="75" y="78"/>
                  </a:lnTo>
                  <a:lnTo>
                    <a:pt x="75" y="76"/>
                  </a:lnTo>
                  <a:lnTo>
                    <a:pt x="73" y="73"/>
                  </a:lnTo>
                  <a:lnTo>
                    <a:pt x="72" y="71"/>
                  </a:lnTo>
                  <a:lnTo>
                    <a:pt x="70" y="68"/>
                  </a:lnTo>
                  <a:lnTo>
                    <a:pt x="51" y="55"/>
                  </a:lnTo>
                  <a:lnTo>
                    <a:pt x="47" y="56"/>
                  </a:lnTo>
                  <a:lnTo>
                    <a:pt x="47" y="77"/>
                  </a:lnTo>
                  <a:lnTo>
                    <a:pt x="47" y="80"/>
                  </a:lnTo>
                  <a:lnTo>
                    <a:pt x="45" y="81"/>
                  </a:lnTo>
                  <a:lnTo>
                    <a:pt x="42" y="82"/>
                  </a:lnTo>
                  <a:lnTo>
                    <a:pt x="39" y="81"/>
                  </a:lnTo>
                  <a:lnTo>
                    <a:pt x="38" y="80"/>
                  </a:lnTo>
                  <a:lnTo>
                    <a:pt x="37" y="77"/>
                  </a:lnTo>
                  <a:lnTo>
                    <a:pt x="37" y="56"/>
                  </a:lnTo>
                  <a:lnTo>
                    <a:pt x="34" y="55"/>
                  </a:lnTo>
                  <a:lnTo>
                    <a:pt x="15" y="68"/>
                  </a:lnTo>
                  <a:lnTo>
                    <a:pt x="13" y="71"/>
                  </a:lnTo>
                  <a:lnTo>
                    <a:pt x="12" y="73"/>
                  </a:lnTo>
                  <a:lnTo>
                    <a:pt x="11" y="76"/>
                  </a:lnTo>
                  <a:lnTo>
                    <a:pt x="11" y="78"/>
                  </a:lnTo>
                  <a:lnTo>
                    <a:pt x="13" y="90"/>
                  </a:lnTo>
                  <a:lnTo>
                    <a:pt x="3" y="90"/>
                  </a:lnTo>
                  <a:lnTo>
                    <a:pt x="0" y="81"/>
                  </a:lnTo>
                  <a:lnTo>
                    <a:pt x="0" y="73"/>
                  </a:lnTo>
                  <a:lnTo>
                    <a:pt x="3" y="65"/>
                  </a:lnTo>
                  <a:lnTo>
                    <a:pt x="9" y="59"/>
                  </a:lnTo>
                  <a:lnTo>
                    <a:pt x="24" y="48"/>
                  </a:lnTo>
                  <a:lnTo>
                    <a:pt x="20" y="44"/>
                  </a:lnTo>
                  <a:lnTo>
                    <a:pt x="17" y="39"/>
                  </a:lnTo>
                  <a:lnTo>
                    <a:pt x="15" y="34"/>
                  </a:lnTo>
                  <a:lnTo>
                    <a:pt x="15" y="29"/>
                  </a:lnTo>
                  <a:lnTo>
                    <a:pt x="18" y="14"/>
                  </a:lnTo>
                  <a:lnTo>
                    <a:pt x="28"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434">
              <a:extLst>
                <a:ext uri="{FF2B5EF4-FFF2-40B4-BE49-F238E27FC236}">
                  <a16:creationId xmlns:a16="http://schemas.microsoft.com/office/drawing/2014/main" id="{AA9C7D3A-9DA9-45D4-850E-E552F1959020}"/>
                </a:ext>
              </a:extLst>
            </p:cNvPr>
            <p:cNvSpPr>
              <a:spLocks noEditPoints="1"/>
            </p:cNvSpPr>
            <p:nvPr/>
          </p:nvSpPr>
          <p:spPr bwMode="auto">
            <a:xfrm>
              <a:off x="3976681" y="1908175"/>
              <a:ext cx="428625" cy="257175"/>
            </a:xfrm>
            <a:custGeom>
              <a:avLst/>
              <a:gdLst>
                <a:gd name="T0" fmla="*/ 21 w 270"/>
                <a:gd name="T1" fmla="*/ 137 h 162"/>
                <a:gd name="T2" fmla="*/ 16 w 270"/>
                <a:gd name="T3" fmla="*/ 141 h 162"/>
                <a:gd name="T4" fmla="*/ 13 w 270"/>
                <a:gd name="T5" fmla="*/ 146 h 162"/>
                <a:gd name="T6" fmla="*/ 11 w 270"/>
                <a:gd name="T7" fmla="*/ 150 h 162"/>
                <a:gd name="T8" fmla="*/ 12 w 270"/>
                <a:gd name="T9" fmla="*/ 150 h 162"/>
                <a:gd name="T10" fmla="*/ 259 w 270"/>
                <a:gd name="T11" fmla="*/ 150 h 162"/>
                <a:gd name="T12" fmla="*/ 258 w 270"/>
                <a:gd name="T13" fmla="*/ 149 h 162"/>
                <a:gd name="T14" fmla="*/ 257 w 270"/>
                <a:gd name="T15" fmla="*/ 144 h 162"/>
                <a:gd name="T16" fmla="*/ 252 w 270"/>
                <a:gd name="T17" fmla="*/ 138 h 162"/>
                <a:gd name="T18" fmla="*/ 245 w 270"/>
                <a:gd name="T19" fmla="*/ 137 h 162"/>
                <a:gd name="T20" fmla="*/ 41 w 270"/>
                <a:gd name="T21" fmla="*/ 10 h 162"/>
                <a:gd name="T22" fmla="*/ 36 w 270"/>
                <a:gd name="T23" fmla="*/ 13 h 162"/>
                <a:gd name="T24" fmla="*/ 36 w 270"/>
                <a:gd name="T25" fmla="*/ 120 h 162"/>
                <a:gd name="T26" fmla="*/ 38 w 270"/>
                <a:gd name="T27" fmla="*/ 125 h 162"/>
                <a:gd name="T28" fmla="*/ 229 w 270"/>
                <a:gd name="T29" fmla="*/ 127 h 162"/>
                <a:gd name="T30" fmla="*/ 235 w 270"/>
                <a:gd name="T31" fmla="*/ 123 h 162"/>
                <a:gd name="T32" fmla="*/ 235 w 270"/>
                <a:gd name="T33" fmla="*/ 15 h 162"/>
                <a:gd name="T34" fmla="*/ 232 w 270"/>
                <a:gd name="T35" fmla="*/ 10 h 162"/>
                <a:gd name="T36" fmla="*/ 41 w 270"/>
                <a:gd name="T37" fmla="*/ 10 h 162"/>
                <a:gd name="T38" fmla="*/ 136 w 270"/>
                <a:gd name="T39" fmla="*/ 2 h 162"/>
                <a:gd name="T40" fmla="*/ 136 w 270"/>
                <a:gd name="T41" fmla="*/ 6 h 162"/>
                <a:gd name="T42" fmla="*/ 140 w 270"/>
                <a:gd name="T43" fmla="*/ 6 h 162"/>
                <a:gd name="T44" fmla="*/ 140 w 270"/>
                <a:gd name="T45" fmla="*/ 2 h 162"/>
                <a:gd name="T46" fmla="*/ 41 w 270"/>
                <a:gd name="T47" fmla="*/ 0 h 162"/>
                <a:gd name="T48" fmla="*/ 235 w 270"/>
                <a:gd name="T49" fmla="*/ 0 h 162"/>
                <a:gd name="T50" fmla="*/ 242 w 270"/>
                <a:gd name="T51" fmla="*/ 6 h 162"/>
                <a:gd name="T52" fmla="*/ 246 w 270"/>
                <a:gd name="T53" fmla="*/ 15 h 162"/>
                <a:gd name="T54" fmla="*/ 245 w 270"/>
                <a:gd name="T55" fmla="*/ 124 h 162"/>
                <a:gd name="T56" fmla="*/ 245 w 270"/>
                <a:gd name="T57" fmla="*/ 127 h 162"/>
                <a:gd name="T58" fmla="*/ 255 w 270"/>
                <a:gd name="T59" fmla="*/ 128 h 162"/>
                <a:gd name="T60" fmla="*/ 263 w 270"/>
                <a:gd name="T61" fmla="*/ 135 h 162"/>
                <a:gd name="T62" fmla="*/ 269 w 270"/>
                <a:gd name="T63" fmla="*/ 144 h 162"/>
                <a:gd name="T64" fmla="*/ 270 w 270"/>
                <a:gd name="T65" fmla="*/ 148 h 162"/>
                <a:gd name="T66" fmla="*/ 270 w 270"/>
                <a:gd name="T67" fmla="*/ 150 h 162"/>
                <a:gd name="T68" fmla="*/ 267 w 270"/>
                <a:gd name="T69" fmla="*/ 158 h 162"/>
                <a:gd name="T70" fmla="*/ 262 w 270"/>
                <a:gd name="T71" fmla="*/ 161 h 162"/>
                <a:gd name="T72" fmla="*/ 13 w 270"/>
                <a:gd name="T73" fmla="*/ 162 h 162"/>
                <a:gd name="T74" fmla="*/ 5 w 270"/>
                <a:gd name="T75" fmla="*/ 159 h 162"/>
                <a:gd name="T76" fmla="*/ 0 w 270"/>
                <a:gd name="T77" fmla="*/ 154 h 162"/>
                <a:gd name="T78" fmla="*/ 0 w 270"/>
                <a:gd name="T79" fmla="*/ 149 h 162"/>
                <a:gd name="T80" fmla="*/ 2 w 270"/>
                <a:gd name="T81" fmla="*/ 146 h 162"/>
                <a:gd name="T82" fmla="*/ 4 w 270"/>
                <a:gd name="T83" fmla="*/ 140 h 162"/>
                <a:gd name="T84" fmla="*/ 11 w 270"/>
                <a:gd name="T85" fmla="*/ 132 h 162"/>
                <a:gd name="T86" fmla="*/ 20 w 270"/>
                <a:gd name="T87" fmla="*/ 127 h 162"/>
                <a:gd name="T88" fmla="*/ 25 w 270"/>
                <a:gd name="T89" fmla="*/ 127 h 162"/>
                <a:gd name="T90" fmla="*/ 25 w 270"/>
                <a:gd name="T91" fmla="*/ 120 h 162"/>
                <a:gd name="T92" fmla="*/ 25 w 270"/>
                <a:gd name="T93" fmla="*/ 10 h 162"/>
                <a:gd name="T94" fmla="*/ 32 w 270"/>
                <a:gd name="T95" fmla="*/ 2 h 162"/>
                <a:gd name="T96" fmla="*/ 41 w 270"/>
                <a:gd name="T9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162">
                  <a:moveTo>
                    <a:pt x="25" y="137"/>
                  </a:moveTo>
                  <a:lnTo>
                    <a:pt x="21" y="137"/>
                  </a:lnTo>
                  <a:lnTo>
                    <a:pt x="19" y="138"/>
                  </a:lnTo>
                  <a:lnTo>
                    <a:pt x="16" y="141"/>
                  </a:lnTo>
                  <a:lnTo>
                    <a:pt x="13" y="144"/>
                  </a:lnTo>
                  <a:lnTo>
                    <a:pt x="13" y="146"/>
                  </a:lnTo>
                  <a:lnTo>
                    <a:pt x="12" y="149"/>
                  </a:lnTo>
                  <a:lnTo>
                    <a:pt x="11" y="150"/>
                  </a:lnTo>
                  <a:lnTo>
                    <a:pt x="12" y="150"/>
                  </a:lnTo>
                  <a:lnTo>
                    <a:pt x="12" y="150"/>
                  </a:lnTo>
                  <a:lnTo>
                    <a:pt x="258" y="150"/>
                  </a:lnTo>
                  <a:lnTo>
                    <a:pt x="259" y="150"/>
                  </a:lnTo>
                  <a:lnTo>
                    <a:pt x="259" y="150"/>
                  </a:lnTo>
                  <a:lnTo>
                    <a:pt x="258" y="149"/>
                  </a:lnTo>
                  <a:lnTo>
                    <a:pt x="258" y="146"/>
                  </a:lnTo>
                  <a:lnTo>
                    <a:pt x="257" y="144"/>
                  </a:lnTo>
                  <a:lnTo>
                    <a:pt x="254" y="141"/>
                  </a:lnTo>
                  <a:lnTo>
                    <a:pt x="252" y="138"/>
                  </a:lnTo>
                  <a:lnTo>
                    <a:pt x="249" y="137"/>
                  </a:lnTo>
                  <a:lnTo>
                    <a:pt x="245" y="137"/>
                  </a:lnTo>
                  <a:lnTo>
                    <a:pt x="25" y="137"/>
                  </a:lnTo>
                  <a:close/>
                  <a:moveTo>
                    <a:pt x="41" y="10"/>
                  </a:moveTo>
                  <a:lnTo>
                    <a:pt x="38" y="10"/>
                  </a:lnTo>
                  <a:lnTo>
                    <a:pt x="36" y="13"/>
                  </a:lnTo>
                  <a:lnTo>
                    <a:pt x="36" y="15"/>
                  </a:lnTo>
                  <a:lnTo>
                    <a:pt x="36" y="120"/>
                  </a:lnTo>
                  <a:lnTo>
                    <a:pt x="36" y="123"/>
                  </a:lnTo>
                  <a:lnTo>
                    <a:pt x="38" y="125"/>
                  </a:lnTo>
                  <a:lnTo>
                    <a:pt x="41" y="127"/>
                  </a:lnTo>
                  <a:lnTo>
                    <a:pt x="229" y="127"/>
                  </a:lnTo>
                  <a:lnTo>
                    <a:pt x="232" y="125"/>
                  </a:lnTo>
                  <a:lnTo>
                    <a:pt x="235" y="123"/>
                  </a:lnTo>
                  <a:lnTo>
                    <a:pt x="235" y="120"/>
                  </a:lnTo>
                  <a:lnTo>
                    <a:pt x="235" y="15"/>
                  </a:lnTo>
                  <a:lnTo>
                    <a:pt x="235" y="13"/>
                  </a:lnTo>
                  <a:lnTo>
                    <a:pt x="232" y="10"/>
                  </a:lnTo>
                  <a:lnTo>
                    <a:pt x="229" y="10"/>
                  </a:lnTo>
                  <a:lnTo>
                    <a:pt x="41" y="10"/>
                  </a:lnTo>
                  <a:close/>
                  <a:moveTo>
                    <a:pt x="138" y="2"/>
                  </a:moveTo>
                  <a:lnTo>
                    <a:pt x="136" y="2"/>
                  </a:lnTo>
                  <a:lnTo>
                    <a:pt x="135" y="5"/>
                  </a:lnTo>
                  <a:lnTo>
                    <a:pt x="136" y="6"/>
                  </a:lnTo>
                  <a:lnTo>
                    <a:pt x="138" y="8"/>
                  </a:lnTo>
                  <a:lnTo>
                    <a:pt x="140" y="6"/>
                  </a:lnTo>
                  <a:lnTo>
                    <a:pt x="140" y="5"/>
                  </a:lnTo>
                  <a:lnTo>
                    <a:pt x="140" y="2"/>
                  </a:lnTo>
                  <a:lnTo>
                    <a:pt x="138" y="2"/>
                  </a:lnTo>
                  <a:close/>
                  <a:moveTo>
                    <a:pt x="41" y="0"/>
                  </a:moveTo>
                  <a:lnTo>
                    <a:pt x="229" y="0"/>
                  </a:lnTo>
                  <a:lnTo>
                    <a:pt x="235" y="0"/>
                  </a:lnTo>
                  <a:lnTo>
                    <a:pt x="240" y="2"/>
                  </a:lnTo>
                  <a:lnTo>
                    <a:pt x="242" y="6"/>
                  </a:lnTo>
                  <a:lnTo>
                    <a:pt x="245" y="10"/>
                  </a:lnTo>
                  <a:lnTo>
                    <a:pt x="246" y="15"/>
                  </a:lnTo>
                  <a:lnTo>
                    <a:pt x="246" y="120"/>
                  </a:lnTo>
                  <a:lnTo>
                    <a:pt x="245" y="124"/>
                  </a:lnTo>
                  <a:lnTo>
                    <a:pt x="245" y="127"/>
                  </a:lnTo>
                  <a:lnTo>
                    <a:pt x="245" y="127"/>
                  </a:lnTo>
                  <a:lnTo>
                    <a:pt x="250" y="127"/>
                  </a:lnTo>
                  <a:lnTo>
                    <a:pt x="255" y="128"/>
                  </a:lnTo>
                  <a:lnTo>
                    <a:pt x="259" y="132"/>
                  </a:lnTo>
                  <a:lnTo>
                    <a:pt x="263" y="135"/>
                  </a:lnTo>
                  <a:lnTo>
                    <a:pt x="266" y="140"/>
                  </a:lnTo>
                  <a:lnTo>
                    <a:pt x="269" y="144"/>
                  </a:lnTo>
                  <a:lnTo>
                    <a:pt x="270" y="146"/>
                  </a:lnTo>
                  <a:lnTo>
                    <a:pt x="270" y="148"/>
                  </a:lnTo>
                  <a:lnTo>
                    <a:pt x="270" y="149"/>
                  </a:lnTo>
                  <a:lnTo>
                    <a:pt x="270" y="150"/>
                  </a:lnTo>
                  <a:lnTo>
                    <a:pt x="270" y="154"/>
                  </a:lnTo>
                  <a:lnTo>
                    <a:pt x="267" y="158"/>
                  </a:lnTo>
                  <a:lnTo>
                    <a:pt x="265" y="159"/>
                  </a:lnTo>
                  <a:lnTo>
                    <a:pt x="262" y="161"/>
                  </a:lnTo>
                  <a:lnTo>
                    <a:pt x="258" y="162"/>
                  </a:lnTo>
                  <a:lnTo>
                    <a:pt x="13" y="162"/>
                  </a:lnTo>
                  <a:lnTo>
                    <a:pt x="9" y="161"/>
                  </a:lnTo>
                  <a:lnTo>
                    <a:pt x="5" y="159"/>
                  </a:lnTo>
                  <a:lnTo>
                    <a:pt x="3" y="158"/>
                  </a:lnTo>
                  <a:lnTo>
                    <a:pt x="0" y="154"/>
                  </a:lnTo>
                  <a:lnTo>
                    <a:pt x="0" y="150"/>
                  </a:lnTo>
                  <a:lnTo>
                    <a:pt x="0" y="149"/>
                  </a:lnTo>
                  <a:lnTo>
                    <a:pt x="0" y="148"/>
                  </a:lnTo>
                  <a:lnTo>
                    <a:pt x="2" y="146"/>
                  </a:lnTo>
                  <a:lnTo>
                    <a:pt x="3" y="144"/>
                  </a:lnTo>
                  <a:lnTo>
                    <a:pt x="4" y="140"/>
                  </a:lnTo>
                  <a:lnTo>
                    <a:pt x="7" y="135"/>
                  </a:lnTo>
                  <a:lnTo>
                    <a:pt x="11" y="132"/>
                  </a:lnTo>
                  <a:lnTo>
                    <a:pt x="15" y="128"/>
                  </a:lnTo>
                  <a:lnTo>
                    <a:pt x="20" y="127"/>
                  </a:lnTo>
                  <a:lnTo>
                    <a:pt x="25" y="127"/>
                  </a:lnTo>
                  <a:lnTo>
                    <a:pt x="25" y="127"/>
                  </a:lnTo>
                  <a:lnTo>
                    <a:pt x="25" y="124"/>
                  </a:lnTo>
                  <a:lnTo>
                    <a:pt x="25" y="120"/>
                  </a:lnTo>
                  <a:lnTo>
                    <a:pt x="25" y="15"/>
                  </a:lnTo>
                  <a:lnTo>
                    <a:pt x="25" y="10"/>
                  </a:lnTo>
                  <a:lnTo>
                    <a:pt x="28" y="6"/>
                  </a:lnTo>
                  <a:lnTo>
                    <a:pt x="32" y="2"/>
                  </a:lnTo>
                  <a:lnTo>
                    <a:pt x="36"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8" name="Tekstvak 227">
            <a:extLst>
              <a:ext uri="{FF2B5EF4-FFF2-40B4-BE49-F238E27FC236}">
                <a16:creationId xmlns:a16="http://schemas.microsoft.com/office/drawing/2014/main" id="{A2DDADE1-89AE-49F3-9C18-33252D2E6A81}"/>
              </a:ext>
            </a:extLst>
          </p:cNvPr>
          <p:cNvSpPr txBox="1"/>
          <p:nvPr/>
        </p:nvSpPr>
        <p:spPr>
          <a:xfrm>
            <a:off x="10013701" y="1553479"/>
            <a:ext cx="870929" cy="195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Research in</a:t>
            </a:r>
          </a:p>
        </p:txBody>
      </p:sp>
      <p:sp>
        <p:nvSpPr>
          <p:cNvPr id="229" name="Tekstvak 228">
            <a:extLst>
              <a:ext uri="{FF2B5EF4-FFF2-40B4-BE49-F238E27FC236}">
                <a16:creationId xmlns:a16="http://schemas.microsoft.com/office/drawing/2014/main" id="{3AFE4EE8-0F1C-4AAB-B32C-8E9CF6712D44}"/>
              </a:ext>
            </a:extLst>
          </p:cNvPr>
          <p:cNvSpPr txBox="1"/>
          <p:nvPr/>
        </p:nvSpPr>
        <p:spPr>
          <a:xfrm>
            <a:off x="10233731" y="1739261"/>
            <a:ext cx="430868"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32</a:t>
            </a:r>
          </a:p>
        </p:txBody>
      </p:sp>
      <p:sp>
        <p:nvSpPr>
          <p:cNvPr id="230" name="Tekstvak 229">
            <a:extLst>
              <a:ext uri="{FF2B5EF4-FFF2-40B4-BE49-F238E27FC236}">
                <a16:creationId xmlns:a16="http://schemas.microsoft.com/office/drawing/2014/main" id="{FA7C8550-C3A2-43BD-8306-8E0254B9FBF1}"/>
              </a:ext>
            </a:extLst>
          </p:cNvPr>
          <p:cNvSpPr txBox="1"/>
          <p:nvPr/>
        </p:nvSpPr>
        <p:spPr>
          <a:xfrm>
            <a:off x="9840952" y="1946618"/>
            <a:ext cx="1216426" cy="19244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countries in 2020</a:t>
            </a:r>
          </a:p>
        </p:txBody>
      </p:sp>
      <p:grpSp>
        <p:nvGrpSpPr>
          <p:cNvPr id="231" name="Groep 230">
            <a:extLst>
              <a:ext uri="{FF2B5EF4-FFF2-40B4-BE49-F238E27FC236}">
                <a16:creationId xmlns:a16="http://schemas.microsoft.com/office/drawing/2014/main" id="{C21D7C97-0379-4E47-9F64-024F107B2048}"/>
              </a:ext>
            </a:extLst>
          </p:cNvPr>
          <p:cNvGrpSpPr/>
          <p:nvPr/>
        </p:nvGrpSpPr>
        <p:grpSpPr>
          <a:xfrm>
            <a:off x="10156218" y="2246479"/>
            <a:ext cx="575026" cy="575026"/>
            <a:chOff x="1931981" y="1822450"/>
            <a:chExt cx="428625" cy="428625"/>
          </a:xfrm>
          <a:solidFill>
            <a:schemeClr val="accent2"/>
          </a:solidFill>
        </p:grpSpPr>
        <p:sp>
          <p:nvSpPr>
            <p:cNvPr id="232" name="Freeform 405">
              <a:extLst>
                <a:ext uri="{FF2B5EF4-FFF2-40B4-BE49-F238E27FC236}">
                  <a16:creationId xmlns:a16="http://schemas.microsoft.com/office/drawing/2014/main" id="{2CD6220D-783D-40B8-A718-A3FB603748B8}"/>
                </a:ext>
              </a:extLst>
            </p:cNvPr>
            <p:cNvSpPr>
              <a:spLocks noEditPoints="1"/>
            </p:cNvSpPr>
            <p:nvPr/>
          </p:nvSpPr>
          <p:spPr bwMode="auto">
            <a:xfrm>
              <a:off x="1931981" y="1822450"/>
              <a:ext cx="428625" cy="428625"/>
            </a:xfrm>
            <a:custGeom>
              <a:avLst/>
              <a:gdLst>
                <a:gd name="T0" fmla="*/ 135 w 270"/>
                <a:gd name="T1" fmla="*/ 11 h 270"/>
                <a:gd name="T2" fmla="*/ 106 w 270"/>
                <a:gd name="T3" fmla="*/ 13 h 270"/>
                <a:gd name="T4" fmla="*/ 80 w 270"/>
                <a:gd name="T5" fmla="*/ 22 h 270"/>
                <a:gd name="T6" fmla="*/ 56 w 270"/>
                <a:gd name="T7" fmla="*/ 38 h 270"/>
                <a:gd name="T8" fmla="*/ 38 w 270"/>
                <a:gd name="T9" fmla="*/ 56 h 270"/>
                <a:gd name="T10" fmla="*/ 22 w 270"/>
                <a:gd name="T11" fmla="*/ 80 h 270"/>
                <a:gd name="T12" fmla="*/ 13 w 270"/>
                <a:gd name="T13" fmla="*/ 106 h 270"/>
                <a:gd name="T14" fmla="*/ 11 w 270"/>
                <a:gd name="T15" fmla="*/ 135 h 270"/>
                <a:gd name="T16" fmla="*/ 13 w 270"/>
                <a:gd name="T17" fmla="*/ 162 h 270"/>
                <a:gd name="T18" fmla="*/ 22 w 270"/>
                <a:gd name="T19" fmla="*/ 189 h 270"/>
                <a:gd name="T20" fmla="*/ 38 w 270"/>
                <a:gd name="T21" fmla="*/ 212 h 270"/>
                <a:gd name="T22" fmla="*/ 56 w 270"/>
                <a:gd name="T23" fmla="*/ 232 h 270"/>
                <a:gd name="T24" fmla="*/ 80 w 270"/>
                <a:gd name="T25" fmla="*/ 246 h 270"/>
                <a:gd name="T26" fmla="*/ 106 w 270"/>
                <a:gd name="T27" fmla="*/ 255 h 270"/>
                <a:gd name="T28" fmla="*/ 135 w 270"/>
                <a:gd name="T29" fmla="*/ 259 h 270"/>
                <a:gd name="T30" fmla="*/ 162 w 270"/>
                <a:gd name="T31" fmla="*/ 255 h 270"/>
                <a:gd name="T32" fmla="*/ 189 w 270"/>
                <a:gd name="T33" fmla="*/ 246 h 270"/>
                <a:gd name="T34" fmla="*/ 212 w 270"/>
                <a:gd name="T35" fmla="*/ 232 h 270"/>
                <a:gd name="T36" fmla="*/ 232 w 270"/>
                <a:gd name="T37" fmla="*/ 212 h 270"/>
                <a:gd name="T38" fmla="*/ 246 w 270"/>
                <a:gd name="T39" fmla="*/ 189 h 270"/>
                <a:gd name="T40" fmla="*/ 255 w 270"/>
                <a:gd name="T41" fmla="*/ 162 h 270"/>
                <a:gd name="T42" fmla="*/ 259 w 270"/>
                <a:gd name="T43" fmla="*/ 135 h 270"/>
                <a:gd name="T44" fmla="*/ 255 w 270"/>
                <a:gd name="T45" fmla="*/ 106 h 270"/>
                <a:gd name="T46" fmla="*/ 246 w 270"/>
                <a:gd name="T47" fmla="*/ 80 h 270"/>
                <a:gd name="T48" fmla="*/ 232 w 270"/>
                <a:gd name="T49" fmla="*/ 56 h 270"/>
                <a:gd name="T50" fmla="*/ 212 w 270"/>
                <a:gd name="T51" fmla="*/ 38 h 270"/>
                <a:gd name="T52" fmla="*/ 189 w 270"/>
                <a:gd name="T53" fmla="*/ 22 h 270"/>
                <a:gd name="T54" fmla="*/ 162 w 270"/>
                <a:gd name="T55" fmla="*/ 13 h 270"/>
                <a:gd name="T56" fmla="*/ 135 w 270"/>
                <a:gd name="T57" fmla="*/ 11 h 270"/>
                <a:gd name="T58" fmla="*/ 135 w 270"/>
                <a:gd name="T59" fmla="*/ 0 h 270"/>
                <a:gd name="T60" fmla="*/ 165 w 270"/>
                <a:gd name="T61" fmla="*/ 3 h 270"/>
                <a:gd name="T62" fmla="*/ 194 w 270"/>
                <a:gd name="T63" fmla="*/ 13 h 270"/>
                <a:gd name="T64" fmla="*/ 219 w 270"/>
                <a:gd name="T65" fmla="*/ 29 h 270"/>
                <a:gd name="T66" fmla="*/ 240 w 270"/>
                <a:gd name="T67" fmla="*/ 50 h 270"/>
                <a:gd name="T68" fmla="*/ 255 w 270"/>
                <a:gd name="T69" fmla="*/ 75 h 270"/>
                <a:gd name="T70" fmla="*/ 266 w 270"/>
                <a:gd name="T71" fmla="*/ 103 h 270"/>
                <a:gd name="T72" fmla="*/ 270 w 270"/>
                <a:gd name="T73" fmla="*/ 135 h 270"/>
                <a:gd name="T74" fmla="*/ 266 w 270"/>
                <a:gd name="T75" fmla="*/ 165 h 270"/>
                <a:gd name="T76" fmla="*/ 255 w 270"/>
                <a:gd name="T77" fmla="*/ 194 h 270"/>
                <a:gd name="T78" fmla="*/ 240 w 270"/>
                <a:gd name="T79" fmla="*/ 219 h 270"/>
                <a:gd name="T80" fmla="*/ 219 w 270"/>
                <a:gd name="T81" fmla="*/ 240 h 270"/>
                <a:gd name="T82" fmla="*/ 194 w 270"/>
                <a:gd name="T83" fmla="*/ 255 h 270"/>
                <a:gd name="T84" fmla="*/ 165 w 270"/>
                <a:gd name="T85" fmla="*/ 266 h 270"/>
                <a:gd name="T86" fmla="*/ 135 w 270"/>
                <a:gd name="T87" fmla="*/ 270 h 270"/>
                <a:gd name="T88" fmla="*/ 103 w 270"/>
                <a:gd name="T89" fmla="*/ 266 h 270"/>
                <a:gd name="T90" fmla="*/ 75 w 270"/>
                <a:gd name="T91" fmla="*/ 255 h 270"/>
                <a:gd name="T92" fmla="*/ 50 w 270"/>
                <a:gd name="T93" fmla="*/ 240 h 270"/>
                <a:gd name="T94" fmla="*/ 29 w 270"/>
                <a:gd name="T95" fmla="*/ 219 h 270"/>
                <a:gd name="T96" fmla="*/ 13 w 270"/>
                <a:gd name="T97" fmla="*/ 194 h 270"/>
                <a:gd name="T98" fmla="*/ 3 w 270"/>
                <a:gd name="T99" fmla="*/ 165 h 270"/>
                <a:gd name="T100" fmla="*/ 0 w 270"/>
                <a:gd name="T101" fmla="*/ 135 h 270"/>
                <a:gd name="T102" fmla="*/ 3 w 270"/>
                <a:gd name="T103" fmla="*/ 103 h 270"/>
                <a:gd name="T104" fmla="*/ 13 w 270"/>
                <a:gd name="T105" fmla="*/ 75 h 270"/>
                <a:gd name="T106" fmla="*/ 29 w 270"/>
                <a:gd name="T107" fmla="*/ 50 h 270"/>
                <a:gd name="T108" fmla="*/ 50 w 270"/>
                <a:gd name="T109" fmla="*/ 29 h 270"/>
                <a:gd name="T110" fmla="*/ 75 w 270"/>
                <a:gd name="T111" fmla="*/ 13 h 270"/>
                <a:gd name="T112" fmla="*/ 103 w 270"/>
                <a:gd name="T113" fmla="*/ 3 h 270"/>
                <a:gd name="T114" fmla="*/ 135 w 270"/>
                <a:gd name="T11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 h="270">
                  <a:moveTo>
                    <a:pt x="135" y="11"/>
                  </a:moveTo>
                  <a:lnTo>
                    <a:pt x="106" y="13"/>
                  </a:lnTo>
                  <a:lnTo>
                    <a:pt x="80" y="22"/>
                  </a:lnTo>
                  <a:lnTo>
                    <a:pt x="56" y="38"/>
                  </a:lnTo>
                  <a:lnTo>
                    <a:pt x="38" y="56"/>
                  </a:lnTo>
                  <a:lnTo>
                    <a:pt x="22" y="80"/>
                  </a:lnTo>
                  <a:lnTo>
                    <a:pt x="13" y="106"/>
                  </a:lnTo>
                  <a:lnTo>
                    <a:pt x="11" y="135"/>
                  </a:lnTo>
                  <a:lnTo>
                    <a:pt x="13" y="162"/>
                  </a:lnTo>
                  <a:lnTo>
                    <a:pt x="22" y="189"/>
                  </a:lnTo>
                  <a:lnTo>
                    <a:pt x="38" y="212"/>
                  </a:lnTo>
                  <a:lnTo>
                    <a:pt x="56" y="232"/>
                  </a:lnTo>
                  <a:lnTo>
                    <a:pt x="80" y="246"/>
                  </a:lnTo>
                  <a:lnTo>
                    <a:pt x="106" y="255"/>
                  </a:lnTo>
                  <a:lnTo>
                    <a:pt x="135" y="259"/>
                  </a:lnTo>
                  <a:lnTo>
                    <a:pt x="162" y="255"/>
                  </a:lnTo>
                  <a:lnTo>
                    <a:pt x="189" y="246"/>
                  </a:lnTo>
                  <a:lnTo>
                    <a:pt x="212" y="232"/>
                  </a:lnTo>
                  <a:lnTo>
                    <a:pt x="232" y="212"/>
                  </a:lnTo>
                  <a:lnTo>
                    <a:pt x="246" y="189"/>
                  </a:lnTo>
                  <a:lnTo>
                    <a:pt x="255" y="162"/>
                  </a:lnTo>
                  <a:lnTo>
                    <a:pt x="259" y="135"/>
                  </a:lnTo>
                  <a:lnTo>
                    <a:pt x="255" y="106"/>
                  </a:lnTo>
                  <a:lnTo>
                    <a:pt x="246" y="80"/>
                  </a:lnTo>
                  <a:lnTo>
                    <a:pt x="232" y="56"/>
                  </a:lnTo>
                  <a:lnTo>
                    <a:pt x="212" y="38"/>
                  </a:lnTo>
                  <a:lnTo>
                    <a:pt x="189" y="22"/>
                  </a:lnTo>
                  <a:lnTo>
                    <a:pt x="162" y="13"/>
                  </a:lnTo>
                  <a:lnTo>
                    <a:pt x="135" y="11"/>
                  </a:lnTo>
                  <a:close/>
                  <a:moveTo>
                    <a:pt x="135" y="0"/>
                  </a:moveTo>
                  <a:lnTo>
                    <a:pt x="165" y="3"/>
                  </a:lnTo>
                  <a:lnTo>
                    <a:pt x="194" y="13"/>
                  </a:lnTo>
                  <a:lnTo>
                    <a:pt x="219" y="29"/>
                  </a:lnTo>
                  <a:lnTo>
                    <a:pt x="240" y="50"/>
                  </a:lnTo>
                  <a:lnTo>
                    <a:pt x="255" y="75"/>
                  </a:lnTo>
                  <a:lnTo>
                    <a:pt x="266" y="103"/>
                  </a:lnTo>
                  <a:lnTo>
                    <a:pt x="270" y="135"/>
                  </a:lnTo>
                  <a:lnTo>
                    <a:pt x="266" y="165"/>
                  </a:lnTo>
                  <a:lnTo>
                    <a:pt x="255" y="194"/>
                  </a:lnTo>
                  <a:lnTo>
                    <a:pt x="240" y="219"/>
                  </a:lnTo>
                  <a:lnTo>
                    <a:pt x="219" y="240"/>
                  </a:lnTo>
                  <a:lnTo>
                    <a:pt x="194" y="255"/>
                  </a:lnTo>
                  <a:lnTo>
                    <a:pt x="165" y="266"/>
                  </a:lnTo>
                  <a:lnTo>
                    <a:pt x="135" y="270"/>
                  </a:lnTo>
                  <a:lnTo>
                    <a:pt x="103" y="266"/>
                  </a:lnTo>
                  <a:lnTo>
                    <a:pt x="75" y="255"/>
                  </a:lnTo>
                  <a:lnTo>
                    <a:pt x="50" y="240"/>
                  </a:lnTo>
                  <a:lnTo>
                    <a:pt x="29" y="219"/>
                  </a:lnTo>
                  <a:lnTo>
                    <a:pt x="13" y="194"/>
                  </a:lnTo>
                  <a:lnTo>
                    <a:pt x="3" y="165"/>
                  </a:lnTo>
                  <a:lnTo>
                    <a:pt x="0" y="135"/>
                  </a:lnTo>
                  <a:lnTo>
                    <a:pt x="3" y="103"/>
                  </a:lnTo>
                  <a:lnTo>
                    <a:pt x="13" y="75"/>
                  </a:lnTo>
                  <a:lnTo>
                    <a:pt x="29" y="50"/>
                  </a:lnTo>
                  <a:lnTo>
                    <a:pt x="50" y="29"/>
                  </a:lnTo>
                  <a:lnTo>
                    <a:pt x="75" y="13"/>
                  </a:lnTo>
                  <a:lnTo>
                    <a:pt x="103" y="3"/>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407">
              <a:extLst>
                <a:ext uri="{FF2B5EF4-FFF2-40B4-BE49-F238E27FC236}">
                  <a16:creationId xmlns:a16="http://schemas.microsoft.com/office/drawing/2014/main" id="{27AF2370-663E-43FC-A74C-3044A929D8C5}"/>
                </a:ext>
              </a:extLst>
            </p:cNvPr>
            <p:cNvSpPr>
              <a:spLocks noEditPoints="1"/>
            </p:cNvSpPr>
            <p:nvPr/>
          </p:nvSpPr>
          <p:spPr bwMode="auto">
            <a:xfrm>
              <a:off x="1971668" y="1863725"/>
              <a:ext cx="322263" cy="323850"/>
            </a:xfrm>
            <a:custGeom>
              <a:avLst/>
              <a:gdLst>
                <a:gd name="T0" fmla="*/ 16 w 203"/>
                <a:gd name="T1" fmla="*/ 87 h 204"/>
                <a:gd name="T2" fmla="*/ 12 w 203"/>
                <a:gd name="T3" fmla="*/ 114 h 204"/>
                <a:gd name="T4" fmla="*/ 25 w 203"/>
                <a:gd name="T5" fmla="*/ 121 h 204"/>
                <a:gd name="T6" fmla="*/ 43 w 203"/>
                <a:gd name="T7" fmla="*/ 168 h 204"/>
                <a:gd name="T8" fmla="*/ 67 w 203"/>
                <a:gd name="T9" fmla="*/ 180 h 204"/>
                <a:gd name="T10" fmla="*/ 82 w 203"/>
                <a:gd name="T11" fmla="*/ 135 h 204"/>
                <a:gd name="T12" fmla="*/ 61 w 203"/>
                <a:gd name="T13" fmla="*/ 91 h 204"/>
                <a:gd name="T14" fmla="*/ 43 w 203"/>
                <a:gd name="T15" fmla="*/ 85 h 204"/>
                <a:gd name="T16" fmla="*/ 33 w 203"/>
                <a:gd name="T17" fmla="*/ 74 h 204"/>
                <a:gd name="T18" fmla="*/ 39 w 203"/>
                <a:gd name="T19" fmla="*/ 66 h 204"/>
                <a:gd name="T20" fmla="*/ 50 w 203"/>
                <a:gd name="T21" fmla="*/ 77 h 204"/>
                <a:gd name="T22" fmla="*/ 60 w 203"/>
                <a:gd name="T23" fmla="*/ 77 h 204"/>
                <a:gd name="T24" fmla="*/ 54 w 203"/>
                <a:gd name="T25" fmla="*/ 70 h 204"/>
                <a:gd name="T26" fmla="*/ 81 w 203"/>
                <a:gd name="T27" fmla="*/ 29 h 204"/>
                <a:gd name="T28" fmla="*/ 86 w 203"/>
                <a:gd name="T29" fmla="*/ 29 h 204"/>
                <a:gd name="T30" fmla="*/ 139 w 203"/>
                <a:gd name="T31" fmla="*/ 22 h 204"/>
                <a:gd name="T32" fmla="*/ 131 w 203"/>
                <a:gd name="T33" fmla="*/ 29 h 204"/>
                <a:gd name="T34" fmla="*/ 116 w 203"/>
                <a:gd name="T35" fmla="*/ 30 h 204"/>
                <a:gd name="T36" fmla="*/ 88 w 203"/>
                <a:gd name="T37" fmla="*/ 41 h 204"/>
                <a:gd name="T38" fmla="*/ 58 w 203"/>
                <a:gd name="T39" fmla="*/ 47 h 204"/>
                <a:gd name="T40" fmla="*/ 39 w 203"/>
                <a:gd name="T41" fmla="*/ 53 h 204"/>
                <a:gd name="T42" fmla="*/ 54 w 203"/>
                <a:gd name="T43" fmla="*/ 57 h 204"/>
                <a:gd name="T44" fmla="*/ 69 w 203"/>
                <a:gd name="T45" fmla="*/ 66 h 204"/>
                <a:gd name="T46" fmla="*/ 71 w 203"/>
                <a:gd name="T47" fmla="*/ 87 h 204"/>
                <a:gd name="T48" fmla="*/ 88 w 203"/>
                <a:gd name="T49" fmla="*/ 94 h 204"/>
                <a:gd name="T50" fmla="*/ 115 w 203"/>
                <a:gd name="T51" fmla="*/ 97 h 204"/>
                <a:gd name="T52" fmla="*/ 153 w 203"/>
                <a:gd name="T53" fmla="*/ 110 h 204"/>
                <a:gd name="T54" fmla="*/ 171 w 203"/>
                <a:gd name="T55" fmla="*/ 105 h 204"/>
                <a:gd name="T56" fmla="*/ 182 w 203"/>
                <a:gd name="T57" fmla="*/ 101 h 204"/>
                <a:gd name="T58" fmla="*/ 185 w 203"/>
                <a:gd name="T59" fmla="*/ 93 h 204"/>
                <a:gd name="T60" fmla="*/ 177 w 203"/>
                <a:gd name="T61" fmla="*/ 34 h 204"/>
                <a:gd name="T62" fmla="*/ 156 w 203"/>
                <a:gd name="T63" fmla="*/ 13 h 204"/>
                <a:gd name="T64" fmla="*/ 166 w 203"/>
                <a:gd name="T65" fmla="*/ 7 h 204"/>
                <a:gd name="T66" fmla="*/ 195 w 203"/>
                <a:gd name="T67" fmla="*/ 42 h 204"/>
                <a:gd name="T68" fmla="*/ 194 w 203"/>
                <a:gd name="T69" fmla="*/ 100 h 204"/>
                <a:gd name="T70" fmla="*/ 195 w 203"/>
                <a:gd name="T71" fmla="*/ 112 h 204"/>
                <a:gd name="T72" fmla="*/ 190 w 203"/>
                <a:gd name="T73" fmla="*/ 129 h 204"/>
                <a:gd name="T74" fmla="*/ 171 w 203"/>
                <a:gd name="T75" fmla="*/ 117 h 204"/>
                <a:gd name="T76" fmla="*/ 161 w 203"/>
                <a:gd name="T77" fmla="*/ 117 h 204"/>
                <a:gd name="T78" fmla="*/ 149 w 203"/>
                <a:gd name="T79" fmla="*/ 131 h 204"/>
                <a:gd name="T80" fmla="*/ 103 w 203"/>
                <a:gd name="T81" fmla="*/ 104 h 204"/>
                <a:gd name="T82" fmla="*/ 81 w 203"/>
                <a:gd name="T83" fmla="*/ 104 h 204"/>
                <a:gd name="T84" fmla="*/ 92 w 203"/>
                <a:gd name="T85" fmla="*/ 130 h 204"/>
                <a:gd name="T86" fmla="*/ 76 w 203"/>
                <a:gd name="T87" fmla="*/ 184 h 204"/>
                <a:gd name="T88" fmla="*/ 50 w 203"/>
                <a:gd name="T89" fmla="*/ 201 h 204"/>
                <a:gd name="T90" fmla="*/ 20 w 203"/>
                <a:gd name="T91" fmla="*/ 132 h 204"/>
                <a:gd name="T92" fmla="*/ 6 w 203"/>
                <a:gd name="T93" fmla="*/ 123 h 204"/>
                <a:gd name="T94" fmla="*/ 4 w 203"/>
                <a:gd name="T95" fmla="*/ 88 h 204"/>
                <a:gd name="T96" fmla="*/ 29 w 203"/>
                <a:gd name="T97" fmla="*/ 62 h 204"/>
                <a:gd name="T98" fmla="*/ 48 w 203"/>
                <a:gd name="T99" fmla="*/ 37 h 204"/>
                <a:gd name="T100" fmla="*/ 75 w 203"/>
                <a:gd name="T101" fmla="*/ 19 h 204"/>
                <a:gd name="T102" fmla="*/ 98 w 203"/>
                <a:gd name="T103" fmla="*/ 22 h 204"/>
                <a:gd name="T104" fmla="*/ 113 w 203"/>
                <a:gd name="T105" fmla="*/ 20 h 204"/>
                <a:gd name="T106" fmla="*/ 124 w 203"/>
                <a:gd name="T107" fmla="*/ 20 h 204"/>
                <a:gd name="T108" fmla="*/ 140 w 203"/>
                <a:gd name="T109" fmla="*/ 8 h 204"/>
                <a:gd name="T110" fmla="*/ 149 w 203"/>
                <a:gd name="T11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04">
                  <a:moveTo>
                    <a:pt x="30" y="74"/>
                  </a:moveTo>
                  <a:lnTo>
                    <a:pt x="26" y="75"/>
                  </a:lnTo>
                  <a:lnTo>
                    <a:pt x="23" y="76"/>
                  </a:lnTo>
                  <a:lnTo>
                    <a:pt x="20" y="80"/>
                  </a:lnTo>
                  <a:lnTo>
                    <a:pt x="17" y="83"/>
                  </a:lnTo>
                  <a:lnTo>
                    <a:pt x="16" y="87"/>
                  </a:lnTo>
                  <a:lnTo>
                    <a:pt x="14" y="89"/>
                  </a:lnTo>
                  <a:lnTo>
                    <a:pt x="13" y="96"/>
                  </a:lnTo>
                  <a:lnTo>
                    <a:pt x="12" y="101"/>
                  </a:lnTo>
                  <a:lnTo>
                    <a:pt x="10" y="108"/>
                  </a:lnTo>
                  <a:lnTo>
                    <a:pt x="12" y="113"/>
                  </a:lnTo>
                  <a:lnTo>
                    <a:pt x="12" y="114"/>
                  </a:lnTo>
                  <a:lnTo>
                    <a:pt x="12" y="115"/>
                  </a:lnTo>
                  <a:lnTo>
                    <a:pt x="14" y="115"/>
                  </a:lnTo>
                  <a:lnTo>
                    <a:pt x="17" y="117"/>
                  </a:lnTo>
                  <a:lnTo>
                    <a:pt x="18" y="118"/>
                  </a:lnTo>
                  <a:lnTo>
                    <a:pt x="22" y="118"/>
                  </a:lnTo>
                  <a:lnTo>
                    <a:pt x="25" y="121"/>
                  </a:lnTo>
                  <a:lnTo>
                    <a:pt x="27" y="122"/>
                  </a:lnTo>
                  <a:lnTo>
                    <a:pt x="29" y="126"/>
                  </a:lnTo>
                  <a:lnTo>
                    <a:pt x="30" y="130"/>
                  </a:lnTo>
                  <a:lnTo>
                    <a:pt x="34" y="142"/>
                  </a:lnTo>
                  <a:lnTo>
                    <a:pt x="38" y="155"/>
                  </a:lnTo>
                  <a:lnTo>
                    <a:pt x="43" y="168"/>
                  </a:lnTo>
                  <a:lnTo>
                    <a:pt x="48" y="181"/>
                  </a:lnTo>
                  <a:lnTo>
                    <a:pt x="54" y="190"/>
                  </a:lnTo>
                  <a:lnTo>
                    <a:pt x="58" y="194"/>
                  </a:lnTo>
                  <a:lnTo>
                    <a:pt x="59" y="193"/>
                  </a:lnTo>
                  <a:lnTo>
                    <a:pt x="60" y="191"/>
                  </a:lnTo>
                  <a:lnTo>
                    <a:pt x="67" y="180"/>
                  </a:lnTo>
                  <a:lnTo>
                    <a:pt x="69" y="168"/>
                  </a:lnTo>
                  <a:lnTo>
                    <a:pt x="72" y="159"/>
                  </a:lnTo>
                  <a:lnTo>
                    <a:pt x="77" y="149"/>
                  </a:lnTo>
                  <a:lnTo>
                    <a:pt x="85" y="139"/>
                  </a:lnTo>
                  <a:lnTo>
                    <a:pt x="84" y="138"/>
                  </a:lnTo>
                  <a:lnTo>
                    <a:pt x="82" y="135"/>
                  </a:lnTo>
                  <a:lnTo>
                    <a:pt x="80" y="131"/>
                  </a:lnTo>
                  <a:lnTo>
                    <a:pt x="78" y="129"/>
                  </a:lnTo>
                  <a:lnTo>
                    <a:pt x="76" y="125"/>
                  </a:lnTo>
                  <a:lnTo>
                    <a:pt x="68" y="113"/>
                  </a:lnTo>
                  <a:lnTo>
                    <a:pt x="63" y="101"/>
                  </a:lnTo>
                  <a:lnTo>
                    <a:pt x="61" y="91"/>
                  </a:lnTo>
                  <a:lnTo>
                    <a:pt x="63" y="91"/>
                  </a:lnTo>
                  <a:lnTo>
                    <a:pt x="59" y="92"/>
                  </a:lnTo>
                  <a:lnTo>
                    <a:pt x="54" y="91"/>
                  </a:lnTo>
                  <a:lnTo>
                    <a:pt x="50" y="89"/>
                  </a:lnTo>
                  <a:lnTo>
                    <a:pt x="46" y="88"/>
                  </a:lnTo>
                  <a:lnTo>
                    <a:pt x="43" y="85"/>
                  </a:lnTo>
                  <a:lnTo>
                    <a:pt x="41" y="84"/>
                  </a:lnTo>
                  <a:lnTo>
                    <a:pt x="39" y="81"/>
                  </a:lnTo>
                  <a:lnTo>
                    <a:pt x="37" y="80"/>
                  </a:lnTo>
                  <a:lnTo>
                    <a:pt x="35" y="77"/>
                  </a:lnTo>
                  <a:lnTo>
                    <a:pt x="34" y="75"/>
                  </a:lnTo>
                  <a:lnTo>
                    <a:pt x="33" y="74"/>
                  </a:lnTo>
                  <a:lnTo>
                    <a:pt x="30" y="74"/>
                  </a:lnTo>
                  <a:lnTo>
                    <a:pt x="30" y="74"/>
                  </a:lnTo>
                  <a:close/>
                  <a:moveTo>
                    <a:pt x="44" y="63"/>
                  </a:moveTo>
                  <a:lnTo>
                    <a:pt x="41" y="64"/>
                  </a:lnTo>
                  <a:lnTo>
                    <a:pt x="37" y="64"/>
                  </a:lnTo>
                  <a:lnTo>
                    <a:pt x="39" y="66"/>
                  </a:lnTo>
                  <a:lnTo>
                    <a:pt x="42" y="68"/>
                  </a:lnTo>
                  <a:lnTo>
                    <a:pt x="44" y="71"/>
                  </a:lnTo>
                  <a:lnTo>
                    <a:pt x="46" y="74"/>
                  </a:lnTo>
                  <a:lnTo>
                    <a:pt x="47" y="75"/>
                  </a:lnTo>
                  <a:lnTo>
                    <a:pt x="48" y="76"/>
                  </a:lnTo>
                  <a:lnTo>
                    <a:pt x="50" y="77"/>
                  </a:lnTo>
                  <a:lnTo>
                    <a:pt x="52" y="79"/>
                  </a:lnTo>
                  <a:lnTo>
                    <a:pt x="55" y="80"/>
                  </a:lnTo>
                  <a:lnTo>
                    <a:pt x="56" y="80"/>
                  </a:lnTo>
                  <a:lnTo>
                    <a:pt x="58" y="80"/>
                  </a:lnTo>
                  <a:lnTo>
                    <a:pt x="59" y="79"/>
                  </a:lnTo>
                  <a:lnTo>
                    <a:pt x="60" y="77"/>
                  </a:lnTo>
                  <a:lnTo>
                    <a:pt x="60" y="75"/>
                  </a:lnTo>
                  <a:lnTo>
                    <a:pt x="60" y="72"/>
                  </a:lnTo>
                  <a:lnTo>
                    <a:pt x="60" y="71"/>
                  </a:lnTo>
                  <a:lnTo>
                    <a:pt x="59" y="70"/>
                  </a:lnTo>
                  <a:lnTo>
                    <a:pt x="56" y="71"/>
                  </a:lnTo>
                  <a:lnTo>
                    <a:pt x="54" y="70"/>
                  </a:lnTo>
                  <a:lnTo>
                    <a:pt x="51" y="68"/>
                  </a:lnTo>
                  <a:lnTo>
                    <a:pt x="48" y="67"/>
                  </a:lnTo>
                  <a:lnTo>
                    <a:pt x="46" y="64"/>
                  </a:lnTo>
                  <a:lnTo>
                    <a:pt x="44" y="63"/>
                  </a:lnTo>
                  <a:close/>
                  <a:moveTo>
                    <a:pt x="86" y="28"/>
                  </a:moveTo>
                  <a:lnTo>
                    <a:pt x="81" y="29"/>
                  </a:lnTo>
                  <a:lnTo>
                    <a:pt x="76" y="29"/>
                  </a:lnTo>
                  <a:lnTo>
                    <a:pt x="80" y="30"/>
                  </a:lnTo>
                  <a:lnTo>
                    <a:pt x="82" y="32"/>
                  </a:lnTo>
                  <a:lnTo>
                    <a:pt x="86" y="33"/>
                  </a:lnTo>
                  <a:lnTo>
                    <a:pt x="85" y="32"/>
                  </a:lnTo>
                  <a:lnTo>
                    <a:pt x="86" y="29"/>
                  </a:lnTo>
                  <a:lnTo>
                    <a:pt x="86" y="28"/>
                  </a:lnTo>
                  <a:close/>
                  <a:moveTo>
                    <a:pt x="153" y="11"/>
                  </a:moveTo>
                  <a:lnTo>
                    <a:pt x="150" y="15"/>
                  </a:lnTo>
                  <a:lnTo>
                    <a:pt x="147" y="17"/>
                  </a:lnTo>
                  <a:lnTo>
                    <a:pt x="143" y="21"/>
                  </a:lnTo>
                  <a:lnTo>
                    <a:pt x="139" y="22"/>
                  </a:lnTo>
                  <a:lnTo>
                    <a:pt x="136" y="24"/>
                  </a:lnTo>
                  <a:lnTo>
                    <a:pt x="135" y="24"/>
                  </a:lnTo>
                  <a:lnTo>
                    <a:pt x="133" y="25"/>
                  </a:lnTo>
                  <a:lnTo>
                    <a:pt x="132" y="25"/>
                  </a:lnTo>
                  <a:lnTo>
                    <a:pt x="131" y="28"/>
                  </a:lnTo>
                  <a:lnTo>
                    <a:pt x="131" y="29"/>
                  </a:lnTo>
                  <a:lnTo>
                    <a:pt x="128" y="32"/>
                  </a:lnTo>
                  <a:lnTo>
                    <a:pt x="126" y="33"/>
                  </a:lnTo>
                  <a:lnTo>
                    <a:pt x="123" y="34"/>
                  </a:lnTo>
                  <a:lnTo>
                    <a:pt x="120" y="33"/>
                  </a:lnTo>
                  <a:lnTo>
                    <a:pt x="118" y="32"/>
                  </a:lnTo>
                  <a:lnTo>
                    <a:pt x="116" y="30"/>
                  </a:lnTo>
                  <a:lnTo>
                    <a:pt x="110" y="34"/>
                  </a:lnTo>
                  <a:lnTo>
                    <a:pt x="101" y="38"/>
                  </a:lnTo>
                  <a:lnTo>
                    <a:pt x="93" y="40"/>
                  </a:lnTo>
                  <a:lnTo>
                    <a:pt x="90" y="40"/>
                  </a:lnTo>
                  <a:lnTo>
                    <a:pt x="89" y="38"/>
                  </a:lnTo>
                  <a:lnTo>
                    <a:pt x="88" y="41"/>
                  </a:lnTo>
                  <a:lnTo>
                    <a:pt x="86" y="42"/>
                  </a:lnTo>
                  <a:lnTo>
                    <a:pt x="85" y="43"/>
                  </a:lnTo>
                  <a:lnTo>
                    <a:pt x="82" y="43"/>
                  </a:lnTo>
                  <a:lnTo>
                    <a:pt x="80" y="45"/>
                  </a:lnTo>
                  <a:lnTo>
                    <a:pt x="75" y="45"/>
                  </a:lnTo>
                  <a:lnTo>
                    <a:pt x="58" y="47"/>
                  </a:lnTo>
                  <a:lnTo>
                    <a:pt x="47" y="49"/>
                  </a:lnTo>
                  <a:lnTo>
                    <a:pt x="41" y="51"/>
                  </a:lnTo>
                  <a:lnTo>
                    <a:pt x="37" y="54"/>
                  </a:lnTo>
                  <a:lnTo>
                    <a:pt x="38" y="54"/>
                  </a:lnTo>
                  <a:lnTo>
                    <a:pt x="39" y="54"/>
                  </a:lnTo>
                  <a:lnTo>
                    <a:pt x="39" y="53"/>
                  </a:lnTo>
                  <a:lnTo>
                    <a:pt x="42" y="51"/>
                  </a:lnTo>
                  <a:lnTo>
                    <a:pt x="44" y="51"/>
                  </a:lnTo>
                  <a:lnTo>
                    <a:pt x="47" y="51"/>
                  </a:lnTo>
                  <a:lnTo>
                    <a:pt x="50" y="53"/>
                  </a:lnTo>
                  <a:lnTo>
                    <a:pt x="52" y="55"/>
                  </a:lnTo>
                  <a:lnTo>
                    <a:pt x="54" y="57"/>
                  </a:lnTo>
                  <a:lnTo>
                    <a:pt x="55" y="58"/>
                  </a:lnTo>
                  <a:lnTo>
                    <a:pt x="56" y="59"/>
                  </a:lnTo>
                  <a:lnTo>
                    <a:pt x="59" y="59"/>
                  </a:lnTo>
                  <a:lnTo>
                    <a:pt x="63" y="59"/>
                  </a:lnTo>
                  <a:lnTo>
                    <a:pt x="67" y="62"/>
                  </a:lnTo>
                  <a:lnTo>
                    <a:pt x="69" y="66"/>
                  </a:lnTo>
                  <a:lnTo>
                    <a:pt x="71" y="70"/>
                  </a:lnTo>
                  <a:lnTo>
                    <a:pt x="72" y="75"/>
                  </a:lnTo>
                  <a:lnTo>
                    <a:pt x="71" y="79"/>
                  </a:lnTo>
                  <a:lnTo>
                    <a:pt x="69" y="83"/>
                  </a:lnTo>
                  <a:lnTo>
                    <a:pt x="67" y="87"/>
                  </a:lnTo>
                  <a:lnTo>
                    <a:pt x="71" y="87"/>
                  </a:lnTo>
                  <a:lnTo>
                    <a:pt x="75" y="87"/>
                  </a:lnTo>
                  <a:lnTo>
                    <a:pt x="78" y="89"/>
                  </a:lnTo>
                  <a:lnTo>
                    <a:pt x="82" y="91"/>
                  </a:lnTo>
                  <a:lnTo>
                    <a:pt x="85" y="93"/>
                  </a:lnTo>
                  <a:lnTo>
                    <a:pt x="88" y="94"/>
                  </a:lnTo>
                  <a:lnTo>
                    <a:pt x="88" y="94"/>
                  </a:lnTo>
                  <a:lnTo>
                    <a:pt x="88" y="93"/>
                  </a:lnTo>
                  <a:lnTo>
                    <a:pt x="89" y="92"/>
                  </a:lnTo>
                  <a:lnTo>
                    <a:pt x="92" y="91"/>
                  </a:lnTo>
                  <a:lnTo>
                    <a:pt x="94" y="91"/>
                  </a:lnTo>
                  <a:lnTo>
                    <a:pt x="103" y="92"/>
                  </a:lnTo>
                  <a:lnTo>
                    <a:pt x="115" y="97"/>
                  </a:lnTo>
                  <a:lnTo>
                    <a:pt x="127" y="104"/>
                  </a:lnTo>
                  <a:lnTo>
                    <a:pt x="139" y="112"/>
                  </a:lnTo>
                  <a:lnTo>
                    <a:pt x="148" y="119"/>
                  </a:lnTo>
                  <a:lnTo>
                    <a:pt x="149" y="118"/>
                  </a:lnTo>
                  <a:lnTo>
                    <a:pt x="150" y="114"/>
                  </a:lnTo>
                  <a:lnTo>
                    <a:pt x="153" y="110"/>
                  </a:lnTo>
                  <a:lnTo>
                    <a:pt x="154" y="108"/>
                  </a:lnTo>
                  <a:lnTo>
                    <a:pt x="157" y="105"/>
                  </a:lnTo>
                  <a:lnTo>
                    <a:pt x="161" y="104"/>
                  </a:lnTo>
                  <a:lnTo>
                    <a:pt x="164" y="102"/>
                  </a:lnTo>
                  <a:lnTo>
                    <a:pt x="167" y="104"/>
                  </a:lnTo>
                  <a:lnTo>
                    <a:pt x="171" y="105"/>
                  </a:lnTo>
                  <a:lnTo>
                    <a:pt x="177" y="108"/>
                  </a:lnTo>
                  <a:lnTo>
                    <a:pt x="182" y="112"/>
                  </a:lnTo>
                  <a:lnTo>
                    <a:pt x="185" y="113"/>
                  </a:lnTo>
                  <a:lnTo>
                    <a:pt x="183" y="109"/>
                  </a:lnTo>
                  <a:lnTo>
                    <a:pt x="182" y="105"/>
                  </a:lnTo>
                  <a:lnTo>
                    <a:pt x="182" y="101"/>
                  </a:lnTo>
                  <a:lnTo>
                    <a:pt x="182" y="101"/>
                  </a:lnTo>
                  <a:lnTo>
                    <a:pt x="182" y="100"/>
                  </a:lnTo>
                  <a:lnTo>
                    <a:pt x="183" y="97"/>
                  </a:lnTo>
                  <a:lnTo>
                    <a:pt x="183" y="97"/>
                  </a:lnTo>
                  <a:lnTo>
                    <a:pt x="183" y="94"/>
                  </a:lnTo>
                  <a:lnTo>
                    <a:pt x="185" y="93"/>
                  </a:lnTo>
                  <a:lnTo>
                    <a:pt x="186" y="89"/>
                  </a:lnTo>
                  <a:lnTo>
                    <a:pt x="190" y="80"/>
                  </a:lnTo>
                  <a:lnTo>
                    <a:pt x="191" y="70"/>
                  </a:lnTo>
                  <a:lnTo>
                    <a:pt x="191" y="60"/>
                  </a:lnTo>
                  <a:lnTo>
                    <a:pt x="186" y="47"/>
                  </a:lnTo>
                  <a:lnTo>
                    <a:pt x="177" y="34"/>
                  </a:lnTo>
                  <a:lnTo>
                    <a:pt x="164" y="20"/>
                  </a:lnTo>
                  <a:lnTo>
                    <a:pt x="162" y="19"/>
                  </a:lnTo>
                  <a:lnTo>
                    <a:pt x="161" y="17"/>
                  </a:lnTo>
                  <a:lnTo>
                    <a:pt x="160" y="16"/>
                  </a:lnTo>
                  <a:lnTo>
                    <a:pt x="158" y="15"/>
                  </a:lnTo>
                  <a:lnTo>
                    <a:pt x="156" y="13"/>
                  </a:lnTo>
                  <a:lnTo>
                    <a:pt x="153" y="11"/>
                  </a:lnTo>
                  <a:close/>
                  <a:moveTo>
                    <a:pt x="152" y="0"/>
                  </a:moveTo>
                  <a:lnTo>
                    <a:pt x="156" y="0"/>
                  </a:lnTo>
                  <a:lnTo>
                    <a:pt x="158" y="2"/>
                  </a:lnTo>
                  <a:lnTo>
                    <a:pt x="162" y="4"/>
                  </a:lnTo>
                  <a:lnTo>
                    <a:pt x="166" y="7"/>
                  </a:lnTo>
                  <a:lnTo>
                    <a:pt x="169" y="9"/>
                  </a:lnTo>
                  <a:lnTo>
                    <a:pt x="170" y="12"/>
                  </a:lnTo>
                  <a:lnTo>
                    <a:pt x="170" y="12"/>
                  </a:lnTo>
                  <a:lnTo>
                    <a:pt x="177" y="19"/>
                  </a:lnTo>
                  <a:lnTo>
                    <a:pt x="186" y="29"/>
                  </a:lnTo>
                  <a:lnTo>
                    <a:pt x="195" y="42"/>
                  </a:lnTo>
                  <a:lnTo>
                    <a:pt x="202" y="57"/>
                  </a:lnTo>
                  <a:lnTo>
                    <a:pt x="203" y="70"/>
                  </a:lnTo>
                  <a:lnTo>
                    <a:pt x="200" y="81"/>
                  </a:lnTo>
                  <a:lnTo>
                    <a:pt x="196" y="93"/>
                  </a:lnTo>
                  <a:lnTo>
                    <a:pt x="195" y="96"/>
                  </a:lnTo>
                  <a:lnTo>
                    <a:pt x="194" y="100"/>
                  </a:lnTo>
                  <a:lnTo>
                    <a:pt x="194" y="102"/>
                  </a:lnTo>
                  <a:lnTo>
                    <a:pt x="194" y="102"/>
                  </a:lnTo>
                  <a:lnTo>
                    <a:pt x="194" y="104"/>
                  </a:lnTo>
                  <a:lnTo>
                    <a:pt x="194" y="106"/>
                  </a:lnTo>
                  <a:lnTo>
                    <a:pt x="195" y="109"/>
                  </a:lnTo>
                  <a:lnTo>
                    <a:pt x="195" y="112"/>
                  </a:lnTo>
                  <a:lnTo>
                    <a:pt x="196" y="117"/>
                  </a:lnTo>
                  <a:lnTo>
                    <a:pt x="198" y="119"/>
                  </a:lnTo>
                  <a:lnTo>
                    <a:pt x="198" y="123"/>
                  </a:lnTo>
                  <a:lnTo>
                    <a:pt x="196" y="126"/>
                  </a:lnTo>
                  <a:lnTo>
                    <a:pt x="194" y="127"/>
                  </a:lnTo>
                  <a:lnTo>
                    <a:pt x="190" y="129"/>
                  </a:lnTo>
                  <a:lnTo>
                    <a:pt x="188" y="129"/>
                  </a:lnTo>
                  <a:lnTo>
                    <a:pt x="186" y="127"/>
                  </a:lnTo>
                  <a:lnTo>
                    <a:pt x="183" y="126"/>
                  </a:lnTo>
                  <a:lnTo>
                    <a:pt x="181" y="123"/>
                  </a:lnTo>
                  <a:lnTo>
                    <a:pt x="175" y="121"/>
                  </a:lnTo>
                  <a:lnTo>
                    <a:pt x="171" y="117"/>
                  </a:lnTo>
                  <a:lnTo>
                    <a:pt x="169" y="115"/>
                  </a:lnTo>
                  <a:lnTo>
                    <a:pt x="166" y="114"/>
                  </a:lnTo>
                  <a:lnTo>
                    <a:pt x="165" y="114"/>
                  </a:lnTo>
                  <a:lnTo>
                    <a:pt x="164" y="114"/>
                  </a:lnTo>
                  <a:lnTo>
                    <a:pt x="164" y="114"/>
                  </a:lnTo>
                  <a:lnTo>
                    <a:pt x="161" y="117"/>
                  </a:lnTo>
                  <a:lnTo>
                    <a:pt x="160" y="119"/>
                  </a:lnTo>
                  <a:lnTo>
                    <a:pt x="158" y="123"/>
                  </a:lnTo>
                  <a:lnTo>
                    <a:pt x="157" y="126"/>
                  </a:lnTo>
                  <a:lnTo>
                    <a:pt x="156" y="129"/>
                  </a:lnTo>
                  <a:lnTo>
                    <a:pt x="152" y="131"/>
                  </a:lnTo>
                  <a:lnTo>
                    <a:pt x="149" y="131"/>
                  </a:lnTo>
                  <a:lnTo>
                    <a:pt x="144" y="130"/>
                  </a:lnTo>
                  <a:lnTo>
                    <a:pt x="141" y="127"/>
                  </a:lnTo>
                  <a:lnTo>
                    <a:pt x="133" y="121"/>
                  </a:lnTo>
                  <a:lnTo>
                    <a:pt x="123" y="114"/>
                  </a:lnTo>
                  <a:lnTo>
                    <a:pt x="113" y="108"/>
                  </a:lnTo>
                  <a:lnTo>
                    <a:pt x="103" y="104"/>
                  </a:lnTo>
                  <a:lnTo>
                    <a:pt x="95" y="101"/>
                  </a:lnTo>
                  <a:lnTo>
                    <a:pt x="94" y="104"/>
                  </a:lnTo>
                  <a:lnTo>
                    <a:pt x="92" y="106"/>
                  </a:lnTo>
                  <a:lnTo>
                    <a:pt x="88" y="106"/>
                  </a:lnTo>
                  <a:lnTo>
                    <a:pt x="84" y="106"/>
                  </a:lnTo>
                  <a:lnTo>
                    <a:pt x="81" y="104"/>
                  </a:lnTo>
                  <a:lnTo>
                    <a:pt x="78" y="101"/>
                  </a:lnTo>
                  <a:lnTo>
                    <a:pt x="76" y="100"/>
                  </a:lnTo>
                  <a:lnTo>
                    <a:pt x="73" y="98"/>
                  </a:lnTo>
                  <a:lnTo>
                    <a:pt x="78" y="109"/>
                  </a:lnTo>
                  <a:lnTo>
                    <a:pt x="85" y="119"/>
                  </a:lnTo>
                  <a:lnTo>
                    <a:pt x="92" y="130"/>
                  </a:lnTo>
                  <a:lnTo>
                    <a:pt x="95" y="139"/>
                  </a:lnTo>
                  <a:lnTo>
                    <a:pt x="93" y="146"/>
                  </a:lnTo>
                  <a:lnTo>
                    <a:pt x="86" y="155"/>
                  </a:lnTo>
                  <a:lnTo>
                    <a:pt x="82" y="163"/>
                  </a:lnTo>
                  <a:lnTo>
                    <a:pt x="80" y="172"/>
                  </a:lnTo>
                  <a:lnTo>
                    <a:pt x="76" y="184"/>
                  </a:lnTo>
                  <a:lnTo>
                    <a:pt x="68" y="198"/>
                  </a:lnTo>
                  <a:lnTo>
                    <a:pt x="65" y="201"/>
                  </a:lnTo>
                  <a:lnTo>
                    <a:pt x="63" y="203"/>
                  </a:lnTo>
                  <a:lnTo>
                    <a:pt x="60" y="204"/>
                  </a:lnTo>
                  <a:lnTo>
                    <a:pt x="58" y="204"/>
                  </a:lnTo>
                  <a:lnTo>
                    <a:pt x="50" y="201"/>
                  </a:lnTo>
                  <a:lnTo>
                    <a:pt x="41" y="189"/>
                  </a:lnTo>
                  <a:lnTo>
                    <a:pt x="31" y="169"/>
                  </a:lnTo>
                  <a:lnTo>
                    <a:pt x="27" y="156"/>
                  </a:lnTo>
                  <a:lnTo>
                    <a:pt x="23" y="146"/>
                  </a:lnTo>
                  <a:lnTo>
                    <a:pt x="21" y="138"/>
                  </a:lnTo>
                  <a:lnTo>
                    <a:pt x="20" y="132"/>
                  </a:lnTo>
                  <a:lnTo>
                    <a:pt x="20" y="130"/>
                  </a:lnTo>
                  <a:lnTo>
                    <a:pt x="17" y="129"/>
                  </a:lnTo>
                  <a:lnTo>
                    <a:pt x="13" y="127"/>
                  </a:lnTo>
                  <a:lnTo>
                    <a:pt x="12" y="126"/>
                  </a:lnTo>
                  <a:lnTo>
                    <a:pt x="9" y="126"/>
                  </a:lnTo>
                  <a:lnTo>
                    <a:pt x="6" y="123"/>
                  </a:lnTo>
                  <a:lnTo>
                    <a:pt x="4" y="122"/>
                  </a:lnTo>
                  <a:lnTo>
                    <a:pt x="1" y="119"/>
                  </a:lnTo>
                  <a:lnTo>
                    <a:pt x="0" y="115"/>
                  </a:lnTo>
                  <a:lnTo>
                    <a:pt x="0" y="104"/>
                  </a:lnTo>
                  <a:lnTo>
                    <a:pt x="3" y="93"/>
                  </a:lnTo>
                  <a:lnTo>
                    <a:pt x="4" y="88"/>
                  </a:lnTo>
                  <a:lnTo>
                    <a:pt x="6" y="80"/>
                  </a:lnTo>
                  <a:lnTo>
                    <a:pt x="12" y="72"/>
                  </a:lnTo>
                  <a:lnTo>
                    <a:pt x="20" y="66"/>
                  </a:lnTo>
                  <a:lnTo>
                    <a:pt x="30" y="63"/>
                  </a:lnTo>
                  <a:lnTo>
                    <a:pt x="31" y="63"/>
                  </a:lnTo>
                  <a:lnTo>
                    <a:pt x="29" y="62"/>
                  </a:lnTo>
                  <a:lnTo>
                    <a:pt x="27" y="59"/>
                  </a:lnTo>
                  <a:lnTo>
                    <a:pt x="25" y="57"/>
                  </a:lnTo>
                  <a:lnTo>
                    <a:pt x="25" y="53"/>
                  </a:lnTo>
                  <a:lnTo>
                    <a:pt x="29" y="46"/>
                  </a:lnTo>
                  <a:lnTo>
                    <a:pt x="38" y="41"/>
                  </a:lnTo>
                  <a:lnTo>
                    <a:pt x="48" y="37"/>
                  </a:lnTo>
                  <a:lnTo>
                    <a:pt x="61" y="36"/>
                  </a:lnTo>
                  <a:lnTo>
                    <a:pt x="60" y="33"/>
                  </a:lnTo>
                  <a:lnTo>
                    <a:pt x="59" y="30"/>
                  </a:lnTo>
                  <a:lnTo>
                    <a:pt x="61" y="25"/>
                  </a:lnTo>
                  <a:lnTo>
                    <a:pt x="67" y="21"/>
                  </a:lnTo>
                  <a:lnTo>
                    <a:pt x="75" y="19"/>
                  </a:lnTo>
                  <a:lnTo>
                    <a:pt x="81" y="17"/>
                  </a:lnTo>
                  <a:lnTo>
                    <a:pt x="86" y="17"/>
                  </a:lnTo>
                  <a:lnTo>
                    <a:pt x="90" y="17"/>
                  </a:lnTo>
                  <a:lnTo>
                    <a:pt x="94" y="19"/>
                  </a:lnTo>
                  <a:lnTo>
                    <a:pt x="97" y="21"/>
                  </a:lnTo>
                  <a:lnTo>
                    <a:pt x="98" y="22"/>
                  </a:lnTo>
                  <a:lnTo>
                    <a:pt x="99" y="22"/>
                  </a:lnTo>
                  <a:lnTo>
                    <a:pt x="101" y="24"/>
                  </a:lnTo>
                  <a:lnTo>
                    <a:pt x="102" y="25"/>
                  </a:lnTo>
                  <a:lnTo>
                    <a:pt x="102" y="25"/>
                  </a:lnTo>
                  <a:lnTo>
                    <a:pt x="107" y="24"/>
                  </a:lnTo>
                  <a:lnTo>
                    <a:pt x="113" y="20"/>
                  </a:lnTo>
                  <a:lnTo>
                    <a:pt x="115" y="20"/>
                  </a:lnTo>
                  <a:lnTo>
                    <a:pt x="116" y="20"/>
                  </a:lnTo>
                  <a:lnTo>
                    <a:pt x="119" y="20"/>
                  </a:lnTo>
                  <a:lnTo>
                    <a:pt x="122" y="21"/>
                  </a:lnTo>
                  <a:lnTo>
                    <a:pt x="123" y="21"/>
                  </a:lnTo>
                  <a:lnTo>
                    <a:pt x="124" y="20"/>
                  </a:lnTo>
                  <a:lnTo>
                    <a:pt x="127" y="17"/>
                  </a:lnTo>
                  <a:lnTo>
                    <a:pt x="130" y="15"/>
                  </a:lnTo>
                  <a:lnTo>
                    <a:pt x="133" y="13"/>
                  </a:lnTo>
                  <a:lnTo>
                    <a:pt x="135" y="12"/>
                  </a:lnTo>
                  <a:lnTo>
                    <a:pt x="137" y="11"/>
                  </a:lnTo>
                  <a:lnTo>
                    <a:pt x="140" y="8"/>
                  </a:lnTo>
                  <a:lnTo>
                    <a:pt x="143" y="7"/>
                  </a:lnTo>
                  <a:lnTo>
                    <a:pt x="144" y="4"/>
                  </a:lnTo>
                  <a:lnTo>
                    <a:pt x="145" y="4"/>
                  </a:lnTo>
                  <a:lnTo>
                    <a:pt x="145" y="3"/>
                  </a:lnTo>
                  <a:lnTo>
                    <a:pt x="148" y="2"/>
                  </a:lnTo>
                  <a:lnTo>
                    <a:pt x="149" y="0"/>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26" name="Picture 2" descr="Flag of Croatia - Wikipedia">
            <a:extLst>
              <a:ext uri="{FF2B5EF4-FFF2-40B4-BE49-F238E27FC236}">
                <a16:creationId xmlns:a16="http://schemas.microsoft.com/office/drawing/2014/main" id="{04A9ED64-6CE5-41F7-A044-F25A588FA3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240" y="1864467"/>
            <a:ext cx="504257" cy="31167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82BD1E80-16CF-411F-9E6B-60CC7B015C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6823" y="3292855"/>
            <a:ext cx="840211" cy="392551"/>
          </a:xfrm>
          <a:prstGeom prst="rect">
            <a:avLst/>
          </a:prstGeom>
        </p:spPr>
      </p:pic>
      <p:sp>
        <p:nvSpPr>
          <p:cNvPr id="247" name="Tekstvak 246">
            <a:extLst>
              <a:ext uri="{FF2B5EF4-FFF2-40B4-BE49-F238E27FC236}">
                <a16:creationId xmlns:a16="http://schemas.microsoft.com/office/drawing/2014/main" id="{E5ACD9C4-F922-4094-93DA-48536A803E34}"/>
              </a:ext>
            </a:extLst>
          </p:cNvPr>
          <p:cNvSpPr txBox="1"/>
          <p:nvPr/>
        </p:nvSpPr>
        <p:spPr>
          <a:xfrm>
            <a:off x="2349136" y="3610313"/>
            <a:ext cx="731032"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Zagreb</a:t>
            </a:r>
          </a:p>
        </p:txBody>
      </p:sp>
      <p:sp>
        <p:nvSpPr>
          <p:cNvPr id="51" name="Tekstvak 50">
            <a:extLst>
              <a:ext uri="{FF2B5EF4-FFF2-40B4-BE49-F238E27FC236}">
                <a16:creationId xmlns:a16="http://schemas.microsoft.com/office/drawing/2014/main" id="{2CE55605-7CCA-4B61-B98A-DE0DA9E21BDD}"/>
              </a:ext>
            </a:extLst>
          </p:cNvPr>
          <p:cNvSpPr txBox="1"/>
          <p:nvPr/>
        </p:nvSpPr>
        <p:spPr>
          <a:xfrm>
            <a:off x="1590853" y="3612148"/>
            <a:ext cx="857954"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Düsseldorf</a:t>
            </a:r>
          </a:p>
        </p:txBody>
      </p:sp>
    </p:spTree>
    <p:extLst>
      <p:ext uri="{BB962C8B-B14F-4D97-AF65-F5344CB8AC3E}">
        <p14:creationId xmlns:p14="http://schemas.microsoft.com/office/powerpoint/2010/main" val="227892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4FE157-1DF3-4AB4-ABA6-7A9A9BC4CEF3}"/>
              </a:ext>
            </a:extLst>
          </p:cNvPr>
          <p:cNvSpPr>
            <a:spLocks noGrp="1"/>
          </p:cNvSpPr>
          <p:nvPr>
            <p:ph type="body" sz="quarter" idx="13"/>
          </p:nvPr>
        </p:nvSpPr>
        <p:spPr/>
        <p:txBody>
          <a:bodyPr/>
          <a:lstStyle/>
          <a:p>
            <a:r>
              <a:rPr lang="nl-NL">
                <a:latin typeface="Arial" panose="020B0604020202020204" pitchFamily="34" charset="0"/>
                <a:cs typeface="Arial" panose="020B0604020202020204" pitchFamily="34" charset="0"/>
              </a:rPr>
              <a:t>What we do</a:t>
            </a:r>
            <a:endParaRPr lang="nl-NL"/>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34" name="Rechthoek 233">
            <a:extLst>
              <a:ext uri="{FF2B5EF4-FFF2-40B4-BE49-F238E27FC236}">
                <a16:creationId xmlns:a16="http://schemas.microsoft.com/office/drawing/2014/main" id="{E50AD9FF-527F-4451-B9F7-74612C12696A}"/>
              </a:ext>
            </a:extLst>
          </p:cNvPr>
          <p:cNvSpPr/>
          <p:nvPr/>
        </p:nvSpPr>
        <p:spPr>
          <a:xfrm>
            <a:off x="9068462" y="1409699"/>
            <a:ext cx="2658128" cy="496076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5" name="Rechthoek 234">
            <a:extLst>
              <a:ext uri="{FF2B5EF4-FFF2-40B4-BE49-F238E27FC236}">
                <a16:creationId xmlns:a16="http://schemas.microsoft.com/office/drawing/2014/main" id="{0E5AA50E-D25F-4BB3-8817-368370BC6D69}"/>
              </a:ext>
            </a:extLst>
          </p:cNvPr>
          <p:cNvSpPr/>
          <p:nvPr/>
        </p:nvSpPr>
        <p:spPr>
          <a:xfrm>
            <a:off x="433160" y="1409699"/>
            <a:ext cx="8412114" cy="49474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6" name="Tekstvak 235">
            <a:extLst>
              <a:ext uri="{FF2B5EF4-FFF2-40B4-BE49-F238E27FC236}">
                <a16:creationId xmlns:a16="http://schemas.microsoft.com/office/drawing/2014/main" id="{887057B5-0960-46C4-93A3-7EB6A4FF4BD2}"/>
              </a:ext>
            </a:extLst>
          </p:cNvPr>
          <p:cNvSpPr txBox="1"/>
          <p:nvPr/>
        </p:nvSpPr>
        <p:spPr>
          <a:xfrm>
            <a:off x="556240" y="1426739"/>
            <a:ext cx="8164046" cy="33008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a:ln>
                  <a:noFill/>
                </a:ln>
                <a:solidFill>
                  <a:srgbClr val="4A4A49"/>
                </a:solidFill>
                <a:effectLst/>
                <a:uLnTx/>
                <a:uFillTx/>
                <a:latin typeface="Arial" panose="020B0604020202020204"/>
                <a:ea typeface="+mn-ea"/>
                <a:cs typeface="+mn-cs"/>
              </a:rPr>
              <a:t>Examples</a:t>
            </a:r>
          </a:p>
        </p:txBody>
      </p:sp>
      <p:sp>
        <p:nvSpPr>
          <p:cNvPr id="237" name="Tekstvak 236">
            <a:extLst>
              <a:ext uri="{FF2B5EF4-FFF2-40B4-BE49-F238E27FC236}">
                <a16:creationId xmlns:a16="http://schemas.microsoft.com/office/drawing/2014/main" id="{64361AE0-0D4F-47E9-BC06-4EEF1B8D493B}"/>
              </a:ext>
            </a:extLst>
          </p:cNvPr>
          <p:cNvSpPr txBox="1"/>
          <p:nvPr/>
        </p:nvSpPr>
        <p:spPr>
          <a:xfrm>
            <a:off x="9198390" y="1487063"/>
            <a:ext cx="2399936" cy="145683"/>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Dedicated market research</a:t>
            </a:r>
          </a:p>
        </p:txBody>
      </p:sp>
      <p:sp>
        <p:nvSpPr>
          <p:cNvPr id="238" name="Tekstvak 237">
            <a:extLst>
              <a:ext uri="{FF2B5EF4-FFF2-40B4-BE49-F238E27FC236}">
                <a16:creationId xmlns:a16="http://schemas.microsoft.com/office/drawing/2014/main" id="{3EB65624-B500-43BE-964D-A0EA9E3AAC18}"/>
              </a:ext>
            </a:extLst>
          </p:cNvPr>
          <p:cNvSpPr txBox="1"/>
          <p:nvPr/>
        </p:nvSpPr>
        <p:spPr>
          <a:xfrm>
            <a:off x="9198390" y="1724375"/>
            <a:ext cx="2399935" cy="4513478"/>
          </a:xfrm>
          <a:prstGeom prst="rect">
            <a:avLst/>
          </a:prstGeom>
          <a:noFill/>
        </p:spPr>
        <p:txBody>
          <a:bodyPr wrap="square" lIns="0" tIns="0" rIns="0" bIns="0" rtlCol="0" anchor="t">
            <a:noAutofit/>
          </a:bodyPr>
          <a:lstStyle/>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Tailor made</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Driven by your information needs</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Advice &amp; consultancy based on facts and over 25 years of experience in the industry</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Worldwide coverage</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B2B, B2C, qualitative and quantitative research or a combination of both</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Within our market specialism, all types of researches can be conducted</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Targeting the right audience, with the right questions at the right time</a:t>
            </a:r>
          </a:p>
        </p:txBody>
      </p:sp>
      <p:grpSp>
        <p:nvGrpSpPr>
          <p:cNvPr id="239" name="Groep 238">
            <a:extLst>
              <a:ext uri="{FF2B5EF4-FFF2-40B4-BE49-F238E27FC236}">
                <a16:creationId xmlns:a16="http://schemas.microsoft.com/office/drawing/2014/main" id="{7FE78555-181F-4546-B4D3-8FAA2E9A4109}"/>
              </a:ext>
            </a:extLst>
          </p:cNvPr>
          <p:cNvGrpSpPr/>
          <p:nvPr/>
        </p:nvGrpSpPr>
        <p:grpSpPr>
          <a:xfrm>
            <a:off x="4154926" y="4960630"/>
            <a:ext cx="970940" cy="1308481"/>
            <a:chOff x="3799696" y="2024654"/>
            <a:chExt cx="845942" cy="1140027"/>
          </a:xfrm>
        </p:grpSpPr>
        <p:grpSp>
          <p:nvGrpSpPr>
            <p:cNvPr id="240" name="Groep 239">
              <a:extLst>
                <a:ext uri="{FF2B5EF4-FFF2-40B4-BE49-F238E27FC236}">
                  <a16:creationId xmlns:a16="http://schemas.microsoft.com/office/drawing/2014/main" id="{21957F8D-135B-4445-A491-DF974F763C7B}"/>
                </a:ext>
              </a:extLst>
            </p:cNvPr>
            <p:cNvGrpSpPr/>
            <p:nvPr/>
          </p:nvGrpSpPr>
          <p:grpSpPr>
            <a:xfrm>
              <a:off x="3799696" y="2024654"/>
              <a:ext cx="845942" cy="1114055"/>
              <a:chOff x="3852796" y="1731512"/>
              <a:chExt cx="845942" cy="1114055"/>
            </a:xfrm>
          </p:grpSpPr>
          <p:sp>
            <p:nvSpPr>
              <p:cNvPr id="242" name="Freeform 7">
                <a:extLst>
                  <a:ext uri="{FF2B5EF4-FFF2-40B4-BE49-F238E27FC236}">
                    <a16:creationId xmlns:a16="http://schemas.microsoft.com/office/drawing/2014/main" id="{D8DE4231-12F0-4B65-A5AC-4EF301C95CA2}"/>
                  </a:ext>
                </a:extLst>
              </p:cNvPr>
              <p:cNvSpPr>
                <a:spLocks/>
              </p:cNvSpPr>
              <p:nvPr/>
            </p:nvSpPr>
            <p:spPr bwMode="auto">
              <a:xfrm>
                <a:off x="3972984" y="1872502"/>
                <a:ext cx="432217" cy="184905"/>
              </a:xfrm>
              <a:custGeom>
                <a:avLst/>
                <a:gdLst>
                  <a:gd name="T0" fmla="*/ 178 w 187"/>
                  <a:gd name="T1" fmla="*/ 0 h 80"/>
                  <a:gd name="T2" fmla="*/ 182 w 187"/>
                  <a:gd name="T3" fmla="*/ 0 h 80"/>
                  <a:gd name="T4" fmla="*/ 185 w 187"/>
                  <a:gd name="T5" fmla="*/ 2 h 80"/>
                  <a:gd name="T6" fmla="*/ 186 w 187"/>
                  <a:gd name="T7" fmla="*/ 6 h 80"/>
                  <a:gd name="T8" fmla="*/ 187 w 187"/>
                  <a:gd name="T9" fmla="*/ 9 h 80"/>
                  <a:gd name="T10" fmla="*/ 186 w 187"/>
                  <a:gd name="T11" fmla="*/ 13 h 80"/>
                  <a:gd name="T12" fmla="*/ 184 w 187"/>
                  <a:gd name="T13" fmla="*/ 16 h 80"/>
                  <a:gd name="T14" fmla="*/ 180 w 187"/>
                  <a:gd name="T15" fmla="*/ 19 h 80"/>
                  <a:gd name="T16" fmla="*/ 173 w 187"/>
                  <a:gd name="T17" fmla="*/ 25 h 80"/>
                  <a:gd name="T18" fmla="*/ 163 w 187"/>
                  <a:gd name="T19" fmla="*/ 33 h 80"/>
                  <a:gd name="T20" fmla="*/ 147 w 187"/>
                  <a:gd name="T21" fmla="*/ 41 h 80"/>
                  <a:gd name="T22" fmla="*/ 131 w 187"/>
                  <a:gd name="T23" fmla="*/ 48 h 80"/>
                  <a:gd name="T24" fmla="*/ 112 w 187"/>
                  <a:gd name="T25" fmla="*/ 53 h 80"/>
                  <a:gd name="T26" fmla="*/ 92 w 187"/>
                  <a:gd name="T27" fmla="*/ 54 h 80"/>
                  <a:gd name="T28" fmla="*/ 72 w 187"/>
                  <a:gd name="T29" fmla="*/ 51 h 80"/>
                  <a:gd name="T30" fmla="*/ 66 w 187"/>
                  <a:gd name="T31" fmla="*/ 58 h 80"/>
                  <a:gd name="T32" fmla="*/ 57 w 187"/>
                  <a:gd name="T33" fmla="*/ 66 h 80"/>
                  <a:gd name="T34" fmla="*/ 45 w 187"/>
                  <a:gd name="T35" fmla="*/ 73 h 80"/>
                  <a:gd name="T36" fmla="*/ 29 w 187"/>
                  <a:gd name="T37" fmla="*/ 79 h 80"/>
                  <a:gd name="T38" fmla="*/ 9 w 187"/>
                  <a:gd name="T39" fmla="*/ 80 h 80"/>
                  <a:gd name="T40" fmla="*/ 6 w 187"/>
                  <a:gd name="T41" fmla="*/ 80 h 80"/>
                  <a:gd name="T42" fmla="*/ 2 w 187"/>
                  <a:gd name="T43" fmla="*/ 78 h 80"/>
                  <a:gd name="T44" fmla="*/ 0 w 187"/>
                  <a:gd name="T45" fmla="*/ 74 h 80"/>
                  <a:gd name="T46" fmla="*/ 0 w 187"/>
                  <a:gd name="T47" fmla="*/ 71 h 80"/>
                  <a:gd name="T48" fmla="*/ 0 w 187"/>
                  <a:gd name="T49" fmla="*/ 67 h 80"/>
                  <a:gd name="T50" fmla="*/ 2 w 187"/>
                  <a:gd name="T51" fmla="*/ 63 h 80"/>
                  <a:gd name="T52" fmla="*/ 6 w 187"/>
                  <a:gd name="T53" fmla="*/ 61 h 80"/>
                  <a:gd name="T54" fmla="*/ 9 w 187"/>
                  <a:gd name="T55" fmla="*/ 61 h 80"/>
                  <a:gd name="T56" fmla="*/ 26 w 187"/>
                  <a:gd name="T57" fmla="*/ 59 h 80"/>
                  <a:gd name="T58" fmla="*/ 39 w 187"/>
                  <a:gd name="T59" fmla="*/ 54 h 80"/>
                  <a:gd name="T60" fmla="*/ 48 w 187"/>
                  <a:gd name="T61" fmla="*/ 48 h 80"/>
                  <a:gd name="T62" fmla="*/ 54 w 187"/>
                  <a:gd name="T63" fmla="*/ 42 h 80"/>
                  <a:gd name="T64" fmla="*/ 58 w 187"/>
                  <a:gd name="T65" fmla="*/ 38 h 80"/>
                  <a:gd name="T66" fmla="*/ 59 w 187"/>
                  <a:gd name="T67" fmla="*/ 35 h 80"/>
                  <a:gd name="T68" fmla="*/ 60 w 187"/>
                  <a:gd name="T69" fmla="*/ 32 h 80"/>
                  <a:gd name="T70" fmla="*/ 64 w 187"/>
                  <a:gd name="T71" fmla="*/ 29 h 80"/>
                  <a:gd name="T72" fmla="*/ 67 w 187"/>
                  <a:gd name="T73" fmla="*/ 29 h 80"/>
                  <a:gd name="T74" fmla="*/ 71 w 187"/>
                  <a:gd name="T75" fmla="*/ 29 h 80"/>
                  <a:gd name="T76" fmla="*/ 88 w 187"/>
                  <a:gd name="T77" fmla="*/ 34 h 80"/>
                  <a:gd name="T78" fmla="*/ 106 w 187"/>
                  <a:gd name="T79" fmla="*/ 34 h 80"/>
                  <a:gd name="T80" fmla="*/ 124 w 187"/>
                  <a:gd name="T81" fmla="*/ 29 h 80"/>
                  <a:gd name="T82" fmla="*/ 138 w 187"/>
                  <a:gd name="T83" fmla="*/ 23 h 80"/>
                  <a:gd name="T84" fmla="*/ 152 w 187"/>
                  <a:gd name="T85" fmla="*/ 16 h 80"/>
                  <a:gd name="T86" fmla="*/ 162 w 187"/>
                  <a:gd name="T87" fmla="*/ 9 h 80"/>
                  <a:gd name="T88" fmla="*/ 169 w 187"/>
                  <a:gd name="T89" fmla="*/ 5 h 80"/>
                  <a:gd name="T90" fmla="*/ 171 w 187"/>
                  <a:gd name="T91" fmla="*/ 2 h 80"/>
                  <a:gd name="T92" fmla="*/ 175 w 187"/>
                  <a:gd name="T93" fmla="*/ 0 h 80"/>
                  <a:gd name="T94" fmla="*/ 178 w 187"/>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80">
                    <a:moveTo>
                      <a:pt x="178" y="0"/>
                    </a:moveTo>
                    <a:lnTo>
                      <a:pt x="182" y="0"/>
                    </a:lnTo>
                    <a:lnTo>
                      <a:pt x="185" y="2"/>
                    </a:lnTo>
                    <a:lnTo>
                      <a:pt x="186" y="6"/>
                    </a:lnTo>
                    <a:lnTo>
                      <a:pt x="187" y="9"/>
                    </a:lnTo>
                    <a:lnTo>
                      <a:pt x="186" y="13"/>
                    </a:lnTo>
                    <a:lnTo>
                      <a:pt x="184" y="16"/>
                    </a:lnTo>
                    <a:lnTo>
                      <a:pt x="180" y="19"/>
                    </a:lnTo>
                    <a:lnTo>
                      <a:pt x="173" y="25"/>
                    </a:lnTo>
                    <a:lnTo>
                      <a:pt x="163" y="33"/>
                    </a:lnTo>
                    <a:lnTo>
                      <a:pt x="147" y="41"/>
                    </a:lnTo>
                    <a:lnTo>
                      <a:pt x="131" y="48"/>
                    </a:lnTo>
                    <a:lnTo>
                      <a:pt x="112" y="53"/>
                    </a:lnTo>
                    <a:lnTo>
                      <a:pt x="92" y="54"/>
                    </a:lnTo>
                    <a:lnTo>
                      <a:pt x="72" y="51"/>
                    </a:lnTo>
                    <a:lnTo>
                      <a:pt x="66" y="58"/>
                    </a:lnTo>
                    <a:lnTo>
                      <a:pt x="57" y="66"/>
                    </a:lnTo>
                    <a:lnTo>
                      <a:pt x="45" y="73"/>
                    </a:lnTo>
                    <a:lnTo>
                      <a:pt x="29" y="79"/>
                    </a:lnTo>
                    <a:lnTo>
                      <a:pt x="9" y="80"/>
                    </a:lnTo>
                    <a:lnTo>
                      <a:pt x="6" y="80"/>
                    </a:lnTo>
                    <a:lnTo>
                      <a:pt x="2" y="78"/>
                    </a:lnTo>
                    <a:lnTo>
                      <a:pt x="0" y="74"/>
                    </a:lnTo>
                    <a:lnTo>
                      <a:pt x="0" y="71"/>
                    </a:lnTo>
                    <a:lnTo>
                      <a:pt x="0" y="67"/>
                    </a:lnTo>
                    <a:lnTo>
                      <a:pt x="2" y="63"/>
                    </a:lnTo>
                    <a:lnTo>
                      <a:pt x="6" y="61"/>
                    </a:lnTo>
                    <a:lnTo>
                      <a:pt x="9" y="61"/>
                    </a:lnTo>
                    <a:lnTo>
                      <a:pt x="26" y="59"/>
                    </a:lnTo>
                    <a:lnTo>
                      <a:pt x="39" y="54"/>
                    </a:lnTo>
                    <a:lnTo>
                      <a:pt x="48" y="48"/>
                    </a:lnTo>
                    <a:lnTo>
                      <a:pt x="54" y="42"/>
                    </a:lnTo>
                    <a:lnTo>
                      <a:pt x="58" y="38"/>
                    </a:lnTo>
                    <a:lnTo>
                      <a:pt x="59" y="35"/>
                    </a:lnTo>
                    <a:lnTo>
                      <a:pt x="60" y="32"/>
                    </a:lnTo>
                    <a:lnTo>
                      <a:pt x="64" y="29"/>
                    </a:lnTo>
                    <a:lnTo>
                      <a:pt x="67" y="29"/>
                    </a:lnTo>
                    <a:lnTo>
                      <a:pt x="71" y="29"/>
                    </a:lnTo>
                    <a:lnTo>
                      <a:pt x="88" y="34"/>
                    </a:lnTo>
                    <a:lnTo>
                      <a:pt x="106" y="34"/>
                    </a:lnTo>
                    <a:lnTo>
                      <a:pt x="124" y="29"/>
                    </a:lnTo>
                    <a:lnTo>
                      <a:pt x="138" y="23"/>
                    </a:lnTo>
                    <a:lnTo>
                      <a:pt x="152" y="16"/>
                    </a:lnTo>
                    <a:lnTo>
                      <a:pt x="162" y="9"/>
                    </a:lnTo>
                    <a:lnTo>
                      <a:pt x="169" y="5"/>
                    </a:lnTo>
                    <a:lnTo>
                      <a:pt x="171" y="2"/>
                    </a:lnTo>
                    <a:lnTo>
                      <a:pt x="175" y="0"/>
                    </a:lnTo>
                    <a:lnTo>
                      <a:pt x="178"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12">
                <a:extLst>
                  <a:ext uri="{FF2B5EF4-FFF2-40B4-BE49-F238E27FC236}">
                    <a16:creationId xmlns:a16="http://schemas.microsoft.com/office/drawing/2014/main" id="{1DFB094C-7524-49CC-ABD9-07D7C43100A7}"/>
                  </a:ext>
                </a:extLst>
              </p:cNvPr>
              <p:cNvSpPr>
                <a:spLocks/>
              </p:cNvSpPr>
              <p:nvPr/>
            </p:nvSpPr>
            <p:spPr bwMode="auto">
              <a:xfrm>
                <a:off x="4040013" y="2397171"/>
                <a:ext cx="175660" cy="439150"/>
              </a:xfrm>
              <a:custGeom>
                <a:avLst/>
                <a:gdLst>
                  <a:gd name="T0" fmla="*/ 10 w 76"/>
                  <a:gd name="T1" fmla="*/ 0 h 190"/>
                  <a:gd name="T2" fmla="*/ 15 w 76"/>
                  <a:gd name="T3" fmla="*/ 0 h 190"/>
                  <a:gd name="T4" fmla="*/ 17 w 76"/>
                  <a:gd name="T5" fmla="*/ 3 h 190"/>
                  <a:gd name="T6" fmla="*/ 19 w 76"/>
                  <a:gd name="T7" fmla="*/ 6 h 190"/>
                  <a:gd name="T8" fmla="*/ 75 w 76"/>
                  <a:gd name="T9" fmla="*/ 178 h 190"/>
                  <a:gd name="T10" fmla="*/ 76 w 76"/>
                  <a:gd name="T11" fmla="*/ 182 h 190"/>
                  <a:gd name="T12" fmla="*/ 75 w 76"/>
                  <a:gd name="T13" fmla="*/ 185 h 190"/>
                  <a:gd name="T14" fmla="*/ 72 w 76"/>
                  <a:gd name="T15" fmla="*/ 188 h 190"/>
                  <a:gd name="T16" fmla="*/ 69 w 76"/>
                  <a:gd name="T17" fmla="*/ 190 h 190"/>
                  <a:gd name="T18" fmla="*/ 67 w 76"/>
                  <a:gd name="T19" fmla="*/ 190 h 190"/>
                  <a:gd name="T20" fmla="*/ 63 w 76"/>
                  <a:gd name="T21" fmla="*/ 190 h 190"/>
                  <a:gd name="T22" fmla="*/ 61 w 76"/>
                  <a:gd name="T23" fmla="*/ 189 h 190"/>
                  <a:gd name="T24" fmla="*/ 58 w 76"/>
                  <a:gd name="T25" fmla="*/ 187 h 190"/>
                  <a:gd name="T26" fmla="*/ 57 w 76"/>
                  <a:gd name="T27" fmla="*/ 184 h 190"/>
                  <a:gd name="T28" fmla="*/ 0 w 76"/>
                  <a:gd name="T29" fmla="*/ 12 h 190"/>
                  <a:gd name="T30" fmla="*/ 0 w 76"/>
                  <a:gd name="T31" fmla="*/ 9 h 190"/>
                  <a:gd name="T32" fmla="*/ 0 w 76"/>
                  <a:gd name="T33" fmla="*/ 5 h 190"/>
                  <a:gd name="T34" fmla="*/ 3 w 76"/>
                  <a:gd name="T35" fmla="*/ 3 h 190"/>
                  <a:gd name="T36" fmla="*/ 6 w 76"/>
                  <a:gd name="T37" fmla="*/ 0 h 190"/>
                  <a:gd name="T38" fmla="*/ 10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10" y="0"/>
                    </a:moveTo>
                    <a:lnTo>
                      <a:pt x="15" y="0"/>
                    </a:lnTo>
                    <a:lnTo>
                      <a:pt x="17" y="3"/>
                    </a:lnTo>
                    <a:lnTo>
                      <a:pt x="19" y="6"/>
                    </a:lnTo>
                    <a:lnTo>
                      <a:pt x="75" y="178"/>
                    </a:lnTo>
                    <a:lnTo>
                      <a:pt x="76" y="182"/>
                    </a:lnTo>
                    <a:lnTo>
                      <a:pt x="75" y="185"/>
                    </a:lnTo>
                    <a:lnTo>
                      <a:pt x="72" y="188"/>
                    </a:lnTo>
                    <a:lnTo>
                      <a:pt x="69" y="190"/>
                    </a:lnTo>
                    <a:lnTo>
                      <a:pt x="67" y="190"/>
                    </a:lnTo>
                    <a:lnTo>
                      <a:pt x="63" y="190"/>
                    </a:lnTo>
                    <a:lnTo>
                      <a:pt x="61" y="189"/>
                    </a:lnTo>
                    <a:lnTo>
                      <a:pt x="58" y="187"/>
                    </a:lnTo>
                    <a:lnTo>
                      <a:pt x="57" y="184"/>
                    </a:lnTo>
                    <a:lnTo>
                      <a:pt x="0" y="12"/>
                    </a:lnTo>
                    <a:lnTo>
                      <a:pt x="0" y="9"/>
                    </a:lnTo>
                    <a:lnTo>
                      <a:pt x="0" y="5"/>
                    </a:lnTo>
                    <a:lnTo>
                      <a:pt x="3" y="3"/>
                    </a:lnTo>
                    <a:lnTo>
                      <a:pt x="6" y="0"/>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13">
                <a:extLst>
                  <a:ext uri="{FF2B5EF4-FFF2-40B4-BE49-F238E27FC236}">
                    <a16:creationId xmlns:a16="http://schemas.microsoft.com/office/drawing/2014/main" id="{001A8E5C-A197-423A-B852-294A9B57E380}"/>
                  </a:ext>
                </a:extLst>
              </p:cNvPr>
              <p:cNvSpPr>
                <a:spLocks/>
              </p:cNvSpPr>
              <p:nvPr/>
            </p:nvSpPr>
            <p:spPr bwMode="auto">
              <a:xfrm>
                <a:off x="4340485" y="2397171"/>
                <a:ext cx="175660" cy="439150"/>
              </a:xfrm>
              <a:custGeom>
                <a:avLst/>
                <a:gdLst>
                  <a:gd name="T0" fmla="*/ 65 w 76"/>
                  <a:gd name="T1" fmla="*/ 0 h 190"/>
                  <a:gd name="T2" fmla="*/ 70 w 76"/>
                  <a:gd name="T3" fmla="*/ 0 h 190"/>
                  <a:gd name="T4" fmla="*/ 73 w 76"/>
                  <a:gd name="T5" fmla="*/ 3 h 190"/>
                  <a:gd name="T6" fmla="*/ 74 w 76"/>
                  <a:gd name="T7" fmla="*/ 5 h 190"/>
                  <a:gd name="T8" fmla="*/ 76 w 76"/>
                  <a:gd name="T9" fmla="*/ 9 h 190"/>
                  <a:gd name="T10" fmla="*/ 76 w 76"/>
                  <a:gd name="T11" fmla="*/ 12 h 190"/>
                  <a:gd name="T12" fmla="*/ 19 w 76"/>
                  <a:gd name="T13" fmla="*/ 184 h 190"/>
                  <a:gd name="T14" fmla="*/ 18 w 76"/>
                  <a:gd name="T15" fmla="*/ 187 h 190"/>
                  <a:gd name="T16" fmla="*/ 16 w 76"/>
                  <a:gd name="T17" fmla="*/ 189 h 190"/>
                  <a:gd name="T18" fmla="*/ 13 w 76"/>
                  <a:gd name="T19" fmla="*/ 190 h 190"/>
                  <a:gd name="T20" fmla="*/ 10 w 76"/>
                  <a:gd name="T21" fmla="*/ 190 h 190"/>
                  <a:gd name="T22" fmla="*/ 7 w 76"/>
                  <a:gd name="T23" fmla="*/ 190 h 190"/>
                  <a:gd name="T24" fmla="*/ 4 w 76"/>
                  <a:gd name="T25" fmla="*/ 188 h 190"/>
                  <a:gd name="T26" fmla="*/ 1 w 76"/>
                  <a:gd name="T27" fmla="*/ 185 h 190"/>
                  <a:gd name="T28" fmla="*/ 0 w 76"/>
                  <a:gd name="T29" fmla="*/ 182 h 190"/>
                  <a:gd name="T30" fmla="*/ 0 w 76"/>
                  <a:gd name="T31" fmla="*/ 178 h 190"/>
                  <a:gd name="T32" fmla="*/ 57 w 76"/>
                  <a:gd name="T33" fmla="*/ 6 h 190"/>
                  <a:gd name="T34" fmla="*/ 59 w 76"/>
                  <a:gd name="T35" fmla="*/ 3 h 190"/>
                  <a:gd name="T36" fmla="*/ 62 w 76"/>
                  <a:gd name="T37" fmla="*/ 0 h 190"/>
                  <a:gd name="T38" fmla="*/ 65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65" y="0"/>
                    </a:moveTo>
                    <a:lnTo>
                      <a:pt x="70" y="0"/>
                    </a:lnTo>
                    <a:lnTo>
                      <a:pt x="73" y="3"/>
                    </a:lnTo>
                    <a:lnTo>
                      <a:pt x="74" y="5"/>
                    </a:lnTo>
                    <a:lnTo>
                      <a:pt x="76" y="9"/>
                    </a:lnTo>
                    <a:lnTo>
                      <a:pt x="76" y="12"/>
                    </a:lnTo>
                    <a:lnTo>
                      <a:pt x="19" y="184"/>
                    </a:lnTo>
                    <a:lnTo>
                      <a:pt x="18" y="187"/>
                    </a:lnTo>
                    <a:lnTo>
                      <a:pt x="16" y="189"/>
                    </a:lnTo>
                    <a:lnTo>
                      <a:pt x="13" y="190"/>
                    </a:lnTo>
                    <a:lnTo>
                      <a:pt x="10" y="190"/>
                    </a:lnTo>
                    <a:lnTo>
                      <a:pt x="7" y="190"/>
                    </a:lnTo>
                    <a:lnTo>
                      <a:pt x="4" y="188"/>
                    </a:lnTo>
                    <a:lnTo>
                      <a:pt x="1" y="185"/>
                    </a:lnTo>
                    <a:lnTo>
                      <a:pt x="0" y="182"/>
                    </a:lnTo>
                    <a:lnTo>
                      <a:pt x="0" y="178"/>
                    </a:lnTo>
                    <a:lnTo>
                      <a:pt x="57" y="6"/>
                    </a:lnTo>
                    <a:lnTo>
                      <a:pt x="59" y="3"/>
                    </a:lnTo>
                    <a:lnTo>
                      <a:pt x="62" y="0"/>
                    </a:lnTo>
                    <a:lnTo>
                      <a:pt x="65"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14">
                <a:extLst>
                  <a:ext uri="{FF2B5EF4-FFF2-40B4-BE49-F238E27FC236}">
                    <a16:creationId xmlns:a16="http://schemas.microsoft.com/office/drawing/2014/main" id="{5C54DE47-5791-45D1-993C-5B918B9AF959}"/>
                  </a:ext>
                </a:extLst>
              </p:cNvPr>
              <p:cNvSpPr>
                <a:spLocks/>
              </p:cNvSpPr>
              <p:nvPr/>
            </p:nvSpPr>
            <p:spPr bwMode="auto">
              <a:xfrm>
                <a:off x="4234164" y="2406417"/>
                <a:ext cx="83207" cy="46226"/>
              </a:xfrm>
              <a:custGeom>
                <a:avLst/>
                <a:gdLst>
                  <a:gd name="T0" fmla="*/ 10 w 36"/>
                  <a:gd name="T1" fmla="*/ 0 h 20"/>
                  <a:gd name="T2" fmla="*/ 26 w 36"/>
                  <a:gd name="T3" fmla="*/ 0 h 20"/>
                  <a:gd name="T4" fmla="*/ 30 w 36"/>
                  <a:gd name="T5" fmla="*/ 1 h 20"/>
                  <a:gd name="T6" fmla="*/ 33 w 36"/>
                  <a:gd name="T7" fmla="*/ 3 h 20"/>
                  <a:gd name="T8" fmla="*/ 36 w 36"/>
                  <a:gd name="T9" fmla="*/ 6 h 20"/>
                  <a:gd name="T10" fmla="*/ 36 w 36"/>
                  <a:gd name="T11" fmla="*/ 11 h 20"/>
                  <a:gd name="T12" fmla="*/ 36 w 36"/>
                  <a:gd name="T13" fmla="*/ 14 h 20"/>
                  <a:gd name="T14" fmla="*/ 33 w 36"/>
                  <a:gd name="T15" fmla="*/ 18 h 20"/>
                  <a:gd name="T16" fmla="*/ 30 w 36"/>
                  <a:gd name="T17" fmla="*/ 19 h 20"/>
                  <a:gd name="T18" fmla="*/ 26 w 36"/>
                  <a:gd name="T19" fmla="*/ 20 h 20"/>
                  <a:gd name="T20" fmla="*/ 10 w 36"/>
                  <a:gd name="T21" fmla="*/ 20 h 20"/>
                  <a:gd name="T22" fmla="*/ 6 w 36"/>
                  <a:gd name="T23" fmla="*/ 19 h 20"/>
                  <a:gd name="T24" fmla="*/ 3 w 36"/>
                  <a:gd name="T25" fmla="*/ 18 h 20"/>
                  <a:gd name="T26" fmla="*/ 1 w 36"/>
                  <a:gd name="T27" fmla="*/ 14 h 20"/>
                  <a:gd name="T28" fmla="*/ 0 w 36"/>
                  <a:gd name="T29" fmla="*/ 11 h 20"/>
                  <a:gd name="T30" fmla="*/ 1 w 36"/>
                  <a:gd name="T31" fmla="*/ 6 h 20"/>
                  <a:gd name="T32" fmla="*/ 3 w 36"/>
                  <a:gd name="T33" fmla="*/ 3 h 20"/>
                  <a:gd name="T34" fmla="*/ 6 w 36"/>
                  <a:gd name="T35" fmla="*/ 1 h 20"/>
                  <a:gd name="T36" fmla="*/ 10 w 36"/>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0">
                    <a:moveTo>
                      <a:pt x="10" y="0"/>
                    </a:moveTo>
                    <a:lnTo>
                      <a:pt x="26" y="0"/>
                    </a:lnTo>
                    <a:lnTo>
                      <a:pt x="30" y="1"/>
                    </a:lnTo>
                    <a:lnTo>
                      <a:pt x="33" y="3"/>
                    </a:lnTo>
                    <a:lnTo>
                      <a:pt x="36" y="6"/>
                    </a:lnTo>
                    <a:lnTo>
                      <a:pt x="36" y="11"/>
                    </a:lnTo>
                    <a:lnTo>
                      <a:pt x="36" y="14"/>
                    </a:lnTo>
                    <a:lnTo>
                      <a:pt x="33" y="18"/>
                    </a:lnTo>
                    <a:lnTo>
                      <a:pt x="30" y="19"/>
                    </a:lnTo>
                    <a:lnTo>
                      <a:pt x="26" y="20"/>
                    </a:lnTo>
                    <a:lnTo>
                      <a:pt x="10" y="20"/>
                    </a:lnTo>
                    <a:lnTo>
                      <a:pt x="6" y="19"/>
                    </a:lnTo>
                    <a:lnTo>
                      <a:pt x="3" y="18"/>
                    </a:lnTo>
                    <a:lnTo>
                      <a:pt x="1" y="14"/>
                    </a:lnTo>
                    <a:lnTo>
                      <a:pt x="0" y="11"/>
                    </a:lnTo>
                    <a:lnTo>
                      <a:pt x="1" y="6"/>
                    </a:lnTo>
                    <a:lnTo>
                      <a:pt x="3" y="3"/>
                    </a:lnTo>
                    <a:lnTo>
                      <a:pt x="6" y="1"/>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1">
                <a:extLst>
                  <a:ext uri="{FF2B5EF4-FFF2-40B4-BE49-F238E27FC236}">
                    <a16:creationId xmlns:a16="http://schemas.microsoft.com/office/drawing/2014/main" id="{E855D8BA-A548-4058-BFD7-DFABC57BF7B2}"/>
                  </a:ext>
                </a:extLst>
              </p:cNvPr>
              <p:cNvSpPr>
                <a:spLocks/>
              </p:cNvSpPr>
              <p:nvPr/>
            </p:nvSpPr>
            <p:spPr bwMode="auto">
              <a:xfrm>
                <a:off x="4271145" y="2318587"/>
                <a:ext cx="175660" cy="510802"/>
              </a:xfrm>
              <a:custGeom>
                <a:avLst/>
                <a:gdLst>
                  <a:gd name="T0" fmla="*/ 67 w 76"/>
                  <a:gd name="T1" fmla="*/ 0 h 221"/>
                  <a:gd name="T2" fmla="*/ 70 w 76"/>
                  <a:gd name="T3" fmla="*/ 0 h 221"/>
                  <a:gd name="T4" fmla="*/ 74 w 76"/>
                  <a:gd name="T5" fmla="*/ 3 h 221"/>
                  <a:gd name="T6" fmla="*/ 76 w 76"/>
                  <a:gd name="T7" fmla="*/ 6 h 221"/>
                  <a:gd name="T8" fmla="*/ 76 w 76"/>
                  <a:gd name="T9" fmla="*/ 10 h 221"/>
                  <a:gd name="T10" fmla="*/ 76 w 76"/>
                  <a:gd name="T11" fmla="*/ 13 h 221"/>
                  <a:gd name="T12" fmla="*/ 68 w 76"/>
                  <a:gd name="T13" fmla="*/ 27 h 221"/>
                  <a:gd name="T14" fmla="*/ 58 w 76"/>
                  <a:gd name="T15" fmla="*/ 38 h 221"/>
                  <a:gd name="T16" fmla="*/ 47 w 76"/>
                  <a:gd name="T17" fmla="*/ 45 h 221"/>
                  <a:gd name="T18" fmla="*/ 36 w 76"/>
                  <a:gd name="T19" fmla="*/ 51 h 221"/>
                  <a:gd name="T20" fmla="*/ 27 w 76"/>
                  <a:gd name="T21" fmla="*/ 54 h 221"/>
                  <a:gd name="T22" fmla="*/ 46 w 76"/>
                  <a:gd name="T23" fmla="*/ 82 h 221"/>
                  <a:gd name="T24" fmla="*/ 47 w 76"/>
                  <a:gd name="T25" fmla="*/ 84 h 221"/>
                  <a:gd name="T26" fmla="*/ 48 w 76"/>
                  <a:gd name="T27" fmla="*/ 87 h 221"/>
                  <a:gd name="T28" fmla="*/ 47 w 76"/>
                  <a:gd name="T29" fmla="*/ 91 h 221"/>
                  <a:gd name="T30" fmla="*/ 46 w 76"/>
                  <a:gd name="T31" fmla="*/ 93 h 221"/>
                  <a:gd name="T32" fmla="*/ 20 w 76"/>
                  <a:gd name="T33" fmla="*/ 123 h 221"/>
                  <a:gd name="T34" fmla="*/ 37 w 76"/>
                  <a:gd name="T35" fmla="*/ 209 h 221"/>
                  <a:gd name="T36" fmla="*/ 37 w 76"/>
                  <a:gd name="T37" fmla="*/ 212 h 221"/>
                  <a:gd name="T38" fmla="*/ 36 w 76"/>
                  <a:gd name="T39" fmla="*/ 216 h 221"/>
                  <a:gd name="T40" fmla="*/ 34 w 76"/>
                  <a:gd name="T41" fmla="*/ 218 h 221"/>
                  <a:gd name="T42" fmla="*/ 30 w 76"/>
                  <a:gd name="T43" fmla="*/ 221 h 221"/>
                  <a:gd name="T44" fmla="*/ 28 w 76"/>
                  <a:gd name="T45" fmla="*/ 221 h 221"/>
                  <a:gd name="T46" fmla="*/ 25 w 76"/>
                  <a:gd name="T47" fmla="*/ 219 h 221"/>
                  <a:gd name="T48" fmla="*/ 22 w 76"/>
                  <a:gd name="T49" fmla="*/ 218 h 221"/>
                  <a:gd name="T50" fmla="*/ 20 w 76"/>
                  <a:gd name="T51" fmla="*/ 216 h 221"/>
                  <a:gd name="T52" fmla="*/ 18 w 76"/>
                  <a:gd name="T53" fmla="*/ 212 h 221"/>
                  <a:gd name="T54" fmla="*/ 0 w 76"/>
                  <a:gd name="T55" fmla="*/ 122 h 221"/>
                  <a:gd name="T56" fmla="*/ 0 w 76"/>
                  <a:gd name="T57" fmla="*/ 118 h 221"/>
                  <a:gd name="T58" fmla="*/ 1 w 76"/>
                  <a:gd name="T59" fmla="*/ 116 h 221"/>
                  <a:gd name="T60" fmla="*/ 2 w 76"/>
                  <a:gd name="T61" fmla="*/ 113 h 221"/>
                  <a:gd name="T62" fmla="*/ 25 w 76"/>
                  <a:gd name="T63" fmla="*/ 86 h 221"/>
                  <a:gd name="T64" fmla="*/ 2 w 76"/>
                  <a:gd name="T65" fmla="*/ 53 h 221"/>
                  <a:gd name="T66" fmla="*/ 0 w 76"/>
                  <a:gd name="T67" fmla="*/ 51 h 221"/>
                  <a:gd name="T68" fmla="*/ 0 w 76"/>
                  <a:gd name="T69" fmla="*/ 47 h 221"/>
                  <a:gd name="T70" fmla="*/ 1 w 76"/>
                  <a:gd name="T71" fmla="*/ 44 h 221"/>
                  <a:gd name="T72" fmla="*/ 3 w 76"/>
                  <a:gd name="T73" fmla="*/ 41 h 221"/>
                  <a:gd name="T74" fmla="*/ 5 w 76"/>
                  <a:gd name="T75" fmla="*/ 39 h 221"/>
                  <a:gd name="T76" fmla="*/ 9 w 76"/>
                  <a:gd name="T77" fmla="*/ 38 h 221"/>
                  <a:gd name="T78" fmla="*/ 11 w 76"/>
                  <a:gd name="T79" fmla="*/ 38 h 221"/>
                  <a:gd name="T80" fmla="*/ 18 w 76"/>
                  <a:gd name="T81" fmla="*/ 37 h 221"/>
                  <a:gd name="T82" fmla="*/ 29 w 76"/>
                  <a:gd name="T83" fmla="*/ 33 h 221"/>
                  <a:gd name="T84" fmla="*/ 40 w 76"/>
                  <a:gd name="T85" fmla="*/ 27 h 221"/>
                  <a:gd name="T86" fmla="*/ 50 w 76"/>
                  <a:gd name="T87" fmla="*/ 18 h 221"/>
                  <a:gd name="T88" fmla="*/ 58 w 76"/>
                  <a:gd name="T89" fmla="*/ 6 h 221"/>
                  <a:gd name="T90" fmla="*/ 60 w 76"/>
                  <a:gd name="T91" fmla="*/ 3 h 221"/>
                  <a:gd name="T92" fmla="*/ 63 w 76"/>
                  <a:gd name="T93" fmla="*/ 0 h 221"/>
                  <a:gd name="T94" fmla="*/ 67 w 76"/>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221">
                    <a:moveTo>
                      <a:pt x="67" y="0"/>
                    </a:moveTo>
                    <a:lnTo>
                      <a:pt x="70" y="0"/>
                    </a:lnTo>
                    <a:lnTo>
                      <a:pt x="74" y="3"/>
                    </a:lnTo>
                    <a:lnTo>
                      <a:pt x="76" y="6"/>
                    </a:lnTo>
                    <a:lnTo>
                      <a:pt x="76" y="10"/>
                    </a:lnTo>
                    <a:lnTo>
                      <a:pt x="76" y="13"/>
                    </a:lnTo>
                    <a:lnTo>
                      <a:pt x="68" y="27"/>
                    </a:lnTo>
                    <a:lnTo>
                      <a:pt x="58" y="38"/>
                    </a:lnTo>
                    <a:lnTo>
                      <a:pt x="47" y="45"/>
                    </a:lnTo>
                    <a:lnTo>
                      <a:pt x="36" y="51"/>
                    </a:lnTo>
                    <a:lnTo>
                      <a:pt x="27" y="54"/>
                    </a:lnTo>
                    <a:lnTo>
                      <a:pt x="46" y="82"/>
                    </a:lnTo>
                    <a:lnTo>
                      <a:pt x="47" y="84"/>
                    </a:lnTo>
                    <a:lnTo>
                      <a:pt x="48" y="87"/>
                    </a:lnTo>
                    <a:lnTo>
                      <a:pt x="47" y="91"/>
                    </a:lnTo>
                    <a:lnTo>
                      <a:pt x="46" y="93"/>
                    </a:lnTo>
                    <a:lnTo>
                      <a:pt x="20" y="123"/>
                    </a:lnTo>
                    <a:lnTo>
                      <a:pt x="37" y="209"/>
                    </a:lnTo>
                    <a:lnTo>
                      <a:pt x="37" y="212"/>
                    </a:lnTo>
                    <a:lnTo>
                      <a:pt x="36" y="216"/>
                    </a:lnTo>
                    <a:lnTo>
                      <a:pt x="34" y="218"/>
                    </a:lnTo>
                    <a:lnTo>
                      <a:pt x="30" y="221"/>
                    </a:lnTo>
                    <a:lnTo>
                      <a:pt x="28" y="221"/>
                    </a:lnTo>
                    <a:lnTo>
                      <a:pt x="25" y="219"/>
                    </a:lnTo>
                    <a:lnTo>
                      <a:pt x="22" y="218"/>
                    </a:lnTo>
                    <a:lnTo>
                      <a:pt x="20" y="216"/>
                    </a:lnTo>
                    <a:lnTo>
                      <a:pt x="18" y="212"/>
                    </a:lnTo>
                    <a:lnTo>
                      <a:pt x="0" y="122"/>
                    </a:lnTo>
                    <a:lnTo>
                      <a:pt x="0" y="118"/>
                    </a:lnTo>
                    <a:lnTo>
                      <a:pt x="1" y="116"/>
                    </a:lnTo>
                    <a:lnTo>
                      <a:pt x="2" y="113"/>
                    </a:lnTo>
                    <a:lnTo>
                      <a:pt x="25" y="86"/>
                    </a:lnTo>
                    <a:lnTo>
                      <a:pt x="2" y="53"/>
                    </a:lnTo>
                    <a:lnTo>
                      <a:pt x="0" y="51"/>
                    </a:lnTo>
                    <a:lnTo>
                      <a:pt x="0" y="47"/>
                    </a:lnTo>
                    <a:lnTo>
                      <a:pt x="1" y="44"/>
                    </a:lnTo>
                    <a:lnTo>
                      <a:pt x="3" y="41"/>
                    </a:lnTo>
                    <a:lnTo>
                      <a:pt x="5" y="39"/>
                    </a:lnTo>
                    <a:lnTo>
                      <a:pt x="9" y="38"/>
                    </a:lnTo>
                    <a:lnTo>
                      <a:pt x="11" y="38"/>
                    </a:lnTo>
                    <a:lnTo>
                      <a:pt x="18" y="37"/>
                    </a:lnTo>
                    <a:lnTo>
                      <a:pt x="29" y="33"/>
                    </a:lnTo>
                    <a:lnTo>
                      <a:pt x="40" y="27"/>
                    </a:lnTo>
                    <a:lnTo>
                      <a:pt x="50" y="18"/>
                    </a:lnTo>
                    <a:lnTo>
                      <a:pt x="58" y="6"/>
                    </a:lnTo>
                    <a:lnTo>
                      <a:pt x="60" y="3"/>
                    </a:lnTo>
                    <a:lnTo>
                      <a:pt x="63" y="0"/>
                    </a:lnTo>
                    <a:lnTo>
                      <a:pt x="67"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
                <a:extLst>
                  <a:ext uri="{FF2B5EF4-FFF2-40B4-BE49-F238E27FC236}">
                    <a16:creationId xmlns:a16="http://schemas.microsoft.com/office/drawing/2014/main" id="{0A4DFB6C-0885-484E-8E68-D15E65A4DD97}"/>
                  </a:ext>
                </a:extLst>
              </p:cNvPr>
              <p:cNvSpPr>
                <a:spLocks/>
              </p:cNvSpPr>
              <p:nvPr/>
            </p:nvSpPr>
            <p:spPr bwMode="auto">
              <a:xfrm>
                <a:off x="4097796" y="2318587"/>
                <a:ext cx="180283" cy="510802"/>
              </a:xfrm>
              <a:custGeom>
                <a:avLst/>
                <a:gdLst>
                  <a:gd name="T0" fmla="*/ 11 w 78"/>
                  <a:gd name="T1" fmla="*/ 0 h 221"/>
                  <a:gd name="T2" fmla="*/ 14 w 78"/>
                  <a:gd name="T3" fmla="*/ 0 h 221"/>
                  <a:gd name="T4" fmla="*/ 17 w 78"/>
                  <a:gd name="T5" fmla="*/ 3 h 221"/>
                  <a:gd name="T6" fmla="*/ 19 w 78"/>
                  <a:gd name="T7" fmla="*/ 6 h 221"/>
                  <a:gd name="T8" fmla="*/ 27 w 78"/>
                  <a:gd name="T9" fmla="*/ 19 h 221"/>
                  <a:gd name="T10" fmla="*/ 38 w 78"/>
                  <a:gd name="T11" fmla="*/ 27 h 221"/>
                  <a:gd name="T12" fmla="*/ 49 w 78"/>
                  <a:gd name="T13" fmla="*/ 33 h 221"/>
                  <a:gd name="T14" fmla="*/ 58 w 78"/>
                  <a:gd name="T15" fmla="*/ 37 h 221"/>
                  <a:gd name="T16" fmla="*/ 66 w 78"/>
                  <a:gd name="T17" fmla="*/ 38 h 221"/>
                  <a:gd name="T18" fmla="*/ 69 w 78"/>
                  <a:gd name="T19" fmla="*/ 38 h 221"/>
                  <a:gd name="T20" fmla="*/ 72 w 78"/>
                  <a:gd name="T21" fmla="*/ 39 h 221"/>
                  <a:gd name="T22" fmla="*/ 75 w 78"/>
                  <a:gd name="T23" fmla="*/ 41 h 221"/>
                  <a:gd name="T24" fmla="*/ 77 w 78"/>
                  <a:gd name="T25" fmla="*/ 44 h 221"/>
                  <a:gd name="T26" fmla="*/ 78 w 78"/>
                  <a:gd name="T27" fmla="*/ 47 h 221"/>
                  <a:gd name="T28" fmla="*/ 77 w 78"/>
                  <a:gd name="T29" fmla="*/ 51 h 221"/>
                  <a:gd name="T30" fmla="*/ 76 w 78"/>
                  <a:gd name="T31" fmla="*/ 53 h 221"/>
                  <a:gd name="T32" fmla="*/ 52 w 78"/>
                  <a:gd name="T33" fmla="*/ 86 h 221"/>
                  <a:gd name="T34" fmla="*/ 76 w 78"/>
                  <a:gd name="T35" fmla="*/ 113 h 221"/>
                  <a:gd name="T36" fmla="*/ 77 w 78"/>
                  <a:gd name="T37" fmla="*/ 116 h 221"/>
                  <a:gd name="T38" fmla="*/ 78 w 78"/>
                  <a:gd name="T39" fmla="*/ 118 h 221"/>
                  <a:gd name="T40" fmla="*/ 78 w 78"/>
                  <a:gd name="T41" fmla="*/ 122 h 221"/>
                  <a:gd name="T42" fmla="*/ 59 w 78"/>
                  <a:gd name="T43" fmla="*/ 212 h 221"/>
                  <a:gd name="T44" fmla="*/ 58 w 78"/>
                  <a:gd name="T45" fmla="*/ 216 h 221"/>
                  <a:gd name="T46" fmla="*/ 56 w 78"/>
                  <a:gd name="T47" fmla="*/ 218 h 221"/>
                  <a:gd name="T48" fmla="*/ 52 w 78"/>
                  <a:gd name="T49" fmla="*/ 219 h 221"/>
                  <a:gd name="T50" fmla="*/ 50 w 78"/>
                  <a:gd name="T51" fmla="*/ 221 h 221"/>
                  <a:gd name="T52" fmla="*/ 47 w 78"/>
                  <a:gd name="T53" fmla="*/ 221 h 221"/>
                  <a:gd name="T54" fmla="*/ 44 w 78"/>
                  <a:gd name="T55" fmla="*/ 218 h 221"/>
                  <a:gd name="T56" fmla="*/ 42 w 78"/>
                  <a:gd name="T57" fmla="*/ 216 h 221"/>
                  <a:gd name="T58" fmla="*/ 39 w 78"/>
                  <a:gd name="T59" fmla="*/ 212 h 221"/>
                  <a:gd name="T60" fmla="*/ 39 w 78"/>
                  <a:gd name="T61" fmla="*/ 209 h 221"/>
                  <a:gd name="T62" fmla="*/ 58 w 78"/>
                  <a:gd name="T63" fmla="*/ 123 h 221"/>
                  <a:gd name="T64" fmla="*/ 32 w 78"/>
                  <a:gd name="T65" fmla="*/ 93 h 221"/>
                  <a:gd name="T66" fmla="*/ 31 w 78"/>
                  <a:gd name="T67" fmla="*/ 91 h 221"/>
                  <a:gd name="T68" fmla="*/ 30 w 78"/>
                  <a:gd name="T69" fmla="*/ 87 h 221"/>
                  <a:gd name="T70" fmla="*/ 31 w 78"/>
                  <a:gd name="T71" fmla="*/ 84 h 221"/>
                  <a:gd name="T72" fmla="*/ 32 w 78"/>
                  <a:gd name="T73" fmla="*/ 82 h 221"/>
                  <a:gd name="T74" fmla="*/ 51 w 78"/>
                  <a:gd name="T75" fmla="*/ 54 h 221"/>
                  <a:gd name="T76" fmla="*/ 42 w 78"/>
                  <a:gd name="T77" fmla="*/ 51 h 221"/>
                  <a:gd name="T78" fmla="*/ 30 w 78"/>
                  <a:gd name="T79" fmla="*/ 45 h 221"/>
                  <a:gd name="T80" fmla="*/ 19 w 78"/>
                  <a:gd name="T81" fmla="*/ 38 h 221"/>
                  <a:gd name="T82" fmla="*/ 10 w 78"/>
                  <a:gd name="T83" fmla="*/ 27 h 221"/>
                  <a:gd name="T84" fmla="*/ 1 w 78"/>
                  <a:gd name="T85" fmla="*/ 13 h 221"/>
                  <a:gd name="T86" fmla="*/ 0 w 78"/>
                  <a:gd name="T87" fmla="*/ 10 h 221"/>
                  <a:gd name="T88" fmla="*/ 1 w 78"/>
                  <a:gd name="T89" fmla="*/ 6 h 221"/>
                  <a:gd name="T90" fmla="*/ 4 w 78"/>
                  <a:gd name="T91" fmla="*/ 3 h 221"/>
                  <a:gd name="T92" fmla="*/ 6 w 78"/>
                  <a:gd name="T93" fmla="*/ 0 h 221"/>
                  <a:gd name="T94" fmla="*/ 11 w 78"/>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21">
                    <a:moveTo>
                      <a:pt x="11" y="0"/>
                    </a:moveTo>
                    <a:lnTo>
                      <a:pt x="14" y="0"/>
                    </a:lnTo>
                    <a:lnTo>
                      <a:pt x="17" y="3"/>
                    </a:lnTo>
                    <a:lnTo>
                      <a:pt x="19" y="6"/>
                    </a:lnTo>
                    <a:lnTo>
                      <a:pt x="27" y="19"/>
                    </a:lnTo>
                    <a:lnTo>
                      <a:pt x="38" y="27"/>
                    </a:lnTo>
                    <a:lnTo>
                      <a:pt x="49" y="33"/>
                    </a:lnTo>
                    <a:lnTo>
                      <a:pt x="58" y="37"/>
                    </a:lnTo>
                    <a:lnTo>
                      <a:pt x="66" y="38"/>
                    </a:lnTo>
                    <a:lnTo>
                      <a:pt x="69" y="38"/>
                    </a:lnTo>
                    <a:lnTo>
                      <a:pt x="72" y="39"/>
                    </a:lnTo>
                    <a:lnTo>
                      <a:pt x="75" y="41"/>
                    </a:lnTo>
                    <a:lnTo>
                      <a:pt x="77" y="44"/>
                    </a:lnTo>
                    <a:lnTo>
                      <a:pt x="78" y="47"/>
                    </a:lnTo>
                    <a:lnTo>
                      <a:pt x="77" y="51"/>
                    </a:lnTo>
                    <a:lnTo>
                      <a:pt x="76" y="53"/>
                    </a:lnTo>
                    <a:lnTo>
                      <a:pt x="52" y="86"/>
                    </a:lnTo>
                    <a:lnTo>
                      <a:pt x="76" y="113"/>
                    </a:lnTo>
                    <a:lnTo>
                      <a:pt x="77" y="116"/>
                    </a:lnTo>
                    <a:lnTo>
                      <a:pt x="78" y="118"/>
                    </a:lnTo>
                    <a:lnTo>
                      <a:pt x="78" y="122"/>
                    </a:lnTo>
                    <a:lnTo>
                      <a:pt x="59" y="212"/>
                    </a:lnTo>
                    <a:lnTo>
                      <a:pt x="58" y="216"/>
                    </a:lnTo>
                    <a:lnTo>
                      <a:pt x="56" y="218"/>
                    </a:lnTo>
                    <a:lnTo>
                      <a:pt x="52" y="219"/>
                    </a:lnTo>
                    <a:lnTo>
                      <a:pt x="50" y="221"/>
                    </a:lnTo>
                    <a:lnTo>
                      <a:pt x="47" y="221"/>
                    </a:lnTo>
                    <a:lnTo>
                      <a:pt x="44" y="218"/>
                    </a:lnTo>
                    <a:lnTo>
                      <a:pt x="42" y="216"/>
                    </a:lnTo>
                    <a:lnTo>
                      <a:pt x="39" y="212"/>
                    </a:lnTo>
                    <a:lnTo>
                      <a:pt x="39" y="209"/>
                    </a:lnTo>
                    <a:lnTo>
                      <a:pt x="58" y="123"/>
                    </a:lnTo>
                    <a:lnTo>
                      <a:pt x="32" y="93"/>
                    </a:lnTo>
                    <a:lnTo>
                      <a:pt x="31" y="91"/>
                    </a:lnTo>
                    <a:lnTo>
                      <a:pt x="30" y="87"/>
                    </a:lnTo>
                    <a:lnTo>
                      <a:pt x="31" y="84"/>
                    </a:lnTo>
                    <a:lnTo>
                      <a:pt x="32" y="82"/>
                    </a:lnTo>
                    <a:lnTo>
                      <a:pt x="51" y="54"/>
                    </a:lnTo>
                    <a:lnTo>
                      <a:pt x="42" y="51"/>
                    </a:lnTo>
                    <a:lnTo>
                      <a:pt x="30" y="45"/>
                    </a:lnTo>
                    <a:lnTo>
                      <a:pt x="19" y="38"/>
                    </a:lnTo>
                    <a:lnTo>
                      <a:pt x="10" y="27"/>
                    </a:lnTo>
                    <a:lnTo>
                      <a:pt x="1" y="13"/>
                    </a:lnTo>
                    <a:lnTo>
                      <a:pt x="0" y="10"/>
                    </a:lnTo>
                    <a:lnTo>
                      <a:pt x="1" y="6"/>
                    </a:lnTo>
                    <a:lnTo>
                      <a:pt x="4" y="3"/>
                    </a:lnTo>
                    <a:lnTo>
                      <a:pt x="6" y="0"/>
                    </a:lnTo>
                    <a:lnTo>
                      <a:pt x="11"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8">
                <a:extLst>
                  <a:ext uri="{FF2B5EF4-FFF2-40B4-BE49-F238E27FC236}">
                    <a16:creationId xmlns:a16="http://schemas.microsoft.com/office/drawing/2014/main" id="{93D6975F-94F1-4AB6-93F1-0E1E82CAA9FC}"/>
                  </a:ext>
                </a:extLst>
              </p:cNvPr>
              <p:cNvSpPr>
                <a:spLocks/>
              </p:cNvSpPr>
              <p:nvPr/>
            </p:nvSpPr>
            <p:spPr bwMode="auto">
              <a:xfrm>
                <a:off x="3852796" y="2212266"/>
                <a:ext cx="845942" cy="633301"/>
              </a:xfrm>
              <a:custGeom>
                <a:avLst/>
                <a:gdLst>
                  <a:gd name="T0" fmla="*/ 252 w 366"/>
                  <a:gd name="T1" fmla="*/ 1 h 274"/>
                  <a:gd name="T2" fmla="*/ 257 w 366"/>
                  <a:gd name="T3" fmla="*/ 7 h 274"/>
                  <a:gd name="T4" fmla="*/ 257 w 366"/>
                  <a:gd name="T5" fmla="*/ 14 h 274"/>
                  <a:gd name="T6" fmla="*/ 257 w 366"/>
                  <a:gd name="T7" fmla="*/ 31 h 274"/>
                  <a:gd name="T8" fmla="*/ 262 w 366"/>
                  <a:gd name="T9" fmla="*/ 54 h 274"/>
                  <a:gd name="T10" fmla="*/ 277 w 366"/>
                  <a:gd name="T11" fmla="*/ 74 h 274"/>
                  <a:gd name="T12" fmla="*/ 290 w 366"/>
                  <a:gd name="T13" fmla="*/ 82 h 274"/>
                  <a:gd name="T14" fmla="*/ 309 w 366"/>
                  <a:gd name="T15" fmla="*/ 92 h 274"/>
                  <a:gd name="T16" fmla="*/ 329 w 366"/>
                  <a:gd name="T17" fmla="*/ 109 h 274"/>
                  <a:gd name="T18" fmla="*/ 347 w 366"/>
                  <a:gd name="T19" fmla="*/ 133 h 274"/>
                  <a:gd name="T20" fmla="*/ 360 w 366"/>
                  <a:gd name="T21" fmla="*/ 172 h 274"/>
                  <a:gd name="T22" fmla="*/ 366 w 366"/>
                  <a:gd name="T23" fmla="*/ 229 h 274"/>
                  <a:gd name="T24" fmla="*/ 365 w 366"/>
                  <a:gd name="T25" fmla="*/ 268 h 274"/>
                  <a:gd name="T26" fmla="*/ 360 w 366"/>
                  <a:gd name="T27" fmla="*/ 273 h 274"/>
                  <a:gd name="T28" fmla="*/ 10 w 366"/>
                  <a:gd name="T29" fmla="*/ 274 h 274"/>
                  <a:gd name="T30" fmla="*/ 2 w 366"/>
                  <a:gd name="T31" fmla="*/ 270 h 274"/>
                  <a:gd name="T32" fmla="*/ 0 w 366"/>
                  <a:gd name="T33" fmla="*/ 264 h 274"/>
                  <a:gd name="T34" fmla="*/ 1 w 366"/>
                  <a:gd name="T35" fmla="*/ 198 h 274"/>
                  <a:gd name="T36" fmla="*/ 12 w 366"/>
                  <a:gd name="T37" fmla="*/ 151 h 274"/>
                  <a:gd name="T38" fmla="*/ 27 w 366"/>
                  <a:gd name="T39" fmla="*/ 119 h 274"/>
                  <a:gd name="T40" fmla="*/ 46 w 366"/>
                  <a:gd name="T41" fmla="*/ 99 h 274"/>
                  <a:gd name="T42" fmla="*/ 66 w 366"/>
                  <a:gd name="T43" fmla="*/ 86 h 274"/>
                  <a:gd name="T44" fmla="*/ 81 w 366"/>
                  <a:gd name="T45" fmla="*/ 78 h 274"/>
                  <a:gd name="T46" fmla="*/ 97 w 366"/>
                  <a:gd name="T47" fmla="*/ 66 h 274"/>
                  <a:gd name="T48" fmla="*/ 106 w 366"/>
                  <a:gd name="T49" fmla="*/ 43 h 274"/>
                  <a:gd name="T50" fmla="*/ 109 w 366"/>
                  <a:gd name="T51" fmla="*/ 21 h 274"/>
                  <a:gd name="T52" fmla="*/ 109 w 366"/>
                  <a:gd name="T53" fmla="*/ 12 h 274"/>
                  <a:gd name="T54" fmla="*/ 110 w 366"/>
                  <a:gd name="T55" fmla="*/ 5 h 274"/>
                  <a:gd name="T56" fmla="*/ 117 w 366"/>
                  <a:gd name="T57" fmla="*/ 0 h 274"/>
                  <a:gd name="T58" fmla="*/ 124 w 366"/>
                  <a:gd name="T59" fmla="*/ 3 h 274"/>
                  <a:gd name="T60" fmla="*/ 127 w 366"/>
                  <a:gd name="T61" fmla="*/ 10 h 274"/>
                  <a:gd name="T62" fmla="*/ 127 w 366"/>
                  <a:gd name="T63" fmla="*/ 19 h 274"/>
                  <a:gd name="T64" fmla="*/ 126 w 366"/>
                  <a:gd name="T65" fmla="*/ 43 h 274"/>
                  <a:gd name="T66" fmla="*/ 118 w 366"/>
                  <a:gd name="T67" fmla="*/ 69 h 274"/>
                  <a:gd name="T68" fmla="*/ 98 w 366"/>
                  <a:gd name="T69" fmla="*/ 91 h 274"/>
                  <a:gd name="T70" fmla="*/ 84 w 366"/>
                  <a:gd name="T71" fmla="*/ 98 h 274"/>
                  <a:gd name="T72" fmla="*/ 66 w 366"/>
                  <a:gd name="T73" fmla="*/ 109 h 274"/>
                  <a:gd name="T74" fmla="*/ 47 w 366"/>
                  <a:gd name="T75" fmla="*/ 125 h 274"/>
                  <a:gd name="T76" fmla="*/ 32 w 366"/>
                  <a:gd name="T77" fmla="*/ 152 h 274"/>
                  <a:gd name="T78" fmla="*/ 21 w 366"/>
                  <a:gd name="T79" fmla="*/ 194 h 274"/>
                  <a:gd name="T80" fmla="*/ 19 w 366"/>
                  <a:gd name="T81" fmla="*/ 254 h 274"/>
                  <a:gd name="T82" fmla="*/ 346 w 366"/>
                  <a:gd name="T83" fmla="*/ 221 h 274"/>
                  <a:gd name="T84" fmla="*/ 339 w 366"/>
                  <a:gd name="T85" fmla="*/ 170 h 274"/>
                  <a:gd name="T86" fmla="*/ 326 w 366"/>
                  <a:gd name="T87" fmla="*/ 137 h 274"/>
                  <a:gd name="T88" fmla="*/ 309 w 366"/>
                  <a:gd name="T89" fmla="*/ 116 h 274"/>
                  <a:gd name="T90" fmla="*/ 290 w 366"/>
                  <a:gd name="T91" fmla="*/ 104 h 274"/>
                  <a:gd name="T92" fmla="*/ 274 w 366"/>
                  <a:gd name="T93" fmla="*/ 95 h 274"/>
                  <a:gd name="T94" fmla="*/ 255 w 366"/>
                  <a:gd name="T95" fmla="*/ 80 h 274"/>
                  <a:gd name="T96" fmla="*/ 242 w 366"/>
                  <a:gd name="T97" fmla="*/ 56 h 274"/>
                  <a:gd name="T98" fmla="*/ 237 w 366"/>
                  <a:gd name="T99" fmla="*/ 30 h 274"/>
                  <a:gd name="T100" fmla="*/ 237 w 366"/>
                  <a:gd name="T101" fmla="*/ 12 h 274"/>
                  <a:gd name="T102" fmla="*/ 239 w 366"/>
                  <a:gd name="T103" fmla="*/ 5 h 274"/>
                  <a:gd name="T104" fmla="*/ 245 w 366"/>
                  <a:gd name="T10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274">
                    <a:moveTo>
                      <a:pt x="249" y="0"/>
                    </a:moveTo>
                    <a:lnTo>
                      <a:pt x="252" y="1"/>
                    </a:lnTo>
                    <a:lnTo>
                      <a:pt x="255" y="5"/>
                    </a:lnTo>
                    <a:lnTo>
                      <a:pt x="257" y="7"/>
                    </a:lnTo>
                    <a:lnTo>
                      <a:pt x="257" y="12"/>
                    </a:lnTo>
                    <a:lnTo>
                      <a:pt x="257" y="14"/>
                    </a:lnTo>
                    <a:lnTo>
                      <a:pt x="257" y="21"/>
                    </a:lnTo>
                    <a:lnTo>
                      <a:pt x="257" y="31"/>
                    </a:lnTo>
                    <a:lnTo>
                      <a:pt x="258" y="43"/>
                    </a:lnTo>
                    <a:lnTo>
                      <a:pt x="262" y="54"/>
                    </a:lnTo>
                    <a:lnTo>
                      <a:pt x="268" y="66"/>
                    </a:lnTo>
                    <a:lnTo>
                      <a:pt x="277" y="74"/>
                    </a:lnTo>
                    <a:lnTo>
                      <a:pt x="283" y="78"/>
                    </a:lnTo>
                    <a:lnTo>
                      <a:pt x="290" y="82"/>
                    </a:lnTo>
                    <a:lnTo>
                      <a:pt x="300" y="86"/>
                    </a:lnTo>
                    <a:lnTo>
                      <a:pt x="309" y="92"/>
                    </a:lnTo>
                    <a:lnTo>
                      <a:pt x="320" y="99"/>
                    </a:lnTo>
                    <a:lnTo>
                      <a:pt x="329" y="109"/>
                    </a:lnTo>
                    <a:lnTo>
                      <a:pt x="339" y="119"/>
                    </a:lnTo>
                    <a:lnTo>
                      <a:pt x="347" y="133"/>
                    </a:lnTo>
                    <a:lnTo>
                      <a:pt x="354" y="151"/>
                    </a:lnTo>
                    <a:lnTo>
                      <a:pt x="360" y="172"/>
                    </a:lnTo>
                    <a:lnTo>
                      <a:pt x="363" y="198"/>
                    </a:lnTo>
                    <a:lnTo>
                      <a:pt x="366" y="229"/>
                    </a:lnTo>
                    <a:lnTo>
                      <a:pt x="366" y="264"/>
                    </a:lnTo>
                    <a:lnTo>
                      <a:pt x="365" y="268"/>
                    </a:lnTo>
                    <a:lnTo>
                      <a:pt x="362" y="270"/>
                    </a:lnTo>
                    <a:lnTo>
                      <a:pt x="360" y="273"/>
                    </a:lnTo>
                    <a:lnTo>
                      <a:pt x="355" y="274"/>
                    </a:lnTo>
                    <a:lnTo>
                      <a:pt x="10" y="274"/>
                    </a:lnTo>
                    <a:lnTo>
                      <a:pt x="6" y="273"/>
                    </a:lnTo>
                    <a:lnTo>
                      <a:pt x="2" y="270"/>
                    </a:lnTo>
                    <a:lnTo>
                      <a:pt x="1" y="268"/>
                    </a:lnTo>
                    <a:lnTo>
                      <a:pt x="0" y="264"/>
                    </a:lnTo>
                    <a:lnTo>
                      <a:pt x="0" y="229"/>
                    </a:lnTo>
                    <a:lnTo>
                      <a:pt x="1" y="198"/>
                    </a:lnTo>
                    <a:lnTo>
                      <a:pt x="6" y="172"/>
                    </a:lnTo>
                    <a:lnTo>
                      <a:pt x="12" y="151"/>
                    </a:lnTo>
                    <a:lnTo>
                      <a:pt x="19" y="133"/>
                    </a:lnTo>
                    <a:lnTo>
                      <a:pt x="27" y="119"/>
                    </a:lnTo>
                    <a:lnTo>
                      <a:pt x="37" y="109"/>
                    </a:lnTo>
                    <a:lnTo>
                      <a:pt x="46" y="99"/>
                    </a:lnTo>
                    <a:lnTo>
                      <a:pt x="56" y="92"/>
                    </a:lnTo>
                    <a:lnTo>
                      <a:pt x="66" y="86"/>
                    </a:lnTo>
                    <a:lnTo>
                      <a:pt x="76" y="82"/>
                    </a:lnTo>
                    <a:lnTo>
                      <a:pt x="81" y="78"/>
                    </a:lnTo>
                    <a:lnTo>
                      <a:pt x="87" y="74"/>
                    </a:lnTo>
                    <a:lnTo>
                      <a:pt x="97" y="66"/>
                    </a:lnTo>
                    <a:lnTo>
                      <a:pt x="103" y="54"/>
                    </a:lnTo>
                    <a:lnTo>
                      <a:pt x="106" y="43"/>
                    </a:lnTo>
                    <a:lnTo>
                      <a:pt x="109" y="31"/>
                    </a:lnTo>
                    <a:lnTo>
                      <a:pt x="109" y="21"/>
                    </a:lnTo>
                    <a:lnTo>
                      <a:pt x="109" y="14"/>
                    </a:lnTo>
                    <a:lnTo>
                      <a:pt x="109" y="12"/>
                    </a:lnTo>
                    <a:lnTo>
                      <a:pt x="109" y="7"/>
                    </a:lnTo>
                    <a:lnTo>
                      <a:pt x="110" y="5"/>
                    </a:lnTo>
                    <a:lnTo>
                      <a:pt x="113" y="1"/>
                    </a:lnTo>
                    <a:lnTo>
                      <a:pt x="117" y="0"/>
                    </a:lnTo>
                    <a:lnTo>
                      <a:pt x="120" y="1"/>
                    </a:lnTo>
                    <a:lnTo>
                      <a:pt x="124" y="3"/>
                    </a:lnTo>
                    <a:lnTo>
                      <a:pt x="126" y="5"/>
                    </a:lnTo>
                    <a:lnTo>
                      <a:pt x="127" y="10"/>
                    </a:lnTo>
                    <a:lnTo>
                      <a:pt x="127" y="12"/>
                    </a:lnTo>
                    <a:lnTo>
                      <a:pt x="127" y="19"/>
                    </a:lnTo>
                    <a:lnTo>
                      <a:pt x="127" y="30"/>
                    </a:lnTo>
                    <a:lnTo>
                      <a:pt x="126" y="43"/>
                    </a:lnTo>
                    <a:lnTo>
                      <a:pt x="124" y="56"/>
                    </a:lnTo>
                    <a:lnTo>
                      <a:pt x="118" y="69"/>
                    </a:lnTo>
                    <a:lnTo>
                      <a:pt x="110" y="80"/>
                    </a:lnTo>
                    <a:lnTo>
                      <a:pt x="98" y="91"/>
                    </a:lnTo>
                    <a:lnTo>
                      <a:pt x="91" y="95"/>
                    </a:lnTo>
                    <a:lnTo>
                      <a:pt x="84" y="98"/>
                    </a:lnTo>
                    <a:lnTo>
                      <a:pt x="76" y="104"/>
                    </a:lnTo>
                    <a:lnTo>
                      <a:pt x="66" y="109"/>
                    </a:lnTo>
                    <a:lnTo>
                      <a:pt x="57" y="116"/>
                    </a:lnTo>
                    <a:lnTo>
                      <a:pt x="47" y="125"/>
                    </a:lnTo>
                    <a:lnTo>
                      <a:pt x="39" y="137"/>
                    </a:lnTo>
                    <a:lnTo>
                      <a:pt x="32" y="152"/>
                    </a:lnTo>
                    <a:lnTo>
                      <a:pt x="26" y="170"/>
                    </a:lnTo>
                    <a:lnTo>
                      <a:pt x="21" y="194"/>
                    </a:lnTo>
                    <a:lnTo>
                      <a:pt x="19" y="221"/>
                    </a:lnTo>
                    <a:lnTo>
                      <a:pt x="19" y="254"/>
                    </a:lnTo>
                    <a:lnTo>
                      <a:pt x="346" y="254"/>
                    </a:lnTo>
                    <a:lnTo>
                      <a:pt x="346" y="221"/>
                    </a:lnTo>
                    <a:lnTo>
                      <a:pt x="343" y="194"/>
                    </a:lnTo>
                    <a:lnTo>
                      <a:pt x="339" y="170"/>
                    </a:lnTo>
                    <a:lnTo>
                      <a:pt x="333" y="152"/>
                    </a:lnTo>
                    <a:lnTo>
                      <a:pt x="326" y="137"/>
                    </a:lnTo>
                    <a:lnTo>
                      <a:pt x="317" y="125"/>
                    </a:lnTo>
                    <a:lnTo>
                      <a:pt x="309" y="116"/>
                    </a:lnTo>
                    <a:lnTo>
                      <a:pt x="300" y="109"/>
                    </a:lnTo>
                    <a:lnTo>
                      <a:pt x="290" y="104"/>
                    </a:lnTo>
                    <a:lnTo>
                      <a:pt x="281" y="98"/>
                    </a:lnTo>
                    <a:lnTo>
                      <a:pt x="274" y="95"/>
                    </a:lnTo>
                    <a:lnTo>
                      <a:pt x="267" y="91"/>
                    </a:lnTo>
                    <a:lnTo>
                      <a:pt x="255" y="80"/>
                    </a:lnTo>
                    <a:lnTo>
                      <a:pt x="247" y="69"/>
                    </a:lnTo>
                    <a:lnTo>
                      <a:pt x="242" y="56"/>
                    </a:lnTo>
                    <a:lnTo>
                      <a:pt x="238" y="43"/>
                    </a:lnTo>
                    <a:lnTo>
                      <a:pt x="237" y="30"/>
                    </a:lnTo>
                    <a:lnTo>
                      <a:pt x="237" y="19"/>
                    </a:lnTo>
                    <a:lnTo>
                      <a:pt x="237" y="12"/>
                    </a:lnTo>
                    <a:lnTo>
                      <a:pt x="238" y="10"/>
                    </a:lnTo>
                    <a:lnTo>
                      <a:pt x="239" y="5"/>
                    </a:lnTo>
                    <a:lnTo>
                      <a:pt x="242" y="3"/>
                    </a:lnTo>
                    <a:lnTo>
                      <a:pt x="245" y="1"/>
                    </a:lnTo>
                    <a:lnTo>
                      <a:pt x="249"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9">
                <a:extLst>
                  <a:ext uri="{FF2B5EF4-FFF2-40B4-BE49-F238E27FC236}">
                    <a16:creationId xmlns:a16="http://schemas.microsoft.com/office/drawing/2014/main" id="{788FA106-0AB4-4042-932D-A8E2D4A8AD1D}"/>
                  </a:ext>
                </a:extLst>
              </p:cNvPr>
              <p:cNvSpPr>
                <a:spLocks noEditPoints="1"/>
              </p:cNvSpPr>
              <p:nvPr/>
            </p:nvSpPr>
            <p:spPr bwMode="auto">
              <a:xfrm>
                <a:off x="3970674" y="1731512"/>
                <a:ext cx="607877" cy="594009"/>
              </a:xfrm>
              <a:custGeom>
                <a:avLst/>
                <a:gdLst>
                  <a:gd name="T0" fmla="*/ 87 w 263"/>
                  <a:gd name="T1" fmla="*/ 30 h 257"/>
                  <a:gd name="T2" fmla="*/ 43 w 263"/>
                  <a:gd name="T3" fmla="*/ 84 h 257"/>
                  <a:gd name="T4" fmla="*/ 35 w 263"/>
                  <a:gd name="T5" fmla="*/ 117 h 257"/>
                  <a:gd name="T6" fmla="*/ 28 w 263"/>
                  <a:gd name="T7" fmla="*/ 120 h 257"/>
                  <a:gd name="T8" fmla="*/ 21 w 263"/>
                  <a:gd name="T9" fmla="*/ 124 h 257"/>
                  <a:gd name="T10" fmla="*/ 20 w 263"/>
                  <a:gd name="T11" fmla="*/ 134 h 257"/>
                  <a:gd name="T12" fmla="*/ 26 w 263"/>
                  <a:gd name="T13" fmla="*/ 153 h 257"/>
                  <a:gd name="T14" fmla="*/ 46 w 263"/>
                  <a:gd name="T15" fmla="*/ 168 h 257"/>
                  <a:gd name="T16" fmla="*/ 54 w 263"/>
                  <a:gd name="T17" fmla="*/ 172 h 257"/>
                  <a:gd name="T18" fmla="*/ 61 w 263"/>
                  <a:gd name="T19" fmla="*/ 185 h 257"/>
                  <a:gd name="T20" fmla="*/ 84 w 263"/>
                  <a:gd name="T21" fmla="*/ 216 h 257"/>
                  <a:gd name="T22" fmla="*/ 125 w 263"/>
                  <a:gd name="T23" fmla="*/ 238 h 257"/>
                  <a:gd name="T24" fmla="*/ 132 w 263"/>
                  <a:gd name="T25" fmla="*/ 238 h 257"/>
                  <a:gd name="T26" fmla="*/ 154 w 263"/>
                  <a:gd name="T27" fmla="*/ 233 h 257"/>
                  <a:gd name="T28" fmla="*/ 190 w 263"/>
                  <a:gd name="T29" fmla="*/ 205 h 257"/>
                  <a:gd name="T30" fmla="*/ 206 w 263"/>
                  <a:gd name="T31" fmla="*/ 178 h 257"/>
                  <a:gd name="T32" fmla="*/ 212 w 263"/>
                  <a:gd name="T33" fmla="*/ 169 h 257"/>
                  <a:gd name="T34" fmla="*/ 223 w 263"/>
                  <a:gd name="T35" fmla="*/ 166 h 257"/>
                  <a:gd name="T36" fmla="*/ 243 w 263"/>
                  <a:gd name="T37" fmla="*/ 141 h 257"/>
                  <a:gd name="T38" fmla="*/ 244 w 263"/>
                  <a:gd name="T39" fmla="*/ 130 h 257"/>
                  <a:gd name="T40" fmla="*/ 239 w 263"/>
                  <a:gd name="T41" fmla="*/ 122 h 257"/>
                  <a:gd name="T42" fmla="*/ 234 w 263"/>
                  <a:gd name="T43" fmla="*/ 120 h 257"/>
                  <a:gd name="T44" fmla="*/ 226 w 263"/>
                  <a:gd name="T45" fmla="*/ 115 h 257"/>
                  <a:gd name="T46" fmla="*/ 210 w 263"/>
                  <a:gd name="T47" fmla="*/ 61 h 257"/>
                  <a:gd name="T48" fmla="*/ 158 w 263"/>
                  <a:gd name="T49" fmla="*/ 22 h 257"/>
                  <a:gd name="T50" fmla="*/ 158 w 263"/>
                  <a:gd name="T51" fmla="*/ 2 h 257"/>
                  <a:gd name="T52" fmla="*/ 214 w 263"/>
                  <a:gd name="T53" fmla="*/ 35 h 257"/>
                  <a:gd name="T54" fmla="*/ 244 w 263"/>
                  <a:gd name="T55" fmla="*/ 102 h 257"/>
                  <a:gd name="T56" fmla="*/ 255 w 263"/>
                  <a:gd name="T57" fmla="*/ 109 h 257"/>
                  <a:gd name="T58" fmla="*/ 263 w 263"/>
                  <a:gd name="T59" fmla="*/ 134 h 257"/>
                  <a:gd name="T60" fmla="*/ 247 w 263"/>
                  <a:gd name="T61" fmla="*/ 172 h 257"/>
                  <a:gd name="T62" fmla="*/ 223 w 263"/>
                  <a:gd name="T63" fmla="*/ 186 h 257"/>
                  <a:gd name="T64" fmla="*/ 205 w 263"/>
                  <a:gd name="T65" fmla="*/ 216 h 257"/>
                  <a:gd name="T66" fmla="*/ 168 w 263"/>
                  <a:gd name="T67" fmla="*/ 248 h 257"/>
                  <a:gd name="T68" fmla="*/ 130 w 263"/>
                  <a:gd name="T69" fmla="*/ 257 h 257"/>
                  <a:gd name="T70" fmla="*/ 80 w 263"/>
                  <a:gd name="T71" fmla="*/ 239 h 257"/>
                  <a:gd name="T72" fmla="*/ 49 w 263"/>
                  <a:gd name="T73" fmla="*/ 205 h 257"/>
                  <a:gd name="T74" fmla="*/ 33 w 263"/>
                  <a:gd name="T75" fmla="*/ 183 h 257"/>
                  <a:gd name="T76" fmla="*/ 8 w 263"/>
                  <a:gd name="T77" fmla="*/ 161 h 257"/>
                  <a:gd name="T78" fmla="*/ 1 w 263"/>
                  <a:gd name="T79" fmla="*/ 122 h 257"/>
                  <a:gd name="T80" fmla="*/ 13 w 263"/>
                  <a:gd name="T81" fmla="*/ 107 h 257"/>
                  <a:gd name="T82" fmla="*/ 26 w 263"/>
                  <a:gd name="T83" fmla="*/ 77 h 257"/>
                  <a:gd name="T84" fmla="*/ 67 w 263"/>
                  <a:gd name="T85" fmla="*/ 21 h 257"/>
                  <a:gd name="T86" fmla="*/ 133 w 263"/>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57">
                    <a:moveTo>
                      <a:pt x="133" y="20"/>
                    </a:moveTo>
                    <a:lnTo>
                      <a:pt x="109" y="22"/>
                    </a:lnTo>
                    <a:lnTo>
                      <a:pt x="87" y="30"/>
                    </a:lnTo>
                    <a:lnTo>
                      <a:pt x="69" y="44"/>
                    </a:lnTo>
                    <a:lnTo>
                      <a:pt x="54" y="62"/>
                    </a:lnTo>
                    <a:lnTo>
                      <a:pt x="43" y="84"/>
                    </a:lnTo>
                    <a:lnTo>
                      <a:pt x="38" y="112"/>
                    </a:lnTo>
                    <a:lnTo>
                      <a:pt x="36" y="115"/>
                    </a:lnTo>
                    <a:lnTo>
                      <a:pt x="35" y="117"/>
                    </a:lnTo>
                    <a:lnTo>
                      <a:pt x="32" y="119"/>
                    </a:lnTo>
                    <a:lnTo>
                      <a:pt x="29" y="120"/>
                    </a:lnTo>
                    <a:lnTo>
                      <a:pt x="28" y="120"/>
                    </a:lnTo>
                    <a:lnTo>
                      <a:pt x="26" y="121"/>
                    </a:lnTo>
                    <a:lnTo>
                      <a:pt x="23" y="122"/>
                    </a:lnTo>
                    <a:lnTo>
                      <a:pt x="21" y="124"/>
                    </a:lnTo>
                    <a:lnTo>
                      <a:pt x="20" y="128"/>
                    </a:lnTo>
                    <a:lnTo>
                      <a:pt x="20" y="130"/>
                    </a:lnTo>
                    <a:lnTo>
                      <a:pt x="20" y="134"/>
                    </a:lnTo>
                    <a:lnTo>
                      <a:pt x="20" y="137"/>
                    </a:lnTo>
                    <a:lnTo>
                      <a:pt x="21" y="141"/>
                    </a:lnTo>
                    <a:lnTo>
                      <a:pt x="26" y="153"/>
                    </a:lnTo>
                    <a:lnTo>
                      <a:pt x="33" y="161"/>
                    </a:lnTo>
                    <a:lnTo>
                      <a:pt x="40" y="166"/>
                    </a:lnTo>
                    <a:lnTo>
                      <a:pt x="46" y="168"/>
                    </a:lnTo>
                    <a:lnTo>
                      <a:pt x="48" y="168"/>
                    </a:lnTo>
                    <a:lnTo>
                      <a:pt x="52" y="169"/>
                    </a:lnTo>
                    <a:lnTo>
                      <a:pt x="54" y="172"/>
                    </a:lnTo>
                    <a:lnTo>
                      <a:pt x="56" y="174"/>
                    </a:lnTo>
                    <a:lnTo>
                      <a:pt x="58" y="178"/>
                    </a:lnTo>
                    <a:lnTo>
                      <a:pt x="61" y="185"/>
                    </a:lnTo>
                    <a:lnTo>
                      <a:pt x="66" y="194"/>
                    </a:lnTo>
                    <a:lnTo>
                      <a:pt x="74" y="205"/>
                    </a:lnTo>
                    <a:lnTo>
                      <a:pt x="84" y="216"/>
                    </a:lnTo>
                    <a:lnTo>
                      <a:pt x="95" y="226"/>
                    </a:lnTo>
                    <a:lnTo>
                      <a:pt x="109" y="233"/>
                    </a:lnTo>
                    <a:lnTo>
                      <a:pt x="125" y="238"/>
                    </a:lnTo>
                    <a:lnTo>
                      <a:pt x="127" y="237"/>
                    </a:lnTo>
                    <a:lnTo>
                      <a:pt x="128" y="237"/>
                    </a:lnTo>
                    <a:lnTo>
                      <a:pt x="132" y="238"/>
                    </a:lnTo>
                    <a:lnTo>
                      <a:pt x="135" y="237"/>
                    </a:lnTo>
                    <a:lnTo>
                      <a:pt x="138" y="238"/>
                    </a:lnTo>
                    <a:lnTo>
                      <a:pt x="154" y="233"/>
                    </a:lnTo>
                    <a:lnTo>
                      <a:pt x="168" y="226"/>
                    </a:lnTo>
                    <a:lnTo>
                      <a:pt x="180" y="216"/>
                    </a:lnTo>
                    <a:lnTo>
                      <a:pt x="190" y="205"/>
                    </a:lnTo>
                    <a:lnTo>
                      <a:pt x="197" y="194"/>
                    </a:lnTo>
                    <a:lnTo>
                      <a:pt x="203" y="183"/>
                    </a:lnTo>
                    <a:lnTo>
                      <a:pt x="206" y="178"/>
                    </a:lnTo>
                    <a:lnTo>
                      <a:pt x="207" y="174"/>
                    </a:lnTo>
                    <a:lnTo>
                      <a:pt x="209" y="172"/>
                    </a:lnTo>
                    <a:lnTo>
                      <a:pt x="212" y="169"/>
                    </a:lnTo>
                    <a:lnTo>
                      <a:pt x="214" y="168"/>
                    </a:lnTo>
                    <a:lnTo>
                      <a:pt x="218" y="168"/>
                    </a:lnTo>
                    <a:lnTo>
                      <a:pt x="223" y="166"/>
                    </a:lnTo>
                    <a:lnTo>
                      <a:pt x="230" y="161"/>
                    </a:lnTo>
                    <a:lnTo>
                      <a:pt x="237" y="153"/>
                    </a:lnTo>
                    <a:lnTo>
                      <a:pt x="243" y="141"/>
                    </a:lnTo>
                    <a:lnTo>
                      <a:pt x="243" y="137"/>
                    </a:lnTo>
                    <a:lnTo>
                      <a:pt x="244" y="134"/>
                    </a:lnTo>
                    <a:lnTo>
                      <a:pt x="244" y="130"/>
                    </a:lnTo>
                    <a:lnTo>
                      <a:pt x="243" y="128"/>
                    </a:lnTo>
                    <a:lnTo>
                      <a:pt x="242" y="124"/>
                    </a:lnTo>
                    <a:lnTo>
                      <a:pt x="239" y="122"/>
                    </a:lnTo>
                    <a:lnTo>
                      <a:pt x="237" y="121"/>
                    </a:lnTo>
                    <a:lnTo>
                      <a:pt x="234" y="120"/>
                    </a:lnTo>
                    <a:lnTo>
                      <a:pt x="234" y="120"/>
                    </a:lnTo>
                    <a:lnTo>
                      <a:pt x="231" y="119"/>
                    </a:lnTo>
                    <a:lnTo>
                      <a:pt x="229" y="117"/>
                    </a:lnTo>
                    <a:lnTo>
                      <a:pt x="226" y="115"/>
                    </a:lnTo>
                    <a:lnTo>
                      <a:pt x="225" y="112"/>
                    </a:lnTo>
                    <a:lnTo>
                      <a:pt x="219" y="84"/>
                    </a:lnTo>
                    <a:lnTo>
                      <a:pt x="210" y="61"/>
                    </a:lnTo>
                    <a:lnTo>
                      <a:pt x="196" y="43"/>
                    </a:lnTo>
                    <a:lnTo>
                      <a:pt x="178" y="30"/>
                    </a:lnTo>
                    <a:lnTo>
                      <a:pt x="158" y="22"/>
                    </a:lnTo>
                    <a:lnTo>
                      <a:pt x="133" y="20"/>
                    </a:lnTo>
                    <a:close/>
                    <a:moveTo>
                      <a:pt x="133" y="0"/>
                    </a:moveTo>
                    <a:lnTo>
                      <a:pt x="158" y="2"/>
                    </a:lnTo>
                    <a:lnTo>
                      <a:pt x="179" y="9"/>
                    </a:lnTo>
                    <a:lnTo>
                      <a:pt x="198" y="20"/>
                    </a:lnTo>
                    <a:lnTo>
                      <a:pt x="214" y="35"/>
                    </a:lnTo>
                    <a:lnTo>
                      <a:pt x="227" y="54"/>
                    </a:lnTo>
                    <a:lnTo>
                      <a:pt x="237" y="76"/>
                    </a:lnTo>
                    <a:lnTo>
                      <a:pt x="244" y="102"/>
                    </a:lnTo>
                    <a:lnTo>
                      <a:pt x="247" y="104"/>
                    </a:lnTo>
                    <a:lnTo>
                      <a:pt x="251" y="107"/>
                    </a:lnTo>
                    <a:lnTo>
                      <a:pt x="255" y="109"/>
                    </a:lnTo>
                    <a:lnTo>
                      <a:pt x="258" y="114"/>
                    </a:lnTo>
                    <a:lnTo>
                      <a:pt x="262" y="122"/>
                    </a:lnTo>
                    <a:lnTo>
                      <a:pt x="263" y="134"/>
                    </a:lnTo>
                    <a:lnTo>
                      <a:pt x="262" y="146"/>
                    </a:lnTo>
                    <a:lnTo>
                      <a:pt x="256" y="161"/>
                    </a:lnTo>
                    <a:lnTo>
                      <a:pt x="247" y="172"/>
                    </a:lnTo>
                    <a:lnTo>
                      <a:pt x="239" y="179"/>
                    </a:lnTo>
                    <a:lnTo>
                      <a:pt x="230" y="183"/>
                    </a:lnTo>
                    <a:lnTo>
                      <a:pt x="223" y="186"/>
                    </a:lnTo>
                    <a:lnTo>
                      <a:pt x="219" y="194"/>
                    </a:lnTo>
                    <a:lnTo>
                      <a:pt x="213" y="205"/>
                    </a:lnTo>
                    <a:lnTo>
                      <a:pt x="205" y="216"/>
                    </a:lnTo>
                    <a:lnTo>
                      <a:pt x="196" y="228"/>
                    </a:lnTo>
                    <a:lnTo>
                      <a:pt x="183" y="240"/>
                    </a:lnTo>
                    <a:lnTo>
                      <a:pt x="168" y="248"/>
                    </a:lnTo>
                    <a:lnTo>
                      <a:pt x="151" y="255"/>
                    </a:lnTo>
                    <a:lnTo>
                      <a:pt x="132" y="257"/>
                    </a:lnTo>
                    <a:lnTo>
                      <a:pt x="130" y="257"/>
                    </a:lnTo>
                    <a:lnTo>
                      <a:pt x="111" y="254"/>
                    </a:lnTo>
                    <a:lnTo>
                      <a:pt x="94" y="248"/>
                    </a:lnTo>
                    <a:lnTo>
                      <a:pt x="80" y="239"/>
                    </a:lnTo>
                    <a:lnTo>
                      <a:pt x="67" y="228"/>
                    </a:lnTo>
                    <a:lnTo>
                      <a:pt x="58" y="216"/>
                    </a:lnTo>
                    <a:lnTo>
                      <a:pt x="49" y="205"/>
                    </a:lnTo>
                    <a:lnTo>
                      <a:pt x="43" y="194"/>
                    </a:lnTo>
                    <a:lnTo>
                      <a:pt x="40" y="186"/>
                    </a:lnTo>
                    <a:lnTo>
                      <a:pt x="33" y="183"/>
                    </a:lnTo>
                    <a:lnTo>
                      <a:pt x="25" y="179"/>
                    </a:lnTo>
                    <a:lnTo>
                      <a:pt x="16" y="172"/>
                    </a:lnTo>
                    <a:lnTo>
                      <a:pt x="8" y="161"/>
                    </a:lnTo>
                    <a:lnTo>
                      <a:pt x="2" y="146"/>
                    </a:lnTo>
                    <a:lnTo>
                      <a:pt x="0" y="134"/>
                    </a:lnTo>
                    <a:lnTo>
                      <a:pt x="1" y="122"/>
                    </a:lnTo>
                    <a:lnTo>
                      <a:pt x="6" y="114"/>
                    </a:lnTo>
                    <a:lnTo>
                      <a:pt x="9" y="109"/>
                    </a:lnTo>
                    <a:lnTo>
                      <a:pt x="13" y="107"/>
                    </a:lnTo>
                    <a:lnTo>
                      <a:pt x="16" y="104"/>
                    </a:lnTo>
                    <a:lnTo>
                      <a:pt x="20" y="102"/>
                    </a:lnTo>
                    <a:lnTo>
                      <a:pt x="26" y="77"/>
                    </a:lnTo>
                    <a:lnTo>
                      <a:pt x="36" y="55"/>
                    </a:lnTo>
                    <a:lnTo>
                      <a:pt x="51" y="36"/>
                    </a:lnTo>
                    <a:lnTo>
                      <a:pt x="67" y="21"/>
                    </a:lnTo>
                    <a:lnTo>
                      <a:pt x="87" y="9"/>
                    </a:lnTo>
                    <a:lnTo>
                      <a:pt x="109" y="2"/>
                    </a:lnTo>
                    <a:lnTo>
                      <a:pt x="133"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41" name="Rechthoek 240">
              <a:extLst>
                <a:ext uri="{FF2B5EF4-FFF2-40B4-BE49-F238E27FC236}">
                  <a16:creationId xmlns:a16="http://schemas.microsoft.com/office/drawing/2014/main" id="{DE06789F-6C1B-4A0B-8A99-FC49B438CFFB}"/>
                </a:ext>
              </a:extLst>
            </p:cNvPr>
            <p:cNvSpPr/>
            <p:nvPr/>
          </p:nvSpPr>
          <p:spPr>
            <a:xfrm>
              <a:off x="3836194" y="3086101"/>
              <a:ext cx="771525" cy="78580"/>
            </a:xfrm>
            <a:prstGeom prst="rect">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50" name="Tekstvak 249">
            <a:extLst>
              <a:ext uri="{FF2B5EF4-FFF2-40B4-BE49-F238E27FC236}">
                <a16:creationId xmlns:a16="http://schemas.microsoft.com/office/drawing/2014/main" id="{5D54D0FA-DA92-4AEB-81BE-64CDEDD76352}"/>
              </a:ext>
            </a:extLst>
          </p:cNvPr>
          <p:cNvSpPr txBox="1"/>
          <p:nvPr/>
        </p:nvSpPr>
        <p:spPr>
          <a:xfrm>
            <a:off x="556240"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Segmentation</a:t>
            </a:r>
          </a:p>
        </p:txBody>
      </p:sp>
      <p:sp>
        <p:nvSpPr>
          <p:cNvPr id="251" name="Tekstvak 250">
            <a:extLst>
              <a:ext uri="{FF2B5EF4-FFF2-40B4-BE49-F238E27FC236}">
                <a16:creationId xmlns:a16="http://schemas.microsoft.com/office/drawing/2014/main" id="{052C7CA2-4E99-43EB-ACE1-19D945935883}"/>
              </a:ext>
            </a:extLst>
          </p:cNvPr>
          <p:cNvSpPr txBox="1"/>
          <p:nvPr/>
        </p:nvSpPr>
        <p:spPr>
          <a:xfrm>
            <a:off x="2223346"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Customer</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journey</a:t>
            </a:r>
          </a:p>
        </p:txBody>
      </p:sp>
      <p:sp>
        <p:nvSpPr>
          <p:cNvPr id="252" name="Tekstvak 251">
            <a:extLst>
              <a:ext uri="{FF2B5EF4-FFF2-40B4-BE49-F238E27FC236}">
                <a16:creationId xmlns:a16="http://schemas.microsoft.com/office/drawing/2014/main" id="{D9CF7C85-E699-4818-9D67-562E50A67242}"/>
              </a:ext>
            </a:extLst>
          </p:cNvPr>
          <p:cNvSpPr txBox="1"/>
          <p:nvPr/>
        </p:nvSpPr>
        <p:spPr>
          <a:xfrm>
            <a:off x="3873807"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Branding</a:t>
            </a:r>
          </a:p>
        </p:txBody>
      </p:sp>
      <p:sp>
        <p:nvSpPr>
          <p:cNvPr id="253" name="Tekstvak 252">
            <a:extLst>
              <a:ext uri="{FF2B5EF4-FFF2-40B4-BE49-F238E27FC236}">
                <a16:creationId xmlns:a16="http://schemas.microsoft.com/office/drawing/2014/main" id="{5406418D-E513-4AD4-8F9B-8DE8EA752B27}"/>
              </a:ext>
            </a:extLst>
          </p:cNvPr>
          <p:cNvSpPr txBox="1"/>
          <p:nvPr/>
        </p:nvSpPr>
        <p:spPr>
          <a:xfrm>
            <a:off x="5521249"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Concept/ product research</a:t>
            </a:r>
          </a:p>
        </p:txBody>
      </p:sp>
      <p:sp>
        <p:nvSpPr>
          <p:cNvPr id="254" name="Tekstvak 253">
            <a:extLst>
              <a:ext uri="{FF2B5EF4-FFF2-40B4-BE49-F238E27FC236}">
                <a16:creationId xmlns:a16="http://schemas.microsoft.com/office/drawing/2014/main" id="{5A935011-099A-47C1-92B6-38FD419126EA}"/>
              </a:ext>
            </a:extLst>
          </p:cNvPr>
          <p:cNvSpPr txBox="1"/>
          <p:nvPr/>
        </p:nvSpPr>
        <p:spPr>
          <a:xfrm>
            <a:off x="7191375"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Customer</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satisfaction</a:t>
            </a:r>
          </a:p>
        </p:txBody>
      </p:sp>
      <p:sp>
        <p:nvSpPr>
          <p:cNvPr id="255" name="Tekstvak 254">
            <a:extLst>
              <a:ext uri="{FF2B5EF4-FFF2-40B4-BE49-F238E27FC236}">
                <a16:creationId xmlns:a16="http://schemas.microsoft.com/office/drawing/2014/main" id="{8BF608C6-029A-474B-BD14-3B975D03DDC7}"/>
              </a:ext>
            </a:extLst>
          </p:cNvPr>
          <p:cNvSpPr txBox="1"/>
          <p:nvPr/>
        </p:nvSpPr>
        <p:spPr>
          <a:xfrm>
            <a:off x="556240"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Trends</a:t>
            </a:r>
          </a:p>
        </p:txBody>
      </p:sp>
      <p:sp>
        <p:nvSpPr>
          <p:cNvPr id="256" name="Tekstvak 255">
            <a:extLst>
              <a:ext uri="{FF2B5EF4-FFF2-40B4-BE49-F238E27FC236}">
                <a16:creationId xmlns:a16="http://schemas.microsoft.com/office/drawing/2014/main" id="{51149FD7-DABA-4873-997F-0CF9163E0DCA}"/>
              </a:ext>
            </a:extLst>
          </p:cNvPr>
          <p:cNvSpPr txBox="1"/>
          <p:nvPr/>
        </p:nvSpPr>
        <p:spPr>
          <a:xfrm>
            <a:off x="2223346"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Distribution</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research</a:t>
            </a:r>
          </a:p>
        </p:txBody>
      </p:sp>
      <p:sp>
        <p:nvSpPr>
          <p:cNvPr id="257" name="Tekstvak 256">
            <a:extLst>
              <a:ext uri="{FF2B5EF4-FFF2-40B4-BE49-F238E27FC236}">
                <a16:creationId xmlns:a16="http://schemas.microsoft.com/office/drawing/2014/main" id="{65915CA5-3CA5-4158-98F6-52225D968646}"/>
              </a:ext>
            </a:extLst>
          </p:cNvPr>
          <p:cNvSpPr txBox="1"/>
          <p:nvPr/>
        </p:nvSpPr>
        <p:spPr>
          <a:xfrm>
            <a:off x="3873807"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Market</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exploration</a:t>
            </a:r>
          </a:p>
        </p:txBody>
      </p:sp>
      <p:sp>
        <p:nvSpPr>
          <p:cNvPr id="258" name="Tekstvak 257">
            <a:extLst>
              <a:ext uri="{FF2B5EF4-FFF2-40B4-BE49-F238E27FC236}">
                <a16:creationId xmlns:a16="http://schemas.microsoft.com/office/drawing/2014/main" id="{C5D90712-6675-4B33-AF97-1CD37B2186F3}"/>
              </a:ext>
            </a:extLst>
          </p:cNvPr>
          <p:cNvSpPr txBox="1"/>
          <p:nvPr/>
        </p:nvSpPr>
        <p:spPr>
          <a:xfrm>
            <a:off x="5521249"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Pricing</a:t>
            </a:r>
          </a:p>
        </p:txBody>
      </p:sp>
      <p:sp>
        <p:nvSpPr>
          <p:cNvPr id="259" name="Tekstvak 258">
            <a:extLst>
              <a:ext uri="{FF2B5EF4-FFF2-40B4-BE49-F238E27FC236}">
                <a16:creationId xmlns:a16="http://schemas.microsoft.com/office/drawing/2014/main" id="{458F0012-40C2-4426-9DAA-C4D97EC63D46}"/>
              </a:ext>
            </a:extLst>
          </p:cNvPr>
          <p:cNvSpPr txBox="1"/>
          <p:nvPr/>
        </p:nvSpPr>
        <p:spPr>
          <a:xfrm>
            <a:off x="7191375"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Market</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size</a:t>
            </a:r>
          </a:p>
        </p:txBody>
      </p:sp>
      <p:grpSp>
        <p:nvGrpSpPr>
          <p:cNvPr id="260" name="Groep 259">
            <a:extLst>
              <a:ext uri="{FF2B5EF4-FFF2-40B4-BE49-F238E27FC236}">
                <a16:creationId xmlns:a16="http://schemas.microsoft.com/office/drawing/2014/main" id="{D7AE1471-C2F9-40AE-BE13-1C06D1E7AC1A}"/>
              </a:ext>
            </a:extLst>
          </p:cNvPr>
          <p:cNvGrpSpPr/>
          <p:nvPr/>
        </p:nvGrpSpPr>
        <p:grpSpPr>
          <a:xfrm>
            <a:off x="3151568" y="5426686"/>
            <a:ext cx="810626" cy="810626"/>
            <a:chOff x="1616206" y="4942176"/>
            <a:chExt cx="810626" cy="810626"/>
          </a:xfrm>
        </p:grpSpPr>
        <p:sp>
          <p:nvSpPr>
            <p:cNvPr id="261" name="Freeform 76">
              <a:extLst>
                <a:ext uri="{FF2B5EF4-FFF2-40B4-BE49-F238E27FC236}">
                  <a16:creationId xmlns:a16="http://schemas.microsoft.com/office/drawing/2014/main" id="{B193434A-DFB3-41F8-879A-6FE03D5F838F}"/>
                </a:ext>
              </a:extLst>
            </p:cNvPr>
            <p:cNvSpPr>
              <a:spLocks noEditPoints="1"/>
            </p:cNvSpPr>
            <p:nvPr/>
          </p:nvSpPr>
          <p:spPr bwMode="auto">
            <a:xfrm>
              <a:off x="1768390" y="5166017"/>
              <a:ext cx="506259" cy="405476"/>
            </a:xfrm>
            <a:custGeom>
              <a:avLst/>
              <a:gdLst>
                <a:gd name="T0" fmla="*/ 97 w 216"/>
                <a:gd name="T1" fmla="*/ 140 h 173"/>
                <a:gd name="T2" fmla="*/ 97 w 216"/>
                <a:gd name="T3" fmla="*/ 161 h 173"/>
                <a:gd name="T4" fmla="*/ 119 w 216"/>
                <a:gd name="T5" fmla="*/ 161 h 173"/>
                <a:gd name="T6" fmla="*/ 119 w 216"/>
                <a:gd name="T7" fmla="*/ 140 h 173"/>
                <a:gd name="T8" fmla="*/ 97 w 216"/>
                <a:gd name="T9" fmla="*/ 140 h 173"/>
                <a:gd name="T10" fmla="*/ 10 w 216"/>
                <a:gd name="T11" fmla="*/ 11 h 173"/>
                <a:gd name="T12" fmla="*/ 10 w 216"/>
                <a:gd name="T13" fmla="*/ 130 h 173"/>
                <a:gd name="T14" fmla="*/ 206 w 216"/>
                <a:gd name="T15" fmla="*/ 130 h 173"/>
                <a:gd name="T16" fmla="*/ 206 w 216"/>
                <a:gd name="T17" fmla="*/ 11 h 173"/>
                <a:gd name="T18" fmla="*/ 10 w 216"/>
                <a:gd name="T19" fmla="*/ 11 h 173"/>
                <a:gd name="T20" fmla="*/ 10 w 216"/>
                <a:gd name="T21" fmla="*/ 0 h 173"/>
                <a:gd name="T22" fmla="*/ 206 w 216"/>
                <a:gd name="T23" fmla="*/ 0 h 173"/>
                <a:gd name="T24" fmla="*/ 209 w 216"/>
                <a:gd name="T25" fmla="*/ 0 h 173"/>
                <a:gd name="T26" fmla="*/ 213 w 216"/>
                <a:gd name="T27" fmla="*/ 3 h 173"/>
                <a:gd name="T28" fmla="*/ 215 w 216"/>
                <a:gd name="T29" fmla="*/ 7 h 173"/>
                <a:gd name="T30" fmla="*/ 216 w 216"/>
                <a:gd name="T31" fmla="*/ 11 h 173"/>
                <a:gd name="T32" fmla="*/ 216 w 216"/>
                <a:gd name="T33" fmla="*/ 130 h 173"/>
                <a:gd name="T34" fmla="*/ 215 w 216"/>
                <a:gd name="T35" fmla="*/ 134 h 173"/>
                <a:gd name="T36" fmla="*/ 213 w 216"/>
                <a:gd name="T37" fmla="*/ 136 h 173"/>
                <a:gd name="T38" fmla="*/ 209 w 216"/>
                <a:gd name="T39" fmla="*/ 139 h 173"/>
                <a:gd name="T40" fmla="*/ 206 w 216"/>
                <a:gd name="T41" fmla="*/ 140 h 173"/>
                <a:gd name="T42" fmla="*/ 130 w 216"/>
                <a:gd name="T43" fmla="*/ 140 h 173"/>
                <a:gd name="T44" fmla="*/ 130 w 216"/>
                <a:gd name="T45" fmla="*/ 161 h 173"/>
                <a:gd name="T46" fmla="*/ 173 w 216"/>
                <a:gd name="T47" fmla="*/ 161 h 173"/>
                <a:gd name="T48" fmla="*/ 175 w 216"/>
                <a:gd name="T49" fmla="*/ 163 h 173"/>
                <a:gd name="T50" fmla="*/ 178 w 216"/>
                <a:gd name="T51" fmla="*/ 164 h 173"/>
                <a:gd name="T52" fmla="*/ 178 w 216"/>
                <a:gd name="T53" fmla="*/ 167 h 173"/>
                <a:gd name="T54" fmla="*/ 178 w 216"/>
                <a:gd name="T55" fmla="*/ 169 h 173"/>
                <a:gd name="T56" fmla="*/ 175 w 216"/>
                <a:gd name="T57" fmla="*/ 172 h 173"/>
                <a:gd name="T58" fmla="*/ 173 w 216"/>
                <a:gd name="T59" fmla="*/ 173 h 173"/>
                <a:gd name="T60" fmla="*/ 43 w 216"/>
                <a:gd name="T61" fmla="*/ 173 h 173"/>
                <a:gd name="T62" fmla="*/ 41 w 216"/>
                <a:gd name="T63" fmla="*/ 172 h 173"/>
                <a:gd name="T64" fmla="*/ 38 w 216"/>
                <a:gd name="T65" fmla="*/ 169 h 173"/>
                <a:gd name="T66" fmla="*/ 38 w 216"/>
                <a:gd name="T67" fmla="*/ 167 h 173"/>
                <a:gd name="T68" fmla="*/ 38 w 216"/>
                <a:gd name="T69" fmla="*/ 164 h 173"/>
                <a:gd name="T70" fmla="*/ 41 w 216"/>
                <a:gd name="T71" fmla="*/ 163 h 173"/>
                <a:gd name="T72" fmla="*/ 43 w 216"/>
                <a:gd name="T73" fmla="*/ 161 h 173"/>
                <a:gd name="T74" fmla="*/ 86 w 216"/>
                <a:gd name="T75" fmla="*/ 161 h 173"/>
                <a:gd name="T76" fmla="*/ 86 w 216"/>
                <a:gd name="T77" fmla="*/ 140 h 173"/>
                <a:gd name="T78" fmla="*/ 10 w 216"/>
                <a:gd name="T79" fmla="*/ 140 h 173"/>
                <a:gd name="T80" fmla="*/ 7 w 216"/>
                <a:gd name="T81" fmla="*/ 139 h 173"/>
                <a:gd name="T82" fmla="*/ 3 w 216"/>
                <a:gd name="T83" fmla="*/ 136 h 173"/>
                <a:gd name="T84" fmla="*/ 1 w 216"/>
                <a:gd name="T85" fmla="*/ 134 h 173"/>
                <a:gd name="T86" fmla="*/ 0 w 216"/>
                <a:gd name="T87" fmla="*/ 130 h 173"/>
                <a:gd name="T88" fmla="*/ 0 w 216"/>
                <a:gd name="T89" fmla="*/ 11 h 173"/>
                <a:gd name="T90" fmla="*/ 1 w 216"/>
                <a:gd name="T91" fmla="*/ 7 h 173"/>
                <a:gd name="T92" fmla="*/ 3 w 216"/>
                <a:gd name="T93" fmla="*/ 3 h 173"/>
                <a:gd name="T94" fmla="*/ 7 w 216"/>
                <a:gd name="T95" fmla="*/ 0 h 173"/>
                <a:gd name="T96" fmla="*/ 10 w 216"/>
                <a:gd name="T9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173">
                  <a:moveTo>
                    <a:pt x="97" y="140"/>
                  </a:moveTo>
                  <a:lnTo>
                    <a:pt x="97" y="161"/>
                  </a:lnTo>
                  <a:lnTo>
                    <a:pt x="119" y="161"/>
                  </a:lnTo>
                  <a:lnTo>
                    <a:pt x="119" y="140"/>
                  </a:lnTo>
                  <a:lnTo>
                    <a:pt x="97" y="140"/>
                  </a:lnTo>
                  <a:close/>
                  <a:moveTo>
                    <a:pt x="10" y="11"/>
                  </a:moveTo>
                  <a:lnTo>
                    <a:pt x="10" y="130"/>
                  </a:lnTo>
                  <a:lnTo>
                    <a:pt x="206" y="130"/>
                  </a:lnTo>
                  <a:lnTo>
                    <a:pt x="206" y="11"/>
                  </a:lnTo>
                  <a:lnTo>
                    <a:pt x="10" y="11"/>
                  </a:lnTo>
                  <a:close/>
                  <a:moveTo>
                    <a:pt x="10" y="0"/>
                  </a:moveTo>
                  <a:lnTo>
                    <a:pt x="206" y="0"/>
                  </a:lnTo>
                  <a:lnTo>
                    <a:pt x="209" y="0"/>
                  </a:lnTo>
                  <a:lnTo>
                    <a:pt x="213" y="3"/>
                  </a:lnTo>
                  <a:lnTo>
                    <a:pt x="215" y="7"/>
                  </a:lnTo>
                  <a:lnTo>
                    <a:pt x="216" y="11"/>
                  </a:lnTo>
                  <a:lnTo>
                    <a:pt x="216" y="130"/>
                  </a:lnTo>
                  <a:lnTo>
                    <a:pt x="215" y="134"/>
                  </a:lnTo>
                  <a:lnTo>
                    <a:pt x="213" y="136"/>
                  </a:lnTo>
                  <a:lnTo>
                    <a:pt x="209" y="139"/>
                  </a:lnTo>
                  <a:lnTo>
                    <a:pt x="206" y="140"/>
                  </a:lnTo>
                  <a:lnTo>
                    <a:pt x="130" y="140"/>
                  </a:lnTo>
                  <a:lnTo>
                    <a:pt x="130" y="161"/>
                  </a:lnTo>
                  <a:lnTo>
                    <a:pt x="173" y="161"/>
                  </a:lnTo>
                  <a:lnTo>
                    <a:pt x="175" y="163"/>
                  </a:lnTo>
                  <a:lnTo>
                    <a:pt x="178" y="164"/>
                  </a:lnTo>
                  <a:lnTo>
                    <a:pt x="178" y="167"/>
                  </a:lnTo>
                  <a:lnTo>
                    <a:pt x="178" y="169"/>
                  </a:lnTo>
                  <a:lnTo>
                    <a:pt x="175" y="172"/>
                  </a:lnTo>
                  <a:lnTo>
                    <a:pt x="173" y="173"/>
                  </a:lnTo>
                  <a:lnTo>
                    <a:pt x="43" y="173"/>
                  </a:lnTo>
                  <a:lnTo>
                    <a:pt x="41" y="172"/>
                  </a:lnTo>
                  <a:lnTo>
                    <a:pt x="38" y="169"/>
                  </a:lnTo>
                  <a:lnTo>
                    <a:pt x="38" y="167"/>
                  </a:lnTo>
                  <a:lnTo>
                    <a:pt x="38" y="164"/>
                  </a:lnTo>
                  <a:lnTo>
                    <a:pt x="41" y="163"/>
                  </a:lnTo>
                  <a:lnTo>
                    <a:pt x="43" y="161"/>
                  </a:lnTo>
                  <a:lnTo>
                    <a:pt x="86" y="161"/>
                  </a:lnTo>
                  <a:lnTo>
                    <a:pt x="86" y="140"/>
                  </a:lnTo>
                  <a:lnTo>
                    <a:pt x="10" y="140"/>
                  </a:lnTo>
                  <a:lnTo>
                    <a:pt x="7" y="139"/>
                  </a:lnTo>
                  <a:lnTo>
                    <a:pt x="3" y="136"/>
                  </a:lnTo>
                  <a:lnTo>
                    <a:pt x="1" y="134"/>
                  </a:lnTo>
                  <a:lnTo>
                    <a:pt x="0" y="130"/>
                  </a:lnTo>
                  <a:lnTo>
                    <a:pt x="0" y="11"/>
                  </a:lnTo>
                  <a:lnTo>
                    <a:pt x="1" y="7"/>
                  </a:lnTo>
                  <a:lnTo>
                    <a:pt x="3" y="3"/>
                  </a:lnTo>
                  <a:lnTo>
                    <a:pt x="7" y="0"/>
                  </a:lnTo>
                  <a:lnTo>
                    <a:pt x="1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Ovaal 261">
              <a:extLst>
                <a:ext uri="{FF2B5EF4-FFF2-40B4-BE49-F238E27FC236}">
                  <a16:creationId xmlns:a16="http://schemas.microsoft.com/office/drawing/2014/main" id="{D0E96C8B-2FE4-4F2E-8C64-CF6B26386C39}"/>
                </a:ext>
              </a:extLst>
            </p:cNvPr>
            <p:cNvSpPr/>
            <p:nvPr/>
          </p:nvSpPr>
          <p:spPr>
            <a:xfrm>
              <a:off x="1616206" y="4942176"/>
              <a:ext cx="810626" cy="8106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63" name="Groep 262">
            <a:extLst>
              <a:ext uri="{FF2B5EF4-FFF2-40B4-BE49-F238E27FC236}">
                <a16:creationId xmlns:a16="http://schemas.microsoft.com/office/drawing/2014/main" id="{AD077AC2-7FEC-448A-BD75-4066B8110C50}"/>
              </a:ext>
            </a:extLst>
          </p:cNvPr>
          <p:cNvGrpSpPr/>
          <p:nvPr/>
        </p:nvGrpSpPr>
        <p:grpSpPr>
          <a:xfrm>
            <a:off x="5926999" y="4780567"/>
            <a:ext cx="736933" cy="736933"/>
            <a:chOff x="1428476" y="5289433"/>
            <a:chExt cx="736933" cy="736933"/>
          </a:xfrm>
        </p:grpSpPr>
        <p:grpSp>
          <p:nvGrpSpPr>
            <p:cNvPr id="264" name="Groep 263">
              <a:extLst>
                <a:ext uri="{FF2B5EF4-FFF2-40B4-BE49-F238E27FC236}">
                  <a16:creationId xmlns:a16="http://schemas.microsoft.com/office/drawing/2014/main" id="{E9C33C9C-11C7-4018-A90B-132960E3A434}"/>
                </a:ext>
              </a:extLst>
            </p:cNvPr>
            <p:cNvGrpSpPr/>
            <p:nvPr/>
          </p:nvGrpSpPr>
          <p:grpSpPr>
            <a:xfrm>
              <a:off x="1590589" y="5430489"/>
              <a:ext cx="412707" cy="454821"/>
              <a:chOff x="4879973" y="4858917"/>
              <a:chExt cx="311150" cy="342900"/>
            </a:xfrm>
            <a:solidFill>
              <a:schemeClr val="accent3"/>
            </a:solidFill>
          </p:grpSpPr>
          <p:sp>
            <p:nvSpPr>
              <p:cNvPr id="266" name="Freeform 207">
                <a:extLst>
                  <a:ext uri="{FF2B5EF4-FFF2-40B4-BE49-F238E27FC236}">
                    <a16:creationId xmlns:a16="http://schemas.microsoft.com/office/drawing/2014/main" id="{C7AD6453-7B83-459D-AA79-E486638646F8}"/>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208">
                <a:extLst>
                  <a:ext uri="{FF2B5EF4-FFF2-40B4-BE49-F238E27FC236}">
                    <a16:creationId xmlns:a16="http://schemas.microsoft.com/office/drawing/2014/main" id="{EF482C12-ED6B-4D97-9B50-9561156D4A4A}"/>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65" name="Ovaal 264">
              <a:extLst>
                <a:ext uri="{FF2B5EF4-FFF2-40B4-BE49-F238E27FC236}">
                  <a16:creationId xmlns:a16="http://schemas.microsoft.com/office/drawing/2014/main" id="{97154F0B-ECE0-4D4F-BB46-FE695FE3E527}"/>
                </a:ext>
              </a:extLst>
            </p:cNvPr>
            <p:cNvSpPr/>
            <p:nvPr/>
          </p:nvSpPr>
          <p:spPr>
            <a:xfrm>
              <a:off x="1428476" y="5289433"/>
              <a:ext cx="736933" cy="736933"/>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68" name="Groep 267">
            <a:extLst>
              <a:ext uri="{FF2B5EF4-FFF2-40B4-BE49-F238E27FC236}">
                <a16:creationId xmlns:a16="http://schemas.microsoft.com/office/drawing/2014/main" id="{722FD326-4C94-4D85-BD7C-34650EF8248E}"/>
              </a:ext>
            </a:extLst>
          </p:cNvPr>
          <p:cNvGrpSpPr/>
          <p:nvPr/>
        </p:nvGrpSpPr>
        <p:grpSpPr>
          <a:xfrm rot="20700000">
            <a:off x="2631187" y="4731974"/>
            <a:ext cx="744302" cy="744302"/>
            <a:chOff x="3100766" y="4363202"/>
            <a:chExt cx="744302" cy="744302"/>
          </a:xfrm>
        </p:grpSpPr>
        <p:grpSp>
          <p:nvGrpSpPr>
            <p:cNvPr id="269" name="Groep 268">
              <a:extLst>
                <a:ext uri="{FF2B5EF4-FFF2-40B4-BE49-F238E27FC236}">
                  <a16:creationId xmlns:a16="http://schemas.microsoft.com/office/drawing/2014/main" id="{54E21102-FFF8-4420-88DC-9F3F544AD1D8}"/>
                </a:ext>
              </a:extLst>
            </p:cNvPr>
            <p:cNvGrpSpPr/>
            <p:nvPr/>
          </p:nvGrpSpPr>
          <p:grpSpPr>
            <a:xfrm>
              <a:off x="3295680" y="4485190"/>
              <a:ext cx="354474" cy="500326"/>
              <a:chOff x="3815181" y="4684719"/>
              <a:chExt cx="304800" cy="430215"/>
            </a:xfrm>
          </p:grpSpPr>
          <p:sp>
            <p:nvSpPr>
              <p:cNvPr id="271" name="Freeform 282">
                <a:extLst>
                  <a:ext uri="{FF2B5EF4-FFF2-40B4-BE49-F238E27FC236}">
                    <a16:creationId xmlns:a16="http://schemas.microsoft.com/office/drawing/2014/main" id="{4B3600F8-7D8C-433C-9179-1A940E4F7EF5}"/>
                  </a:ext>
                </a:extLst>
              </p:cNvPr>
              <p:cNvSpPr>
                <a:spLocks/>
              </p:cNvSpPr>
              <p:nvPr/>
            </p:nvSpPr>
            <p:spPr bwMode="auto">
              <a:xfrm>
                <a:off x="3867569" y="4816483"/>
                <a:ext cx="200025" cy="15875"/>
              </a:xfrm>
              <a:custGeom>
                <a:avLst/>
                <a:gdLst>
                  <a:gd name="T0" fmla="*/ 5 w 126"/>
                  <a:gd name="T1" fmla="*/ 0 h 10"/>
                  <a:gd name="T2" fmla="*/ 121 w 126"/>
                  <a:gd name="T3" fmla="*/ 0 h 10"/>
                  <a:gd name="T4" fmla="*/ 123 w 126"/>
                  <a:gd name="T5" fmla="*/ 0 h 10"/>
                  <a:gd name="T6" fmla="*/ 126 w 126"/>
                  <a:gd name="T7" fmla="*/ 2 h 10"/>
                  <a:gd name="T8" fmla="*/ 126 w 126"/>
                  <a:gd name="T9" fmla="*/ 5 h 10"/>
                  <a:gd name="T10" fmla="*/ 126 w 126"/>
                  <a:gd name="T11" fmla="*/ 8 h 10"/>
                  <a:gd name="T12" fmla="*/ 123 w 126"/>
                  <a:gd name="T13" fmla="*/ 9 h 10"/>
                  <a:gd name="T14" fmla="*/ 121 w 126"/>
                  <a:gd name="T15" fmla="*/ 10 h 10"/>
                  <a:gd name="T16" fmla="*/ 5 w 126"/>
                  <a:gd name="T17" fmla="*/ 10 h 10"/>
                  <a:gd name="T18" fmla="*/ 3 w 126"/>
                  <a:gd name="T19" fmla="*/ 9 h 10"/>
                  <a:gd name="T20" fmla="*/ 2 w 126"/>
                  <a:gd name="T21" fmla="*/ 8 h 10"/>
                  <a:gd name="T22" fmla="*/ 0 w 126"/>
                  <a:gd name="T23" fmla="*/ 5 h 10"/>
                  <a:gd name="T24" fmla="*/ 2 w 126"/>
                  <a:gd name="T25" fmla="*/ 2 h 10"/>
                  <a:gd name="T26" fmla="*/ 3 w 126"/>
                  <a:gd name="T27" fmla="*/ 0 h 10"/>
                  <a:gd name="T28" fmla="*/ 5 w 12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
                    <a:moveTo>
                      <a:pt x="5" y="0"/>
                    </a:moveTo>
                    <a:lnTo>
                      <a:pt x="121" y="0"/>
                    </a:lnTo>
                    <a:lnTo>
                      <a:pt x="123" y="0"/>
                    </a:lnTo>
                    <a:lnTo>
                      <a:pt x="126" y="2"/>
                    </a:lnTo>
                    <a:lnTo>
                      <a:pt x="126" y="5"/>
                    </a:lnTo>
                    <a:lnTo>
                      <a:pt x="126" y="8"/>
                    </a:lnTo>
                    <a:lnTo>
                      <a:pt x="123" y="9"/>
                    </a:lnTo>
                    <a:lnTo>
                      <a:pt x="121" y="10"/>
                    </a:lnTo>
                    <a:lnTo>
                      <a:pt x="5" y="10"/>
                    </a:lnTo>
                    <a:lnTo>
                      <a:pt x="3" y="9"/>
                    </a:lnTo>
                    <a:lnTo>
                      <a:pt x="2" y="8"/>
                    </a:lnTo>
                    <a:lnTo>
                      <a:pt x="0" y="5"/>
                    </a:lnTo>
                    <a:lnTo>
                      <a:pt x="2" y="2"/>
                    </a:lnTo>
                    <a:lnTo>
                      <a:pt x="3" y="0"/>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283">
                <a:extLst>
                  <a:ext uri="{FF2B5EF4-FFF2-40B4-BE49-F238E27FC236}">
                    <a16:creationId xmlns:a16="http://schemas.microsoft.com/office/drawing/2014/main" id="{2C5D9A96-B5F1-44CD-B6A7-F5BAC2286DDB}"/>
                  </a:ext>
                </a:extLst>
              </p:cNvPr>
              <p:cNvSpPr>
                <a:spLocks/>
              </p:cNvSpPr>
              <p:nvPr/>
            </p:nvSpPr>
            <p:spPr bwMode="auto">
              <a:xfrm>
                <a:off x="3867569" y="4873633"/>
                <a:ext cx="200025" cy="17463"/>
              </a:xfrm>
              <a:custGeom>
                <a:avLst/>
                <a:gdLst>
                  <a:gd name="T0" fmla="*/ 5 w 126"/>
                  <a:gd name="T1" fmla="*/ 0 h 11"/>
                  <a:gd name="T2" fmla="*/ 121 w 126"/>
                  <a:gd name="T3" fmla="*/ 0 h 11"/>
                  <a:gd name="T4" fmla="*/ 123 w 126"/>
                  <a:gd name="T5" fmla="*/ 0 h 11"/>
                  <a:gd name="T6" fmla="*/ 126 w 126"/>
                  <a:gd name="T7" fmla="*/ 3 h 11"/>
                  <a:gd name="T8" fmla="*/ 126 w 126"/>
                  <a:gd name="T9" fmla="*/ 6 h 11"/>
                  <a:gd name="T10" fmla="*/ 126 w 126"/>
                  <a:gd name="T11" fmla="*/ 8 h 11"/>
                  <a:gd name="T12" fmla="*/ 123 w 126"/>
                  <a:gd name="T13" fmla="*/ 10 h 11"/>
                  <a:gd name="T14" fmla="*/ 121 w 126"/>
                  <a:gd name="T15" fmla="*/ 11 h 11"/>
                  <a:gd name="T16" fmla="*/ 5 w 126"/>
                  <a:gd name="T17" fmla="*/ 11 h 11"/>
                  <a:gd name="T18" fmla="*/ 3 w 126"/>
                  <a:gd name="T19" fmla="*/ 10 h 11"/>
                  <a:gd name="T20" fmla="*/ 2 w 126"/>
                  <a:gd name="T21" fmla="*/ 8 h 11"/>
                  <a:gd name="T22" fmla="*/ 0 w 126"/>
                  <a:gd name="T23" fmla="*/ 6 h 11"/>
                  <a:gd name="T24" fmla="*/ 2 w 126"/>
                  <a:gd name="T25" fmla="*/ 3 h 11"/>
                  <a:gd name="T26" fmla="*/ 3 w 126"/>
                  <a:gd name="T27" fmla="*/ 0 h 11"/>
                  <a:gd name="T28" fmla="*/ 5 w 12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1">
                    <a:moveTo>
                      <a:pt x="5" y="0"/>
                    </a:moveTo>
                    <a:lnTo>
                      <a:pt x="121" y="0"/>
                    </a:lnTo>
                    <a:lnTo>
                      <a:pt x="123" y="0"/>
                    </a:lnTo>
                    <a:lnTo>
                      <a:pt x="126" y="3"/>
                    </a:lnTo>
                    <a:lnTo>
                      <a:pt x="126" y="6"/>
                    </a:lnTo>
                    <a:lnTo>
                      <a:pt x="126" y="8"/>
                    </a:lnTo>
                    <a:lnTo>
                      <a:pt x="123" y="10"/>
                    </a:lnTo>
                    <a:lnTo>
                      <a:pt x="121" y="11"/>
                    </a:lnTo>
                    <a:lnTo>
                      <a:pt x="5" y="11"/>
                    </a:lnTo>
                    <a:lnTo>
                      <a:pt x="3" y="10"/>
                    </a:lnTo>
                    <a:lnTo>
                      <a:pt x="2" y="8"/>
                    </a:lnTo>
                    <a:lnTo>
                      <a:pt x="0" y="6"/>
                    </a:lnTo>
                    <a:lnTo>
                      <a:pt x="2" y="3"/>
                    </a:lnTo>
                    <a:lnTo>
                      <a:pt x="3" y="0"/>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284">
                <a:extLst>
                  <a:ext uri="{FF2B5EF4-FFF2-40B4-BE49-F238E27FC236}">
                    <a16:creationId xmlns:a16="http://schemas.microsoft.com/office/drawing/2014/main" id="{B0F2341B-2B58-433E-8ACE-D86A72827346}"/>
                  </a:ext>
                </a:extLst>
              </p:cNvPr>
              <p:cNvSpPr>
                <a:spLocks/>
              </p:cNvSpPr>
              <p:nvPr/>
            </p:nvSpPr>
            <p:spPr bwMode="auto">
              <a:xfrm>
                <a:off x="3867569" y="4932371"/>
                <a:ext cx="200025" cy="17463"/>
              </a:xfrm>
              <a:custGeom>
                <a:avLst/>
                <a:gdLst>
                  <a:gd name="T0" fmla="*/ 5 w 126"/>
                  <a:gd name="T1" fmla="*/ 0 h 11"/>
                  <a:gd name="T2" fmla="*/ 121 w 126"/>
                  <a:gd name="T3" fmla="*/ 0 h 11"/>
                  <a:gd name="T4" fmla="*/ 123 w 126"/>
                  <a:gd name="T5" fmla="*/ 1 h 11"/>
                  <a:gd name="T6" fmla="*/ 126 w 126"/>
                  <a:gd name="T7" fmla="*/ 3 h 11"/>
                  <a:gd name="T8" fmla="*/ 126 w 126"/>
                  <a:gd name="T9" fmla="*/ 5 h 11"/>
                  <a:gd name="T10" fmla="*/ 126 w 126"/>
                  <a:gd name="T11" fmla="*/ 8 h 11"/>
                  <a:gd name="T12" fmla="*/ 123 w 126"/>
                  <a:gd name="T13" fmla="*/ 11 h 11"/>
                  <a:gd name="T14" fmla="*/ 121 w 126"/>
                  <a:gd name="T15" fmla="*/ 11 h 11"/>
                  <a:gd name="T16" fmla="*/ 5 w 126"/>
                  <a:gd name="T17" fmla="*/ 11 h 11"/>
                  <a:gd name="T18" fmla="*/ 3 w 126"/>
                  <a:gd name="T19" fmla="*/ 11 h 11"/>
                  <a:gd name="T20" fmla="*/ 2 w 126"/>
                  <a:gd name="T21" fmla="*/ 8 h 11"/>
                  <a:gd name="T22" fmla="*/ 0 w 126"/>
                  <a:gd name="T23" fmla="*/ 5 h 11"/>
                  <a:gd name="T24" fmla="*/ 2 w 126"/>
                  <a:gd name="T25" fmla="*/ 3 h 11"/>
                  <a:gd name="T26" fmla="*/ 3 w 126"/>
                  <a:gd name="T27" fmla="*/ 1 h 11"/>
                  <a:gd name="T28" fmla="*/ 5 w 12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1">
                    <a:moveTo>
                      <a:pt x="5" y="0"/>
                    </a:moveTo>
                    <a:lnTo>
                      <a:pt x="121" y="0"/>
                    </a:lnTo>
                    <a:lnTo>
                      <a:pt x="123" y="1"/>
                    </a:lnTo>
                    <a:lnTo>
                      <a:pt x="126" y="3"/>
                    </a:lnTo>
                    <a:lnTo>
                      <a:pt x="126" y="5"/>
                    </a:lnTo>
                    <a:lnTo>
                      <a:pt x="126" y="8"/>
                    </a:lnTo>
                    <a:lnTo>
                      <a:pt x="123" y="11"/>
                    </a:lnTo>
                    <a:lnTo>
                      <a:pt x="121" y="11"/>
                    </a:lnTo>
                    <a:lnTo>
                      <a:pt x="5" y="11"/>
                    </a:lnTo>
                    <a:lnTo>
                      <a:pt x="3" y="11"/>
                    </a:lnTo>
                    <a:lnTo>
                      <a:pt x="2" y="8"/>
                    </a:lnTo>
                    <a:lnTo>
                      <a:pt x="0" y="5"/>
                    </a:lnTo>
                    <a:lnTo>
                      <a:pt x="2" y="3"/>
                    </a:lnTo>
                    <a:lnTo>
                      <a:pt x="3" y="1"/>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285">
                <a:extLst>
                  <a:ext uri="{FF2B5EF4-FFF2-40B4-BE49-F238E27FC236}">
                    <a16:creationId xmlns:a16="http://schemas.microsoft.com/office/drawing/2014/main" id="{208D1FE3-ED8C-4739-9E6F-35019759A3BD}"/>
                  </a:ext>
                </a:extLst>
              </p:cNvPr>
              <p:cNvSpPr>
                <a:spLocks/>
              </p:cNvSpPr>
              <p:nvPr/>
            </p:nvSpPr>
            <p:spPr bwMode="auto">
              <a:xfrm>
                <a:off x="3867569" y="4991109"/>
                <a:ext cx="200025" cy="15875"/>
              </a:xfrm>
              <a:custGeom>
                <a:avLst/>
                <a:gdLst>
                  <a:gd name="T0" fmla="*/ 5 w 126"/>
                  <a:gd name="T1" fmla="*/ 0 h 10"/>
                  <a:gd name="T2" fmla="*/ 121 w 126"/>
                  <a:gd name="T3" fmla="*/ 0 h 10"/>
                  <a:gd name="T4" fmla="*/ 123 w 126"/>
                  <a:gd name="T5" fmla="*/ 1 h 10"/>
                  <a:gd name="T6" fmla="*/ 126 w 126"/>
                  <a:gd name="T7" fmla="*/ 2 h 10"/>
                  <a:gd name="T8" fmla="*/ 126 w 126"/>
                  <a:gd name="T9" fmla="*/ 5 h 10"/>
                  <a:gd name="T10" fmla="*/ 126 w 126"/>
                  <a:gd name="T11" fmla="*/ 8 h 10"/>
                  <a:gd name="T12" fmla="*/ 123 w 126"/>
                  <a:gd name="T13" fmla="*/ 10 h 10"/>
                  <a:gd name="T14" fmla="*/ 121 w 126"/>
                  <a:gd name="T15" fmla="*/ 10 h 10"/>
                  <a:gd name="T16" fmla="*/ 5 w 126"/>
                  <a:gd name="T17" fmla="*/ 10 h 10"/>
                  <a:gd name="T18" fmla="*/ 3 w 126"/>
                  <a:gd name="T19" fmla="*/ 10 h 10"/>
                  <a:gd name="T20" fmla="*/ 2 w 126"/>
                  <a:gd name="T21" fmla="*/ 8 h 10"/>
                  <a:gd name="T22" fmla="*/ 0 w 126"/>
                  <a:gd name="T23" fmla="*/ 5 h 10"/>
                  <a:gd name="T24" fmla="*/ 2 w 126"/>
                  <a:gd name="T25" fmla="*/ 2 h 10"/>
                  <a:gd name="T26" fmla="*/ 3 w 126"/>
                  <a:gd name="T27" fmla="*/ 1 h 10"/>
                  <a:gd name="T28" fmla="*/ 5 w 12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
                    <a:moveTo>
                      <a:pt x="5" y="0"/>
                    </a:moveTo>
                    <a:lnTo>
                      <a:pt x="121" y="0"/>
                    </a:lnTo>
                    <a:lnTo>
                      <a:pt x="123" y="1"/>
                    </a:lnTo>
                    <a:lnTo>
                      <a:pt x="126" y="2"/>
                    </a:lnTo>
                    <a:lnTo>
                      <a:pt x="126" y="5"/>
                    </a:lnTo>
                    <a:lnTo>
                      <a:pt x="126" y="8"/>
                    </a:lnTo>
                    <a:lnTo>
                      <a:pt x="123" y="10"/>
                    </a:lnTo>
                    <a:lnTo>
                      <a:pt x="121" y="10"/>
                    </a:lnTo>
                    <a:lnTo>
                      <a:pt x="5" y="10"/>
                    </a:lnTo>
                    <a:lnTo>
                      <a:pt x="3" y="10"/>
                    </a:lnTo>
                    <a:lnTo>
                      <a:pt x="2" y="8"/>
                    </a:lnTo>
                    <a:lnTo>
                      <a:pt x="0" y="5"/>
                    </a:lnTo>
                    <a:lnTo>
                      <a:pt x="2" y="2"/>
                    </a:lnTo>
                    <a:lnTo>
                      <a:pt x="3" y="1"/>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286">
                <a:extLst>
                  <a:ext uri="{FF2B5EF4-FFF2-40B4-BE49-F238E27FC236}">
                    <a16:creationId xmlns:a16="http://schemas.microsoft.com/office/drawing/2014/main" id="{CA3B4E12-263D-473C-8622-89B2780A28AF}"/>
                  </a:ext>
                </a:extLst>
              </p:cNvPr>
              <p:cNvSpPr>
                <a:spLocks/>
              </p:cNvSpPr>
              <p:nvPr/>
            </p:nvSpPr>
            <p:spPr bwMode="auto">
              <a:xfrm>
                <a:off x="3867569" y="5048259"/>
                <a:ext cx="200025" cy="19050"/>
              </a:xfrm>
              <a:custGeom>
                <a:avLst/>
                <a:gdLst>
                  <a:gd name="T0" fmla="*/ 5 w 126"/>
                  <a:gd name="T1" fmla="*/ 0 h 12"/>
                  <a:gd name="T2" fmla="*/ 121 w 126"/>
                  <a:gd name="T3" fmla="*/ 0 h 12"/>
                  <a:gd name="T4" fmla="*/ 123 w 126"/>
                  <a:gd name="T5" fmla="*/ 2 h 12"/>
                  <a:gd name="T6" fmla="*/ 126 w 126"/>
                  <a:gd name="T7" fmla="*/ 3 h 12"/>
                  <a:gd name="T8" fmla="*/ 126 w 126"/>
                  <a:gd name="T9" fmla="*/ 6 h 12"/>
                  <a:gd name="T10" fmla="*/ 126 w 126"/>
                  <a:gd name="T11" fmla="*/ 10 h 12"/>
                  <a:gd name="T12" fmla="*/ 123 w 126"/>
                  <a:gd name="T13" fmla="*/ 11 h 12"/>
                  <a:gd name="T14" fmla="*/ 121 w 126"/>
                  <a:gd name="T15" fmla="*/ 12 h 12"/>
                  <a:gd name="T16" fmla="*/ 5 w 126"/>
                  <a:gd name="T17" fmla="*/ 12 h 12"/>
                  <a:gd name="T18" fmla="*/ 3 w 126"/>
                  <a:gd name="T19" fmla="*/ 11 h 12"/>
                  <a:gd name="T20" fmla="*/ 2 w 126"/>
                  <a:gd name="T21" fmla="*/ 10 h 12"/>
                  <a:gd name="T22" fmla="*/ 0 w 126"/>
                  <a:gd name="T23" fmla="*/ 6 h 12"/>
                  <a:gd name="T24" fmla="*/ 2 w 126"/>
                  <a:gd name="T25" fmla="*/ 3 h 12"/>
                  <a:gd name="T26" fmla="*/ 3 w 126"/>
                  <a:gd name="T27" fmla="*/ 2 h 12"/>
                  <a:gd name="T28" fmla="*/ 5 w 12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
                    <a:moveTo>
                      <a:pt x="5" y="0"/>
                    </a:moveTo>
                    <a:lnTo>
                      <a:pt x="121" y="0"/>
                    </a:lnTo>
                    <a:lnTo>
                      <a:pt x="123" y="2"/>
                    </a:lnTo>
                    <a:lnTo>
                      <a:pt x="126" y="3"/>
                    </a:lnTo>
                    <a:lnTo>
                      <a:pt x="126" y="6"/>
                    </a:lnTo>
                    <a:lnTo>
                      <a:pt x="126" y="10"/>
                    </a:lnTo>
                    <a:lnTo>
                      <a:pt x="123" y="11"/>
                    </a:lnTo>
                    <a:lnTo>
                      <a:pt x="121" y="12"/>
                    </a:lnTo>
                    <a:lnTo>
                      <a:pt x="5" y="12"/>
                    </a:lnTo>
                    <a:lnTo>
                      <a:pt x="3" y="11"/>
                    </a:lnTo>
                    <a:lnTo>
                      <a:pt x="2" y="10"/>
                    </a:lnTo>
                    <a:lnTo>
                      <a:pt x="0" y="6"/>
                    </a:lnTo>
                    <a:lnTo>
                      <a:pt x="2" y="3"/>
                    </a:lnTo>
                    <a:lnTo>
                      <a:pt x="3" y="2"/>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287">
                <a:extLst>
                  <a:ext uri="{FF2B5EF4-FFF2-40B4-BE49-F238E27FC236}">
                    <a16:creationId xmlns:a16="http://schemas.microsoft.com/office/drawing/2014/main" id="{09ED93F0-0502-4F59-BFCF-63E57B3D2096}"/>
                  </a:ext>
                </a:extLst>
              </p:cNvPr>
              <p:cNvSpPr>
                <a:spLocks noEditPoints="1"/>
              </p:cNvSpPr>
              <p:nvPr/>
            </p:nvSpPr>
            <p:spPr bwMode="auto">
              <a:xfrm>
                <a:off x="3815181" y="4684719"/>
                <a:ext cx="304800" cy="430215"/>
              </a:xfrm>
              <a:custGeom>
                <a:avLst/>
                <a:gdLst>
                  <a:gd name="T0" fmla="*/ 55 w 192"/>
                  <a:gd name="T1" fmla="*/ 19 h 271"/>
                  <a:gd name="T2" fmla="*/ 19 w 192"/>
                  <a:gd name="T3" fmla="*/ 55 h 271"/>
                  <a:gd name="T4" fmla="*/ 50 w 192"/>
                  <a:gd name="T5" fmla="*/ 55 h 271"/>
                  <a:gd name="T6" fmla="*/ 53 w 192"/>
                  <a:gd name="T7" fmla="*/ 55 h 271"/>
                  <a:gd name="T8" fmla="*/ 55 w 192"/>
                  <a:gd name="T9" fmla="*/ 53 h 271"/>
                  <a:gd name="T10" fmla="*/ 55 w 192"/>
                  <a:gd name="T11" fmla="*/ 50 h 271"/>
                  <a:gd name="T12" fmla="*/ 55 w 192"/>
                  <a:gd name="T13" fmla="*/ 19 h 271"/>
                  <a:gd name="T14" fmla="*/ 72 w 192"/>
                  <a:gd name="T15" fmla="*/ 12 h 271"/>
                  <a:gd name="T16" fmla="*/ 70 w 192"/>
                  <a:gd name="T17" fmla="*/ 12 h 271"/>
                  <a:gd name="T18" fmla="*/ 67 w 192"/>
                  <a:gd name="T19" fmla="*/ 12 h 271"/>
                  <a:gd name="T20" fmla="*/ 67 w 192"/>
                  <a:gd name="T21" fmla="*/ 50 h 271"/>
                  <a:gd name="T22" fmla="*/ 66 w 192"/>
                  <a:gd name="T23" fmla="*/ 55 h 271"/>
                  <a:gd name="T24" fmla="*/ 63 w 192"/>
                  <a:gd name="T25" fmla="*/ 59 h 271"/>
                  <a:gd name="T26" fmla="*/ 61 w 192"/>
                  <a:gd name="T27" fmla="*/ 63 h 271"/>
                  <a:gd name="T28" fmla="*/ 55 w 192"/>
                  <a:gd name="T29" fmla="*/ 66 h 271"/>
                  <a:gd name="T30" fmla="*/ 50 w 192"/>
                  <a:gd name="T31" fmla="*/ 67 h 271"/>
                  <a:gd name="T32" fmla="*/ 12 w 192"/>
                  <a:gd name="T33" fmla="*/ 67 h 271"/>
                  <a:gd name="T34" fmla="*/ 12 w 192"/>
                  <a:gd name="T35" fmla="*/ 70 h 271"/>
                  <a:gd name="T36" fmla="*/ 12 w 192"/>
                  <a:gd name="T37" fmla="*/ 72 h 271"/>
                  <a:gd name="T38" fmla="*/ 12 w 192"/>
                  <a:gd name="T39" fmla="*/ 254 h 271"/>
                  <a:gd name="T40" fmla="*/ 12 w 192"/>
                  <a:gd name="T41" fmla="*/ 257 h 271"/>
                  <a:gd name="T42" fmla="*/ 15 w 192"/>
                  <a:gd name="T43" fmla="*/ 259 h 271"/>
                  <a:gd name="T44" fmla="*/ 17 w 192"/>
                  <a:gd name="T45" fmla="*/ 259 h 271"/>
                  <a:gd name="T46" fmla="*/ 175 w 192"/>
                  <a:gd name="T47" fmla="*/ 259 h 271"/>
                  <a:gd name="T48" fmla="*/ 179 w 192"/>
                  <a:gd name="T49" fmla="*/ 259 h 271"/>
                  <a:gd name="T50" fmla="*/ 180 w 192"/>
                  <a:gd name="T51" fmla="*/ 257 h 271"/>
                  <a:gd name="T52" fmla="*/ 181 w 192"/>
                  <a:gd name="T53" fmla="*/ 254 h 271"/>
                  <a:gd name="T54" fmla="*/ 181 w 192"/>
                  <a:gd name="T55" fmla="*/ 17 h 271"/>
                  <a:gd name="T56" fmla="*/ 180 w 192"/>
                  <a:gd name="T57" fmla="*/ 15 h 271"/>
                  <a:gd name="T58" fmla="*/ 179 w 192"/>
                  <a:gd name="T59" fmla="*/ 12 h 271"/>
                  <a:gd name="T60" fmla="*/ 175 w 192"/>
                  <a:gd name="T61" fmla="*/ 12 h 271"/>
                  <a:gd name="T62" fmla="*/ 72 w 192"/>
                  <a:gd name="T63" fmla="*/ 12 h 271"/>
                  <a:gd name="T64" fmla="*/ 72 w 192"/>
                  <a:gd name="T65" fmla="*/ 0 h 271"/>
                  <a:gd name="T66" fmla="*/ 175 w 192"/>
                  <a:gd name="T67" fmla="*/ 0 h 271"/>
                  <a:gd name="T68" fmla="*/ 180 w 192"/>
                  <a:gd name="T69" fmla="*/ 2 h 271"/>
                  <a:gd name="T70" fmla="*/ 185 w 192"/>
                  <a:gd name="T71" fmla="*/ 4 h 271"/>
                  <a:gd name="T72" fmla="*/ 188 w 192"/>
                  <a:gd name="T73" fmla="*/ 7 h 271"/>
                  <a:gd name="T74" fmla="*/ 190 w 192"/>
                  <a:gd name="T75" fmla="*/ 12 h 271"/>
                  <a:gd name="T76" fmla="*/ 192 w 192"/>
                  <a:gd name="T77" fmla="*/ 17 h 271"/>
                  <a:gd name="T78" fmla="*/ 192 w 192"/>
                  <a:gd name="T79" fmla="*/ 254 h 271"/>
                  <a:gd name="T80" fmla="*/ 190 w 192"/>
                  <a:gd name="T81" fmla="*/ 259 h 271"/>
                  <a:gd name="T82" fmla="*/ 188 w 192"/>
                  <a:gd name="T83" fmla="*/ 263 h 271"/>
                  <a:gd name="T84" fmla="*/ 185 w 192"/>
                  <a:gd name="T85" fmla="*/ 267 h 271"/>
                  <a:gd name="T86" fmla="*/ 180 w 192"/>
                  <a:gd name="T87" fmla="*/ 270 h 271"/>
                  <a:gd name="T88" fmla="*/ 175 w 192"/>
                  <a:gd name="T89" fmla="*/ 271 h 271"/>
                  <a:gd name="T90" fmla="*/ 17 w 192"/>
                  <a:gd name="T91" fmla="*/ 271 h 271"/>
                  <a:gd name="T92" fmla="*/ 12 w 192"/>
                  <a:gd name="T93" fmla="*/ 270 h 271"/>
                  <a:gd name="T94" fmla="*/ 7 w 192"/>
                  <a:gd name="T95" fmla="*/ 267 h 271"/>
                  <a:gd name="T96" fmla="*/ 4 w 192"/>
                  <a:gd name="T97" fmla="*/ 263 h 271"/>
                  <a:gd name="T98" fmla="*/ 2 w 192"/>
                  <a:gd name="T99" fmla="*/ 259 h 271"/>
                  <a:gd name="T100" fmla="*/ 0 w 192"/>
                  <a:gd name="T101" fmla="*/ 254 h 271"/>
                  <a:gd name="T102" fmla="*/ 0 w 192"/>
                  <a:gd name="T103" fmla="*/ 72 h 271"/>
                  <a:gd name="T104" fmla="*/ 3 w 192"/>
                  <a:gd name="T105" fmla="*/ 60 h 271"/>
                  <a:gd name="T106" fmla="*/ 10 w 192"/>
                  <a:gd name="T107" fmla="*/ 50 h 271"/>
                  <a:gd name="T108" fmla="*/ 50 w 192"/>
                  <a:gd name="T109" fmla="*/ 9 h 271"/>
                  <a:gd name="T110" fmla="*/ 50 w 192"/>
                  <a:gd name="T111" fmla="*/ 9 h 271"/>
                  <a:gd name="T112" fmla="*/ 61 w 192"/>
                  <a:gd name="T113" fmla="*/ 3 h 271"/>
                  <a:gd name="T114" fmla="*/ 72 w 192"/>
                  <a:gd name="T11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71">
                    <a:moveTo>
                      <a:pt x="55" y="19"/>
                    </a:moveTo>
                    <a:lnTo>
                      <a:pt x="19" y="55"/>
                    </a:lnTo>
                    <a:lnTo>
                      <a:pt x="50" y="55"/>
                    </a:lnTo>
                    <a:lnTo>
                      <a:pt x="53" y="55"/>
                    </a:lnTo>
                    <a:lnTo>
                      <a:pt x="55" y="53"/>
                    </a:lnTo>
                    <a:lnTo>
                      <a:pt x="55" y="50"/>
                    </a:lnTo>
                    <a:lnTo>
                      <a:pt x="55" y="19"/>
                    </a:lnTo>
                    <a:close/>
                    <a:moveTo>
                      <a:pt x="72" y="12"/>
                    </a:moveTo>
                    <a:lnTo>
                      <a:pt x="70" y="12"/>
                    </a:lnTo>
                    <a:lnTo>
                      <a:pt x="67" y="12"/>
                    </a:lnTo>
                    <a:lnTo>
                      <a:pt x="67" y="50"/>
                    </a:lnTo>
                    <a:lnTo>
                      <a:pt x="66" y="55"/>
                    </a:lnTo>
                    <a:lnTo>
                      <a:pt x="63" y="59"/>
                    </a:lnTo>
                    <a:lnTo>
                      <a:pt x="61" y="63"/>
                    </a:lnTo>
                    <a:lnTo>
                      <a:pt x="55" y="66"/>
                    </a:lnTo>
                    <a:lnTo>
                      <a:pt x="50" y="67"/>
                    </a:lnTo>
                    <a:lnTo>
                      <a:pt x="12" y="67"/>
                    </a:lnTo>
                    <a:lnTo>
                      <a:pt x="12" y="70"/>
                    </a:lnTo>
                    <a:lnTo>
                      <a:pt x="12" y="72"/>
                    </a:lnTo>
                    <a:lnTo>
                      <a:pt x="12" y="254"/>
                    </a:lnTo>
                    <a:lnTo>
                      <a:pt x="12" y="257"/>
                    </a:lnTo>
                    <a:lnTo>
                      <a:pt x="15" y="259"/>
                    </a:lnTo>
                    <a:lnTo>
                      <a:pt x="17" y="259"/>
                    </a:lnTo>
                    <a:lnTo>
                      <a:pt x="175" y="259"/>
                    </a:lnTo>
                    <a:lnTo>
                      <a:pt x="179" y="259"/>
                    </a:lnTo>
                    <a:lnTo>
                      <a:pt x="180" y="257"/>
                    </a:lnTo>
                    <a:lnTo>
                      <a:pt x="181" y="254"/>
                    </a:lnTo>
                    <a:lnTo>
                      <a:pt x="181" y="17"/>
                    </a:lnTo>
                    <a:lnTo>
                      <a:pt x="180" y="15"/>
                    </a:lnTo>
                    <a:lnTo>
                      <a:pt x="179" y="12"/>
                    </a:lnTo>
                    <a:lnTo>
                      <a:pt x="175" y="12"/>
                    </a:lnTo>
                    <a:lnTo>
                      <a:pt x="72" y="12"/>
                    </a:lnTo>
                    <a:close/>
                    <a:moveTo>
                      <a:pt x="72" y="0"/>
                    </a:moveTo>
                    <a:lnTo>
                      <a:pt x="175" y="0"/>
                    </a:lnTo>
                    <a:lnTo>
                      <a:pt x="180" y="2"/>
                    </a:lnTo>
                    <a:lnTo>
                      <a:pt x="185" y="4"/>
                    </a:lnTo>
                    <a:lnTo>
                      <a:pt x="188" y="7"/>
                    </a:lnTo>
                    <a:lnTo>
                      <a:pt x="190" y="12"/>
                    </a:lnTo>
                    <a:lnTo>
                      <a:pt x="192" y="17"/>
                    </a:lnTo>
                    <a:lnTo>
                      <a:pt x="192" y="254"/>
                    </a:lnTo>
                    <a:lnTo>
                      <a:pt x="190" y="259"/>
                    </a:lnTo>
                    <a:lnTo>
                      <a:pt x="188" y="263"/>
                    </a:lnTo>
                    <a:lnTo>
                      <a:pt x="185" y="267"/>
                    </a:lnTo>
                    <a:lnTo>
                      <a:pt x="180" y="270"/>
                    </a:lnTo>
                    <a:lnTo>
                      <a:pt x="175" y="271"/>
                    </a:lnTo>
                    <a:lnTo>
                      <a:pt x="17" y="271"/>
                    </a:lnTo>
                    <a:lnTo>
                      <a:pt x="12" y="270"/>
                    </a:lnTo>
                    <a:lnTo>
                      <a:pt x="7" y="267"/>
                    </a:lnTo>
                    <a:lnTo>
                      <a:pt x="4" y="263"/>
                    </a:lnTo>
                    <a:lnTo>
                      <a:pt x="2" y="259"/>
                    </a:lnTo>
                    <a:lnTo>
                      <a:pt x="0" y="254"/>
                    </a:lnTo>
                    <a:lnTo>
                      <a:pt x="0" y="72"/>
                    </a:lnTo>
                    <a:lnTo>
                      <a:pt x="3" y="60"/>
                    </a:lnTo>
                    <a:lnTo>
                      <a:pt x="10" y="50"/>
                    </a:lnTo>
                    <a:lnTo>
                      <a:pt x="50" y="9"/>
                    </a:lnTo>
                    <a:lnTo>
                      <a:pt x="50" y="9"/>
                    </a:lnTo>
                    <a:lnTo>
                      <a:pt x="61" y="3"/>
                    </a:lnTo>
                    <a:lnTo>
                      <a:pt x="7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288">
                <a:extLst>
                  <a:ext uri="{FF2B5EF4-FFF2-40B4-BE49-F238E27FC236}">
                    <a16:creationId xmlns:a16="http://schemas.microsoft.com/office/drawing/2014/main" id="{E0E0A078-297C-47E7-A776-9BE372DA8D0B}"/>
                  </a:ext>
                </a:extLst>
              </p:cNvPr>
              <p:cNvSpPr>
                <a:spLocks/>
              </p:cNvSpPr>
              <p:nvPr/>
            </p:nvSpPr>
            <p:spPr bwMode="auto">
              <a:xfrm>
                <a:off x="3939006" y="4756157"/>
                <a:ext cx="128588" cy="19050"/>
              </a:xfrm>
              <a:custGeom>
                <a:avLst/>
                <a:gdLst>
                  <a:gd name="T0" fmla="*/ 0 w 81"/>
                  <a:gd name="T1" fmla="*/ 0 h 12"/>
                  <a:gd name="T2" fmla="*/ 76 w 81"/>
                  <a:gd name="T3" fmla="*/ 0 h 12"/>
                  <a:gd name="T4" fmla="*/ 78 w 81"/>
                  <a:gd name="T5" fmla="*/ 1 h 12"/>
                  <a:gd name="T6" fmla="*/ 81 w 81"/>
                  <a:gd name="T7" fmla="*/ 2 h 12"/>
                  <a:gd name="T8" fmla="*/ 81 w 81"/>
                  <a:gd name="T9" fmla="*/ 6 h 12"/>
                  <a:gd name="T10" fmla="*/ 81 w 81"/>
                  <a:gd name="T11" fmla="*/ 9 h 12"/>
                  <a:gd name="T12" fmla="*/ 78 w 81"/>
                  <a:gd name="T13" fmla="*/ 10 h 12"/>
                  <a:gd name="T14" fmla="*/ 76 w 81"/>
                  <a:gd name="T15" fmla="*/ 12 h 12"/>
                  <a:gd name="T16" fmla="*/ 0 w 81"/>
                  <a:gd name="T17" fmla="*/ 12 h 12"/>
                  <a:gd name="T18" fmla="*/ 0 w 8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2">
                    <a:moveTo>
                      <a:pt x="0" y="0"/>
                    </a:moveTo>
                    <a:lnTo>
                      <a:pt x="76" y="0"/>
                    </a:lnTo>
                    <a:lnTo>
                      <a:pt x="78" y="1"/>
                    </a:lnTo>
                    <a:lnTo>
                      <a:pt x="81" y="2"/>
                    </a:lnTo>
                    <a:lnTo>
                      <a:pt x="81" y="6"/>
                    </a:lnTo>
                    <a:lnTo>
                      <a:pt x="81" y="9"/>
                    </a:lnTo>
                    <a:lnTo>
                      <a:pt x="78" y="10"/>
                    </a:lnTo>
                    <a:lnTo>
                      <a:pt x="76" y="12"/>
                    </a:lnTo>
                    <a:lnTo>
                      <a:pt x="0" y="1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0" name="Ovaal 269">
              <a:extLst>
                <a:ext uri="{FF2B5EF4-FFF2-40B4-BE49-F238E27FC236}">
                  <a16:creationId xmlns:a16="http://schemas.microsoft.com/office/drawing/2014/main" id="{9A95EF54-2B1D-45C9-89D9-8CC31D54481E}"/>
                </a:ext>
              </a:extLst>
            </p:cNvPr>
            <p:cNvSpPr/>
            <p:nvPr/>
          </p:nvSpPr>
          <p:spPr>
            <a:xfrm>
              <a:off x="3100766" y="4363202"/>
              <a:ext cx="744302" cy="74430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78" name="Groep 277">
            <a:extLst>
              <a:ext uri="{FF2B5EF4-FFF2-40B4-BE49-F238E27FC236}">
                <a16:creationId xmlns:a16="http://schemas.microsoft.com/office/drawing/2014/main" id="{33B52F82-B127-4A4F-A7B6-6B69A895F50E}"/>
              </a:ext>
            </a:extLst>
          </p:cNvPr>
          <p:cNvGrpSpPr/>
          <p:nvPr/>
        </p:nvGrpSpPr>
        <p:grpSpPr>
          <a:xfrm>
            <a:off x="3482395" y="4606156"/>
            <a:ext cx="676639" cy="676639"/>
            <a:chOff x="3317755" y="4580191"/>
            <a:chExt cx="615125" cy="615125"/>
          </a:xfrm>
        </p:grpSpPr>
        <p:sp>
          <p:nvSpPr>
            <p:cNvPr id="279" name="Freeform 378">
              <a:extLst>
                <a:ext uri="{FF2B5EF4-FFF2-40B4-BE49-F238E27FC236}">
                  <a16:creationId xmlns:a16="http://schemas.microsoft.com/office/drawing/2014/main" id="{B5D14883-561C-4592-B21B-090CBFF3728A}"/>
                </a:ext>
              </a:extLst>
            </p:cNvPr>
            <p:cNvSpPr>
              <a:spLocks noEditPoints="1"/>
            </p:cNvSpPr>
            <p:nvPr/>
          </p:nvSpPr>
          <p:spPr bwMode="auto">
            <a:xfrm>
              <a:off x="3481261" y="4673567"/>
              <a:ext cx="309378" cy="428373"/>
            </a:xfrm>
            <a:custGeom>
              <a:avLst/>
              <a:gdLst>
                <a:gd name="T0" fmla="*/ 22 w 195"/>
                <a:gd name="T1" fmla="*/ 199 h 270"/>
                <a:gd name="T2" fmla="*/ 18 w 195"/>
                <a:gd name="T3" fmla="*/ 208 h 270"/>
                <a:gd name="T4" fmla="*/ 15 w 195"/>
                <a:gd name="T5" fmla="*/ 218 h 270"/>
                <a:gd name="T6" fmla="*/ 44 w 195"/>
                <a:gd name="T7" fmla="*/ 233 h 270"/>
                <a:gd name="T8" fmla="*/ 51 w 195"/>
                <a:gd name="T9" fmla="*/ 227 h 270"/>
                <a:gd name="T10" fmla="*/ 56 w 195"/>
                <a:gd name="T11" fmla="*/ 220 h 270"/>
                <a:gd name="T12" fmla="*/ 48 w 195"/>
                <a:gd name="T13" fmla="*/ 153 h 270"/>
                <a:gd name="T14" fmla="*/ 48 w 195"/>
                <a:gd name="T15" fmla="*/ 142 h 270"/>
                <a:gd name="T16" fmla="*/ 150 w 195"/>
                <a:gd name="T17" fmla="*/ 70 h 270"/>
                <a:gd name="T18" fmla="*/ 133 w 195"/>
                <a:gd name="T19" fmla="*/ 11 h 270"/>
                <a:gd name="T20" fmla="*/ 119 w 195"/>
                <a:gd name="T21" fmla="*/ 20 h 270"/>
                <a:gd name="T22" fmla="*/ 156 w 195"/>
                <a:gd name="T23" fmla="*/ 60 h 270"/>
                <a:gd name="T24" fmla="*/ 167 w 195"/>
                <a:gd name="T25" fmla="*/ 38 h 270"/>
                <a:gd name="T26" fmla="*/ 158 w 195"/>
                <a:gd name="T27" fmla="*/ 24 h 270"/>
                <a:gd name="T28" fmla="*/ 133 w 195"/>
                <a:gd name="T29" fmla="*/ 11 h 270"/>
                <a:gd name="T30" fmla="*/ 146 w 195"/>
                <a:gd name="T31" fmla="*/ 4 h 270"/>
                <a:gd name="T32" fmla="*/ 173 w 195"/>
                <a:gd name="T33" fmla="*/ 21 h 270"/>
                <a:gd name="T34" fmla="*/ 178 w 195"/>
                <a:gd name="T35" fmla="*/ 41 h 270"/>
                <a:gd name="T36" fmla="*/ 183 w 195"/>
                <a:gd name="T37" fmla="*/ 57 h 270"/>
                <a:gd name="T38" fmla="*/ 187 w 195"/>
                <a:gd name="T39" fmla="*/ 50 h 270"/>
                <a:gd name="T40" fmla="*/ 192 w 195"/>
                <a:gd name="T41" fmla="*/ 50 h 270"/>
                <a:gd name="T42" fmla="*/ 195 w 195"/>
                <a:gd name="T43" fmla="*/ 55 h 270"/>
                <a:gd name="T44" fmla="*/ 145 w 195"/>
                <a:gd name="T45" fmla="*/ 143 h 270"/>
                <a:gd name="T46" fmla="*/ 141 w 195"/>
                <a:gd name="T47" fmla="*/ 146 h 270"/>
                <a:gd name="T48" fmla="*/ 136 w 195"/>
                <a:gd name="T49" fmla="*/ 143 h 270"/>
                <a:gd name="T50" fmla="*/ 136 w 195"/>
                <a:gd name="T51" fmla="*/ 138 h 270"/>
                <a:gd name="T52" fmla="*/ 169 w 195"/>
                <a:gd name="T53" fmla="*/ 60 h 270"/>
                <a:gd name="T54" fmla="*/ 99 w 195"/>
                <a:gd name="T55" fmla="*/ 180 h 270"/>
                <a:gd name="T56" fmla="*/ 97 w 195"/>
                <a:gd name="T57" fmla="*/ 181 h 270"/>
                <a:gd name="T58" fmla="*/ 93 w 195"/>
                <a:gd name="T59" fmla="*/ 180 h 270"/>
                <a:gd name="T60" fmla="*/ 63 w 195"/>
                <a:gd name="T61" fmla="*/ 229 h 270"/>
                <a:gd name="T62" fmla="*/ 55 w 195"/>
                <a:gd name="T63" fmla="*/ 239 h 270"/>
                <a:gd name="T64" fmla="*/ 17 w 195"/>
                <a:gd name="T65" fmla="*/ 267 h 270"/>
                <a:gd name="T66" fmla="*/ 10 w 195"/>
                <a:gd name="T67" fmla="*/ 270 h 270"/>
                <a:gd name="T68" fmla="*/ 6 w 195"/>
                <a:gd name="T69" fmla="*/ 270 h 270"/>
                <a:gd name="T70" fmla="*/ 4 w 195"/>
                <a:gd name="T71" fmla="*/ 269 h 270"/>
                <a:gd name="T72" fmla="*/ 1 w 195"/>
                <a:gd name="T73" fmla="*/ 265 h 270"/>
                <a:gd name="T74" fmla="*/ 0 w 195"/>
                <a:gd name="T75" fmla="*/ 258 h 270"/>
                <a:gd name="T76" fmla="*/ 8 w 195"/>
                <a:gd name="T77" fmla="*/ 204 h 270"/>
                <a:gd name="T78" fmla="*/ 39 w 195"/>
                <a:gd name="T79" fmla="*/ 148 h 270"/>
                <a:gd name="T80" fmla="*/ 38 w 195"/>
                <a:gd name="T81" fmla="*/ 148 h 270"/>
                <a:gd name="T82" fmla="*/ 35 w 195"/>
                <a:gd name="T83" fmla="*/ 146 h 270"/>
                <a:gd name="T84" fmla="*/ 35 w 195"/>
                <a:gd name="T85" fmla="*/ 143 h 270"/>
                <a:gd name="T86" fmla="*/ 110 w 195"/>
                <a:gd name="T87" fmla="*/ 15 h 270"/>
                <a:gd name="T88" fmla="*/ 125 w 195"/>
                <a:gd name="T89"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0">
                  <a:moveTo>
                    <a:pt x="48" y="153"/>
                  </a:moveTo>
                  <a:lnTo>
                    <a:pt x="22" y="199"/>
                  </a:lnTo>
                  <a:lnTo>
                    <a:pt x="19" y="203"/>
                  </a:lnTo>
                  <a:lnTo>
                    <a:pt x="18" y="208"/>
                  </a:lnTo>
                  <a:lnTo>
                    <a:pt x="17" y="214"/>
                  </a:lnTo>
                  <a:lnTo>
                    <a:pt x="15" y="218"/>
                  </a:lnTo>
                  <a:lnTo>
                    <a:pt x="12" y="258"/>
                  </a:lnTo>
                  <a:lnTo>
                    <a:pt x="44" y="233"/>
                  </a:lnTo>
                  <a:lnTo>
                    <a:pt x="47" y="231"/>
                  </a:lnTo>
                  <a:lnTo>
                    <a:pt x="51" y="227"/>
                  </a:lnTo>
                  <a:lnTo>
                    <a:pt x="55" y="223"/>
                  </a:lnTo>
                  <a:lnTo>
                    <a:pt x="56" y="220"/>
                  </a:lnTo>
                  <a:lnTo>
                    <a:pt x="84" y="173"/>
                  </a:lnTo>
                  <a:lnTo>
                    <a:pt x="48" y="153"/>
                  </a:lnTo>
                  <a:close/>
                  <a:moveTo>
                    <a:pt x="105" y="43"/>
                  </a:moveTo>
                  <a:lnTo>
                    <a:pt x="48" y="142"/>
                  </a:lnTo>
                  <a:lnTo>
                    <a:pt x="94" y="168"/>
                  </a:lnTo>
                  <a:lnTo>
                    <a:pt x="150" y="70"/>
                  </a:lnTo>
                  <a:lnTo>
                    <a:pt x="105" y="43"/>
                  </a:lnTo>
                  <a:close/>
                  <a:moveTo>
                    <a:pt x="133" y="11"/>
                  </a:moveTo>
                  <a:lnTo>
                    <a:pt x="125" y="13"/>
                  </a:lnTo>
                  <a:lnTo>
                    <a:pt x="119" y="20"/>
                  </a:lnTo>
                  <a:lnTo>
                    <a:pt x="111" y="34"/>
                  </a:lnTo>
                  <a:lnTo>
                    <a:pt x="156" y="60"/>
                  </a:lnTo>
                  <a:lnTo>
                    <a:pt x="165" y="46"/>
                  </a:lnTo>
                  <a:lnTo>
                    <a:pt x="167" y="38"/>
                  </a:lnTo>
                  <a:lnTo>
                    <a:pt x="165" y="29"/>
                  </a:lnTo>
                  <a:lnTo>
                    <a:pt x="158" y="24"/>
                  </a:lnTo>
                  <a:lnTo>
                    <a:pt x="141" y="13"/>
                  </a:lnTo>
                  <a:lnTo>
                    <a:pt x="133" y="11"/>
                  </a:lnTo>
                  <a:close/>
                  <a:moveTo>
                    <a:pt x="136" y="0"/>
                  </a:moveTo>
                  <a:lnTo>
                    <a:pt x="146" y="4"/>
                  </a:lnTo>
                  <a:lnTo>
                    <a:pt x="163" y="15"/>
                  </a:lnTo>
                  <a:lnTo>
                    <a:pt x="173" y="21"/>
                  </a:lnTo>
                  <a:lnTo>
                    <a:pt x="177" y="30"/>
                  </a:lnTo>
                  <a:lnTo>
                    <a:pt x="178" y="41"/>
                  </a:lnTo>
                  <a:lnTo>
                    <a:pt x="174" y="51"/>
                  </a:lnTo>
                  <a:lnTo>
                    <a:pt x="183" y="57"/>
                  </a:lnTo>
                  <a:lnTo>
                    <a:pt x="186" y="53"/>
                  </a:lnTo>
                  <a:lnTo>
                    <a:pt x="187" y="50"/>
                  </a:lnTo>
                  <a:lnTo>
                    <a:pt x="190" y="50"/>
                  </a:lnTo>
                  <a:lnTo>
                    <a:pt x="192" y="50"/>
                  </a:lnTo>
                  <a:lnTo>
                    <a:pt x="195" y="53"/>
                  </a:lnTo>
                  <a:lnTo>
                    <a:pt x="195" y="55"/>
                  </a:lnTo>
                  <a:lnTo>
                    <a:pt x="195" y="58"/>
                  </a:lnTo>
                  <a:lnTo>
                    <a:pt x="145" y="143"/>
                  </a:lnTo>
                  <a:lnTo>
                    <a:pt x="144" y="146"/>
                  </a:lnTo>
                  <a:lnTo>
                    <a:pt x="141" y="146"/>
                  </a:lnTo>
                  <a:lnTo>
                    <a:pt x="139" y="146"/>
                  </a:lnTo>
                  <a:lnTo>
                    <a:pt x="136" y="143"/>
                  </a:lnTo>
                  <a:lnTo>
                    <a:pt x="135" y="140"/>
                  </a:lnTo>
                  <a:lnTo>
                    <a:pt x="136" y="138"/>
                  </a:lnTo>
                  <a:lnTo>
                    <a:pt x="178" y="66"/>
                  </a:lnTo>
                  <a:lnTo>
                    <a:pt x="169" y="60"/>
                  </a:lnTo>
                  <a:lnTo>
                    <a:pt x="99" y="180"/>
                  </a:lnTo>
                  <a:lnTo>
                    <a:pt x="99" y="180"/>
                  </a:lnTo>
                  <a:lnTo>
                    <a:pt x="98" y="181"/>
                  </a:lnTo>
                  <a:lnTo>
                    <a:pt x="97" y="181"/>
                  </a:lnTo>
                  <a:lnTo>
                    <a:pt x="95" y="181"/>
                  </a:lnTo>
                  <a:lnTo>
                    <a:pt x="93" y="180"/>
                  </a:lnTo>
                  <a:lnTo>
                    <a:pt x="67" y="225"/>
                  </a:lnTo>
                  <a:lnTo>
                    <a:pt x="63" y="229"/>
                  </a:lnTo>
                  <a:lnTo>
                    <a:pt x="59" y="235"/>
                  </a:lnTo>
                  <a:lnTo>
                    <a:pt x="55" y="239"/>
                  </a:lnTo>
                  <a:lnTo>
                    <a:pt x="51" y="242"/>
                  </a:lnTo>
                  <a:lnTo>
                    <a:pt x="17" y="267"/>
                  </a:lnTo>
                  <a:lnTo>
                    <a:pt x="13" y="270"/>
                  </a:lnTo>
                  <a:lnTo>
                    <a:pt x="10" y="270"/>
                  </a:lnTo>
                  <a:lnTo>
                    <a:pt x="8" y="270"/>
                  </a:lnTo>
                  <a:lnTo>
                    <a:pt x="6" y="270"/>
                  </a:lnTo>
                  <a:lnTo>
                    <a:pt x="5" y="270"/>
                  </a:lnTo>
                  <a:lnTo>
                    <a:pt x="4" y="269"/>
                  </a:lnTo>
                  <a:lnTo>
                    <a:pt x="2" y="267"/>
                  </a:lnTo>
                  <a:lnTo>
                    <a:pt x="1" y="265"/>
                  </a:lnTo>
                  <a:lnTo>
                    <a:pt x="0" y="262"/>
                  </a:lnTo>
                  <a:lnTo>
                    <a:pt x="0" y="258"/>
                  </a:lnTo>
                  <a:lnTo>
                    <a:pt x="5" y="216"/>
                  </a:lnTo>
                  <a:lnTo>
                    <a:pt x="8" y="204"/>
                  </a:lnTo>
                  <a:lnTo>
                    <a:pt x="13" y="194"/>
                  </a:lnTo>
                  <a:lnTo>
                    <a:pt x="39" y="148"/>
                  </a:lnTo>
                  <a:lnTo>
                    <a:pt x="39" y="148"/>
                  </a:lnTo>
                  <a:lnTo>
                    <a:pt x="38" y="148"/>
                  </a:lnTo>
                  <a:lnTo>
                    <a:pt x="36" y="147"/>
                  </a:lnTo>
                  <a:lnTo>
                    <a:pt x="35" y="146"/>
                  </a:lnTo>
                  <a:lnTo>
                    <a:pt x="35" y="144"/>
                  </a:lnTo>
                  <a:lnTo>
                    <a:pt x="35" y="143"/>
                  </a:lnTo>
                  <a:lnTo>
                    <a:pt x="35" y="143"/>
                  </a:lnTo>
                  <a:lnTo>
                    <a:pt x="110" y="15"/>
                  </a:lnTo>
                  <a:lnTo>
                    <a:pt x="116" y="6"/>
                  </a:lnTo>
                  <a:lnTo>
                    <a:pt x="125" y="2"/>
                  </a:lnTo>
                  <a:lnTo>
                    <a:pt x="13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Ovaal 279">
              <a:extLst>
                <a:ext uri="{FF2B5EF4-FFF2-40B4-BE49-F238E27FC236}">
                  <a16:creationId xmlns:a16="http://schemas.microsoft.com/office/drawing/2014/main" id="{64DEE377-26D7-4738-8C7D-1F3F0A6A6C5C}"/>
                </a:ext>
              </a:extLst>
            </p:cNvPr>
            <p:cNvSpPr/>
            <p:nvPr/>
          </p:nvSpPr>
          <p:spPr>
            <a:xfrm>
              <a:off x="3317755" y="4580191"/>
              <a:ext cx="615125" cy="61512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81" name="Groep 280">
            <a:extLst>
              <a:ext uri="{FF2B5EF4-FFF2-40B4-BE49-F238E27FC236}">
                <a16:creationId xmlns:a16="http://schemas.microsoft.com/office/drawing/2014/main" id="{2724C1EC-0638-4924-B05F-08F2BEE89684}"/>
              </a:ext>
            </a:extLst>
          </p:cNvPr>
          <p:cNvGrpSpPr/>
          <p:nvPr/>
        </p:nvGrpSpPr>
        <p:grpSpPr>
          <a:xfrm>
            <a:off x="5124981" y="4653729"/>
            <a:ext cx="676639" cy="676639"/>
            <a:chOff x="6517307" y="4333457"/>
            <a:chExt cx="676639" cy="676639"/>
          </a:xfrm>
        </p:grpSpPr>
        <p:grpSp>
          <p:nvGrpSpPr>
            <p:cNvPr id="282" name="Groep 281">
              <a:extLst>
                <a:ext uri="{FF2B5EF4-FFF2-40B4-BE49-F238E27FC236}">
                  <a16:creationId xmlns:a16="http://schemas.microsoft.com/office/drawing/2014/main" id="{8EC367F5-697D-4FAF-9A61-44DDA816A4BB}"/>
                </a:ext>
              </a:extLst>
            </p:cNvPr>
            <p:cNvGrpSpPr/>
            <p:nvPr/>
          </p:nvGrpSpPr>
          <p:grpSpPr>
            <a:xfrm rot="21178033">
              <a:off x="6623946" y="4515177"/>
              <a:ext cx="463361" cy="313198"/>
              <a:chOff x="2019301" y="1084265"/>
              <a:chExt cx="342900" cy="231775"/>
            </a:xfrm>
            <a:solidFill>
              <a:schemeClr val="accent2"/>
            </a:solidFill>
          </p:grpSpPr>
          <p:sp>
            <p:nvSpPr>
              <p:cNvPr id="284" name="Freeform 679">
                <a:extLst>
                  <a:ext uri="{FF2B5EF4-FFF2-40B4-BE49-F238E27FC236}">
                    <a16:creationId xmlns:a16="http://schemas.microsoft.com/office/drawing/2014/main" id="{7B7A2008-C1DA-4170-A302-0D861320F445}"/>
                  </a:ext>
                </a:extLst>
              </p:cNvPr>
              <p:cNvSpPr>
                <a:spLocks/>
              </p:cNvSpPr>
              <p:nvPr/>
            </p:nvSpPr>
            <p:spPr bwMode="auto">
              <a:xfrm>
                <a:off x="2019301" y="1298577"/>
                <a:ext cx="342900" cy="17463"/>
              </a:xfrm>
              <a:custGeom>
                <a:avLst/>
                <a:gdLst>
                  <a:gd name="T0" fmla="*/ 5 w 216"/>
                  <a:gd name="T1" fmla="*/ 0 h 11"/>
                  <a:gd name="T2" fmla="*/ 211 w 216"/>
                  <a:gd name="T3" fmla="*/ 0 h 11"/>
                  <a:gd name="T4" fmla="*/ 213 w 216"/>
                  <a:gd name="T5" fmla="*/ 0 h 11"/>
                  <a:gd name="T6" fmla="*/ 215 w 216"/>
                  <a:gd name="T7" fmla="*/ 3 h 11"/>
                  <a:gd name="T8" fmla="*/ 216 w 216"/>
                  <a:gd name="T9" fmla="*/ 5 h 11"/>
                  <a:gd name="T10" fmla="*/ 215 w 216"/>
                  <a:gd name="T11" fmla="*/ 8 h 11"/>
                  <a:gd name="T12" fmla="*/ 213 w 216"/>
                  <a:gd name="T13" fmla="*/ 11 h 11"/>
                  <a:gd name="T14" fmla="*/ 211 w 216"/>
                  <a:gd name="T15" fmla="*/ 11 h 11"/>
                  <a:gd name="T16" fmla="*/ 5 w 216"/>
                  <a:gd name="T17" fmla="*/ 11 h 11"/>
                  <a:gd name="T18" fmla="*/ 3 w 216"/>
                  <a:gd name="T19" fmla="*/ 11 h 11"/>
                  <a:gd name="T20" fmla="*/ 1 w 216"/>
                  <a:gd name="T21" fmla="*/ 8 h 11"/>
                  <a:gd name="T22" fmla="*/ 0 w 216"/>
                  <a:gd name="T23" fmla="*/ 5 h 11"/>
                  <a:gd name="T24" fmla="*/ 1 w 216"/>
                  <a:gd name="T25" fmla="*/ 3 h 11"/>
                  <a:gd name="T26" fmla="*/ 3 w 216"/>
                  <a:gd name="T27" fmla="*/ 0 h 11"/>
                  <a:gd name="T28" fmla="*/ 5 w 2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1">
                    <a:moveTo>
                      <a:pt x="5" y="0"/>
                    </a:moveTo>
                    <a:lnTo>
                      <a:pt x="211" y="0"/>
                    </a:lnTo>
                    <a:lnTo>
                      <a:pt x="213" y="0"/>
                    </a:lnTo>
                    <a:lnTo>
                      <a:pt x="215" y="3"/>
                    </a:lnTo>
                    <a:lnTo>
                      <a:pt x="216" y="5"/>
                    </a:lnTo>
                    <a:lnTo>
                      <a:pt x="215" y="8"/>
                    </a:lnTo>
                    <a:lnTo>
                      <a:pt x="213" y="11"/>
                    </a:lnTo>
                    <a:lnTo>
                      <a:pt x="211" y="11"/>
                    </a:lnTo>
                    <a:lnTo>
                      <a:pt x="5" y="11"/>
                    </a:lnTo>
                    <a:lnTo>
                      <a:pt x="3" y="11"/>
                    </a:lnTo>
                    <a:lnTo>
                      <a:pt x="1" y="8"/>
                    </a:lnTo>
                    <a:lnTo>
                      <a:pt x="0" y="5"/>
                    </a:lnTo>
                    <a:lnTo>
                      <a:pt x="1" y="3"/>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680">
                <a:extLst>
                  <a:ext uri="{FF2B5EF4-FFF2-40B4-BE49-F238E27FC236}">
                    <a16:creationId xmlns:a16="http://schemas.microsoft.com/office/drawing/2014/main" id="{3B77D583-C300-46C9-BA27-825C46D106C0}"/>
                  </a:ext>
                </a:extLst>
              </p:cNvPr>
              <p:cNvSpPr>
                <a:spLocks/>
              </p:cNvSpPr>
              <p:nvPr/>
            </p:nvSpPr>
            <p:spPr bwMode="auto">
              <a:xfrm>
                <a:off x="2027239" y="1084265"/>
                <a:ext cx="327025" cy="171450"/>
              </a:xfrm>
              <a:custGeom>
                <a:avLst/>
                <a:gdLst>
                  <a:gd name="T0" fmla="*/ 168 w 206"/>
                  <a:gd name="T1" fmla="*/ 0 h 108"/>
                  <a:gd name="T2" fmla="*/ 201 w 206"/>
                  <a:gd name="T3" fmla="*/ 0 h 108"/>
                  <a:gd name="T4" fmla="*/ 203 w 206"/>
                  <a:gd name="T5" fmla="*/ 0 h 108"/>
                  <a:gd name="T6" fmla="*/ 204 w 206"/>
                  <a:gd name="T7" fmla="*/ 3 h 108"/>
                  <a:gd name="T8" fmla="*/ 206 w 206"/>
                  <a:gd name="T9" fmla="*/ 6 h 108"/>
                  <a:gd name="T10" fmla="*/ 206 w 206"/>
                  <a:gd name="T11" fmla="*/ 38 h 108"/>
                  <a:gd name="T12" fmla="*/ 204 w 206"/>
                  <a:gd name="T13" fmla="*/ 41 h 108"/>
                  <a:gd name="T14" fmla="*/ 203 w 206"/>
                  <a:gd name="T15" fmla="*/ 42 h 108"/>
                  <a:gd name="T16" fmla="*/ 201 w 206"/>
                  <a:gd name="T17" fmla="*/ 44 h 108"/>
                  <a:gd name="T18" fmla="*/ 198 w 206"/>
                  <a:gd name="T19" fmla="*/ 42 h 108"/>
                  <a:gd name="T20" fmla="*/ 195 w 206"/>
                  <a:gd name="T21" fmla="*/ 41 h 108"/>
                  <a:gd name="T22" fmla="*/ 195 w 206"/>
                  <a:gd name="T23" fmla="*/ 38 h 108"/>
                  <a:gd name="T24" fmla="*/ 195 w 206"/>
                  <a:gd name="T25" fmla="*/ 17 h 108"/>
                  <a:gd name="T26" fmla="*/ 96 w 206"/>
                  <a:gd name="T27" fmla="*/ 106 h 108"/>
                  <a:gd name="T28" fmla="*/ 93 w 206"/>
                  <a:gd name="T29" fmla="*/ 108 h 108"/>
                  <a:gd name="T30" fmla="*/ 91 w 206"/>
                  <a:gd name="T31" fmla="*/ 108 h 108"/>
                  <a:gd name="T32" fmla="*/ 88 w 206"/>
                  <a:gd name="T33" fmla="*/ 106 h 108"/>
                  <a:gd name="T34" fmla="*/ 49 w 206"/>
                  <a:gd name="T35" fmla="*/ 67 h 108"/>
                  <a:gd name="T36" fmla="*/ 9 w 206"/>
                  <a:gd name="T37" fmla="*/ 106 h 108"/>
                  <a:gd name="T38" fmla="*/ 8 w 206"/>
                  <a:gd name="T39" fmla="*/ 108 h 108"/>
                  <a:gd name="T40" fmla="*/ 5 w 206"/>
                  <a:gd name="T41" fmla="*/ 108 h 108"/>
                  <a:gd name="T42" fmla="*/ 4 w 206"/>
                  <a:gd name="T43" fmla="*/ 108 h 108"/>
                  <a:gd name="T44" fmla="*/ 2 w 206"/>
                  <a:gd name="T45" fmla="*/ 106 h 108"/>
                  <a:gd name="T46" fmla="*/ 0 w 206"/>
                  <a:gd name="T47" fmla="*/ 104 h 108"/>
                  <a:gd name="T48" fmla="*/ 0 w 206"/>
                  <a:gd name="T49" fmla="*/ 101 h 108"/>
                  <a:gd name="T50" fmla="*/ 2 w 206"/>
                  <a:gd name="T51" fmla="*/ 99 h 108"/>
                  <a:gd name="T52" fmla="*/ 45 w 206"/>
                  <a:gd name="T53" fmla="*/ 55 h 108"/>
                  <a:gd name="T54" fmla="*/ 47 w 206"/>
                  <a:gd name="T55" fmla="*/ 54 h 108"/>
                  <a:gd name="T56" fmla="*/ 50 w 206"/>
                  <a:gd name="T57" fmla="*/ 54 h 108"/>
                  <a:gd name="T58" fmla="*/ 53 w 206"/>
                  <a:gd name="T59" fmla="*/ 55 h 108"/>
                  <a:gd name="T60" fmla="*/ 92 w 206"/>
                  <a:gd name="T61" fmla="*/ 96 h 108"/>
                  <a:gd name="T62" fmla="*/ 186 w 206"/>
                  <a:gd name="T63" fmla="*/ 11 h 108"/>
                  <a:gd name="T64" fmla="*/ 168 w 206"/>
                  <a:gd name="T65" fmla="*/ 11 h 108"/>
                  <a:gd name="T66" fmla="*/ 165 w 206"/>
                  <a:gd name="T67" fmla="*/ 11 h 108"/>
                  <a:gd name="T68" fmla="*/ 163 w 206"/>
                  <a:gd name="T69" fmla="*/ 8 h 108"/>
                  <a:gd name="T70" fmla="*/ 163 w 206"/>
                  <a:gd name="T71" fmla="*/ 6 h 108"/>
                  <a:gd name="T72" fmla="*/ 163 w 206"/>
                  <a:gd name="T73" fmla="*/ 3 h 108"/>
                  <a:gd name="T74" fmla="*/ 165 w 206"/>
                  <a:gd name="T75" fmla="*/ 0 h 108"/>
                  <a:gd name="T76" fmla="*/ 168 w 206"/>
                  <a:gd name="T7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108">
                    <a:moveTo>
                      <a:pt x="168" y="0"/>
                    </a:moveTo>
                    <a:lnTo>
                      <a:pt x="201" y="0"/>
                    </a:lnTo>
                    <a:lnTo>
                      <a:pt x="203" y="0"/>
                    </a:lnTo>
                    <a:lnTo>
                      <a:pt x="204" y="3"/>
                    </a:lnTo>
                    <a:lnTo>
                      <a:pt x="206" y="6"/>
                    </a:lnTo>
                    <a:lnTo>
                      <a:pt x="206" y="38"/>
                    </a:lnTo>
                    <a:lnTo>
                      <a:pt x="204" y="41"/>
                    </a:lnTo>
                    <a:lnTo>
                      <a:pt x="203" y="42"/>
                    </a:lnTo>
                    <a:lnTo>
                      <a:pt x="201" y="44"/>
                    </a:lnTo>
                    <a:lnTo>
                      <a:pt x="198" y="42"/>
                    </a:lnTo>
                    <a:lnTo>
                      <a:pt x="195" y="41"/>
                    </a:lnTo>
                    <a:lnTo>
                      <a:pt x="195" y="38"/>
                    </a:lnTo>
                    <a:lnTo>
                      <a:pt x="195" y="17"/>
                    </a:lnTo>
                    <a:lnTo>
                      <a:pt x="96" y="106"/>
                    </a:lnTo>
                    <a:lnTo>
                      <a:pt x="93" y="108"/>
                    </a:lnTo>
                    <a:lnTo>
                      <a:pt x="91" y="108"/>
                    </a:lnTo>
                    <a:lnTo>
                      <a:pt x="88" y="106"/>
                    </a:lnTo>
                    <a:lnTo>
                      <a:pt x="49" y="67"/>
                    </a:lnTo>
                    <a:lnTo>
                      <a:pt x="9" y="106"/>
                    </a:lnTo>
                    <a:lnTo>
                      <a:pt x="8" y="108"/>
                    </a:lnTo>
                    <a:lnTo>
                      <a:pt x="5" y="108"/>
                    </a:lnTo>
                    <a:lnTo>
                      <a:pt x="4" y="108"/>
                    </a:lnTo>
                    <a:lnTo>
                      <a:pt x="2" y="106"/>
                    </a:lnTo>
                    <a:lnTo>
                      <a:pt x="0" y="104"/>
                    </a:lnTo>
                    <a:lnTo>
                      <a:pt x="0" y="101"/>
                    </a:lnTo>
                    <a:lnTo>
                      <a:pt x="2" y="99"/>
                    </a:lnTo>
                    <a:lnTo>
                      <a:pt x="45" y="55"/>
                    </a:lnTo>
                    <a:lnTo>
                      <a:pt x="47" y="54"/>
                    </a:lnTo>
                    <a:lnTo>
                      <a:pt x="50" y="54"/>
                    </a:lnTo>
                    <a:lnTo>
                      <a:pt x="53" y="55"/>
                    </a:lnTo>
                    <a:lnTo>
                      <a:pt x="92" y="96"/>
                    </a:lnTo>
                    <a:lnTo>
                      <a:pt x="186" y="11"/>
                    </a:lnTo>
                    <a:lnTo>
                      <a:pt x="168" y="11"/>
                    </a:lnTo>
                    <a:lnTo>
                      <a:pt x="165" y="11"/>
                    </a:lnTo>
                    <a:lnTo>
                      <a:pt x="163" y="8"/>
                    </a:lnTo>
                    <a:lnTo>
                      <a:pt x="163" y="6"/>
                    </a:lnTo>
                    <a:lnTo>
                      <a:pt x="163" y="3"/>
                    </a:lnTo>
                    <a:lnTo>
                      <a:pt x="165" y="0"/>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83" name="Ovaal 282">
              <a:extLst>
                <a:ext uri="{FF2B5EF4-FFF2-40B4-BE49-F238E27FC236}">
                  <a16:creationId xmlns:a16="http://schemas.microsoft.com/office/drawing/2014/main" id="{A71F747E-DE75-44C8-BA7F-B737A5F3A7DC}"/>
                </a:ext>
              </a:extLst>
            </p:cNvPr>
            <p:cNvSpPr/>
            <p:nvPr/>
          </p:nvSpPr>
          <p:spPr>
            <a:xfrm>
              <a:off x="6517307" y="4333457"/>
              <a:ext cx="676639" cy="67663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86" name="Groep 285">
            <a:extLst>
              <a:ext uri="{FF2B5EF4-FFF2-40B4-BE49-F238E27FC236}">
                <a16:creationId xmlns:a16="http://schemas.microsoft.com/office/drawing/2014/main" id="{5C6D2AAC-D213-48CA-B109-AA2D46DE2C9C}"/>
              </a:ext>
            </a:extLst>
          </p:cNvPr>
          <p:cNvGrpSpPr/>
          <p:nvPr/>
        </p:nvGrpSpPr>
        <p:grpSpPr>
          <a:xfrm>
            <a:off x="5292917" y="5412585"/>
            <a:ext cx="818733" cy="818733"/>
            <a:chOff x="6149350" y="4669604"/>
            <a:chExt cx="818733" cy="818733"/>
          </a:xfrm>
        </p:grpSpPr>
        <p:grpSp>
          <p:nvGrpSpPr>
            <p:cNvPr id="287" name="Groep 286">
              <a:extLst>
                <a:ext uri="{FF2B5EF4-FFF2-40B4-BE49-F238E27FC236}">
                  <a16:creationId xmlns:a16="http://schemas.microsoft.com/office/drawing/2014/main" id="{AC637709-DB5A-409F-8633-FA359FDCA3AD}"/>
                </a:ext>
              </a:extLst>
            </p:cNvPr>
            <p:cNvGrpSpPr/>
            <p:nvPr/>
          </p:nvGrpSpPr>
          <p:grpSpPr>
            <a:xfrm rot="783919">
              <a:off x="6281292" y="4824431"/>
              <a:ext cx="554848" cy="487813"/>
              <a:chOff x="1368426" y="1214438"/>
              <a:chExt cx="854075" cy="750888"/>
            </a:xfrm>
            <a:solidFill>
              <a:schemeClr val="accent1"/>
            </a:solidFill>
          </p:grpSpPr>
          <p:sp>
            <p:nvSpPr>
              <p:cNvPr id="289" name="Freeform 157">
                <a:extLst>
                  <a:ext uri="{FF2B5EF4-FFF2-40B4-BE49-F238E27FC236}">
                    <a16:creationId xmlns:a16="http://schemas.microsoft.com/office/drawing/2014/main" id="{3F446EC9-AB7D-4CDF-B4C5-61FFDF312489}"/>
                  </a:ext>
                </a:extLst>
              </p:cNvPr>
              <p:cNvSpPr>
                <a:spLocks noEditPoints="1"/>
              </p:cNvSpPr>
              <p:nvPr/>
            </p:nvSpPr>
            <p:spPr bwMode="auto">
              <a:xfrm>
                <a:off x="1368426" y="1214438"/>
                <a:ext cx="442913" cy="681038"/>
              </a:xfrm>
              <a:custGeom>
                <a:avLst/>
                <a:gdLst>
                  <a:gd name="T0" fmla="*/ 5 w 147"/>
                  <a:gd name="T1" fmla="*/ 225 h 225"/>
                  <a:gd name="T2" fmla="*/ 2 w 147"/>
                  <a:gd name="T3" fmla="*/ 224 h 225"/>
                  <a:gd name="T4" fmla="*/ 0 w 147"/>
                  <a:gd name="T5" fmla="*/ 220 h 225"/>
                  <a:gd name="T6" fmla="*/ 20 w 147"/>
                  <a:gd name="T7" fmla="*/ 16 h 225"/>
                  <a:gd name="T8" fmla="*/ 23 w 147"/>
                  <a:gd name="T9" fmla="*/ 12 h 225"/>
                  <a:gd name="T10" fmla="*/ 83 w 147"/>
                  <a:gd name="T11" fmla="*/ 0 h 225"/>
                  <a:gd name="T12" fmla="*/ 144 w 147"/>
                  <a:gd name="T13" fmla="*/ 12 h 225"/>
                  <a:gd name="T14" fmla="*/ 147 w 147"/>
                  <a:gd name="T15" fmla="*/ 17 h 225"/>
                  <a:gd name="T16" fmla="*/ 147 w 147"/>
                  <a:gd name="T17" fmla="*/ 220 h 225"/>
                  <a:gd name="T18" fmla="*/ 145 w 147"/>
                  <a:gd name="T19" fmla="*/ 224 h 225"/>
                  <a:gd name="T20" fmla="*/ 140 w 147"/>
                  <a:gd name="T21" fmla="*/ 225 h 225"/>
                  <a:gd name="T22" fmla="*/ 73 w 147"/>
                  <a:gd name="T23" fmla="*/ 213 h 225"/>
                  <a:gd name="T24" fmla="*/ 7 w 147"/>
                  <a:gd name="T25" fmla="*/ 225 h 225"/>
                  <a:gd name="T26" fmla="*/ 5 w 147"/>
                  <a:gd name="T27" fmla="*/ 225 h 225"/>
                  <a:gd name="T28" fmla="*/ 73 w 147"/>
                  <a:gd name="T29" fmla="*/ 203 h 225"/>
                  <a:gd name="T30" fmla="*/ 137 w 147"/>
                  <a:gd name="T31" fmla="*/ 213 h 225"/>
                  <a:gd name="T32" fmla="*/ 137 w 147"/>
                  <a:gd name="T33" fmla="*/ 20 h 225"/>
                  <a:gd name="T34" fmla="*/ 83 w 147"/>
                  <a:gd name="T35" fmla="*/ 10 h 225"/>
                  <a:gd name="T36" fmla="*/ 30 w 147"/>
                  <a:gd name="T37" fmla="*/ 20 h 225"/>
                  <a:gd name="T38" fmla="*/ 11 w 147"/>
                  <a:gd name="T39" fmla="*/ 212 h 225"/>
                  <a:gd name="T40" fmla="*/ 73 w 147"/>
                  <a:gd name="T41"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5" y="225"/>
                    </a:moveTo>
                    <a:cubicBezTo>
                      <a:pt x="4" y="225"/>
                      <a:pt x="3" y="225"/>
                      <a:pt x="2" y="224"/>
                    </a:cubicBezTo>
                    <a:cubicBezTo>
                      <a:pt x="0" y="223"/>
                      <a:pt x="0" y="221"/>
                      <a:pt x="0" y="220"/>
                    </a:cubicBezTo>
                    <a:cubicBezTo>
                      <a:pt x="20" y="16"/>
                      <a:pt x="20" y="16"/>
                      <a:pt x="20" y="16"/>
                    </a:cubicBezTo>
                    <a:cubicBezTo>
                      <a:pt x="20" y="14"/>
                      <a:pt x="21" y="13"/>
                      <a:pt x="23" y="12"/>
                    </a:cubicBezTo>
                    <a:cubicBezTo>
                      <a:pt x="44" y="4"/>
                      <a:pt x="64" y="0"/>
                      <a:pt x="83" y="0"/>
                    </a:cubicBezTo>
                    <a:cubicBezTo>
                      <a:pt x="103" y="0"/>
                      <a:pt x="122" y="4"/>
                      <a:pt x="144" y="12"/>
                    </a:cubicBezTo>
                    <a:cubicBezTo>
                      <a:pt x="146" y="13"/>
                      <a:pt x="147" y="15"/>
                      <a:pt x="147" y="17"/>
                    </a:cubicBezTo>
                    <a:cubicBezTo>
                      <a:pt x="147" y="220"/>
                      <a:pt x="147" y="220"/>
                      <a:pt x="147" y="220"/>
                    </a:cubicBezTo>
                    <a:cubicBezTo>
                      <a:pt x="147" y="222"/>
                      <a:pt x="146" y="223"/>
                      <a:pt x="145" y="224"/>
                    </a:cubicBezTo>
                    <a:cubicBezTo>
                      <a:pt x="143" y="225"/>
                      <a:pt x="141" y="225"/>
                      <a:pt x="140" y="225"/>
                    </a:cubicBezTo>
                    <a:cubicBezTo>
                      <a:pt x="120" y="217"/>
                      <a:pt x="97" y="213"/>
                      <a:pt x="73" y="213"/>
                    </a:cubicBezTo>
                    <a:cubicBezTo>
                      <a:pt x="49" y="213"/>
                      <a:pt x="26" y="217"/>
                      <a:pt x="7" y="225"/>
                    </a:cubicBezTo>
                    <a:cubicBezTo>
                      <a:pt x="6" y="225"/>
                      <a:pt x="5" y="225"/>
                      <a:pt x="5" y="225"/>
                    </a:cubicBezTo>
                    <a:close/>
                    <a:moveTo>
                      <a:pt x="73" y="203"/>
                    </a:moveTo>
                    <a:cubicBezTo>
                      <a:pt x="96" y="203"/>
                      <a:pt x="118" y="206"/>
                      <a:pt x="137" y="213"/>
                    </a:cubicBezTo>
                    <a:cubicBezTo>
                      <a:pt x="137" y="20"/>
                      <a:pt x="137" y="20"/>
                      <a:pt x="137" y="20"/>
                    </a:cubicBezTo>
                    <a:cubicBezTo>
                      <a:pt x="118" y="13"/>
                      <a:pt x="100" y="10"/>
                      <a:pt x="83" y="10"/>
                    </a:cubicBezTo>
                    <a:cubicBezTo>
                      <a:pt x="66" y="10"/>
                      <a:pt x="49" y="13"/>
                      <a:pt x="30" y="20"/>
                    </a:cubicBezTo>
                    <a:cubicBezTo>
                      <a:pt x="11" y="212"/>
                      <a:pt x="11" y="212"/>
                      <a:pt x="11" y="212"/>
                    </a:cubicBezTo>
                    <a:cubicBezTo>
                      <a:pt x="30" y="206"/>
                      <a:pt x="51" y="203"/>
                      <a:pt x="73" y="2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58">
                <a:extLst>
                  <a:ext uri="{FF2B5EF4-FFF2-40B4-BE49-F238E27FC236}">
                    <a16:creationId xmlns:a16="http://schemas.microsoft.com/office/drawing/2014/main" id="{2D9A11F6-15FB-4A75-B433-D94E24888904}"/>
                  </a:ext>
                </a:extLst>
              </p:cNvPr>
              <p:cNvSpPr>
                <a:spLocks noEditPoints="1"/>
              </p:cNvSpPr>
              <p:nvPr/>
            </p:nvSpPr>
            <p:spPr bwMode="auto">
              <a:xfrm>
                <a:off x="1774826" y="1214438"/>
                <a:ext cx="447675" cy="681038"/>
              </a:xfrm>
              <a:custGeom>
                <a:avLst/>
                <a:gdLst>
                  <a:gd name="T0" fmla="*/ 142 w 148"/>
                  <a:gd name="T1" fmla="*/ 225 h 225"/>
                  <a:gd name="T2" fmla="*/ 141 w 148"/>
                  <a:gd name="T3" fmla="*/ 225 h 225"/>
                  <a:gd name="T4" fmla="*/ 74 w 148"/>
                  <a:gd name="T5" fmla="*/ 213 h 225"/>
                  <a:gd name="T6" fmla="*/ 7 w 148"/>
                  <a:gd name="T7" fmla="*/ 225 h 225"/>
                  <a:gd name="T8" fmla="*/ 3 w 148"/>
                  <a:gd name="T9" fmla="*/ 224 h 225"/>
                  <a:gd name="T10" fmla="*/ 0 w 148"/>
                  <a:gd name="T11" fmla="*/ 220 h 225"/>
                  <a:gd name="T12" fmla="*/ 0 w 148"/>
                  <a:gd name="T13" fmla="*/ 17 h 225"/>
                  <a:gd name="T14" fmla="*/ 4 w 148"/>
                  <a:gd name="T15" fmla="*/ 12 h 225"/>
                  <a:gd name="T16" fmla="*/ 64 w 148"/>
                  <a:gd name="T17" fmla="*/ 0 h 225"/>
                  <a:gd name="T18" fmla="*/ 124 w 148"/>
                  <a:gd name="T19" fmla="*/ 12 h 225"/>
                  <a:gd name="T20" fmla="*/ 127 w 148"/>
                  <a:gd name="T21" fmla="*/ 16 h 225"/>
                  <a:gd name="T22" fmla="*/ 147 w 148"/>
                  <a:gd name="T23" fmla="*/ 219 h 225"/>
                  <a:gd name="T24" fmla="*/ 148 w 148"/>
                  <a:gd name="T25" fmla="*/ 220 h 225"/>
                  <a:gd name="T26" fmla="*/ 142 w 148"/>
                  <a:gd name="T27" fmla="*/ 225 h 225"/>
                  <a:gd name="T28" fmla="*/ 142 w 148"/>
                  <a:gd name="T29" fmla="*/ 225 h 225"/>
                  <a:gd name="T30" fmla="*/ 11 w 148"/>
                  <a:gd name="T31" fmla="*/ 20 h 225"/>
                  <a:gd name="T32" fmla="*/ 11 w 148"/>
                  <a:gd name="T33" fmla="*/ 213 h 225"/>
                  <a:gd name="T34" fmla="*/ 74 w 148"/>
                  <a:gd name="T35" fmla="*/ 203 h 225"/>
                  <a:gd name="T36" fmla="*/ 136 w 148"/>
                  <a:gd name="T37" fmla="*/ 212 h 225"/>
                  <a:gd name="T38" fmla="*/ 117 w 148"/>
                  <a:gd name="T39" fmla="*/ 20 h 225"/>
                  <a:gd name="T40" fmla="*/ 64 w 148"/>
                  <a:gd name="T41" fmla="*/ 10 h 225"/>
                  <a:gd name="T42" fmla="*/ 11 w 148"/>
                  <a:gd name="T43" fmla="*/ 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225">
                    <a:moveTo>
                      <a:pt x="142" y="225"/>
                    </a:moveTo>
                    <a:cubicBezTo>
                      <a:pt x="142" y="225"/>
                      <a:pt x="141" y="225"/>
                      <a:pt x="141" y="225"/>
                    </a:cubicBezTo>
                    <a:cubicBezTo>
                      <a:pt x="121" y="217"/>
                      <a:pt x="98" y="213"/>
                      <a:pt x="74" y="213"/>
                    </a:cubicBezTo>
                    <a:cubicBezTo>
                      <a:pt x="50" y="213"/>
                      <a:pt x="27" y="217"/>
                      <a:pt x="7" y="225"/>
                    </a:cubicBezTo>
                    <a:cubicBezTo>
                      <a:pt x="6" y="225"/>
                      <a:pt x="4" y="225"/>
                      <a:pt x="3" y="224"/>
                    </a:cubicBezTo>
                    <a:cubicBezTo>
                      <a:pt x="1" y="223"/>
                      <a:pt x="0" y="222"/>
                      <a:pt x="0" y="220"/>
                    </a:cubicBezTo>
                    <a:cubicBezTo>
                      <a:pt x="0" y="17"/>
                      <a:pt x="0" y="17"/>
                      <a:pt x="0" y="17"/>
                    </a:cubicBezTo>
                    <a:cubicBezTo>
                      <a:pt x="0" y="15"/>
                      <a:pt x="2" y="13"/>
                      <a:pt x="4" y="12"/>
                    </a:cubicBezTo>
                    <a:cubicBezTo>
                      <a:pt x="25" y="4"/>
                      <a:pt x="44" y="0"/>
                      <a:pt x="64" y="0"/>
                    </a:cubicBezTo>
                    <a:cubicBezTo>
                      <a:pt x="83" y="0"/>
                      <a:pt x="103" y="4"/>
                      <a:pt x="124" y="12"/>
                    </a:cubicBezTo>
                    <a:cubicBezTo>
                      <a:pt x="126" y="13"/>
                      <a:pt x="127" y="14"/>
                      <a:pt x="127" y="16"/>
                    </a:cubicBezTo>
                    <a:cubicBezTo>
                      <a:pt x="147" y="219"/>
                      <a:pt x="147" y="219"/>
                      <a:pt x="147" y="219"/>
                    </a:cubicBezTo>
                    <a:cubicBezTo>
                      <a:pt x="148" y="219"/>
                      <a:pt x="148" y="220"/>
                      <a:pt x="148" y="220"/>
                    </a:cubicBezTo>
                    <a:cubicBezTo>
                      <a:pt x="148" y="223"/>
                      <a:pt x="145" y="225"/>
                      <a:pt x="142" y="225"/>
                    </a:cubicBezTo>
                    <a:cubicBezTo>
                      <a:pt x="142" y="225"/>
                      <a:pt x="142" y="225"/>
                      <a:pt x="142" y="225"/>
                    </a:cubicBezTo>
                    <a:close/>
                    <a:moveTo>
                      <a:pt x="11" y="20"/>
                    </a:moveTo>
                    <a:cubicBezTo>
                      <a:pt x="11" y="213"/>
                      <a:pt x="11" y="213"/>
                      <a:pt x="11" y="213"/>
                    </a:cubicBezTo>
                    <a:cubicBezTo>
                      <a:pt x="30" y="206"/>
                      <a:pt x="51" y="203"/>
                      <a:pt x="74" y="203"/>
                    </a:cubicBezTo>
                    <a:cubicBezTo>
                      <a:pt x="96" y="203"/>
                      <a:pt x="118" y="206"/>
                      <a:pt x="136" y="212"/>
                    </a:cubicBezTo>
                    <a:cubicBezTo>
                      <a:pt x="117" y="20"/>
                      <a:pt x="117" y="20"/>
                      <a:pt x="117" y="20"/>
                    </a:cubicBezTo>
                    <a:cubicBezTo>
                      <a:pt x="99" y="13"/>
                      <a:pt x="81" y="10"/>
                      <a:pt x="64" y="10"/>
                    </a:cubicBezTo>
                    <a:cubicBezTo>
                      <a:pt x="47" y="10"/>
                      <a:pt x="29" y="13"/>
                      <a:pt x="11"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59">
                <a:extLst>
                  <a:ext uri="{FF2B5EF4-FFF2-40B4-BE49-F238E27FC236}">
                    <a16:creationId xmlns:a16="http://schemas.microsoft.com/office/drawing/2014/main" id="{DE4C8A85-CC2C-4FB9-A25C-92CAF8884B80}"/>
                  </a:ext>
                </a:extLst>
              </p:cNvPr>
              <p:cNvSpPr>
                <a:spLocks/>
              </p:cNvSpPr>
              <p:nvPr/>
            </p:nvSpPr>
            <p:spPr bwMode="auto">
              <a:xfrm>
                <a:off x="1844676" y="1287463"/>
                <a:ext cx="266700" cy="60325"/>
              </a:xfrm>
              <a:custGeom>
                <a:avLst/>
                <a:gdLst>
                  <a:gd name="T0" fmla="*/ 82 w 88"/>
                  <a:gd name="T1" fmla="*/ 20 h 20"/>
                  <a:gd name="T2" fmla="*/ 80 w 88"/>
                  <a:gd name="T3" fmla="*/ 19 h 20"/>
                  <a:gd name="T4" fmla="*/ 7 w 88"/>
                  <a:gd name="T5" fmla="*/ 19 h 20"/>
                  <a:gd name="T6" fmla="*/ 1 w 88"/>
                  <a:gd name="T7" fmla="*/ 16 h 20"/>
                  <a:gd name="T8" fmla="*/ 4 w 88"/>
                  <a:gd name="T9" fmla="*/ 10 h 20"/>
                  <a:gd name="T10" fmla="*/ 84 w 88"/>
                  <a:gd name="T11" fmla="*/ 10 h 20"/>
                  <a:gd name="T12" fmla="*/ 87 w 88"/>
                  <a:gd name="T13" fmla="*/ 16 h 20"/>
                  <a:gd name="T14" fmla="*/ 82 w 8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
                    <a:moveTo>
                      <a:pt x="82" y="20"/>
                    </a:moveTo>
                    <a:cubicBezTo>
                      <a:pt x="81" y="20"/>
                      <a:pt x="81" y="20"/>
                      <a:pt x="80" y="19"/>
                    </a:cubicBezTo>
                    <a:cubicBezTo>
                      <a:pt x="56" y="10"/>
                      <a:pt x="31" y="10"/>
                      <a:pt x="7" y="19"/>
                    </a:cubicBezTo>
                    <a:cubicBezTo>
                      <a:pt x="5" y="20"/>
                      <a:pt x="2" y="19"/>
                      <a:pt x="1" y="16"/>
                    </a:cubicBezTo>
                    <a:cubicBezTo>
                      <a:pt x="0" y="14"/>
                      <a:pt x="1" y="11"/>
                      <a:pt x="4" y="10"/>
                    </a:cubicBezTo>
                    <a:cubicBezTo>
                      <a:pt x="30" y="0"/>
                      <a:pt x="57" y="0"/>
                      <a:pt x="84" y="10"/>
                    </a:cubicBezTo>
                    <a:cubicBezTo>
                      <a:pt x="86" y="11"/>
                      <a:pt x="88" y="14"/>
                      <a:pt x="87" y="16"/>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60">
                <a:extLst>
                  <a:ext uri="{FF2B5EF4-FFF2-40B4-BE49-F238E27FC236}">
                    <a16:creationId xmlns:a16="http://schemas.microsoft.com/office/drawing/2014/main" id="{79407807-4577-446A-B89D-E91F3E628B3C}"/>
                  </a:ext>
                </a:extLst>
              </p:cNvPr>
              <p:cNvSpPr>
                <a:spLocks/>
              </p:cNvSpPr>
              <p:nvPr/>
            </p:nvSpPr>
            <p:spPr bwMode="auto">
              <a:xfrm>
                <a:off x="1844676" y="1347788"/>
                <a:ext cx="266700" cy="63500"/>
              </a:xfrm>
              <a:custGeom>
                <a:avLst/>
                <a:gdLst>
                  <a:gd name="T0" fmla="*/ 82 w 88"/>
                  <a:gd name="T1" fmla="*/ 20 h 21"/>
                  <a:gd name="T2" fmla="*/ 80 w 88"/>
                  <a:gd name="T3" fmla="*/ 20 h 21"/>
                  <a:gd name="T4" fmla="*/ 7 w 88"/>
                  <a:gd name="T5" fmla="*/ 20 h 21"/>
                  <a:gd name="T6" fmla="*/ 1 w 88"/>
                  <a:gd name="T7" fmla="*/ 17 h 21"/>
                  <a:gd name="T8" fmla="*/ 4 w 88"/>
                  <a:gd name="T9" fmla="*/ 10 h 21"/>
                  <a:gd name="T10" fmla="*/ 84 w 88"/>
                  <a:gd name="T11" fmla="*/ 10 h 21"/>
                  <a:gd name="T12" fmla="*/ 87 w 88"/>
                  <a:gd name="T13" fmla="*/ 17 h 21"/>
                  <a:gd name="T14" fmla="*/ 82 w 8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1">
                    <a:moveTo>
                      <a:pt x="82" y="20"/>
                    </a:moveTo>
                    <a:cubicBezTo>
                      <a:pt x="81" y="20"/>
                      <a:pt x="81" y="20"/>
                      <a:pt x="80" y="20"/>
                    </a:cubicBezTo>
                    <a:cubicBezTo>
                      <a:pt x="56" y="10"/>
                      <a:pt x="31" y="10"/>
                      <a:pt x="7" y="20"/>
                    </a:cubicBezTo>
                    <a:cubicBezTo>
                      <a:pt x="5" y="21"/>
                      <a:pt x="2" y="19"/>
                      <a:pt x="1" y="17"/>
                    </a:cubicBezTo>
                    <a:cubicBezTo>
                      <a:pt x="0" y="14"/>
                      <a:pt x="1" y="11"/>
                      <a:pt x="4" y="10"/>
                    </a:cubicBezTo>
                    <a:cubicBezTo>
                      <a:pt x="30" y="0"/>
                      <a:pt x="57" y="0"/>
                      <a:pt x="84" y="10"/>
                    </a:cubicBezTo>
                    <a:cubicBezTo>
                      <a:pt x="86" y="11"/>
                      <a:pt x="88" y="14"/>
                      <a:pt x="87" y="17"/>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61">
                <a:extLst>
                  <a:ext uri="{FF2B5EF4-FFF2-40B4-BE49-F238E27FC236}">
                    <a16:creationId xmlns:a16="http://schemas.microsoft.com/office/drawing/2014/main" id="{E57E0219-6331-45A2-B51C-195F5BE09FCE}"/>
                  </a:ext>
                </a:extLst>
              </p:cNvPr>
              <p:cNvSpPr>
                <a:spLocks/>
              </p:cNvSpPr>
              <p:nvPr/>
            </p:nvSpPr>
            <p:spPr bwMode="auto">
              <a:xfrm>
                <a:off x="1844676" y="1408113"/>
                <a:ext cx="266700" cy="63500"/>
              </a:xfrm>
              <a:custGeom>
                <a:avLst/>
                <a:gdLst>
                  <a:gd name="T0" fmla="*/ 82 w 88"/>
                  <a:gd name="T1" fmla="*/ 20 h 21"/>
                  <a:gd name="T2" fmla="*/ 80 w 88"/>
                  <a:gd name="T3" fmla="*/ 20 h 21"/>
                  <a:gd name="T4" fmla="*/ 7 w 88"/>
                  <a:gd name="T5" fmla="*/ 20 h 21"/>
                  <a:gd name="T6" fmla="*/ 1 w 88"/>
                  <a:gd name="T7" fmla="*/ 17 h 21"/>
                  <a:gd name="T8" fmla="*/ 4 w 88"/>
                  <a:gd name="T9" fmla="*/ 10 h 21"/>
                  <a:gd name="T10" fmla="*/ 84 w 88"/>
                  <a:gd name="T11" fmla="*/ 10 h 21"/>
                  <a:gd name="T12" fmla="*/ 87 w 88"/>
                  <a:gd name="T13" fmla="*/ 17 h 21"/>
                  <a:gd name="T14" fmla="*/ 82 w 8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1">
                    <a:moveTo>
                      <a:pt x="82" y="20"/>
                    </a:moveTo>
                    <a:cubicBezTo>
                      <a:pt x="81" y="20"/>
                      <a:pt x="81" y="20"/>
                      <a:pt x="80" y="20"/>
                    </a:cubicBezTo>
                    <a:cubicBezTo>
                      <a:pt x="56" y="11"/>
                      <a:pt x="31" y="11"/>
                      <a:pt x="7" y="20"/>
                    </a:cubicBezTo>
                    <a:cubicBezTo>
                      <a:pt x="5" y="21"/>
                      <a:pt x="2" y="20"/>
                      <a:pt x="1" y="17"/>
                    </a:cubicBezTo>
                    <a:cubicBezTo>
                      <a:pt x="0" y="14"/>
                      <a:pt x="1" y="11"/>
                      <a:pt x="4" y="10"/>
                    </a:cubicBezTo>
                    <a:cubicBezTo>
                      <a:pt x="30" y="0"/>
                      <a:pt x="57" y="0"/>
                      <a:pt x="84" y="10"/>
                    </a:cubicBezTo>
                    <a:cubicBezTo>
                      <a:pt x="86" y="11"/>
                      <a:pt x="88" y="14"/>
                      <a:pt x="87" y="17"/>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62">
                <a:extLst>
                  <a:ext uri="{FF2B5EF4-FFF2-40B4-BE49-F238E27FC236}">
                    <a16:creationId xmlns:a16="http://schemas.microsoft.com/office/drawing/2014/main" id="{EE86C475-D5C4-4213-9747-E1F31A015369}"/>
                  </a:ext>
                </a:extLst>
              </p:cNvPr>
              <p:cNvSpPr>
                <a:spLocks/>
              </p:cNvSpPr>
              <p:nvPr/>
            </p:nvSpPr>
            <p:spPr bwMode="auto">
              <a:xfrm>
                <a:off x="1470026" y="1520826"/>
                <a:ext cx="277813" cy="63500"/>
              </a:xfrm>
              <a:custGeom>
                <a:avLst/>
                <a:gdLst>
                  <a:gd name="T0" fmla="*/ 87 w 92"/>
                  <a:gd name="T1" fmla="*/ 20 h 21"/>
                  <a:gd name="T2" fmla="*/ 85 w 92"/>
                  <a:gd name="T3" fmla="*/ 20 h 21"/>
                  <a:gd name="T4" fmla="*/ 7 w 92"/>
                  <a:gd name="T5" fmla="*/ 20 h 21"/>
                  <a:gd name="T6" fmla="*/ 1 w 92"/>
                  <a:gd name="T7" fmla="*/ 17 h 21"/>
                  <a:gd name="T8" fmla="*/ 4 w 92"/>
                  <a:gd name="T9" fmla="*/ 10 h 21"/>
                  <a:gd name="T10" fmla="*/ 88 w 92"/>
                  <a:gd name="T11" fmla="*/ 10 h 21"/>
                  <a:gd name="T12" fmla="*/ 91 w 92"/>
                  <a:gd name="T13" fmla="*/ 17 h 21"/>
                  <a:gd name="T14" fmla="*/ 87 w 92"/>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1">
                    <a:moveTo>
                      <a:pt x="87" y="20"/>
                    </a:moveTo>
                    <a:cubicBezTo>
                      <a:pt x="86" y="20"/>
                      <a:pt x="85" y="20"/>
                      <a:pt x="85" y="20"/>
                    </a:cubicBezTo>
                    <a:cubicBezTo>
                      <a:pt x="59" y="11"/>
                      <a:pt x="33" y="11"/>
                      <a:pt x="7" y="20"/>
                    </a:cubicBezTo>
                    <a:cubicBezTo>
                      <a:pt x="5" y="21"/>
                      <a:pt x="2" y="20"/>
                      <a:pt x="1" y="17"/>
                    </a:cubicBezTo>
                    <a:cubicBezTo>
                      <a:pt x="0" y="14"/>
                      <a:pt x="1" y="11"/>
                      <a:pt x="4" y="10"/>
                    </a:cubicBezTo>
                    <a:cubicBezTo>
                      <a:pt x="32" y="0"/>
                      <a:pt x="60" y="0"/>
                      <a:pt x="88" y="10"/>
                    </a:cubicBezTo>
                    <a:cubicBezTo>
                      <a:pt x="91" y="11"/>
                      <a:pt x="92" y="14"/>
                      <a:pt x="91" y="17"/>
                    </a:cubicBezTo>
                    <a:cubicBezTo>
                      <a:pt x="91" y="19"/>
                      <a:pt x="89" y="20"/>
                      <a:pt x="87"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63">
                <a:extLst>
                  <a:ext uri="{FF2B5EF4-FFF2-40B4-BE49-F238E27FC236}">
                    <a16:creationId xmlns:a16="http://schemas.microsoft.com/office/drawing/2014/main" id="{A1D0F081-35A0-4D9B-A9D4-70E9CE642893}"/>
                  </a:ext>
                </a:extLst>
              </p:cNvPr>
              <p:cNvSpPr>
                <a:spLocks/>
              </p:cNvSpPr>
              <p:nvPr/>
            </p:nvSpPr>
            <p:spPr bwMode="auto">
              <a:xfrm>
                <a:off x="1455738" y="1614488"/>
                <a:ext cx="288925" cy="60325"/>
              </a:xfrm>
              <a:custGeom>
                <a:avLst/>
                <a:gdLst>
                  <a:gd name="T0" fmla="*/ 6 w 96"/>
                  <a:gd name="T1" fmla="*/ 20 h 20"/>
                  <a:gd name="T2" fmla="*/ 1 w 96"/>
                  <a:gd name="T3" fmla="*/ 16 h 20"/>
                  <a:gd name="T4" fmla="*/ 4 w 96"/>
                  <a:gd name="T5" fmla="*/ 10 h 20"/>
                  <a:gd name="T6" fmla="*/ 92 w 96"/>
                  <a:gd name="T7" fmla="*/ 10 h 20"/>
                  <a:gd name="T8" fmla="*/ 95 w 96"/>
                  <a:gd name="T9" fmla="*/ 16 h 20"/>
                  <a:gd name="T10" fmla="*/ 88 w 96"/>
                  <a:gd name="T11" fmla="*/ 20 h 20"/>
                  <a:gd name="T12" fmla="*/ 7 w 96"/>
                  <a:gd name="T13" fmla="*/ 20 h 20"/>
                  <a:gd name="T14" fmla="*/ 6 w 9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
                    <a:moveTo>
                      <a:pt x="6" y="20"/>
                    </a:moveTo>
                    <a:cubicBezTo>
                      <a:pt x="3" y="20"/>
                      <a:pt x="1" y="19"/>
                      <a:pt x="1" y="16"/>
                    </a:cubicBezTo>
                    <a:cubicBezTo>
                      <a:pt x="0" y="14"/>
                      <a:pt x="1" y="11"/>
                      <a:pt x="4" y="10"/>
                    </a:cubicBezTo>
                    <a:cubicBezTo>
                      <a:pt x="33" y="0"/>
                      <a:pt x="62" y="0"/>
                      <a:pt x="92" y="10"/>
                    </a:cubicBezTo>
                    <a:cubicBezTo>
                      <a:pt x="94" y="11"/>
                      <a:pt x="96" y="14"/>
                      <a:pt x="95" y="16"/>
                    </a:cubicBezTo>
                    <a:cubicBezTo>
                      <a:pt x="94" y="19"/>
                      <a:pt x="91" y="20"/>
                      <a:pt x="88" y="20"/>
                    </a:cubicBezTo>
                    <a:cubicBezTo>
                      <a:pt x="61" y="10"/>
                      <a:pt x="34" y="10"/>
                      <a:pt x="7" y="20"/>
                    </a:cubicBezTo>
                    <a:cubicBezTo>
                      <a:pt x="7" y="20"/>
                      <a:pt x="6" y="20"/>
                      <a:pt x="6"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64">
                <a:extLst>
                  <a:ext uri="{FF2B5EF4-FFF2-40B4-BE49-F238E27FC236}">
                    <a16:creationId xmlns:a16="http://schemas.microsoft.com/office/drawing/2014/main" id="{9104A82E-D182-4231-BEF9-F6911F3FEC65}"/>
                  </a:ext>
                </a:extLst>
              </p:cNvPr>
              <p:cNvSpPr>
                <a:spLocks/>
              </p:cNvSpPr>
              <p:nvPr/>
            </p:nvSpPr>
            <p:spPr bwMode="auto">
              <a:xfrm>
                <a:off x="1446213" y="1704976"/>
                <a:ext cx="295275" cy="63500"/>
              </a:xfrm>
              <a:custGeom>
                <a:avLst/>
                <a:gdLst>
                  <a:gd name="T0" fmla="*/ 92 w 98"/>
                  <a:gd name="T1" fmla="*/ 20 h 21"/>
                  <a:gd name="T2" fmla="*/ 91 w 98"/>
                  <a:gd name="T3" fmla="*/ 20 h 21"/>
                  <a:gd name="T4" fmla="*/ 8 w 98"/>
                  <a:gd name="T5" fmla="*/ 20 h 21"/>
                  <a:gd name="T6" fmla="*/ 1 w 98"/>
                  <a:gd name="T7" fmla="*/ 17 h 21"/>
                  <a:gd name="T8" fmla="*/ 5 w 98"/>
                  <a:gd name="T9" fmla="*/ 10 h 21"/>
                  <a:gd name="T10" fmla="*/ 94 w 98"/>
                  <a:gd name="T11" fmla="*/ 10 h 21"/>
                  <a:gd name="T12" fmla="*/ 97 w 98"/>
                  <a:gd name="T13" fmla="*/ 17 h 21"/>
                  <a:gd name="T14" fmla="*/ 92 w 9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1">
                    <a:moveTo>
                      <a:pt x="92" y="20"/>
                    </a:moveTo>
                    <a:cubicBezTo>
                      <a:pt x="92" y="20"/>
                      <a:pt x="91" y="20"/>
                      <a:pt x="91" y="20"/>
                    </a:cubicBezTo>
                    <a:cubicBezTo>
                      <a:pt x="63" y="11"/>
                      <a:pt x="35" y="11"/>
                      <a:pt x="8" y="20"/>
                    </a:cubicBezTo>
                    <a:cubicBezTo>
                      <a:pt x="5" y="21"/>
                      <a:pt x="2" y="19"/>
                      <a:pt x="1" y="17"/>
                    </a:cubicBezTo>
                    <a:cubicBezTo>
                      <a:pt x="0" y="14"/>
                      <a:pt x="2" y="11"/>
                      <a:pt x="5" y="10"/>
                    </a:cubicBezTo>
                    <a:cubicBezTo>
                      <a:pt x="34" y="0"/>
                      <a:pt x="64" y="0"/>
                      <a:pt x="94" y="10"/>
                    </a:cubicBezTo>
                    <a:cubicBezTo>
                      <a:pt x="97" y="11"/>
                      <a:pt x="98" y="14"/>
                      <a:pt x="97" y="17"/>
                    </a:cubicBezTo>
                    <a:cubicBezTo>
                      <a:pt x="97" y="19"/>
                      <a:pt x="95" y="20"/>
                      <a:pt x="9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65">
                <a:extLst>
                  <a:ext uri="{FF2B5EF4-FFF2-40B4-BE49-F238E27FC236}">
                    <a16:creationId xmlns:a16="http://schemas.microsoft.com/office/drawing/2014/main" id="{64552FC4-9306-4C4E-AD6B-EA1321BFAB9C}"/>
                  </a:ext>
                </a:extLst>
              </p:cNvPr>
              <p:cNvSpPr>
                <a:spLocks/>
              </p:cNvSpPr>
              <p:nvPr/>
            </p:nvSpPr>
            <p:spPr bwMode="auto">
              <a:xfrm>
                <a:off x="1841501" y="1614488"/>
                <a:ext cx="290513" cy="60325"/>
              </a:xfrm>
              <a:custGeom>
                <a:avLst/>
                <a:gdLst>
                  <a:gd name="T0" fmla="*/ 90 w 96"/>
                  <a:gd name="T1" fmla="*/ 20 h 20"/>
                  <a:gd name="T2" fmla="*/ 89 w 96"/>
                  <a:gd name="T3" fmla="*/ 20 h 20"/>
                  <a:gd name="T4" fmla="*/ 8 w 96"/>
                  <a:gd name="T5" fmla="*/ 20 h 20"/>
                  <a:gd name="T6" fmla="*/ 1 w 96"/>
                  <a:gd name="T7" fmla="*/ 16 h 20"/>
                  <a:gd name="T8" fmla="*/ 4 w 96"/>
                  <a:gd name="T9" fmla="*/ 10 h 20"/>
                  <a:gd name="T10" fmla="*/ 92 w 96"/>
                  <a:gd name="T11" fmla="*/ 10 h 20"/>
                  <a:gd name="T12" fmla="*/ 95 w 96"/>
                  <a:gd name="T13" fmla="*/ 16 h 20"/>
                  <a:gd name="T14" fmla="*/ 90 w 9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
                    <a:moveTo>
                      <a:pt x="90" y="20"/>
                    </a:moveTo>
                    <a:cubicBezTo>
                      <a:pt x="90" y="20"/>
                      <a:pt x="89" y="20"/>
                      <a:pt x="89" y="20"/>
                    </a:cubicBezTo>
                    <a:cubicBezTo>
                      <a:pt x="62" y="10"/>
                      <a:pt x="34" y="10"/>
                      <a:pt x="8" y="20"/>
                    </a:cubicBezTo>
                    <a:cubicBezTo>
                      <a:pt x="5" y="20"/>
                      <a:pt x="2" y="19"/>
                      <a:pt x="1" y="16"/>
                    </a:cubicBezTo>
                    <a:cubicBezTo>
                      <a:pt x="0" y="14"/>
                      <a:pt x="1" y="11"/>
                      <a:pt x="4" y="10"/>
                    </a:cubicBezTo>
                    <a:cubicBezTo>
                      <a:pt x="33" y="0"/>
                      <a:pt x="63" y="0"/>
                      <a:pt x="92" y="10"/>
                    </a:cubicBezTo>
                    <a:cubicBezTo>
                      <a:pt x="95" y="11"/>
                      <a:pt x="96" y="14"/>
                      <a:pt x="95" y="16"/>
                    </a:cubicBezTo>
                    <a:cubicBezTo>
                      <a:pt x="94" y="19"/>
                      <a:pt x="92" y="20"/>
                      <a:pt x="90"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66">
                <a:extLst>
                  <a:ext uri="{FF2B5EF4-FFF2-40B4-BE49-F238E27FC236}">
                    <a16:creationId xmlns:a16="http://schemas.microsoft.com/office/drawing/2014/main" id="{5822F7B5-2CEA-41BB-8487-8F872BA19279}"/>
                  </a:ext>
                </a:extLst>
              </p:cNvPr>
              <p:cNvSpPr>
                <a:spLocks/>
              </p:cNvSpPr>
              <p:nvPr/>
            </p:nvSpPr>
            <p:spPr bwMode="auto">
              <a:xfrm>
                <a:off x="1844676" y="1704976"/>
                <a:ext cx="296863" cy="63500"/>
              </a:xfrm>
              <a:custGeom>
                <a:avLst/>
                <a:gdLst>
                  <a:gd name="T0" fmla="*/ 92 w 98"/>
                  <a:gd name="T1" fmla="*/ 20 h 21"/>
                  <a:gd name="T2" fmla="*/ 90 w 98"/>
                  <a:gd name="T3" fmla="*/ 20 h 21"/>
                  <a:gd name="T4" fmla="*/ 8 w 98"/>
                  <a:gd name="T5" fmla="*/ 20 h 21"/>
                  <a:gd name="T6" fmla="*/ 1 w 98"/>
                  <a:gd name="T7" fmla="*/ 17 h 21"/>
                  <a:gd name="T8" fmla="*/ 4 w 98"/>
                  <a:gd name="T9" fmla="*/ 10 h 21"/>
                  <a:gd name="T10" fmla="*/ 94 w 98"/>
                  <a:gd name="T11" fmla="*/ 10 h 21"/>
                  <a:gd name="T12" fmla="*/ 97 w 98"/>
                  <a:gd name="T13" fmla="*/ 17 h 21"/>
                  <a:gd name="T14" fmla="*/ 92 w 9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1">
                    <a:moveTo>
                      <a:pt x="92" y="20"/>
                    </a:moveTo>
                    <a:cubicBezTo>
                      <a:pt x="92" y="20"/>
                      <a:pt x="91" y="20"/>
                      <a:pt x="90" y="20"/>
                    </a:cubicBezTo>
                    <a:cubicBezTo>
                      <a:pt x="63" y="11"/>
                      <a:pt x="35" y="11"/>
                      <a:pt x="8" y="20"/>
                    </a:cubicBezTo>
                    <a:cubicBezTo>
                      <a:pt x="5" y="21"/>
                      <a:pt x="2" y="19"/>
                      <a:pt x="1" y="17"/>
                    </a:cubicBezTo>
                    <a:cubicBezTo>
                      <a:pt x="0" y="14"/>
                      <a:pt x="2" y="11"/>
                      <a:pt x="4" y="10"/>
                    </a:cubicBezTo>
                    <a:cubicBezTo>
                      <a:pt x="34" y="0"/>
                      <a:pt x="64" y="0"/>
                      <a:pt x="94" y="10"/>
                    </a:cubicBezTo>
                    <a:cubicBezTo>
                      <a:pt x="96" y="11"/>
                      <a:pt x="98" y="14"/>
                      <a:pt x="97" y="17"/>
                    </a:cubicBezTo>
                    <a:cubicBezTo>
                      <a:pt x="96" y="19"/>
                      <a:pt x="94" y="20"/>
                      <a:pt x="9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67">
                <a:extLst>
                  <a:ext uri="{FF2B5EF4-FFF2-40B4-BE49-F238E27FC236}">
                    <a16:creationId xmlns:a16="http://schemas.microsoft.com/office/drawing/2014/main" id="{8B4E293B-DFC1-4039-A879-8D7276823D6B}"/>
                  </a:ext>
                </a:extLst>
              </p:cNvPr>
              <p:cNvSpPr>
                <a:spLocks/>
              </p:cNvSpPr>
              <p:nvPr/>
            </p:nvSpPr>
            <p:spPr bwMode="auto">
              <a:xfrm>
                <a:off x="1778001" y="1895476"/>
                <a:ext cx="444500" cy="69850"/>
              </a:xfrm>
              <a:custGeom>
                <a:avLst/>
                <a:gdLst>
                  <a:gd name="T0" fmla="*/ 141 w 147"/>
                  <a:gd name="T1" fmla="*/ 22 h 23"/>
                  <a:gd name="T2" fmla="*/ 140 w 147"/>
                  <a:gd name="T3" fmla="*/ 22 h 23"/>
                  <a:gd name="T4" fmla="*/ 7 w 147"/>
                  <a:gd name="T5" fmla="*/ 22 h 23"/>
                  <a:gd name="T6" fmla="*/ 1 w 147"/>
                  <a:gd name="T7" fmla="*/ 18 h 23"/>
                  <a:gd name="T8" fmla="*/ 4 w 147"/>
                  <a:gd name="T9" fmla="*/ 12 h 23"/>
                  <a:gd name="T10" fmla="*/ 143 w 147"/>
                  <a:gd name="T11" fmla="*/ 12 h 23"/>
                  <a:gd name="T12" fmla="*/ 146 w 147"/>
                  <a:gd name="T13" fmla="*/ 18 h 23"/>
                  <a:gd name="T14" fmla="*/ 141 w 147"/>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3">
                    <a:moveTo>
                      <a:pt x="141" y="22"/>
                    </a:moveTo>
                    <a:cubicBezTo>
                      <a:pt x="141" y="22"/>
                      <a:pt x="141" y="22"/>
                      <a:pt x="140" y="22"/>
                    </a:cubicBezTo>
                    <a:cubicBezTo>
                      <a:pt x="96" y="10"/>
                      <a:pt x="51" y="10"/>
                      <a:pt x="7" y="22"/>
                    </a:cubicBezTo>
                    <a:cubicBezTo>
                      <a:pt x="4" y="23"/>
                      <a:pt x="2" y="21"/>
                      <a:pt x="1" y="18"/>
                    </a:cubicBezTo>
                    <a:cubicBezTo>
                      <a:pt x="0" y="15"/>
                      <a:pt x="2" y="13"/>
                      <a:pt x="4" y="12"/>
                    </a:cubicBezTo>
                    <a:cubicBezTo>
                      <a:pt x="50" y="0"/>
                      <a:pt x="97" y="0"/>
                      <a:pt x="143" y="12"/>
                    </a:cubicBezTo>
                    <a:cubicBezTo>
                      <a:pt x="145" y="13"/>
                      <a:pt x="147" y="15"/>
                      <a:pt x="146" y="18"/>
                    </a:cubicBezTo>
                    <a:cubicBezTo>
                      <a:pt x="146" y="20"/>
                      <a:pt x="144" y="22"/>
                      <a:pt x="14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68">
                <a:extLst>
                  <a:ext uri="{FF2B5EF4-FFF2-40B4-BE49-F238E27FC236}">
                    <a16:creationId xmlns:a16="http://schemas.microsoft.com/office/drawing/2014/main" id="{FF6AF663-070A-4CAF-903A-D98F51D52278}"/>
                  </a:ext>
                </a:extLst>
              </p:cNvPr>
              <p:cNvSpPr>
                <a:spLocks/>
              </p:cNvSpPr>
              <p:nvPr/>
            </p:nvSpPr>
            <p:spPr bwMode="auto">
              <a:xfrm>
                <a:off x="1370013" y="1895476"/>
                <a:ext cx="444500" cy="69850"/>
              </a:xfrm>
              <a:custGeom>
                <a:avLst/>
                <a:gdLst>
                  <a:gd name="T0" fmla="*/ 141 w 147"/>
                  <a:gd name="T1" fmla="*/ 22 h 23"/>
                  <a:gd name="T2" fmla="*/ 140 w 147"/>
                  <a:gd name="T3" fmla="*/ 22 h 23"/>
                  <a:gd name="T4" fmla="*/ 7 w 147"/>
                  <a:gd name="T5" fmla="*/ 22 h 23"/>
                  <a:gd name="T6" fmla="*/ 1 w 147"/>
                  <a:gd name="T7" fmla="*/ 18 h 23"/>
                  <a:gd name="T8" fmla="*/ 4 w 147"/>
                  <a:gd name="T9" fmla="*/ 12 h 23"/>
                  <a:gd name="T10" fmla="*/ 143 w 147"/>
                  <a:gd name="T11" fmla="*/ 12 h 23"/>
                  <a:gd name="T12" fmla="*/ 146 w 147"/>
                  <a:gd name="T13" fmla="*/ 18 h 23"/>
                  <a:gd name="T14" fmla="*/ 141 w 147"/>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3">
                    <a:moveTo>
                      <a:pt x="141" y="22"/>
                    </a:moveTo>
                    <a:cubicBezTo>
                      <a:pt x="141" y="22"/>
                      <a:pt x="140" y="22"/>
                      <a:pt x="140" y="22"/>
                    </a:cubicBezTo>
                    <a:cubicBezTo>
                      <a:pt x="96" y="10"/>
                      <a:pt x="51" y="10"/>
                      <a:pt x="7" y="22"/>
                    </a:cubicBezTo>
                    <a:cubicBezTo>
                      <a:pt x="4" y="23"/>
                      <a:pt x="1" y="21"/>
                      <a:pt x="1" y="18"/>
                    </a:cubicBezTo>
                    <a:cubicBezTo>
                      <a:pt x="0" y="15"/>
                      <a:pt x="2" y="13"/>
                      <a:pt x="4" y="12"/>
                    </a:cubicBezTo>
                    <a:cubicBezTo>
                      <a:pt x="50" y="0"/>
                      <a:pt x="97" y="0"/>
                      <a:pt x="143" y="12"/>
                    </a:cubicBezTo>
                    <a:cubicBezTo>
                      <a:pt x="145" y="13"/>
                      <a:pt x="147" y="15"/>
                      <a:pt x="146" y="18"/>
                    </a:cubicBezTo>
                    <a:cubicBezTo>
                      <a:pt x="146" y="20"/>
                      <a:pt x="144" y="22"/>
                      <a:pt x="14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169">
                <a:extLst>
                  <a:ext uri="{FF2B5EF4-FFF2-40B4-BE49-F238E27FC236}">
                    <a16:creationId xmlns:a16="http://schemas.microsoft.com/office/drawing/2014/main" id="{FCDAE659-FB8C-4CDA-8DF0-9C30B58C9C17}"/>
                  </a:ext>
                </a:extLst>
              </p:cNvPr>
              <p:cNvSpPr>
                <a:spLocks noEditPoints="1"/>
              </p:cNvSpPr>
              <p:nvPr/>
            </p:nvSpPr>
            <p:spPr bwMode="auto">
              <a:xfrm>
                <a:off x="1493838" y="1296988"/>
                <a:ext cx="85725" cy="8413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10 h 28"/>
                  <a:gd name="T12" fmla="*/ 10 w 28"/>
                  <a:gd name="T13" fmla="*/ 14 h 28"/>
                  <a:gd name="T14" fmla="*/ 14 w 28"/>
                  <a:gd name="T15" fmla="*/ 18 h 28"/>
                  <a:gd name="T16" fmla="*/ 18 w 28"/>
                  <a:gd name="T17" fmla="*/ 14 h 28"/>
                  <a:gd name="T18" fmla="*/ 14 w 28"/>
                  <a:gd name="T1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10"/>
                    </a:moveTo>
                    <a:cubicBezTo>
                      <a:pt x="12" y="10"/>
                      <a:pt x="10" y="12"/>
                      <a:pt x="10" y="14"/>
                    </a:cubicBezTo>
                    <a:cubicBezTo>
                      <a:pt x="10" y="16"/>
                      <a:pt x="12" y="18"/>
                      <a:pt x="14" y="18"/>
                    </a:cubicBezTo>
                    <a:cubicBezTo>
                      <a:pt x="16" y="18"/>
                      <a:pt x="18" y="16"/>
                      <a:pt x="18" y="14"/>
                    </a:cubicBezTo>
                    <a:cubicBezTo>
                      <a:pt x="18" y="12"/>
                      <a:pt x="16" y="10"/>
                      <a:pt x="14"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70">
                <a:extLst>
                  <a:ext uri="{FF2B5EF4-FFF2-40B4-BE49-F238E27FC236}">
                    <a16:creationId xmlns:a16="http://schemas.microsoft.com/office/drawing/2014/main" id="{57FCA09B-62B7-4F1C-9C98-086788ECEB5B}"/>
                  </a:ext>
                </a:extLst>
              </p:cNvPr>
              <p:cNvSpPr>
                <a:spLocks noEditPoints="1"/>
              </p:cNvSpPr>
              <p:nvPr/>
            </p:nvSpPr>
            <p:spPr bwMode="auto">
              <a:xfrm>
                <a:off x="1492251" y="1411288"/>
                <a:ext cx="84138" cy="87313"/>
              </a:xfrm>
              <a:custGeom>
                <a:avLst/>
                <a:gdLst>
                  <a:gd name="T0" fmla="*/ 14 w 28"/>
                  <a:gd name="T1" fmla="*/ 29 h 29"/>
                  <a:gd name="T2" fmla="*/ 0 w 28"/>
                  <a:gd name="T3" fmla="*/ 15 h 29"/>
                  <a:gd name="T4" fmla="*/ 14 w 28"/>
                  <a:gd name="T5" fmla="*/ 0 h 29"/>
                  <a:gd name="T6" fmla="*/ 28 w 28"/>
                  <a:gd name="T7" fmla="*/ 15 h 29"/>
                  <a:gd name="T8" fmla="*/ 14 w 28"/>
                  <a:gd name="T9" fmla="*/ 29 h 29"/>
                  <a:gd name="T10" fmla="*/ 14 w 28"/>
                  <a:gd name="T11" fmla="*/ 11 h 29"/>
                  <a:gd name="T12" fmla="*/ 10 w 28"/>
                  <a:gd name="T13" fmla="*/ 15 h 29"/>
                  <a:gd name="T14" fmla="*/ 14 w 28"/>
                  <a:gd name="T15" fmla="*/ 19 h 29"/>
                  <a:gd name="T16" fmla="*/ 18 w 28"/>
                  <a:gd name="T17" fmla="*/ 15 h 29"/>
                  <a:gd name="T18" fmla="*/ 14 w 28"/>
                  <a:gd name="T1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3"/>
                      <a:pt x="0" y="15"/>
                    </a:cubicBezTo>
                    <a:cubicBezTo>
                      <a:pt x="0" y="7"/>
                      <a:pt x="6" y="0"/>
                      <a:pt x="14" y="0"/>
                    </a:cubicBezTo>
                    <a:cubicBezTo>
                      <a:pt x="22" y="0"/>
                      <a:pt x="28" y="7"/>
                      <a:pt x="28" y="15"/>
                    </a:cubicBezTo>
                    <a:cubicBezTo>
                      <a:pt x="28" y="23"/>
                      <a:pt x="22" y="29"/>
                      <a:pt x="14" y="29"/>
                    </a:cubicBezTo>
                    <a:close/>
                    <a:moveTo>
                      <a:pt x="14" y="11"/>
                    </a:moveTo>
                    <a:cubicBezTo>
                      <a:pt x="12" y="11"/>
                      <a:pt x="10" y="13"/>
                      <a:pt x="10" y="15"/>
                    </a:cubicBezTo>
                    <a:cubicBezTo>
                      <a:pt x="10" y="17"/>
                      <a:pt x="12" y="19"/>
                      <a:pt x="14" y="19"/>
                    </a:cubicBezTo>
                    <a:cubicBezTo>
                      <a:pt x="16" y="19"/>
                      <a:pt x="18" y="17"/>
                      <a:pt x="18" y="15"/>
                    </a:cubicBezTo>
                    <a:cubicBezTo>
                      <a:pt x="18" y="13"/>
                      <a:pt x="16" y="11"/>
                      <a:pt x="14"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71">
                <a:extLst>
                  <a:ext uri="{FF2B5EF4-FFF2-40B4-BE49-F238E27FC236}">
                    <a16:creationId xmlns:a16="http://schemas.microsoft.com/office/drawing/2014/main" id="{FC4CC26F-E13D-47D2-9A2A-05C3616808B5}"/>
                  </a:ext>
                </a:extLst>
              </p:cNvPr>
              <p:cNvSpPr>
                <a:spLocks noEditPoints="1"/>
              </p:cNvSpPr>
              <p:nvPr/>
            </p:nvSpPr>
            <p:spPr bwMode="auto">
              <a:xfrm>
                <a:off x="1612901" y="1320801"/>
                <a:ext cx="131763" cy="136525"/>
              </a:xfrm>
              <a:custGeom>
                <a:avLst/>
                <a:gdLst>
                  <a:gd name="T0" fmla="*/ 22 w 44"/>
                  <a:gd name="T1" fmla="*/ 45 h 45"/>
                  <a:gd name="T2" fmla="*/ 0 w 44"/>
                  <a:gd name="T3" fmla="*/ 23 h 45"/>
                  <a:gd name="T4" fmla="*/ 22 w 44"/>
                  <a:gd name="T5" fmla="*/ 0 h 45"/>
                  <a:gd name="T6" fmla="*/ 44 w 44"/>
                  <a:gd name="T7" fmla="*/ 23 h 45"/>
                  <a:gd name="T8" fmla="*/ 22 w 44"/>
                  <a:gd name="T9" fmla="*/ 45 h 45"/>
                  <a:gd name="T10" fmla="*/ 22 w 44"/>
                  <a:gd name="T11" fmla="*/ 11 h 45"/>
                  <a:gd name="T12" fmla="*/ 10 w 44"/>
                  <a:gd name="T13" fmla="*/ 23 h 45"/>
                  <a:gd name="T14" fmla="*/ 22 w 44"/>
                  <a:gd name="T15" fmla="*/ 34 h 45"/>
                  <a:gd name="T16" fmla="*/ 34 w 44"/>
                  <a:gd name="T17" fmla="*/ 23 h 45"/>
                  <a:gd name="T18" fmla="*/ 22 w 44"/>
                  <a:gd name="T1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2" y="45"/>
                    </a:moveTo>
                    <a:cubicBezTo>
                      <a:pt x="10" y="45"/>
                      <a:pt x="0" y="35"/>
                      <a:pt x="0" y="23"/>
                    </a:cubicBezTo>
                    <a:cubicBezTo>
                      <a:pt x="0" y="10"/>
                      <a:pt x="10" y="0"/>
                      <a:pt x="22" y="0"/>
                    </a:cubicBezTo>
                    <a:cubicBezTo>
                      <a:pt x="34" y="0"/>
                      <a:pt x="44" y="10"/>
                      <a:pt x="44" y="23"/>
                    </a:cubicBezTo>
                    <a:cubicBezTo>
                      <a:pt x="44" y="35"/>
                      <a:pt x="34" y="45"/>
                      <a:pt x="22" y="45"/>
                    </a:cubicBezTo>
                    <a:close/>
                    <a:moveTo>
                      <a:pt x="22" y="11"/>
                    </a:moveTo>
                    <a:cubicBezTo>
                      <a:pt x="16" y="11"/>
                      <a:pt x="10" y="16"/>
                      <a:pt x="10" y="23"/>
                    </a:cubicBezTo>
                    <a:cubicBezTo>
                      <a:pt x="10" y="29"/>
                      <a:pt x="16" y="34"/>
                      <a:pt x="22" y="34"/>
                    </a:cubicBezTo>
                    <a:cubicBezTo>
                      <a:pt x="29" y="34"/>
                      <a:pt x="34" y="29"/>
                      <a:pt x="34" y="23"/>
                    </a:cubicBezTo>
                    <a:cubicBezTo>
                      <a:pt x="34" y="16"/>
                      <a:pt x="29" y="11"/>
                      <a:pt x="22"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88" name="Ovaal 287">
              <a:extLst>
                <a:ext uri="{FF2B5EF4-FFF2-40B4-BE49-F238E27FC236}">
                  <a16:creationId xmlns:a16="http://schemas.microsoft.com/office/drawing/2014/main" id="{D33CAE56-492B-4F7F-88BD-ABE92CF6F22D}"/>
                </a:ext>
              </a:extLst>
            </p:cNvPr>
            <p:cNvSpPr/>
            <p:nvPr/>
          </p:nvSpPr>
          <p:spPr>
            <a:xfrm>
              <a:off x="6149350" y="4669604"/>
              <a:ext cx="818733" cy="81873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304" name="Groep 303">
            <a:extLst>
              <a:ext uri="{FF2B5EF4-FFF2-40B4-BE49-F238E27FC236}">
                <a16:creationId xmlns:a16="http://schemas.microsoft.com/office/drawing/2014/main" id="{4B7CFF1C-A1D4-453D-AAD0-B291C1AFB2A3}"/>
              </a:ext>
            </a:extLst>
          </p:cNvPr>
          <p:cNvGrpSpPr/>
          <p:nvPr/>
        </p:nvGrpSpPr>
        <p:grpSpPr>
          <a:xfrm>
            <a:off x="1182716" y="2048079"/>
            <a:ext cx="285750" cy="342900"/>
            <a:chOff x="2835273" y="2801516"/>
            <a:chExt cx="285750" cy="342900"/>
          </a:xfrm>
        </p:grpSpPr>
        <p:sp>
          <p:nvSpPr>
            <p:cNvPr id="305" name="Freeform 111">
              <a:extLst>
                <a:ext uri="{FF2B5EF4-FFF2-40B4-BE49-F238E27FC236}">
                  <a16:creationId xmlns:a16="http://schemas.microsoft.com/office/drawing/2014/main" id="{820C9BE8-1104-47DC-846C-F3A744556030}"/>
                </a:ext>
              </a:extLst>
            </p:cNvPr>
            <p:cNvSpPr>
              <a:spLocks noEditPoints="1"/>
            </p:cNvSpPr>
            <p:nvPr/>
          </p:nvSpPr>
          <p:spPr bwMode="auto">
            <a:xfrm>
              <a:off x="2835273" y="2801516"/>
              <a:ext cx="285750" cy="342900"/>
            </a:xfrm>
            <a:custGeom>
              <a:avLst/>
              <a:gdLst>
                <a:gd name="T0" fmla="*/ 70 w 180"/>
                <a:gd name="T1" fmla="*/ 13 h 216"/>
                <a:gd name="T2" fmla="*/ 34 w 180"/>
                <a:gd name="T3" fmla="*/ 34 h 216"/>
                <a:gd name="T4" fmla="*/ 13 w 180"/>
                <a:gd name="T5" fmla="*/ 69 h 216"/>
                <a:gd name="T6" fmla="*/ 13 w 180"/>
                <a:gd name="T7" fmla="*/ 110 h 216"/>
                <a:gd name="T8" fmla="*/ 34 w 180"/>
                <a:gd name="T9" fmla="*/ 145 h 216"/>
                <a:gd name="T10" fmla="*/ 42 w 180"/>
                <a:gd name="T11" fmla="*/ 153 h 216"/>
                <a:gd name="T12" fmla="*/ 61 w 180"/>
                <a:gd name="T13" fmla="*/ 171 h 216"/>
                <a:gd name="T14" fmla="*/ 81 w 180"/>
                <a:gd name="T15" fmla="*/ 192 h 216"/>
                <a:gd name="T16" fmla="*/ 99 w 180"/>
                <a:gd name="T17" fmla="*/ 192 h 216"/>
                <a:gd name="T18" fmla="*/ 119 w 180"/>
                <a:gd name="T19" fmla="*/ 171 h 216"/>
                <a:gd name="T20" fmla="*/ 138 w 180"/>
                <a:gd name="T21" fmla="*/ 153 h 216"/>
                <a:gd name="T22" fmla="*/ 146 w 180"/>
                <a:gd name="T23" fmla="*/ 145 h 216"/>
                <a:gd name="T24" fmla="*/ 167 w 180"/>
                <a:gd name="T25" fmla="*/ 110 h 216"/>
                <a:gd name="T26" fmla="*/ 167 w 180"/>
                <a:gd name="T27" fmla="*/ 69 h 216"/>
                <a:gd name="T28" fmla="*/ 146 w 180"/>
                <a:gd name="T29" fmla="*/ 34 h 216"/>
                <a:gd name="T30" fmla="*/ 110 w 180"/>
                <a:gd name="T31" fmla="*/ 13 h 216"/>
                <a:gd name="T32" fmla="*/ 91 w 180"/>
                <a:gd name="T33" fmla="*/ 0 h 216"/>
                <a:gd name="T34" fmla="*/ 134 w 180"/>
                <a:gd name="T35" fmla="*/ 12 h 216"/>
                <a:gd name="T36" fmla="*/ 168 w 180"/>
                <a:gd name="T37" fmla="*/ 46 h 216"/>
                <a:gd name="T38" fmla="*/ 180 w 180"/>
                <a:gd name="T39" fmla="*/ 89 h 216"/>
                <a:gd name="T40" fmla="*/ 168 w 180"/>
                <a:gd name="T41" fmla="*/ 134 h 216"/>
                <a:gd name="T42" fmla="*/ 151 w 180"/>
                <a:gd name="T43" fmla="*/ 154 h 216"/>
                <a:gd name="T44" fmla="*/ 136 w 180"/>
                <a:gd name="T45" fmla="*/ 169 h 216"/>
                <a:gd name="T46" fmla="*/ 117 w 180"/>
                <a:gd name="T47" fmla="*/ 190 h 216"/>
                <a:gd name="T48" fmla="*/ 99 w 180"/>
                <a:gd name="T49" fmla="*/ 208 h 216"/>
                <a:gd name="T50" fmla="*/ 91 w 180"/>
                <a:gd name="T51" fmla="*/ 216 h 216"/>
                <a:gd name="T52" fmla="*/ 81 w 180"/>
                <a:gd name="T53" fmla="*/ 208 h 216"/>
                <a:gd name="T54" fmla="*/ 63 w 180"/>
                <a:gd name="T55" fmla="*/ 190 h 216"/>
                <a:gd name="T56" fmla="*/ 44 w 180"/>
                <a:gd name="T57" fmla="*/ 169 h 216"/>
                <a:gd name="T58" fmla="*/ 29 w 180"/>
                <a:gd name="T59" fmla="*/ 154 h 216"/>
                <a:gd name="T60" fmla="*/ 12 w 180"/>
                <a:gd name="T61" fmla="*/ 134 h 216"/>
                <a:gd name="T62" fmla="*/ 0 w 180"/>
                <a:gd name="T63" fmla="*/ 89 h 216"/>
                <a:gd name="T64" fmla="*/ 12 w 180"/>
                <a:gd name="T65" fmla="*/ 46 h 216"/>
                <a:gd name="T66" fmla="*/ 46 w 180"/>
                <a:gd name="T67" fmla="*/ 12 h 216"/>
                <a:gd name="T68" fmla="*/ 91 w 180"/>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16">
                  <a:moveTo>
                    <a:pt x="91" y="10"/>
                  </a:moveTo>
                  <a:lnTo>
                    <a:pt x="70" y="13"/>
                  </a:lnTo>
                  <a:lnTo>
                    <a:pt x="50" y="21"/>
                  </a:lnTo>
                  <a:lnTo>
                    <a:pt x="34" y="34"/>
                  </a:lnTo>
                  <a:lnTo>
                    <a:pt x="21" y="51"/>
                  </a:lnTo>
                  <a:lnTo>
                    <a:pt x="13" y="69"/>
                  </a:lnTo>
                  <a:lnTo>
                    <a:pt x="11" y="89"/>
                  </a:lnTo>
                  <a:lnTo>
                    <a:pt x="13" y="110"/>
                  </a:lnTo>
                  <a:lnTo>
                    <a:pt x="21" y="128"/>
                  </a:lnTo>
                  <a:lnTo>
                    <a:pt x="34" y="145"/>
                  </a:lnTo>
                  <a:lnTo>
                    <a:pt x="37" y="148"/>
                  </a:lnTo>
                  <a:lnTo>
                    <a:pt x="42" y="153"/>
                  </a:lnTo>
                  <a:lnTo>
                    <a:pt x="51" y="162"/>
                  </a:lnTo>
                  <a:lnTo>
                    <a:pt x="61" y="171"/>
                  </a:lnTo>
                  <a:lnTo>
                    <a:pt x="72" y="182"/>
                  </a:lnTo>
                  <a:lnTo>
                    <a:pt x="81" y="192"/>
                  </a:lnTo>
                  <a:lnTo>
                    <a:pt x="91" y="200"/>
                  </a:lnTo>
                  <a:lnTo>
                    <a:pt x="99" y="192"/>
                  </a:lnTo>
                  <a:lnTo>
                    <a:pt x="108" y="182"/>
                  </a:lnTo>
                  <a:lnTo>
                    <a:pt x="119" y="171"/>
                  </a:lnTo>
                  <a:lnTo>
                    <a:pt x="129" y="162"/>
                  </a:lnTo>
                  <a:lnTo>
                    <a:pt x="138" y="153"/>
                  </a:lnTo>
                  <a:lnTo>
                    <a:pt x="143" y="148"/>
                  </a:lnTo>
                  <a:lnTo>
                    <a:pt x="146" y="145"/>
                  </a:lnTo>
                  <a:lnTo>
                    <a:pt x="159" y="128"/>
                  </a:lnTo>
                  <a:lnTo>
                    <a:pt x="167" y="110"/>
                  </a:lnTo>
                  <a:lnTo>
                    <a:pt x="169" y="89"/>
                  </a:lnTo>
                  <a:lnTo>
                    <a:pt x="167" y="69"/>
                  </a:lnTo>
                  <a:lnTo>
                    <a:pt x="159" y="51"/>
                  </a:lnTo>
                  <a:lnTo>
                    <a:pt x="146" y="34"/>
                  </a:lnTo>
                  <a:lnTo>
                    <a:pt x="130" y="21"/>
                  </a:lnTo>
                  <a:lnTo>
                    <a:pt x="110" y="13"/>
                  </a:lnTo>
                  <a:lnTo>
                    <a:pt x="91" y="10"/>
                  </a:lnTo>
                  <a:close/>
                  <a:moveTo>
                    <a:pt x="91" y="0"/>
                  </a:moveTo>
                  <a:lnTo>
                    <a:pt x="113" y="3"/>
                  </a:lnTo>
                  <a:lnTo>
                    <a:pt x="134" y="12"/>
                  </a:lnTo>
                  <a:lnTo>
                    <a:pt x="153" y="26"/>
                  </a:lnTo>
                  <a:lnTo>
                    <a:pt x="168" y="46"/>
                  </a:lnTo>
                  <a:lnTo>
                    <a:pt x="177" y="67"/>
                  </a:lnTo>
                  <a:lnTo>
                    <a:pt x="180" y="89"/>
                  </a:lnTo>
                  <a:lnTo>
                    <a:pt x="177" y="113"/>
                  </a:lnTo>
                  <a:lnTo>
                    <a:pt x="168" y="134"/>
                  </a:lnTo>
                  <a:lnTo>
                    <a:pt x="153" y="153"/>
                  </a:lnTo>
                  <a:lnTo>
                    <a:pt x="151" y="154"/>
                  </a:lnTo>
                  <a:lnTo>
                    <a:pt x="146" y="161"/>
                  </a:lnTo>
                  <a:lnTo>
                    <a:pt x="136" y="169"/>
                  </a:lnTo>
                  <a:lnTo>
                    <a:pt x="127" y="179"/>
                  </a:lnTo>
                  <a:lnTo>
                    <a:pt x="117" y="190"/>
                  </a:lnTo>
                  <a:lnTo>
                    <a:pt x="106" y="200"/>
                  </a:lnTo>
                  <a:lnTo>
                    <a:pt x="99" y="208"/>
                  </a:lnTo>
                  <a:lnTo>
                    <a:pt x="92" y="213"/>
                  </a:lnTo>
                  <a:lnTo>
                    <a:pt x="91" y="216"/>
                  </a:lnTo>
                  <a:lnTo>
                    <a:pt x="88" y="213"/>
                  </a:lnTo>
                  <a:lnTo>
                    <a:pt x="81" y="208"/>
                  </a:lnTo>
                  <a:lnTo>
                    <a:pt x="74" y="200"/>
                  </a:lnTo>
                  <a:lnTo>
                    <a:pt x="63" y="190"/>
                  </a:lnTo>
                  <a:lnTo>
                    <a:pt x="53" y="179"/>
                  </a:lnTo>
                  <a:lnTo>
                    <a:pt x="44" y="169"/>
                  </a:lnTo>
                  <a:lnTo>
                    <a:pt x="34" y="161"/>
                  </a:lnTo>
                  <a:lnTo>
                    <a:pt x="29" y="154"/>
                  </a:lnTo>
                  <a:lnTo>
                    <a:pt x="27" y="153"/>
                  </a:lnTo>
                  <a:lnTo>
                    <a:pt x="12" y="134"/>
                  </a:lnTo>
                  <a:lnTo>
                    <a:pt x="3" y="113"/>
                  </a:lnTo>
                  <a:lnTo>
                    <a:pt x="0" y="89"/>
                  </a:lnTo>
                  <a:lnTo>
                    <a:pt x="3" y="67"/>
                  </a:lnTo>
                  <a:lnTo>
                    <a:pt x="12" y="46"/>
                  </a:lnTo>
                  <a:lnTo>
                    <a:pt x="27" y="26"/>
                  </a:lnTo>
                  <a:lnTo>
                    <a:pt x="46" y="12"/>
                  </a:lnTo>
                  <a:lnTo>
                    <a:pt x="67" y="3"/>
                  </a:lnTo>
                  <a:lnTo>
                    <a:pt x="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12">
              <a:extLst>
                <a:ext uri="{FF2B5EF4-FFF2-40B4-BE49-F238E27FC236}">
                  <a16:creationId xmlns:a16="http://schemas.microsoft.com/office/drawing/2014/main" id="{BE34F9D8-2BA3-4BE3-9E14-A0A83C77D8DC}"/>
                </a:ext>
              </a:extLst>
            </p:cNvPr>
            <p:cNvSpPr>
              <a:spLocks noEditPoints="1"/>
            </p:cNvSpPr>
            <p:nvPr/>
          </p:nvSpPr>
          <p:spPr bwMode="auto">
            <a:xfrm>
              <a:off x="2908298" y="2874541"/>
              <a:ext cx="139700" cy="136525"/>
            </a:xfrm>
            <a:custGeom>
              <a:avLst/>
              <a:gdLst>
                <a:gd name="T0" fmla="*/ 45 w 88"/>
                <a:gd name="T1" fmla="*/ 12 h 86"/>
                <a:gd name="T2" fmla="*/ 32 w 88"/>
                <a:gd name="T3" fmla="*/ 14 h 86"/>
                <a:gd name="T4" fmla="*/ 21 w 88"/>
                <a:gd name="T5" fmla="*/ 21 h 86"/>
                <a:gd name="T6" fmla="*/ 15 w 88"/>
                <a:gd name="T7" fmla="*/ 31 h 86"/>
                <a:gd name="T8" fmla="*/ 12 w 88"/>
                <a:gd name="T9" fmla="*/ 43 h 86"/>
                <a:gd name="T10" fmla="*/ 15 w 88"/>
                <a:gd name="T11" fmla="*/ 56 h 86"/>
                <a:gd name="T12" fmla="*/ 21 w 88"/>
                <a:gd name="T13" fmla="*/ 67 h 86"/>
                <a:gd name="T14" fmla="*/ 32 w 88"/>
                <a:gd name="T15" fmla="*/ 73 h 86"/>
                <a:gd name="T16" fmla="*/ 45 w 88"/>
                <a:gd name="T17" fmla="*/ 76 h 86"/>
                <a:gd name="T18" fmla="*/ 56 w 88"/>
                <a:gd name="T19" fmla="*/ 73 h 86"/>
                <a:gd name="T20" fmla="*/ 67 w 88"/>
                <a:gd name="T21" fmla="*/ 67 h 86"/>
                <a:gd name="T22" fmla="*/ 73 w 88"/>
                <a:gd name="T23" fmla="*/ 56 h 86"/>
                <a:gd name="T24" fmla="*/ 76 w 88"/>
                <a:gd name="T25" fmla="*/ 43 h 86"/>
                <a:gd name="T26" fmla="*/ 73 w 88"/>
                <a:gd name="T27" fmla="*/ 31 h 86"/>
                <a:gd name="T28" fmla="*/ 67 w 88"/>
                <a:gd name="T29" fmla="*/ 21 h 86"/>
                <a:gd name="T30" fmla="*/ 56 w 88"/>
                <a:gd name="T31" fmla="*/ 14 h 86"/>
                <a:gd name="T32" fmla="*/ 45 w 88"/>
                <a:gd name="T33" fmla="*/ 12 h 86"/>
                <a:gd name="T34" fmla="*/ 45 w 88"/>
                <a:gd name="T35" fmla="*/ 0 h 86"/>
                <a:gd name="T36" fmla="*/ 60 w 88"/>
                <a:gd name="T37" fmla="*/ 4 h 86"/>
                <a:gd name="T38" fmla="*/ 75 w 88"/>
                <a:gd name="T39" fmla="*/ 13 h 86"/>
                <a:gd name="T40" fmla="*/ 84 w 88"/>
                <a:gd name="T41" fmla="*/ 27 h 86"/>
                <a:gd name="T42" fmla="*/ 88 w 88"/>
                <a:gd name="T43" fmla="*/ 43 h 86"/>
                <a:gd name="T44" fmla="*/ 84 w 88"/>
                <a:gd name="T45" fmla="*/ 60 h 86"/>
                <a:gd name="T46" fmla="*/ 75 w 88"/>
                <a:gd name="T47" fmla="*/ 74 h 86"/>
                <a:gd name="T48" fmla="*/ 60 w 88"/>
                <a:gd name="T49" fmla="*/ 84 h 86"/>
                <a:gd name="T50" fmla="*/ 45 w 88"/>
                <a:gd name="T51" fmla="*/ 86 h 86"/>
                <a:gd name="T52" fmla="*/ 28 w 88"/>
                <a:gd name="T53" fmla="*/ 84 h 86"/>
                <a:gd name="T54" fmla="*/ 13 w 88"/>
                <a:gd name="T55" fmla="*/ 74 h 86"/>
                <a:gd name="T56" fmla="*/ 4 w 88"/>
                <a:gd name="T57" fmla="*/ 60 h 86"/>
                <a:gd name="T58" fmla="*/ 0 w 88"/>
                <a:gd name="T59" fmla="*/ 43 h 86"/>
                <a:gd name="T60" fmla="*/ 4 w 88"/>
                <a:gd name="T61" fmla="*/ 27 h 86"/>
                <a:gd name="T62" fmla="*/ 13 w 88"/>
                <a:gd name="T63" fmla="*/ 13 h 86"/>
                <a:gd name="T64" fmla="*/ 28 w 88"/>
                <a:gd name="T65" fmla="*/ 4 h 86"/>
                <a:gd name="T66" fmla="*/ 45 w 88"/>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6">
                  <a:moveTo>
                    <a:pt x="45" y="12"/>
                  </a:moveTo>
                  <a:lnTo>
                    <a:pt x="32" y="14"/>
                  </a:lnTo>
                  <a:lnTo>
                    <a:pt x="21" y="21"/>
                  </a:lnTo>
                  <a:lnTo>
                    <a:pt x="15" y="31"/>
                  </a:lnTo>
                  <a:lnTo>
                    <a:pt x="12" y="43"/>
                  </a:lnTo>
                  <a:lnTo>
                    <a:pt x="15" y="56"/>
                  </a:lnTo>
                  <a:lnTo>
                    <a:pt x="21" y="67"/>
                  </a:lnTo>
                  <a:lnTo>
                    <a:pt x="32" y="73"/>
                  </a:lnTo>
                  <a:lnTo>
                    <a:pt x="45" y="76"/>
                  </a:lnTo>
                  <a:lnTo>
                    <a:pt x="56" y="73"/>
                  </a:lnTo>
                  <a:lnTo>
                    <a:pt x="67" y="67"/>
                  </a:lnTo>
                  <a:lnTo>
                    <a:pt x="73" y="56"/>
                  </a:lnTo>
                  <a:lnTo>
                    <a:pt x="76" y="43"/>
                  </a:lnTo>
                  <a:lnTo>
                    <a:pt x="73" y="31"/>
                  </a:lnTo>
                  <a:lnTo>
                    <a:pt x="67" y="21"/>
                  </a:lnTo>
                  <a:lnTo>
                    <a:pt x="56" y="14"/>
                  </a:lnTo>
                  <a:lnTo>
                    <a:pt x="45" y="12"/>
                  </a:lnTo>
                  <a:close/>
                  <a:moveTo>
                    <a:pt x="45" y="0"/>
                  </a:moveTo>
                  <a:lnTo>
                    <a:pt x="60" y="4"/>
                  </a:lnTo>
                  <a:lnTo>
                    <a:pt x="75" y="13"/>
                  </a:lnTo>
                  <a:lnTo>
                    <a:pt x="84" y="27"/>
                  </a:lnTo>
                  <a:lnTo>
                    <a:pt x="88" y="43"/>
                  </a:lnTo>
                  <a:lnTo>
                    <a:pt x="84" y="60"/>
                  </a:lnTo>
                  <a:lnTo>
                    <a:pt x="75" y="74"/>
                  </a:lnTo>
                  <a:lnTo>
                    <a:pt x="60" y="84"/>
                  </a:lnTo>
                  <a:lnTo>
                    <a:pt x="45" y="86"/>
                  </a:lnTo>
                  <a:lnTo>
                    <a:pt x="28" y="84"/>
                  </a:lnTo>
                  <a:lnTo>
                    <a:pt x="13" y="74"/>
                  </a:lnTo>
                  <a:lnTo>
                    <a:pt x="4" y="60"/>
                  </a:lnTo>
                  <a:lnTo>
                    <a:pt x="0" y="43"/>
                  </a:lnTo>
                  <a:lnTo>
                    <a:pt x="4" y="27"/>
                  </a:lnTo>
                  <a:lnTo>
                    <a:pt x="13" y="13"/>
                  </a:lnTo>
                  <a:lnTo>
                    <a:pt x="28" y="4"/>
                  </a:lnTo>
                  <a:lnTo>
                    <a:pt x="4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07" name="Freeform 41">
            <a:extLst>
              <a:ext uri="{FF2B5EF4-FFF2-40B4-BE49-F238E27FC236}">
                <a16:creationId xmlns:a16="http://schemas.microsoft.com/office/drawing/2014/main" id="{31AA1AA0-E8F0-4662-B741-44DAAF2148F0}"/>
              </a:ext>
            </a:extLst>
          </p:cNvPr>
          <p:cNvSpPr>
            <a:spLocks noEditPoints="1"/>
          </p:cNvSpPr>
          <p:nvPr/>
        </p:nvSpPr>
        <p:spPr bwMode="auto">
          <a:xfrm>
            <a:off x="2840411" y="1983717"/>
            <a:ext cx="296863" cy="425450"/>
          </a:xfrm>
          <a:custGeom>
            <a:avLst/>
            <a:gdLst>
              <a:gd name="T0" fmla="*/ 77 w 187"/>
              <a:gd name="T1" fmla="*/ 239 h 268"/>
              <a:gd name="T2" fmla="*/ 82 w 187"/>
              <a:gd name="T3" fmla="*/ 258 h 268"/>
              <a:gd name="T4" fmla="*/ 108 w 187"/>
              <a:gd name="T5" fmla="*/ 256 h 268"/>
              <a:gd name="T6" fmla="*/ 108 w 187"/>
              <a:gd name="T7" fmla="*/ 237 h 268"/>
              <a:gd name="T8" fmla="*/ 81 w 187"/>
              <a:gd name="T9" fmla="*/ 211 h 268"/>
              <a:gd name="T10" fmla="*/ 81 w 187"/>
              <a:gd name="T11" fmla="*/ 227 h 268"/>
              <a:gd name="T12" fmla="*/ 106 w 187"/>
              <a:gd name="T13" fmla="*/ 227 h 268"/>
              <a:gd name="T14" fmla="*/ 106 w 187"/>
              <a:gd name="T15" fmla="*/ 211 h 268"/>
              <a:gd name="T16" fmla="*/ 127 w 187"/>
              <a:gd name="T17" fmla="*/ 14 h 268"/>
              <a:gd name="T18" fmla="*/ 134 w 187"/>
              <a:gd name="T19" fmla="*/ 28 h 268"/>
              <a:gd name="T20" fmla="*/ 147 w 187"/>
              <a:gd name="T21" fmla="*/ 89 h 268"/>
              <a:gd name="T22" fmla="*/ 130 w 187"/>
              <a:gd name="T23" fmla="*/ 161 h 268"/>
              <a:gd name="T24" fmla="*/ 114 w 187"/>
              <a:gd name="T25" fmla="*/ 197 h 268"/>
              <a:gd name="T26" fmla="*/ 134 w 187"/>
              <a:gd name="T27" fmla="*/ 175 h 268"/>
              <a:gd name="T28" fmla="*/ 169 w 187"/>
              <a:gd name="T29" fmla="*/ 125 h 268"/>
              <a:gd name="T30" fmla="*/ 176 w 187"/>
              <a:gd name="T31" fmla="*/ 68 h 268"/>
              <a:gd name="T32" fmla="*/ 144 w 187"/>
              <a:gd name="T33" fmla="*/ 22 h 268"/>
              <a:gd name="T34" fmla="*/ 43 w 187"/>
              <a:gd name="T35" fmla="*/ 22 h 268"/>
              <a:gd name="T36" fmla="*/ 11 w 187"/>
              <a:gd name="T37" fmla="*/ 68 h 268"/>
              <a:gd name="T38" fmla="*/ 19 w 187"/>
              <a:gd name="T39" fmla="*/ 125 h 268"/>
              <a:gd name="T40" fmla="*/ 53 w 187"/>
              <a:gd name="T41" fmla="*/ 175 h 268"/>
              <a:gd name="T42" fmla="*/ 74 w 187"/>
              <a:gd name="T43" fmla="*/ 197 h 268"/>
              <a:gd name="T44" fmla="*/ 56 w 187"/>
              <a:gd name="T45" fmla="*/ 161 h 268"/>
              <a:gd name="T46" fmla="*/ 40 w 187"/>
              <a:gd name="T47" fmla="*/ 89 h 268"/>
              <a:gd name="T48" fmla="*/ 52 w 187"/>
              <a:gd name="T49" fmla="*/ 28 h 268"/>
              <a:gd name="T50" fmla="*/ 61 w 187"/>
              <a:gd name="T51" fmla="*/ 14 h 268"/>
              <a:gd name="T52" fmla="*/ 99 w 187"/>
              <a:gd name="T53" fmla="*/ 12 h 268"/>
              <a:gd name="T54" fmla="*/ 100 w 187"/>
              <a:gd name="T55" fmla="*/ 201 h 268"/>
              <a:gd name="T56" fmla="*/ 106 w 187"/>
              <a:gd name="T57" fmla="*/ 191 h 268"/>
              <a:gd name="T58" fmla="*/ 127 w 187"/>
              <a:gd name="T59" fmla="*/ 147 h 268"/>
              <a:gd name="T60" fmla="*/ 139 w 187"/>
              <a:gd name="T61" fmla="*/ 89 h 268"/>
              <a:gd name="T62" fmla="*/ 123 w 187"/>
              <a:gd name="T63" fmla="*/ 27 h 268"/>
              <a:gd name="T64" fmla="*/ 87 w 187"/>
              <a:gd name="T65" fmla="*/ 9 h 268"/>
              <a:gd name="T66" fmla="*/ 55 w 187"/>
              <a:gd name="T67" fmla="*/ 43 h 268"/>
              <a:gd name="T68" fmla="*/ 51 w 187"/>
              <a:gd name="T69" fmla="*/ 108 h 268"/>
              <a:gd name="T70" fmla="*/ 68 w 187"/>
              <a:gd name="T71" fmla="*/ 164 h 268"/>
              <a:gd name="T72" fmla="*/ 86 w 187"/>
              <a:gd name="T73" fmla="*/ 200 h 268"/>
              <a:gd name="T74" fmla="*/ 89 w 187"/>
              <a:gd name="T75" fmla="*/ 200 h 268"/>
              <a:gd name="T76" fmla="*/ 89 w 187"/>
              <a:gd name="T77" fmla="*/ 9 h 268"/>
              <a:gd name="T78" fmla="*/ 98 w 187"/>
              <a:gd name="T79" fmla="*/ 0 h 268"/>
              <a:gd name="T80" fmla="*/ 99 w 187"/>
              <a:gd name="T81" fmla="*/ 0 h 268"/>
              <a:gd name="T82" fmla="*/ 156 w 187"/>
              <a:gd name="T83" fmla="*/ 19 h 268"/>
              <a:gd name="T84" fmla="*/ 185 w 187"/>
              <a:gd name="T85" fmla="*/ 68 h 268"/>
              <a:gd name="T86" fmla="*/ 179 w 187"/>
              <a:gd name="T87" fmla="*/ 125 h 268"/>
              <a:gd name="T88" fmla="*/ 146 w 187"/>
              <a:gd name="T89" fmla="*/ 175 h 268"/>
              <a:gd name="T90" fmla="*/ 118 w 187"/>
              <a:gd name="T91" fmla="*/ 205 h 268"/>
              <a:gd name="T92" fmla="*/ 116 w 187"/>
              <a:gd name="T93" fmla="*/ 226 h 268"/>
              <a:gd name="T94" fmla="*/ 119 w 187"/>
              <a:gd name="T95" fmla="*/ 228 h 268"/>
              <a:gd name="T96" fmla="*/ 116 w 187"/>
              <a:gd name="T97" fmla="*/ 264 h 268"/>
              <a:gd name="T98" fmla="*/ 110 w 187"/>
              <a:gd name="T99" fmla="*/ 268 h 268"/>
              <a:gd name="T100" fmla="*/ 73 w 187"/>
              <a:gd name="T101" fmla="*/ 266 h 268"/>
              <a:gd name="T102" fmla="*/ 67 w 187"/>
              <a:gd name="T103" fmla="*/ 229 h 268"/>
              <a:gd name="T104" fmla="*/ 70 w 187"/>
              <a:gd name="T105" fmla="*/ 227 h 268"/>
              <a:gd name="T106" fmla="*/ 70 w 187"/>
              <a:gd name="T107" fmla="*/ 207 h 268"/>
              <a:gd name="T108" fmla="*/ 52 w 187"/>
              <a:gd name="T109" fmla="*/ 188 h 268"/>
              <a:gd name="T110" fmla="*/ 19 w 187"/>
              <a:gd name="T111" fmla="*/ 144 h 268"/>
              <a:gd name="T112" fmla="*/ 0 w 187"/>
              <a:gd name="T113" fmla="*/ 89 h 268"/>
              <a:gd name="T114" fmla="*/ 20 w 187"/>
              <a:gd name="T115" fmla="*/ 31 h 268"/>
              <a:gd name="T116" fmla="*/ 70 w 187"/>
              <a:gd name="T117"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268">
                <a:moveTo>
                  <a:pt x="79" y="237"/>
                </a:moveTo>
                <a:lnTo>
                  <a:pt x="77" y="237"/>
                </a:lnTo>
                <a:lnTo>
                  <a:pt x="77" y="239"/>
                </a:lnTo>
                <a:lnTo>
                  <a:pt x="79" y="256"/>
                </a:lnTo>
                <a:lnTo>
                  <a:pt x="80" y="258"/>
                </a:lnTo>
                <a:lnTo>
                  <a:pt x="82" y="258"/>
                </a:lnTo>
                <a:lnTo>
                  <a:pt x="105" y="258"/>
                </a:lnTo>
                <a:lnTo>
                  <a:pt x="107" y="258"/>
                </a:lnTo>
                <a:lnTo>
                  <a:pt x="108" y="256"/>
                </a:lnTo>
                <a:lnTo>
                  <a:pt x="110" y="239"/>
                </a:lnTo>
                <a:lnTo>
                  <a:pt x="110" y="237"/>
                </a:lnTo>
                <a:lnTo>
                  <a:pt x="108" y="237"/>
                </a:lnTo>
                <a:lnTo>
                  <a:pt x="79" y="237"/>
                </a:lnTo>
                <a:close/>
                <a:moveTo>
                  <a:pt x="82" y="210"/>
                </a:moveTo>
                <a:lnTo>
                  <a:pt x="81" y="211"/>
                </a:lnTo>
                <a:lnTo>
                  <a:pt x="80" y="212"/>
                </a:lnTo>
                <a:lnTo>
                  <a:pt x="80" y="225"/>
                </a:lnTo>
                <a:lnTo>
                  <a:pt x="81" y="227"/>
                </a:lnTo>
                <a:lnTo>
                  <a:pt x="82" y="228"/>
                </a:lnTo>
                <a:lnTo>
                  <a:pt x="105" y="228"/>
                </a:lnTo>
                <a:lnTo>
                  <a:pt x="106" y="227"/>
                </a:lnTo>
                <a:lnTo>
                  <a:pt x="107" y="225"/>
                </a:lnTo>
                <a:lnTo>
                  <a:pt x="107" y="212"/>
                </a:lnTo>
                <a:lnTo>
                  <a:pt x="106" y="211"/>
                </a:lnTo>
                <a:lnTo>
                  <a:pt x="105" y="210"/>
                </a:lnTo>
                <a:lnTo>
                  <a:pt x="82" y="210"/>
                </a:lnTo>
                <a:close/>
                <a:moveTo>
                  <a:pt x="127" y="14"/>
                </a:moveTo>
                <a:lnTo>
                  <a:pt x="126" y="14"/>
                </a:lnTo>
                <a:lnTo>
                  <a:pt x="126" y="15"/>
                </a:lnTo>
                <a:lnTo>
                  <a:pt x="134" y="28"/>
                </a:lnTo>
                <a:lnTo>
                  <a:pt x="142" y="45"/>
                </a:lnTo>
                <a:lnTo>
                  <a:pt x="146" y="66"/>
                </a:lnTo>
                <a:lnTo>
                  <a:pt x="147" y="89"/>
                </a:lnTo>
                <a:lnTo>
                  <a:pt x="145" y="113"/>
                </a:lnTo>
                <a:lnTo>
                  <a:pt x="139" y="138"/>
                </a:lnTo>
                <a:lnTo>
                  <a:pt x="130" y="161"/>
                </a:lnTo>
                <a:lnTo>
                  <a:pt x="121" y="180"/>
                </a:lnTo>
                <a:lnTo>
                  <a:pt x="114" y="195"/>
                </a:lnTo>
                <a:lnTo>
                  <a:pt x="114" y="197"/>
                </a:lnTo>
                <a:lnTo>
                  <a:pt x="115" y="197"/>
                </a:lnTo>
                <a:lnTo>
                  <a:pt x="123" y="187"/>
                </a:lnTo>
                <a:lnTo>
                  <a:pt x="134" y="175"/>
                </a:lnTo>
                <a:lnTo>
                  <a:pt x="146" y="160"/>
                </a:lnTo>
                <a:lnTo>
                  <a:pt x="158" y="144"/>
                </a:lnTo>
                <a:lnTo>
                  <a:pt x="169" y="125"/>
                </a:lnTo>
                <a:lnTo>
                  <a:pt x="175" y="107"/>
                </a:lnTo>
                <a:lnTo>
                  <a:pt x="179" y="89"/>
                </a:lnTo>
                <a:lnTo>
                  <a:pt x="176" y="68"/>
                </a:lnTo>
                <a:lnTo>
                  <a:pt x="169" y="49"/>
                </a:lnTo>
                <a:lnTo>
                  <a:pt x="159" y="34"/>
                </a:lnTo>
                <a:lnTo>
                  <a:pt x="144" y="22"/>
                </a:lnTo>
                <a:lnTo>
                  <a:pt x="127" y="14"/>
                </a:lnTo>
                <a:close/>
                <a:moveTo>
                  <a:pt x="61" y="14"/>
                </a:moveTo>
                <a:lnTo>
                  <a:pt x="43" y="22"/>
                </a:lnTo>
                <a:lnTo>
                  <a:pt x="28" y="34"/>
                </a:lnTo>
                <a:lnTo>
                  <a:pt x="17" y="49"/>
                </a:lnTo>
                <a:lnTo>
                  <a:pt x="11" y="68"/>
                </a:lnTo>
                <a:lnTo>
                  <a:pt x="9" y="89"/>
                </a:lnTo>
                <a:lnTo>
                  <a:pt x="11" y="107"/>
                </a:lnTo>
                <a:lnTo>
                  <a:pt x="19" y="125"/>
                </a:lnTo>
                <a:lnTo>
                  <a:pt x="28" y="144"/>
                </a:lnTo>
                <a:lnTo>
                  <a:pt x="40" y="160"/>
                </a:lnTo>
                <a:lnTo>
                  <a:pt x="53" y="175"/>
                </a:lnTo>
                <a:lnTo>
                  <a:pt x="64" y="187"/>
                </a:lnTo>
                <a:lnTo>
                  <a:pt x="73" y="197"/>
                </a:lnTo>
                <a:lnTo>
                  <a:pt x="74" y="197"/>
                </a:lnTo>
                <a:lnTo>
                  <a:pt x="74" y="195"/>
                </a:lnTo>
                <a:lnTo>
                  <a:pt x="65" y="180"/>
                </a:lnTo>
                <a:lnTo>
                  <a:pt x="56" y="161"/>
                </a:lnTo>
                <a:lnTo>
                  <a:pt x="49" y="138"/>
                </a:lnTo>
                <a:lnTo>
                  <a:pt x="42" y="113"/>
                </a:lnTo>
                <a:lnTo>
                  <a:pt x="40" y="89"/>
                </a:lnTo>
                <a:lnTo>
                  <a:pt x="41" y="66"/>
                </a:lnTo>
                <a:lnTo>
                  <a:pt x="46" y="45"/>
                </a:lnTo>
                <a:lnTo>
                  <a:pt x="52" y="28"/>
                </a:lnTo>
                <a:lnTo>
                  <a:pt x="62" y="15"/>
                </a:lnTo>
                <a:lnTo>
                  <a:pt x="62" y="14"/>
                </a:lnTo>
                <a:lnTo>
                  <a:pt x="61" y="14"/>
                </a:lnTo>
                <a:close/>
                <a:moveTo>
                  <a:pt x="101" y="9"/>
                </a:moveTo>
                <a:lnTo>
                  <a:pt x="99" y="9"/>
                </a:lnTo>
                <a:lnTo>
                  <a:pt x="99" y="12"/>
                </a:lnTo>
                <a:lnTo>
                  <a:pt x="99" y="199"/>
                </a:lnTo>
                <a:lnTo>
                  <a:pt x="99" y="200"/>
                </a:lnTo>
                <a:lnTo>
                  <a:pt x="100" y="201"/>
                </a:lnTo>
                <a:lnTo>
                  <a:pt x="101" y="200"/>
                </a:lnTo>
                <a:lnTo>
                  <a:pt x="102" y="200"/>
                </a:lnTo>
                <a:lnTo>
                  <a:pt x="106" y="191"/>
                </a:lnTo>
                <a:lnTo>
                  <a:pt x="113" y="179"/>
                </a:lnTo>
                <a:lnTo>
                  <a:pt x="119" y="164"/>
                </a:lnTo>
                <a:lnTo>
                  <a:pt x="127" y="147"/>
                </a:lnTo>
                <a:lnTo>
                  <a:pt x="132" y="127"/>
                </a:lnTo>
                <a:lnTo>
                  <a:pt x="136" y="108"/>
                </a:lnTo>
                <a:lnTo>
                  <a:pt x="139" y="89"/>
                </a:lnTo>
                <a:lnTo>
                  <a:pt x="136" y="65"/>
                </a:lnTo>
                <a:lnTo>
                  <a:pt x="131" y="43"/>
                </a:lnTo>
                <a:lnTo>
                  <a:pt x="123" y="27"/>
                </a:lnTo>
                <a:lnTo>
                  <a:pt x="113" y="15"/>
                </a:lnTo>
                <a:lnTo>
                  <a:pt x="101" y="9"/>
                </a:lnTo>
                <a:close/>
                <a:moveTo>
                  <a:pt x="87" y="9"/>
                </a:moveTo>
                <a:lnTo>
                  <a:pt x="74" y="15"/>
                </a:lnTo>
                <a:lnTo>
                  <a:pt x="64" y="27"/>
                </a:lnTo>
                <a:lnTo>
                  <a:pt x="55" y="43"/>
                </a:lnTo>
                <a:lnTo>
                  <a:pt x="51" y="65"/>
                </a:lnTo>
                <a:lnTo>
                  <a:pt x="49" y="89"/>
                </a:lnTo>
                <a:lnTo>
                  <a:pt x="51" y="108"/>
                </a:lnTo>
                <a:lnTo>
                  <a:pt x="55" y="127"/>
                </a:lnTo>
                <a:lnTo>
                  <a:pt x="61" y="147"/>
                </a:lnTo>
                <a:lnTo>
                  <a:pt x="68" y="164"/>
                </a:lnTo>
                <a:lnTo>
                  <a:pt x="75" y="179"/>
                </a:lnTo>
                <a:lnTo>
                  <a:pt x="81" y="191"/>
                </a:lnTo>
                <a:lnTo>
                  <a:pt x="86" y="200"/>
                </a:lnTo>
                <a:lnTo>
                  <a:pt x="87" y="200"/>
                </a:lnTo>
                <a:lnTo>
                  <a:pt x="88" y="201"/>
                </a:lnTo>
                <a:lnTo>
                  <a:pt x="89" y="200"/>
                </a:lnTo>
                <a:lnTo>
                  <a:pt x="89" y="199"/>
                </a:lnTo>
                <a:lnTo>
                  <a:pt x="89" y="12"/>
                </a:lnTo>
                <a:lnTo>
                  <a:pt x="89" y="9"/>
                </a:lnTo>
                <a:lnTo>
                  <a:pt x="87" y="9"/>
                </a:lnTo>
                <a:close/>
                <a:moveTo>
                  <a:pt x="93" y="0"/>
                </a:moveTo>
                <a:lnTo>
                  <a:pt x="98" y="0"/>
                </a:lnTo>
                <a:lnTo>
                  <a:pt x="99" y="0"/>
                </a:lnTo>
                <a:lnTo>
                  <a:pt x="99" y="0"/>
                </a:lnTo>
                <a:lnTo>
                  <a:pt x="99" y="0"/>
                </a:lnTo>
                <a:lnTo>
                  <a:pt x="120" y="3"/>
                </a:lnTo>
                <a:lnTo>
                  <a:pt x="140" y="9"/>
                </a:lnTo>
                <a:lnTo>
                  <a:pt x="156" y="19"/>
                </a:lnTo>
                <a:lnTo>
                  <a:pt x="169" y="33"/>
                </a:lnTo>
                <a:lnTo>
                  <a:pt x="179" y="49"/>
                </a:lnTo>
                <a:lnTo>
                  <a:pt x="185" y="68"/>
                </a:lnTo>
                <a:lnTo>
                  <a:pt x="187" y="89"/>
                </a:lnTo>
                <a:lnTo>
                  <a:pt x="185" y="107"/>
                </a:lnTo>
                <a:lnTo>
                  <a:pt x="179" y="125"/>
                </a:lnTo>
                <a:lnTo>
                  <a:pt x="169" y="144"/>
                </a:lnTo>
                <a:lnTo>
                  <a:pt x="158" y="160"/>
                </a:lnTo>
                <a:lnTo>
                  <a:pt x="146" y="175"/>
                </a:lnTo>
                <a:lnTo>
                  <a:pt x="134" y="188"/>
                </a:lnTo>
                <a:lnTo>
                  <a:pt x="125" y="199"/>
                </a:lnTo>
                <a:lnTo>
                  <a:pt x="118" y="205"/>
                </a:lnTo>
                <a:lnTo>
                  <a:pt x="116" y="207"/>
                </a:lnTo>
                <a:lnTo>
                  <a:pt x="116" y="210"/>
                </a:lnTo>
                <a:lnTo>
                  <a:pt x="116" y="226"/>
                </a:lnTo>
                <a:lnTo>
                  <a:pt x="116" y="227"/>
                </a:lnTo>
                <a:lnTo>
                  <a:pt x="118" y="228"/>
                </a:lnTo>
                <a:lnTo>
                  <a:pt x="119" y="228"/>
                </a:lnTo>
                <a:lnTo>
                  <a:pt x="120" y="229"/>
                </a:lnTo>
                <a:lnTo>
                  <a:pt x="120" y="231"/>
                </a:lnTo>
                <a:lnTo>
                  <a:pt x="116" y="264"/>
                </a:lnTo>
                <a:lnTo>
                  <a:pt x="115" y="266"/>
                </a:lnTo>
                <a:lnTo>
                  <a:pt x="114" y="267"/>
                </a:lnTo>
                <a:lnTo>
                  <a:pt x="110" y="268"/>
                </a:lnTo>
                <a:lnTo>
                  <a:pt x="76" y="268"/>
                </a:lnTo>
                <a:lnTo>
                  <a:pt x="74" y="267"/>
                </a:lnTo>
                <a:lnTo>
                  <a:pt x="73" y="266"/>
                </a:lnTo>
                <a:lnTo>
                  <a:pt x="72" y="264"/>
                </a:lnTo>
                <a:lnTo>
                  <a:pt x="66" y="231"/>
                </a:lnTo>
                <a:lnTo>
                  <a:pt x="67" y="229"/>
                </a:lnTo>
                <a:lnTo>
                  <a:pt x="68" y="228"/>
                </a:lnTo>
                <a:lnTo>
                  <a:pt x="69" y="228"/>
                </a:lnTo>
                <a:lnTo>
                  <a:pt x="70" y="227"/>
                </a:lnTo>
                <a:lnTo>
                  <a:pt x="72" y="226"/>
                </a:lnTo>
                <a:lnTo>
                  <a:pt x="72" y="210"/>
                </a:lnTo>
                <a:lnTo>
                  <a:pt x="70" y="207"/>
                </a:lnTo>
                <a:lnTo>
                  <a:pt x="69" y="205"/>
                </a:lnTo>
                <a:lnTo>
                  <a:pt x="63" y="199"/>
                </a:lnTo>
                <a:lnTo>
                  <a:pt x="52" y="188"/>
                </a:lnTo>
                <a:lnTo>
                  <a:pt x="41" y="175"/>
                </a:lnTo>
                <a:lnTo>
                  <a:pt x="29" y="160"/>
                </a:lnTo>
                <a:lnTo>
                  <a:pt x="19" y="144"/>
                </a:lnTo>
                <a:lnTo>
                  <a:pt x="9" y="125"/>
                </a:lnTo>
                <a:lnTo>
                  <a:pt x="2" y="107"/>
                </a:lnTo>
                <a:lnTo>
                  <a:pt x="0" y="89"/>
                </a:lnTo>
                <a:lnTo>
                  <a:pt x="2" y="68"/>
                </a:lnTo>
                <a:lnTo>
                  <a:pt x="9" y="48"/>
                </a:lnTo>
                <a:lnTo>
                  <a:pt x="20" y="31"/>
                </a:lnTo>
                <a:lnTo>
                  <a:pt x="34" y="18"/>
                </a:lnTo>
                <a:lnTo>
                  <a:pt x="51" y="8"/>
                </a:lnTo>
                <a:lnTo>
                  <a:pt x="70" y="2"/>
                </a:lnTo>
                <a:lnTo>
                  <a:pt x="9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549">
            <a:extLst>
              <a:ext uri="{FF2B5EF4-FFF2-40B4-BE49-F238E27FC236}">
                <a16:creationId xmlns:a16="http://schemas.microsoft.com/office/drawing/2014/main" id="{4C2E67DA-8E96-4532-A298-AA29A07E6CE5}"/>
              </a:ext>
            </a:extLst>
          </p:cNvPr>
          <p:cNvSpPr>
            <a:spLocks noEditPoints="1"/>
          </p:cNvSpPr>
          <p:nvPr/>
        </p:nvSpPr>
        <p:spPr bwMode="auto">
          <a:xfrm>
            <a:off x="4478758" y="2048079"/>
            <a:ext cx="342900" cy="342900"/>
          </a:xfrm>
          <a:custGeom>
            <a:avLst/>
            <a:gdLst>
              <a:gd name="T0" fmla="*/ 89 w 216"/>
              <a:gd name="T1" fmla="*/ 85 h 216"/>
              <a:gd name="T2" fmla="*/ 86 w 216"/>
              <a:gd name="T3" fmla="*/ 89 h 216"/>
              <a:gd name="T4" fmla="*/ 21 w 216"/>
              <a:gd name="T5" fmla="*/ 89 h 216"/>
              <a:gd name="T6" fmla="*/ 73 w 216"/>
              <a:gd name="T7" fmla="*/ 130 h 216"/>
              <a:gd name="T8" fmla="*/ 73 w 216"/>
              <a:gd name="T9" fmla="*/ 134 h 216"/>
              <a:gd name="T10" fmla="*/ 105 w 216"/>
              <a:gd name="T11" fmla="*/ 158 h 216"/>
              <a:gd name="T12" fmla="*/ 109 w 216"/>
              <a:gd name="T13" fmla="*/ 157 h 216"/>
              <a:gd name="T14" fmla="*/ 111 w 216"/>
              <a:gd name="T15" fmla="*/ 158 h 216"/>
              <a:gd name="T16" fmla="*/ 143 w 216"/>
              <a:gd name="T17" fmla="*/ 134 h 216"/>
              <a:gd name="T18" fmla="*/ 143 w 216"/>
              <a:gd name="T19" fmla="*/ 130 h 216"/>
              <a:gd name="T20" fmla="*/ 195 w 216"/>
              <a:gd name="T21" fmla="*/ 89 h 216"/>
              <a:gd name="T22" fmla="*/ 130 w 216"/>
              <a:gd name="T23" fmla="*/ 89 h 216"/>
              <a:gd name="T24" fmla="*/ 127 w 216"/>
              <a:gd name="T25" fmla="*/ 85 h 216"/>
              <a:gd name="T26" fmla="*/ 106 w 216"/>
              <a:gd name="T27" fmla="*/ 0 h 216"/>
              <a:gd name="T28" fmla="*/ 111 w 216"/>
              <a:gd name="T29" fmla="*/ 1 h 216"/>
              <a:gd name="T30" fmla="*/ 136 w 216"/>
              <a:gd name="T31" fmla="*/ 79 h 216"/>
              <a:gd name="T32" fmla="*/ 213 w 216"/>
              <a:gd name="T33" fmla="*/ 79 h 216"/>
              <a:gd name="T34" fmla="*/ 216 w 216"/>
              <a:gd name="T35" fmla="*/ 81 h 216"/>
              <a:gd name="T36" fmla="*/ 216 w 216"/>
              <a:gd name="T37" fmla="*/ 86 h 216"/>
              <a:gd name="T38" fmla="*/ 153 w 216"/>
              <a:gd name="T39" fmla="*/ 134 h 216"/>
              <a:gd name="T40" fmla="*/ 177 w 216"/>
              <a:gd name="T41" fmla="*/ 211 h 216"/>
              <a:gd name="T42" fmla="*/ 174 w 216"/>
              <a:gd name="T43" fmla="*/ 215 h 216"/>
              <a:gd name="T44" fmla="*/ 171 w 216"/>
              <a:gd name="T45" fmla="*/ 216 h 216"/>
              <a:gd name="T46" fmla="*/ 169 w 216"/>
              <a:gd name="T47" fmla="*/ 215 h 216"/>
              <a:gd name="T48" fmla="*/ 47 w 216"/>
              <a:gd name="T49" fmla="*/ 215 h 216"/>
              <a:gd name="T50" fmla="*/ 43 w 216"/>
              <a:gd name="T51" fmla="*/ 216 h 216"/>
              <a:gd name="T52" fmla="*/ 39 w 216"/>
              <a:gd name="T53" fmla="*/ 213 h 216"/>
              <a:gd name="T54" fmla="*/ 39 w 216"/>
              <a:gd name="T55" fmla="*/ 209 h 216"/>
              <a:gd name="T56" fmla="*/ 1 w 216"/>
              <a:gd name="T57" fmla="*/ 88 h 216"/>
              <a:gd name="T58" fmla="*/ 0 w 216"/>
              <a:gd name="T59" fmla="*/ 84 h 216"/>
              <a:gd name="T60" fmla="*/ 1 w 216"/>
              <a:gd name="T61" fmla="*/ 80 h 216"/>
              <a:gd name="T62" fmla="*/ 5 w 216"/>
              <a:gd name="T63" fmla="*/ 79 h 216"/>
              <a:gd name="T64" fmla="*/ 103 w 216"/>
              <a:gd name="T65" fmla="*/ 4 h 216"/>
              <a:gd name="T66" fmla="*/ 106 w 216"/>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109" y="24"/>
                </a:moveTo>
                <a:lnTo>
                  <a:pt x="89" y="85"/>
                </a:lnTo>
                <a:lnTo>
                  <a:pt x="88" y="88"/>
                </a:lnTo>
                <a:lnTo>
                  <a:pt x="86" y="89"/>
                </a:lnTo>
                <a:lnTo>
                  <a:pt x="84" y="89"/>
                </a:lnTo>
                <a:lnTo>
                  <a:pt x="21" y="89"/>
                </a:lnTo>
                <a:lnTo>
                  <a:pt x="72" y="128"/>
                </a:lnTo>
                <a:lnTo>
                  <a:pt x="73" y="130"/>
                </a:lnTo>
                <a:lnTo>
                  <a:pt x="75" y="131"/>
                </a:lnTo>
                <a:lnTo>
                  <a:pt x="73" y="134"/>
                </a:lnTo>
                <a:lnTo>
                  <a:pt x="55" y="196"/>
                </a:lnTo>
                <a:lnTo>
                  <a:pt x="105" y="158"/>
                </a:lnTo>
                <a:lnTo>
                  <a:pt x="106" y="157"/>
                </a:lnTo>
                <a:lnTo>
                  <a:pt x="109" y="157"/>
                </a:lnTo>
                <a:lnTo>
                  <a:pt x="110" y="157"/>
                </a:lnTo>
                <a:lnTo>
                  <a:pt x="111" y="158"/>
                </a:lnTo>
                <a:lnTo>
                  <a:pt x="161" y="196"/>
                </a:lnTo>
                <a:lnTo>
                  <a:pt x="143" y="134"/>
                </a:lnTo>
                <a:lnTo>
                  <a:pt x="141" y="131"/>
                </a:lnTo>
                <a:lnTo>
                  <a:pt x="143" y="130"/>
                </a:lnTo>
                <a:lnTo>
                  <a:pt x="144" y="128"/>
                </a:lnTo>
                <a:lnTo>
                  <a:pt x="195" y="89"/>
                </a:lnTo>
                <a:lnTo>
                  <a:pt x="132" y="89"/>
                </a:lnTo>
                <a:lnTo>
                  <a:pt x="130" y="89"/>
                </a:lnTo>
                <a:lnTo>
                  <a:pt x="128" y="88"/>
                </a:lnTo>
                <a:lnTo>
                  <a:pt x="127" y="85"/>
                </a:lnTo>
                <a:lnTo>
                  <a:pt x="109" y="24"/>
                </a:lnTo>
                <a:close/>
                <a:moveTo>
                  <a:pt x="106" y="0"/>
                </a:moveTo>
                <a:lnTo>
                  <a:pt x="110" y="0"/>
                </a:lnTo>
                <a:lnTo>
                  <a:pt x="111" y="1"/>
                </a:lnTo>
                <a:lnTo>
                  <a:pt x="113" y="4"/>
                </a:lnTo>
                <a:lnTo>
                  <a:pt x="136" y="79"/>
                </a:lnTo>
                <a:lnTo>
                  <a:pt x="211" y="79"/>
                </a:lnTo>
                <a:lnTo>
                  <a:pt x="213" y="79"/>
                </a:lnTo>
                <a:lnTo>
                  <a:pt x="215" y="80"/>
                </a:lnTo>
                <a:lnTo>
                  <a:pt x="216" y="81"/>
                </a:lnTo>
                <a:lnTo>
                  <a:pt x="216" y="84"/>
                </a:lnTo>
                <a:lnTo>
                  <a:pt x="216" y="86"/>
                </a:lnTo>
                <a:lnTo>
                  <a:pt x="215" y="88"/>
                </a:lnTo>
                <a:lnTo>
                  <a:pt x="153" y="134"/>
                </a:lnTo>
                <a:lnTo>
                  <a:pt x="177" y="209"/>
                </a:lnTo>
                <a:lnTo>
                  <a:pt x="177" y="211"/>
                </a:lnTo>
                <a:lnTo>
                  <a:pt x="177" y="213"/>
                </a:lnTo>
                <a:lnTo>
                  <a:pt x="174" y="215"/>
                </a:lnTo>
                <a:lnTo>
                  <a:pt x="173" y="216"/>
                </a:lnTo>
                <a:lnTo>
                  <a:pt x="171" y="216"/>
                </a:lnTo>
                <a:lnTo>
                  <a:pt x="170" y="216"/>
                </a:lnTo>
                <a:lnTo>
                  <a:pt x="169" y="215"/>
                </a:lnTo>
                <a:lnTo>
                  <a:pt x="109" y="169"/>
                </a:lnTo>
                <a:lnTo>
                  <a:pt x="47" y="215"/>
                </a:lnTo>
                <a:lnTo>
                  <a:pt x="46" y="216"/>
                </a:lnTo>
                <a:lnTo>
                  <a:pt x="43" y="216"/>
                </a:lnTo>
                <a:lnTo>
                  <a:pt x="42" y="215"/>
                </a:lnTo>
                <a:lnTo>
                  <a:pt x="39" y="213"/>
                </a:lnTo>
                <a:lnTo>
                  <a:pt x="39" y="211"/>
                </a:lnTo>
                <a:lnTo>
                  <a:pt x="39" y="209"/>
                </a:lnTo>
                <a:lnTo>
                  <a:pt x="63" y="134"/>
                </a:lnTo>
                <a:lnTo>
                  <a:pt x="1" y="88"/>
                </a:lnTo>
                <a:lnTo>
                  <a:pt x="0" y="86"/>
                </a:lnTo>
                <a:lnTo>
                  <a:pt x="0" y="84"/>
                </a:lnTo>
                <a:lnTo>
                  <a:pt x="0" y="81"/>
                </a:lnTo>
                <a:lnTo>
                  <a:pt x="1" y="80"/>
                </a:lnTo>
                <a:lnTo>
                  <a:pt x="3" y="79"/>
                </a:lnTo>
                <a:lnTo>
                  <a:pt x="5" y="79"/>
                </a:lnTo>
                <a:lnTo>
                  <a:pt x="80" y="79"/>
                </a:lnTo>
                <a:lnTo>
                  <a:pt x="103" y="4"/>
                </a:lnTo>
                <a:lnTo>
                  <a:pt x="105" y="1"/>
                </a:lnTo>
                <a:lnTo>
                  <a:pt x="10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548">
            <a:extLst>
              <a:ext uri="{FF2B5EF4-FFF2-40B4-BE49-F238E27FC236}">
                <a16:creationId xmlns:a16="http://schemas.microsoft.com/office/drawing/2014/main" id="{6ACAEA64-3E3E-45FA-BCEE-1C19DB651455}"/>
              </a:ext>
            </a:extLst>
          </p:cNvPr>
          <p:cNvSpPr>
            <a:spLocks noEditPoints="1"/>
          </p:cNvSpPr>
          <p:nvPr/>
        </p:nvSpPr>
        <p:spPr bwMode="auto">
          <a:xfrm>
            <a:off x="6121769" y="2058439"/>
            <a:ext cx="342900" cy="342900"/>
          </a:xfrm>
          <a:custGeom>
            <a:avLst/>
            <a:gdLst>
              <a:gd name="T0" fmla="*/ 92 w 216"/>
              <a:gd name="T1" fmla="*/ 10 h 216"/>
              <a:gd name="T2" fmla="*/ 71 w 216"/>
              <a:gd name="T3" fmla="*/ 13 h 216"/>
              <a:gd name="T4" fmla="*/ 51 w 216"/>
              <a:gd name="T5" fmla="*/ 22 h 216"/>
              <a:gd name="T6" fmla="*/ 34 w 216"/>
              <a:gd name="T7" fmla="*/ 34 h 216"/>
              <a:gd name="T8" fmla="*/ 22 w 216"/>
              <a:gd name="T9" fmla="*/ 51 h 216"/>
              <a:gd name="T10" fmla="*/ 13 w 216"/>
              <a:gd name="T11" fmla="*/ 71 h 216"/>
              <a:gd name="T12" fmla="*/ 10 w 216"/>
              <a:gd name="T13" fmla="*/ 92 h 216"/>
              <a:gd name="T14" fmla="*/ 13 w 216"/>
              <a:gd name="T15" fmla="*/ 114 h 216"/>
              <a:gd name="T16" fmla="*/ 22 w 216"/>
              <a:gd name="T17" fmla="*/ 132 h 216"/>
              <a:gd name="T18" fmla="*/ 34 w 216"/>
              <a:gd name="T19" fmla="*/ 149 h 216"/>
              <a:gd name="T20" fmla="*/ 51 w 216"/>
              <a:gd name="T21" fmla="*/ 162 h 216"/>
              <a:gd name="T22" fmla="*/ 71 w 216"/>
              <a:gd name="T23" fmla="*/ 170 h 216"/>
              <a:gd name="T24" fmla="*/ 92 w 216"/>
              <a:gd name="T25" fmla="*/ 173 h 216"/>
              <a:gd name="T26" fmla="*/ 114 w 216"/>
              <a:gd name="T27" fmla="*/ 170 h 216"/>
              <a:gd name="T28" fmla="*/ 132 w 216"/>
              <a:gd name="T29" fmla="*/ 162 h 216"/>
              <a:gd name="T30" fmla="*/ 149 w 216"/>
              <a:gd name="T31" fmla="*/ 149 h 216"/>
              <a:gd name="T32" fmla="*/ 162 w 216"/>
              <a:gd name="T33" fmla="*/ 132 h 216"/>
              <a:gd name="T34" fmla="*/ 170 w 216"/>
              <a:gd name="T35" fmla="*/ 114 h 216"/>
              <a:gd name="T36" fmla="*/ 173 w 216"/>
              <a:gd name="T37" fmla="*/ 92 h 216"/>
              <a:gd name="T38" fmla="*/ 170 w 216"/>
              <a:gd name="T39" fmla="*/ 71 h 216"/>
              <a:gd name="T40" fmla="*/ 162 w 216"/>
              <a:gd name="T41" fmla="*/ 51 h 216"/>
              <a:gd name="T42" fmla="*/ 149 w 216"/>
              <a:gd name="T43" fmla="*/ 34 h 216"/>
              <a:gd name="T44" fmla="*/ 132 w 216"/>
              <a:gd name="T45" fmla="*/ 22 h 216"/>
              <a:gd name="T46" fmla="*/ 114 w 216"/>
              <a:gd name="T47" fmla="*/ 13 h 216"/>
              <a:gd name="T48" fmla="*/ 92 w 216"/>
              <a:gd name="T49" fmla="*/ 10 h 216"/>
              <a:gd name="T50" fmla="*/ 92 w 216"/>
              <a:gd name="T51" fmla="*/ 0 h 216"/>
              <a:gd name="T52" fmla="*/ 117 w 216"/>
              <a:gd name="T53" fmla="*/ 4 h 216"/>
              <a:gd name="T54" fmla="*/ 139 w 216"/>
              <a:gd name="T55" fmla="*/ 13 h 216"/>
              <a:gd name="T56" fmla="*/ 157 w 216"/>
              <a:gd name="T57" fmla="*/ 27 h 216"/>
              <a:gd name="T58" fmla="*/ 171 w 216"/>
              <a:gd name="T59" fmla="*/ 46 h 216"/>
              <a:gd name="T60" fmla="*/ 181 w 216"/>
              <a:gd name="T61" fmla="*/ 67 h 216"/>
              <a:gd name="T62" fmla="*/ 183 w 216"/>
              <a:gd name="T63" fmla="*/ 92 h 216"/>
              <a:gd name="T64" fmla="*/ 181 w 216"/>
              <a:gd name="T65" fmla="*/ 114 h 216"/>
              <a:gd name="T66" fmla="*/ 173 w 216"/>
              <a:gd name="T67" fmla="*/ 135 h 216"/>
              <a:gd name="T68" fmla="*/ 160 w 216"/>
              <a:gd name="T69" fmla="*/ 153 h 216"/>
              <a:gd name="T70" fmla="*/ 161 w 216"/>
              <a:gd name="T71" fmla="*/ 153 h 216"/>
              <a:gd name="T72" fmla="*/ 215 w 216"/>
              <a:gd name="T73" fmla="*/ 207 h 216"/>
              <a:gd name="T74" fmla="*/ 216 w 216"/>
              <a:gd name="T75" fmla="*/ 209 h 216"/>
              <a:gd name="T76" fmla="*/ 216 w 216"/>
              <a:gd name="T77" fmla="*/ 212 h 216"/>
              <a:gd name="T78" fmla="*/ 215 w 216"/>
              <a:gd name="T79" fmla="*/ 215 h 216"/>
              <a:gd name="T80" fmla="*/ 212 w 216"/>
              <a:gd name="T81" fmla="*/ 216 h 216"/>
              <a:gd name="T82" fmla="*/ 211 w 216"/>
              <a:gd name="T83" fmla="*/ 216 h 216"/>
              <a:gd name="T84" fmla="*/ 208 w 216"/>
              <a:gd name="T85" fmla="*/ 216 h 216"/>
              <a:gd name="T86" fmla="*/ 207 w 216"/>
              <a:gd name="T87" fmla="*/ 215 h 216"/>
              <a:gd name="T88" fmla="*/ 153 w 216"/>
              <a:gd name="T89" fmla="*/ 161 h 216"/>
              <a:gd name="T90" fmla="*/ 153 w 216"/>
              <a:gd name="T91" fmla="*/ 160 h 216"/>
              <a:gd name="T92" fmla="*/ 135 w 216"/>
              <a:gd name="T93" fmla="*/ 173 h 216"/>
              <a:gd name="T94" fmla="*/ 114 w 216"/>
              <a:gd name="T95" fmla="*/ 181 h 216"/>
              <a:gd name="T96" fmla="*/ 92 w 216"/>
              <a:gd name="T97" fmla="*/ 183 h 216"/>
              <a:gd name="T98" fmla="*/ 67 w 216"/>
              <a:gd name="T99" fmla="*/ 181 h 216"/>
              <a:gd name="T100" fmla="*/ 46 w 216"/>
              <a:gd name="T101" fmla="*/ 171 h 216"/>
              <a:gd name="T102" fmla="*/ 27 w 216"/>
              <a:gd name="T103" fmla="*/ 157 h 216"/>
              <a:gd name="T104" fmla="*/ 13 w 216"/>
              <a:gd name="T105" fmla="*/ 139 h 216"/>
              <a:gd name="T106" fmla="*/ 4 w 216"/>
              <a:gd name="T107" fmla="*/ 117 h 216"/>
              <a:gd name="T108" fmla="*/ 0 w 216"/>
              <a:gd name="T109" fmla="*/ 92 h 216"/>
              <a:gd name="T110" fmla="*/ 4 w 216"/>
              <a:gd name="T111" fmla="*/ 67 h 216"/>
              <a:gd name="T112" fmla="*/ 13 w 216"/>
              <a:gd name="T113" fmla="*/ 46 h 216"/>
              <a:gd name="T114" fmla="*/ 27 w 216"/>
              <a:gd name="T115" fmla="*/ 27 h 216"/>
              <a:gd name="T116" fmla="*/ 46 w 216"/>
              <a:gd name="T117" fmla="*/ 13 h 216"/>
              <a:gd name="T118" fmla="*/ 67 w 216"/>
              <a:gd name="T119" fmla="*/ 4 h 216"/>
              <a:gd name="T120" fmla="*/ 92 w 216"/>
              <a:gd name="T1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216">
                <a:moveTo>
                  <a:pt x="92" y="10"/>
                </a:moveTo>
                <a:lnTo>
                  <a:pt x="71" y="13"/>
                </a:lnTo>
                <a:lnTo>
                  <a:pt x="51" y="22"/>
                </a:lnTo>
                <a:lnTo>
                  <a:pt x="34" y="34"/>
                </a:lnTo>
                <a:lnTo>
                  <a:pt x="22" y="51"/>
                </a:lnTo>
                <a:lnTo>
                  <a:pt x="13" y="71"/>
                </a:lnTo>
                <a:lnTo>
                  <a:pt x="10" y="92"/>
                </a:lnTo>
                <a:lnTo>
                  <a:pt x="13" y="114"/>
                </a:lnTo>
                <a:lnTo>
                  <a:pt x="22" y="132"/>
                </a:lnTo>
                <a:lnTo>
                  <a:pt x="34" y="149"/>
                </a:lnTo>
                <a:lnTo>
                  <a:pt x="51" y="162"/>
                </a:lnTo>
                <a:lnTo>
                  <a:pt x="71" y="170"/>
                </a:lnTo>
                <a:lnTo>
                  <a:pt x="92" y="173"/>
                </a:lnTo>
                <a:lnTo>
                  <a:pt x="114" y="170"/>
                </a:lnTo>
                <a:lnTo>
                  <a:pt x="132" y="162"/>
                </a:lnTo>
                <a:lnTo>
                  <a:pt x="149" y="149"/>
                </a:lnTo>
                <a:lnTo>
                  <a:pt x="162" y="132"/>
                </a:lnTo>
                <a:lnTo>
                  <a:pt x="170" y="114"/>
                </a:lnTo>
                <a:lnTo>
                  <a:pt x="173" y="92"/>
                </a:lnTo>
                <a:lnTo>
                  <a:pt x="170" y="71"/>
                </a:lnTo>
                <a:lnTo>
                  <a:pt x="162" y="51"/>
                </a:lnTo>
                <a:lnTo>
                  <a:pt x="149" y="34"/>
                </a:lnTo>
                <a:lnTo>
                  <a:pt x="132" y="22"/>
                </a:lnTo>
                <a:lnTo>
                  <a:pt x="114" y="13"/>
                </a:lnTo>
                <a:lnTo>
                  <a:pt x="92" y="10"/>
                </a:lnTo>
                <a:close/>
                <a:moveTo>
                  <a:pt x="92" y="0"/>
                </a:moveTo>
                <a:lnTo>
                  <a:pt x="117" y="4"/>
                </a:lnTo>
                <a:lnTo>
                  <a:pt x="139" y="13"/>
                </a:lnTo>
                <a:lnTo>
                  <a:pt x="157" y="27"/>
                </a:lnTo>
                <a:lnTo>
                  <a:pt x="171" y="46"/>
                </a:lnTo>
                <a:lnTo>
                  <a:pt x="181" y="67"/>
                </a:lnTo>
                <a:lnTo>
                  <a:pt x="183" y="92"/>
                </a:lnTo>
                <a:lnTo>
                  <a:pt x="181" y="114"/>
                </a:lnTo>
                <a:lnTo>
                  <a:pt x="173" y="135"/>
                </a:lnTo>
                <a:lnTo>
                  <a:pt x="160" y="153"/>
                </a:lnTo>
                <a:lnTo>
                  <a:pt x="161" y="153"/>
                </a:lnTo>
                <a:lnTo>
                  <a:pt x="215" y="207"/>
                </a:lnTo>
                <a:lnTo>
                  <a:pt x="216" y="209"/>
                </a:lnTo>
                <a:lnTo>
                  <a:pt x="216" y="212"/>
                </a:lnTo>
                <a:lnTo>
                  <a:pt x="215" y="215"/>
                </a:lnTo>
                <a:lnTo>
                  <a:pt x="212" y="216"/>
                </a:lnTo>
                <a:lnTo>
                  <a:pt x="211" y="216"/>
                </a:lnTo>
                <a:lnTo>
                  <a:pt x="208" y="216"/>
                </a:lnTo>
                <a:lnTo>
                  <a:pt x="207" y="215"/>
                </a:lnTo>
                <a:lnTo>
                  <a:pt x="153" y="161"/>
                </a:lnTo>
                <a:lnTo>
                  <a:pt x="153" y="160"/>
                </a:lnTo>
                <a:lnTo>
                  <a:pt x="135" y="173"/>
                </a:lnTo>
                <a:lnTo>
                  <a:pt x="114" y="181"/>
                </a:lnTo>
                <a:lnTo>
                  <a:pt x="92" y="183"/>
                </a:lnTo>
                <a:lnTo>
                  <a:pt x="67" y="181"/>
                </a:lnTo>
                <a:lnTo>
                  <a:pt x="46" y="171"/>
                </a:lnTo>
                <a:lnTo>
                  <a:pt x="27" y="157"/>
                </a:lnTo>
                <a:lnTo>
                  <a:pt x="13" y="139"/>
                </a:lnTo>
                <a:lnTo>
                  <a:pt x="4" y="117"/>
                </a:lnTo>
                <a:lnTo>
                  <a:pt x="0" y="92"/>
                </a:lnTo>
                <a:lnTo>
                  <a:pt x="4" y="67"/>
                </a:lnTo>
                <a:lnTo>
                  <a:pt x="13" y="46"/>
                </a:lnTo>
                <a:lnTo>
                  <a:pt x="27" y="27"/>
                </a:lnTo>
                <a:lnTo>
                  <a:pt x="46" y="13"/>
                </a:lnTo>
                <a:lnTo>
                  <a:pt x="67" y="4"/>
                </a:lnTo>
                <a:lnTo>
                  <a:pt x="9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580">
            <a:extLst>
              <a:ext uri="{FF2B5EF4-FFF2-40B4-BE49-F238E27FC236}">
                <a16:creationId xmlns:a16="http://schemas.microsoft.com/office/drawing/2014/main" id="{2BF4D565-18B7-477E-830B-47D9C183353B}"/>
              </a:ext>
            </a:extLst>
          </p:cNvPr>
          <p:cNvSpPr>
            <a:spLocks noEditPoints="1"/>
          </p:cNvSpPr>
          <p:nvPr/>
        </p:nvSpPr>
        <p:spPr bwMode="auto">
          <a:xfrm>
            <a:off x="7782207" y="2047806"/>
            <a:ext cx="342900" cy="342900"/>
          </a:xfrm>
          <a:custGeom>
            <a:avLst/>
            <a:gdLst>
              <a:gd name="T0" fmla="*/ 59 w 216"/>
              <a:gd name="T1" fmla="*/ 206 h 216"/>
              <a:gd name="T2" fmla="*/ 140 w 216"/>
              <a:gd name="T3" fmla="*/ 10 h 216"/>
              <a:gd name="T4" fmla="*/ 123 w 216"/>
              <a:gd name="T5" fmla="*/ 33 h 216"/>
              <a:gd name="T6" fmla="*/ 92 w 216"/>
              <a:gd name="T7" fmla="*/ 79 h 216"/>
              <a:gd name="T8" fmla="*/ 71 w 216"/>
              <a:gd name="T9" fmla="*/ 198 h 216"/>
              <a:gd name="T10" fmla="*/ 173 w 216"/>
              <a:gd name="T11" fmla="*/ 206 h 216"/>
              <a:gd name="T12" fmla="*/ 186 w 216"/>
              <a:gd name="T13" fmla="*/ 200 h 216"/>
              <a:gd name="T14" fmla="*/ 189 w 216"/>
              <a:gd name="T15" fmla="*/ 189 h 216"/>
              <a:gd name="T16" fmla="*/ 185 w 216"/>
              <a:gd name="T17" fmla="*/ 182 h 216"/>
              <a:gd name="T18" fmla="*/ 185 w 216"/>
              <a:gd name="T19" fmla="*/ 177 h 216"/>
              <a:gd name="T20" fmla="*/ 190 w 216"/>
              <a:gd name="T21" fmla="*/ 171 h 216"/>
              <a:gd name="T22" fmla="*/ 194 w 216"/>
              <a:gd name="T23" fmla="*/ 165 h 216"/>
              <a:gd name="T24" fmla="*/ 191 w 216"/>
              <a:gd name="T25" fmla="*/ 157 h 216"/>
              <a:gd name="T26" fmla="*/ 189 w 216"/>
              <a:gd name="T27" fmla="*/ 152 h 216"/>
              <a:gd name="T28" fmla="*/ 194 w 216"/>
              <a:gd name="T29" fmla="*/ 147 h 216"/>
              <a:gd name="T30" fmla="*/ 199 w 216"/>
              <a:gd name="T31" fmla="*/ 140 h 216"/>
              <a:gd name="T32" fmla="*/ 199 w 216"/>
              <a:gd name="T33" fmla="*/ 132 h 216"/>
              <a:gd name="T34" fmla="*/ 195 w 216"/>
              <a:gd name="T35" fmla="*/ 127 h 216"/>
              <a:gd name="T36" fmla="*/ 196 w 216"/>
              <a:gd name="T37" fmla="*/ 120 h 216"/>
              <a:gd name="T38" fmla="*/ 203 w 216"/>
              <a:gd name="T39" fmla="*/ 117 h 216"/>
              <a:gd name="T40" fmla="*/ 204 w 216"/>
              <a:gd name="T41" fmla="*/ 105 h 216"/>
              <a:gd name="T42" fmla="*/ 183 w 216"/>
              <a:gd name="T43" fmla="*/ 97 h 216"/>
              <a:gd name="T44" fmla="*/ 139 w 216"/>
              <a:gd name="T45" fmla="*/ 94 h 216"/>
              <a:gd name="T46" fmla="*/ 140 w 216"/>
              <a:gd name="T47" fmla="*/ 75 h 216"/>
              <a:gd name="T48" fmla="*/ 152 w 216"/>
              <a:gd name="T49" fmla="*/ 27 h 216"/>
              <a:gd name="T50" fmla="*/ 149 w 216"/>
              <a:gd name="T51" fmla="*/ 14 h 216"/>
              <a:gd name="T52" fmla="*/ 140 w 216"/>
              <a:gd name="T53" fmla="*/ 10 h 216"/>
              <a:gd name="T54" fmla="*/ 157 w 216"/>
              <a:gd name="T55" fmla="*/ 8 h 216"/>
              <a:gd name="T56" fmla="*/ 157 w 216"/>
              <a:gd name="T57" fmla="*/ 58 h 216"/>
              <a:gd name="T58" fmla="*/ 198 w 216"/>
              <a:gd name="T59" fmla="*/ 88 h 216"/>
              <a:gd name="T60" fmla="*/ 216 w 216"/>
              <a:gd name="T61" fmla="*/ 111 h 216"/>
              <a:gd name="T62" fmla="*/ 211 w 216"/>
              <a:gd name="T63" fmla="*/ 123 h 216"/>
              <a:gd name="T64" fmla="*/ 211 w 216"/>
              <a:gd name="T65" fmla="*/ 136 h 216"/>
              <a:gd name="T66" fmla="*/ 203 w 216"/>
              <a:gd name="T67" fmla="*/ 153 h 216"/>
              <a:gd name="T68" fmla="*/ 196 w 216"/>
              <a:gd name="T69" fmla="*/ 181 h 216"/>
              <a:gd name="T70" fmla="*/ 199 w 216"/>
              <a:gd name="T71" fmla="*/ 185 h 216"/>
              <a:gd name="T72" fmla="*/ 199 w 216"/>
              <a:gd name="T73" fmla="*/ 189 h 216"/>
              <a:gd name="T74" fmla="*/ 198 w 216"/>
              <a:gd name="T75" fmla="*/ 202 h 216"/>
              <a:gd name="T76" fmla="*/ 173 w 216"/>
              <a:gd name="T77" fmla="*/ 216 h 216"/>
              <a:gd name="T78" fmla="*/ 84 w 216"/>
              <a:gd name="T79" fmla="*/ 212 h 216"/>
              <a:gd name="T80" fmla="*/ 69 w 216"/>
              <a:gd name="T81" fmla="*/ 213 h 216"/>
              <a:gd name="T82" fmla="*/ 5 w 216"/>
              <a:gd name="T83" fmla="*/ 216 h 216"/>
              <a:gd name="T84" fmla="*/ 0 w 216"/>
              <a:gd name="T85" fmla="*/ 211 h 216"/>
              <a:gd name="T86" fmla="*/ 3 w 216"/>
              <a:gd name="T87" fmla="*/ 76 h 216"/>
              <a:gd name="T88" fmla="*/ 68 w 216"/>
              <a:gd name="T89" fmla="*/ 76 h 216"/>
              <a:gd name="T90" fmla="*/ 71 w 216"/>
              <a:gd name="T91" fmla="*/ 82 h 216"/>
              <a:gd name="T92" fmla="*/ 99 w 216"/>
              <a:gd name="T93" fmla="*/ 52 h 216"/>
              <a:gd name="T94" fmla="*/ 114 w 216"/>
              <a:gd name="T95" fmla="*/ 27 h 216"/>
              <a:gd name="T96" fmla="*/ 124 w 216"/>
              <a:gd name="T97" fmla="*/ 8 h 216"/>
              <a:gd name="T98" fmla="*/ 136 w 216"/>
              <a:gd name="T9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16">
                <a:moveTo>
                  <a:pt x="10" y="86"/>
                </a:moveTo>
                <a:lnTo>
                  <a:pt x="10" y="206"/>
                </a:lnTo>
                <a:lnTo>
                  <a:pt x="59" y="206"/>
                </a:lnTo>
                <a:lnTo>
                  <a:pt x="59" y="86"/>
                </a:lnTo>
                <a:lnTo>
                  <a:pt x="10" y="86"/>
                </a:lnTo>
                <a:close/>
                <a:moveTo>
                  <a:pt x="140" y="10"/>
                </a:moveTo>
                <a:lnTo>
                  <a:pt x="135" y="14"/>
                </a:lnTo>
                <a:lnTo>
                  <a:pt x="130" y="22"/>
                </a:lnTo>
                <a:lnTo>
                  <a:pt x="123" y="33"/>
                </a:lnTo>
                <a:lnTo>
                  <a:pt x="117" y="46"/>
                </a:lnTo>
                <a:lnTo>
                  <a:pt x="109" y="59"/>
                </a:lnTo>
                <a:lnTo>
                  <a:pt x="92" y="79"/>
                </a:lnTo>
                <a:lnTo>
                  <a:pt x="72" y="94"/>
                </a:lnTo>
                <a:lnTo>
                  <a:pt x="71" y="94"/>
                </a:lnTo>
                <a:lnTo>
                  <a:pt x="71" y="198"/>
                </a:lnTo>
                <a:lnTo>
                  <a:pt x="105" y="203"/>
                </a:lnTo>
                <a:lnTo>
                  <a:pt x="140" y="206"/>
                </a:lnTo>
                <a:lnTo>
                  <a:pt x="173" y="206"/>
                </a:lnTo>
                <a:lnTo>
                  <a:pt x="178" y="204"/>
                </a:lnTo>
                <a:lnTo>
                  <a:pt x="183" y="203"/>
                </a:lnTo>
                <a:lnTo>
                  <a:pt x="186" y="200"/>
                </a:lnTo>
                <a:lnTo>
                  <a:pt x="189" y="196"/>
                </a:lnTo>
                <a:lnTo>
                  <a:pt x="189" y="191"/>
                </a:lnTo>
                <a:lnTo>
                  <a:pt x="189" y="189"/>
                </a:lnTo>
                <a:lnTo>
                  <a:pt x="187" y="186"/>
                </a:lnTo>
                <a:lnTo>
                  <a:pt x="186" y="185"/>
                </a:lnTo>
                <a:lnTo>
                  <a:pt x="185" y="182"/>
                </a:lnTo>
                <a:lnTo>
                  <a:pt x="185" y="181"/>
                </a:lnTo>
                <a:lnTo>
                  <a:pt x="183" y="178"/>
                </a:lnTo>
                <a:lnTo>
                  <a:pt x="185" y="177"/>
                </a:lnTo>
                <a:lnTo>
                  <a:pt x="186" y="174"/>
                </a:lnTo>
                <a:lnTo>
                  <a:pt x="187" y="173"/>
                </a:lnTo>
                <a:lnTo>
                  <a:pt x="190" y="171"/>
                </a:lnTo>
                <a:lnTo>
                  <a:pt x="192" y="170"/>
                </a:lnTo>
                <a:lnTo>
                  <a:pt x="194" y="168"/>
                </a:lnTo>
                <a:lnTo>
                  <a:pt x="194" y="165"/>
                </a:lnTo>
                <a:lnTo>
                  <a:pt x="194" y="161"/>
                </a:lnTo>
                <a:lnTo>
                  <a:pt x="192" y="158"/>
                </a:lnTo>
                <a:lnTo>
                  <a:pt x="191" y="157"/>
                </a:lnTo>
                <a:lnTo>
                  <a:pt x="190" y="156"/>
                </a:lnTo>
                <a:lnTo>
                  <a:pt x="190" y="153"/>
                </a:lnTo>
                <a:lnTo>
                  <a:pt x="189" y="152"/>
                </a:lnTo>
                <a:lnTo>
                  <a:pt x="190" y="149"/>
                </a:lnTo>
                <a:lnTo>
                  <a:pt x="191" y="148"/>
                </a:lnTo>
                <a:lnTo>
                  <a:pt x="194" y="147"/>
                </a:lnTo>
                <a:lnTo>
                  <a:pt x="195" y="145"/>
                </a:lnTo>
                <a:lnTo>
                  <a:pt x="198" y="143"/>
                </a:lnTo>
                <a:lnTo>
                  <a:pt x="199" y="140"/>
                </a:lnTo>
                <a:lnTo>
                  <a:pt x="200" y="137"/>
                </a:lnTo>
                <a:lnTo>
                  <a:pt x="199" y="135"/>
                </a:lnTo>
                <a:lnTo>
                  <a:pt x="199" y="132"/>
                </a:lnTo>
                <a:lnTo>
                  <a:pt x="198" y="130"/>
                </a:lnTo>
                <a:lnTo>
                  <a:pt x="196" y="128"/>
                </a:lnTo>
                <a:lnTo>
                  <a:pt x="195" y="127"/>
                </a:lnTo>
                <a:lnTo>
                  <a:pt x="194" y="124"/>
                </a:lnTo>
                <a:lnTo>
                  <a:pt x="195" y="122"/>
                </a:lnTo>
                <a:lnTo>
                  <a:pt x="196" y="120"/>
                </a:lnTo>
                <a:lnTo>
                  <a:pt x="199" y="119"/>
                </a:lnTo>
                <a:lnTo>
                  <a:pt x="200" y="118"/>
                </a:lnTo>
                <a:lnTo>
                  <a:pt x="203" y="117"/>
                </a:lnTo>
                <a:lnTo>
                  <a:pt x="204" y="114"/>
                </a:lnTo>
                <a:lnTo>
                  <a:pt x="206" y="111"/>
                </a:lnTo>
                <a:lnTo>
                  <a:pt x="204" y="105"/>
                </a:lnTo>
                <a:lnTo>
                  <a:pt x="200" y="101"/>
                </a:lnTo>
                <a:lnTo>
                  <a:pt x="194" y="98"/>
                </a:lnTo>
                <a:lnTo>
                  <a:pt x="183" y="97"/>
                </a:lnTo>
                <a:lnTo>
                  <a:pt x="164" y="97"/>
                </a:lnTo>
                <a:lnTo>
                  <a:pt x="149" y="97"/>
                </a:lnTo>
                <a:lnTo>
                  <a:pt x="139" y="94"/>
                </a:lnTo>
                <a:lnTo>
                  <a:pt x="135" y="92"/>
                </a:lnTo>
                <a:lnTo>
                  <a:pt x="135" y="86"/>
                </a:lnTo>
                <a:lnTo>
                  <a:pt x="140" y="75"/>
                </a:lnTo>
                <a:lnTo>
                  <a:pt x="145" y="60"/>
                </a:lnTo>
                <a:lnTo>
                  <a:pt x="149" y="43"/>
                </a:lnTo>
                <a:lnTo>
                  <a:pt x="152" y="27"/>
                </a:lnTo>
                <a:lnTo>
                  <a:pt x="151" y="22"/>
                </a:lnTo>
                <a:lnTo>
                  <a:pt x="151" y="18"/>
                </a:lnTo>
                <a:lnTo>
                  <a:pt x="149" y="14"/>
                </a:lnTo>
                <a:lnTo>
                  <a:pt x="147" y="13"/>
                </a:lnTo>
                <a:lnTo>
                  <a:pt x="144" y="12"/>
                </a:lnTo>
                <a:lnTo>
                  <a:pt x="140" y="10"/>
                </a:lnTo>
                <a:close/>
                <a:moveTo>
                  <a:pt x="140" y="0"/>
                </a:moveTo>
                <a:lnTo>
                  <a:pt x="151" y="1"/>
                </a:lnTo>
                <a:lnTo>
                  <a:pt x="157" y="8"/>
                </a:lnTo>
                <a:lnTo>
                  <a:pt x="161" y="16"/>
                </a:lnTo>
                <a:lnTo>
                  <a:pt x="162" y="27"/>
                </a:lnTo>
                <a:lnTo>
                  <a:pt x="157" y="58"/>
                </a:lnTo>
                <a:lnTo>
                  <a:pt x="148" y="85"/>
                </a:lnTo>
                <a:lnTo>
                  <a:pt x="183" y="86"/>
                </a:lnTo>
                <a:lnTo>
                  <a:pt x="198" y="88"/>
                </a:lnTo>
                <a:lnTo>
                  <a:pt x="207" y="93"/>
                </a:lnTo>
                <a:lnTo>
                  <a:pt x="213" y="101"/>
                </a:lnTo>
                <a:lnTo>
                  <a:pt x="216" y="111"/>
                </a:lnTo>
                <a:lnTo>
                  <a:pt x="216" y="115"/>
                </a:lnTo>
                <a:lnTo>
                  <a:pt x="213" y="119"/>
                </a:lnTo>
                <a:lnTo>
                  <a:pt x="211" y="123"/>
                </a:lnTo>
                <a:lnTo>
                  <a:pt x="208" y="126"/>
                </a:lnTo>
                <a:lnTo>
                  <a:pt x="208" y="127"/>
                </a:lnTo>
                <a:lnTo>
                  <a:pt x="211" y="136"/>
                </a:lnTo>
                <a:lnTo>
                  <a:pt x="209" y="145"/>
                </a:lnTo>
                <a:lnTo>
                  <a:pt x="202" y="153"/>
                </a:lnTo>
                <a:lnTo>
                  <a:pt x="203" y="153"/>
                </a:lnTo>
                <a:lnTo>
                  <a:pt x="206" y="164"/>
                </a:lnTo>
                <a:lnTo>
                  <a:pt x="203" y="173"/>
                </a:lnTo>
                <a:lnTo>
                  <a:pt x="196" y="181"/>
                </a:lnTo>
                <a:lnTo>
                  <a:pt x="196" y="181"/>
                </a:lnTo>
                <a:lnTo>
                  <a:pt x="198" y="183"/>
                </a:lnTo>
                <a:lnTo>
                  <a:pt x="199" y="185"/>
                </a:lnTo>
                <a:lnTo>
                  <a:pt x="199" y="186"/>
                </a:lnTo>
                <a:lnTo>
                  <a:pt x="199" y="187"/>
                </a:lnTo>
                <a:lnTo>
                  <a:pt x="199" y="189"/>
                </a:lnTo>
                <a:lnTo>
                  <a:pt x="199" y="190"/>
                </a:lnTo>
                <a:lnTo>
                  <a:pt x="200" y="191"/>
                </a:lnTo>
                <a:lnTo>
                  <a:pt x="198" y="202"/>
                </a:lnTo>
                <a:lnTo>
                  <a:pt x="192" y="209"/>
                </a:lnTo>
                <a:lnTo>
                  <a:pt x="183" y="215"/>
                </a:lnTo>
                <a:lnTo>
                  <a:pt x="173" y="216"/>
                </a:lnTo>
                <a:lnTo>
                  <a:pt x="140" y="216"/>
                </a:lnTo>
                <a:lnTo>
                  <a:pt x="113" y="215"/>
                </a:lnTo>
                <a:lnTo>
                  <a:pt x="84" y="212"/>
                </a:lnTo>
                <a:lnTo>
                  <a:pt x="71" y="209"/>
                </a:lnTo>
                <a:lnTo>
                  <a:pt x="71" y="211"/>
                </a:lnTo>
                <a:lnTo>
                  <a:pt x="69" y="213"/>
                </a:lnTo>
                <a:lnTo>
                  <a:pt x="68" y="215"/>
                </a:lnTo>
                <a:lnTo>
                  <a:pt x="65" y="216"/>
                </a:lnTo>
                <a:lnTo>
                  <a:pt x="5" y="216"/>
                </a:lnTo>
                <a:lnTo>
                  <a:pt x="3" y="215"/>
                </a:lnTo>
                <a:lnTo>
                  <a:pt x="1" y="213"/>
                </a:lnTo>
                <a:lnTo>
                  <a:pt x="0" y="211"/>
                </a:lnTo>
                <a:lnTo>
                  <a:pt x="0" y="81"/>
                </a:lnTo>
                <a:lnTo>
                  <a:pt x="1" y="79"/>
                </a:lnTo>
                <a:lnTo>
                  <a:pt x="3" y="76"/>
                </a:lnTo>
                <a:lnTo>
                  <a:pt x="5" y="76"/>
                </a:lnTo>
                <a:lnTo>
                  <a:pt x="65" y="76"/>
                </a:lnTo>
                <a:lnTo>
                  <a:pt x="68" y="76"/>
                </a:lnTo>
                <a:lnTo>
                  <a:pt x="69" y="79"/>
                </a:lnTo>
                <a:lnTo>
                  <a:pt x="71" y="81"/>
                </a:lnTo>
                <a:lnTo>
                  <a:pt x="71" y="82"/>
                </a:lnTo>
                <a:lnTo>
                  <a:pt x="81" y="73"/>
                </a:lnTo>
                <a:lnTo>
                  <a:pt x="90" y="64"/>
                </a:lnTo>
                <a:lnTo>
                  <a:pt x="99" y="52"/>
                </a:lnTo>
                <a:lnTo>
                  <a:pt x="106" y="43"/>
                </a:lnTo>
                <a:lnTo>
                  <a:pt x="109" y="37"/>
                </a:lnTo>
                <a:lnTo>
                  <a:pt x="114" y="27"/>
                </a:lnTo>
                <a:lnTo>
                  <a:pt x="119" y="18"/>
                </a:lnTo>
                <a:lnTo>
                  <a:pt x="122" y="13"/>
                </a:lnTo>
                <a:lnTo>
                  <a:pt x="124" y="8"/>
                </a:lnTo>
                <a:lnTo>
                  <a:pt x="128" y="5"/>
                </a:lnTo>
                <a:lnTo>
                  <a:pt x="132" y="3"/>
                </a:lnTo>
                <a:lnTo>
                  <a:pt x="136" y="0"/>
                </a:lnTo>
                <a:lnTo>
                  <a:pt x="14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11" name="Groep 310">
            <a:extLst>
              <a:ext uri="{FF2B5EF4-FFF2-40B4-BE49-F238E27FC236}">
                <a16:creationId xmlns:a16="http://schemas.microsoft.com/office/drawing/2014/main" id="{70FC8BAC-7807-42E5-B786-2FA30A350B47}"/>
              </a:ext>
            </a:extLst>
          </p:cNvPr>
          <p:cNvGrpSpPr/>
          <p:nvPr/>
        </p:nvGrpSpPr>
        <p:grpSpPr>
          <a:xfrm>
            <a:off x="1147234" y="3409523"/>
            <a:ext cx="342900" cy="342901"/>
            <a:chOff x="4386883" y="2743200"/>
            <a:chExt cx="342900" cy="342901"/>
          </a:xfrm>
          <a:solidFill>
            <a:schemeClr val="tx2"/>
          </a:solidFill>
        </p:grpSpPr>
        <p:sp>
          <p:nvSpPr>
            <p:cNvPr id="312" name="Freeform 114">
              <a:extLst>
                <a:ext uri="{FF2B5EF4-FFF2-40B4-BE49-F238E27FC236}">
                  <a16:creationId xmlns:a16="http://schemas.microsoft.com/office/drawing/2014/main" id="{72E8D5BF-1863-4E2B-95B4-6E82F54EFBF7}"/>
                </a:ext>
              </a:extLst>
            </p:cNvPr>
            <p:cNvSpPr>
              <a:spLocks/>
            </p:cNvSpPr>
            <p:nvPr/>
          </p:nvSpPr>
          <p:spPr bwMode="auto">
            <a:xfrm>
              <a:off x="4386883" y="2743200"/>
              <a:ext cx="342900" cy="342900"/>
            </a:xfrm>
            <a:custGeom>
              <a:avLst/>
              <a:gdLst>
                <a:gd name="T0" fmla="*/ 178 w 216"/>
                <a:gd name="T1" fmla="*/ 0 h 216"/>
                <a:gd name="T2" fmla="*/ 211 w 216"/>
                <a:gd name="T3" fmla="*/ 0 h 216"/>
                <a:gd name="T4" fmla="*/ 213 w 216"/>
                <a:gd name="T5" fmla="*/ 1 h 216"/>
                <a:gd name="T6" fmla="*/ 215 w 216"/>
                <a:gd name="T7" fmla="*/ 3 h 216"/>
                <a:gd name="T8" fmla="*/ 216 w 216"/>
                <a:gd name="T9" fmla="*/ 5 h 216"/>
                <a:gd name="T10" fmla="*/ 216 w 216"/>
                <a:gd name="T11" fmla="*/ 38 h 216"/>
                <a:gd name="T12" fmla="*/ 215 w 216"/>
                <a:gd name="T13" fmla="*/ 41 h 216"/>
                <a:gd name="T14" fmla="*/ 213 w 216"/>
                <a:gd name="T15" fmla="*/ 42 h 216"/>
                <a:gd name="T16" fmla="*/ 211 w 216"/>
                <a:gd name="T17" fmla="*/ 43 h 216"/>
                <a:gd name="T18" fmla="*/ 208 w 216"/>
                <a:gd name="T19" fmla="*/ 42 h 216"/>
                <a:gd name="T20" fmla="*/ 206 w 216"/>
                <a:gd name="T21" fmla="*/ 41 h 216"/>
                <a:gd name="T22" fmla="*/ 206 w 216"/>
                <a:gd name="T23" fmla="*/ 38 h 216"/>
                <a:gd name="T24" fmla="*/ 206 w 216"/>
                <a:gd name="T25" fmla="*/ 18 h 216"/>
                <a:gd name="T26" fmla="*/ 9 w 216"/>
                <a:gd name="T27" fmla="*/ 215 h 216"/>
                <a:gd name="T28" fmla="*/ 8 w 216"/>
                <a:gd name="T29" fmla="*/ 216 h 216"/>
                <a:gd name="T30" fmla="*/ 5 w 216"/>
                <a:gd name="T31" fmla="*/ 216 h 216"/>
                <a:gd name="T32" fmla="*/ 4 w 216"/>
                <a:gd name="T33" fmla="*/ 216 h 216"/>
                <a:gd name="T34" fmla="*/ 1 w 216"/>
                <a:gd name="T35" fmla="*/ 215 h 216"/>
                <a:gd name="T36" fmla="*/ 0 w 216"/>
                <a:gd name="T37" fmla="*/ 212 h 216"/>
                <a:gd name="T38" fmla="*/ 0 w 216"/>
                <a:gd name="T39" fmla="*/ 209 h 216"/>
                <a:gd name="T40" fmla="*/ 1 w 216"/>
                <a:gd name="T41" fmla="*/ 207 h 216"/>
                <a:gd name="T42" fmla="*/ 198 w 216"/>
                <a:gd name="T43" fmla="*/ 10 h 216"/>
                <a:gd name="T44" fmla="*/ 178 w 216"/>
                <a:gd name="T45" fmla="*/ 10 h 216"/>
                <a:gd name="T46" fmla="*/ 175 w 216"/>
                <a:gd name="T47" fmla="*/ 10 h 216"/>
                <a:gd name="T48" fmla="*/ 174 w 216"/>
                <a:gd name="T49" fmla="*/ 8 h 216"/>
                <a:gd name="T50" fmla="*/ 173 w 216"/>
                <a:gd name="T51" fmla="*/ 5 h 216"/>
                <a:gd name="T52" fmla="*/ 174 w 216"/>
                <a:gd name="T53" fmla="*/ 3 h 216"/>
                <a:gd name="T54" fmla="*/ 175 w 216"/>
                <a:gd name="T55" fmla="*/ 1 h 216"/>
                <a:gd name="T56" fmla="*/ 178 w 216"/>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 h="216">
                  <a:moveTo>
                    <a:pt x="178" y="0"/>
                  </a:moveTo>
                  <a:lnTo>
                    <a:pt x="211" y="0"/>
                  </a:lnTo>
                  <a:lnTo>
                    <a:pt x="213" y="1"/>
                  </a:lnTo>
                  <a:lnTo>
                    <a:pt x="215" y="3"/>
                  </a:lnTo>
                  <a:lnTo>
                    <a:pt x="216" y="5"/>
                  </a:lnTo>
                  <a:lnTo>
                    <a:pt x="216" y="38"/>
                  </a:lnTo>
                  <a:lnTo>
                    <a:pt x="215" y="41"/>
                  </a:lnTo>
                  <a:lnTo>
                    <a:pt x="213" y="42"/>
                  </a:lnTo>
                  <a:lnTo>
                    <a:pt x="211" y="43"/>
                  </a:lnTo>
                  <a:lnTo>
                    <a:pt x="208" y="42"/>
                  </a:lnTo>
                  <a:lnTo>
                    <a:pt x="206" y="41"/>
                  </a:lnTo>
                  <a:lnTo>
                    <a:pt x="206" y="38"/>
                  </a:lnTo>
                  <a:lnTo>
                    <a:pt x="206" y="18"/>
                  </a:lnTo>
                  <a:lnTo>
                    <a:pt x="9" y="215"/>
                  </a:lnTo>
                  <a:lnTo>
                    <a:pt x="8" y="216"/>
                  </a:lnTo>
                  <a:lnTo>
                    <a:pt x="5" y="216"/>
                  </a:lnTo>
                  <a:lnTo>
                    <a:pt x="4" y="216"/>
                  </a:lnTo>
                  <a:lnTo>
                    <a:pt x="1" y="215"/>
                  </a:lnTo>
                  <a:lnTo>
                    <a:pt x="0" y="212"/>
                  </a:lnTo>
                  <a:lnTo>
                    <a:pt x="0" y="209"/>
                  </a:lnTo>
                  <a:lnTo>
                    <a:pt x="1" y="207"/>
                  </a:lnTo>
                  <a:lnTo>
                    <a:pt x="198" y="10"/>
                  </a:lnTo>
                  <a:lnTo>
                    <a:pt x="178" y="10"/>
                  </a:lnTo>
                  <a:lnTo>
                    <a:pt x="175" y="10"/>
                  </a:lnTo>
                  <a:lnTo>
                    <a:pt x="174" y="8"/>
                  </a:lnTo>
                  <a:lnTo>
                    <a:pt x="173" y="5"/>
                  </a:lnTo>
                  <a:lnTo>
                    <a:pt x="174" y="3"/>
                  </a:lnTo>
                  <a:lnTo>
                    <a:pt x="175" y="1"/>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15">
              <a:extLst>
                <a:ext uri="{FF2B5EF4-FFF2-40B4-BE49-F238E27FC236}">
                  <a16:creationId xmlns:a16="http://schemas.microsoft.com/office/drawing/2014/main" id="{0D714C4A-084E-4ED8-9A71-0400FF489D56}"/>
                </a:ext>
              </a:extLst>
            </p:cNvPr>
            <p:cNvSpPr>
              <a:spLocks/>
            </p:cNvSpPr>
            <p:nvPr/>
          </p:nvSpPr>
          <p:spPr bwMode="auto">
            <a:xfrm>
              <a:off x="4677396" y="2828925"/>
              <a:ext cx="19050" cy="257175"/>
            </a:xfrm>
            <a:custGeom>
              <a:avLst/>
              <a:gdLst>
                <a:gd name="T0" fmla="*/ 6 w 12"/>
                <a:gd name="T1" fmla="*/ 0 h 162"/>
                <a:gd name="T2" fmla="*/ 8 w 12"/>
                <a:gd name="T3" fmla="*/ 1 h 162"/>
                <a:gd name="T4" fmla="*/ 11 w 12"/>
                <a:gd name="T5" fmla="*/ 2 h 162"/>
                <a:gd name="T6" fmla="*/ 12 w 12"/>
                <a:gd name="T7" fmla="*/ 5 h 162"/>
                <a:gd name="T8" fmla="*/ 12 w 12"/>
                <a:gd name="T9" fmla="*/ 157 h 162"/>
                <a:gd name="T10" fmla="*/ 11 w 12"/>
                <a:gd name="T11" fmla="*/ 159 h 162"/>
                <a:gd name="T12" fmla="*/ 8 w 12"/>
                <a:gd name="T13" fmla="*/ 161 h 162"/>
                <a:gd name="T14" fmla="*/ 6 w 12"/>
                <a:gd name="T15" fmla="*/ 162 h 162"/>
                <a:gd name="T16" fmla="*/ 3 w 12"/>
                <a:gd name="T17" fmla="*/ 161 h 162"/>
                <a:gd name="T18" fmla="*/ 2 w 12"/>
                <a:gd name="T19" fmla="*/ 159 h 162"/>
                <a:gd name="T20" fmla="*/ 0 w 12"/>
                <a:gd name="T21" fmla="*/ 157 h 162"/>
                <a:gd name="T22" fmla="*/ 0 w 12"/>
                <a:gd name="T23" fmla="*/ 5 h 162"/>
                <a:gd name="T24" fmla="*/ 2 w 12"/>
                <a:gd name="T25" fmla="*/ 2 h 162"/>
                <a:gd name="T26" fmla="*/ 3 w 12"/>
                <a:gd name="T27" fmla="*/ 1 h 162"/>
                <a:gd name="T28" fmla="*/ 6 w 12"/>
                <a:gd name="T2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2">
                  <a:moveTo>
                    <a:pt x="6" y="0"/>
                  </a:moveTo>
                  <a:lnTo>
                    <a:pt x="8" y="1"/>
                  </a:lnTo>
                  <a:lnTo>
                    <a:pt x="11" y="2"/>
                  </a:lnTo>
                  <a:lnTo>
                    <a:pt x="12" y="5"/>
                  </a:lnTo>
                  <a:lnTo>
                    <a:pt x="12" y="157"/>
                  </a:lnTo>
                  <a:lnTo>
                    <a:pt x="11" y="159"/>
                  </a:lnTo>
                  <a:lnTo>
                    <a:pt x="8" y="161"/>
                  </a:lnTo>
                  <a:lnTo>
                    <a:pt x="6" y="162"/>
                  </a:lnTo>
                  <a:lnTo>
                    <a:pt x="3" y="161"/>
                  </a:lnTo>
                  <a:lnTo>
                    <a:pt x="2" y="159"/>
                  </a:lnTo>
                  <a:lnTo>
                    <a:pt x="0" y="157"/>
                  </a:lnTo>
                  <a:lnTo>
                    <a:pt x="0" y="5"/>
                  </a:lnTo>
                  <a:lnTo>
                    <a:pt x="2" y="2"/>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16">
              <a:extLst>
                <a:ext uri="{FF2B5EF4-FFF2-40B4-BE49-F238E27FC236}">
                  <a16:creationId xmlns:a16="http://schemas.microsoft.com/office/drawing/2014/main" id="{E9708355-8C6B-408E-BB9A-29492219398A}"/>
                </a:ext>
              </a:extLst>
            </p:cNvPr>
            <p:cNvSpPr>
              <a:spLocks/>
            </p:cNvSpPr>
            <p:nvPr/>
          </p:nvSpPr>
          <p:spPr bwMode="auto">
            <a:xfrm>
              <a:off x="4609133" y="2897188"/>
              <a:ext cx="17463" cy="188913"/>
            </a:xfrm>
            <a:custGeom>
              <a:avLst/>
              <a:gdLst>
                <a:gd name="T0" fmla="*/ 5 w 11"/>
                <a:gd name="T1" fmla="*/ 0 h 119"/>
                <a:gd name="T2" fmla="*/ 8 w 11"/>
                <a:gd name="T3" fmla="*/ 1 h 119"/>
                <a:gd name="T4" fmla="*/ 11 w 11"/>
                <a:gd name="T5" fmla="*/ 2 h 119"/>
                <a:gd name="T6" fmla="*/ 11 w 11"/>
                <a:gd name="T7" fmla="*/ 5 h 119"/>
                <a:gd name="T8" fmla="*/ 11 w 11"/>
                <a:gd name="T9" fmla="*/ 114 h 119"/>
                <a:gd name="T10" fmla="*/ 11 w 11"/>
                <a:gd name="T11" fmla="*/ 116 h 119"/>
                <a:gd name="T12" fmla="*/ 8 w 11"/>
                <a:gd name="T13" fmla="*/ 118 h 119"/>
                <a:gd name="T14" fmla="*/ 5 w 11"/>
                <a:gd name="T15" fmla="*/ 119 h 119"/>
                <a:gd name="T16" fmla="*/ 3 w 11"/>
                <a:gd name="T17" fmla="*/ 118 h 119"/>
                <a:gd name="T18" fmla="*/ 1 w 11"/>
                <a:gd name="T19" fmla="*/ 116 h 119"/>
                <a:gd name="T20" fmla="*/ 0 w 11"/>
                <a:gd name="T21" fmla="*/ 114 h 119"/>
                <a:gd name="T22" fmla="*/ 0 w 11"/>
                <a:gd name="T23" fmla="*/ 5 h 119"/>
                <a:gd name="T24" fmla="*/ 1 w 11"/>
                <a:gd name="T25" fmla="*/ 2 h 119"/>
                <a:gd name="T26" fmla="*/ 3 w 11"/>
                <a:gd name="T27" fmla="*/ 1 h 119"/>
                <a:gd name="T28" fmla="*/ 5 w 11"/>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9">
                  <a:moveTo>
                    <a:pt x="5" y="0"/>
                  </a:moveTo>
                  <a:lnTo>
                    <a:pt x="8" y="1"/>
                  </a:lnTo>
                  <a:lnTo>
                    <a:pt x="11" y="2"/>
                  </a:lnTo>
                  <a:lnTo>
                    <a:pt x="11" y="5"/>
                  </a:lnTo>
                  <a:lnTo>
                    <a:pt x="11" y="114"/>
                  </a:lnTo>
                  <a:lnTo>
                    <a:pt x="11" y="116"/>
                  </a:lnTo>
                  <a:lnTo>
                    <a:pt x="8" y="118"/>
                  </a:lnTo>
                  <a:lnTo>
                    <a:pt x="5" y="119"/>
                  </a:lnTo>
                  <a:lnTo>
                    <a:pt x="3" y="118"/>
                  </a:lnTo>
                  <a:lnTo>
                    <a:pt x="1" y="116"/>
                  </a:lnTo>
                  <a:lnTo>
                    <a:pt x="0" y="114"/>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17">
              <a:extLst>
                <a:ext uri="{FF2B5EF4-FFF2-40B4-BE49-F238E27FC236}">
                  <a16:creationId xmlns:a16="http://schemas.microsoft.com/office/drawing/2014/main" id="{6674BA6A-2905-4AF5-AE95-2C89A8C40830}"/>
                </a:ext>
              </a:extLst>
            </p:cNvPr>
            <p:cNvSpPr>
              <a:spLocks/>
            </p:cNvSpPr>
            <p:nvPr/>
          </p:nvSpPr>
          <p:spPr bwMode="auto">
            <a:xfrm>
              <a:off x="4540871" y="2965450"/>
              <a:ext cx="19050" cy="120650"/>
            </a:xfrm>
            <a:custGeom>
              <a:avLst/>
              <a:gdLst>
                <a:gd name="T0" fmla="*/ 5 w 12"/>
                <a:gd name="T1" fmla="*/ 0 h 76"/>
                <a:gd name="T2" fmla="*/ 8 w 12"/>
                <a:gd name="T3" fmla="*/ 1 h 76"/>
                <a:gd name="T4" fmla="*/ 10 w 12"/>
                <a:gd name="T5" fmla="*/ 3 h 76"/>
                <a:gd name="T6" fmla="*/ 12 w 12"/>
                <a:gd name="T7" fmla="*/ 5 h 76"/>
                <a:gd name="T8" fmla="*/ 12 w 12"/>
                <a:gd name="T9" fmla="*/ 71 h 76"/>
                <a:gd name="T10" fmla="*/ 10 w 12"/>
                <a:gd name="T11" fmla="*/ 73 h 76"/>
                <a:gd name="T12" fmla="*/ 8 w 12"/>
                <a:gd name="T13" fmla="*/ 75 h 76"/>
                <a:gd name="T14" fmla="*/ 5 w 12"/>
                <a:gd name="T15" fmla="*/ 76 h 76"/>
                <a:gd name="T16" fmla="*/ 2 w 12"/>
                <a:gd name="T17" fmla="*/ 75 h 76"/>
                <a:gd name="T18" fmla="*/ 1 w 12"/>
                <a:gd name="T19" fmla="*/ 73 h 76"/>
                <a:gd name="T20" fmla="*/ 0 w 12"/>
                <a:gd name="T21" fmla="*/ 71 h 76"/>
                <a:gd name="T22" fmla="*/ 0 w 12"/>
                <a:gd name="T23" fmla="*/ 5 h 76"/>
                <a:gd name="T24" fmla="*/ 1 w 12"/>
                <a:gd name="T25" fmla="*/ 3 h 76"/>
                <a:gd name="T26" fmla="*/ 2 w 12"/>
                <a:gd name="T27" fmla="*/ 1 h 76"/>
                <a:gd name="T28" fmla="*/ 5 w 12"/>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6">
                  <a:moveTo>
                    <a:pt x="5" y="0"/>
                  </a:moveTo>
                  <a:lnTo>
                    <a:pt x="8" y="1"/>
                  </a:lnTo>
                  <a:lnTo>
                    <a:pt x="10" y="3"/>
                  </a:lnTo>
                  <a:lnTo>
                    <a:pt x="12" y="5"/>
                  </a:lnTo>
                  <a:lnTo>
                    <a:pt x="12" y="71"/>
                  </a:lnTo>
                  <a:lnTo>
                    <a:pt x="10" y="73"/>
                  </a:lnTo>
                  <a:lnTo>
                    <a:pt x="8" y="75"/>
                  </a:lnTo>
                  <a:lnTo>
                    <a:pt x="5" y="76"/>
                  </a:lnTo>
                  <a:lnTo>
                    <a:pt x="2" y="75"/>
                  </a:lnTo>
                  <a:lnTo>
                    <a:pt x="1" y="73"/>
                  </a:lnTo>
                  <a:lnTo>
                    <a:pt x="0" y="71"/>
                  </a:lnTo>
                  <a:lnTo>
                    <a:pt x="0" y="5"/>
                  </a:lnTo>
                  <a:lnTo>
                    <a:pt x="1" y="3"/>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18">
              <a:extLst>
                <a:ext uri="{FF2B5EF4-FFF2-40B4-BE49-F238E27FC236}">
                  <a16:creationId xmlns:a16="http://schemas.microsoft.com/office/drawing/2014/main" id="{A4371BCE-B43D-4AC7-94FB-B1F5D95409BB}"/>
                </a:ext>
              </a:extLst>
            </p:cNvPr>
            <p:cNvSpPr>
              <a:spLocks/>
            </p:cNvSpPr>
            <p:nvPr/>
          </p:nvSpPr>
          <p:spPr bwMode="auto">
            <a:xfrm>
              <a:off x="4472608" y="3033713"/>
              <a:ext cx="15875" cy="52388"/>
            </a:xfrm>
            <a:custGeom>
              <a:avLst/>
              <a:gdLst>
                <a:gd name="T0" fmla="*/ 5 w 10"/>
                <a:gd name="T1" fmla="*/ 0 h 33"/>
                <a:gd name="T2" fmla="*/ 8 w 10"/>
                <a:gd name="T3" fmla="*/ 2 h 33"/>
                <a:gd name="T4" fmla="*/ 10 w 10"/>
                <a:gd name="T5" fmla="*/ 3 h 33"/>
                <a:gd name="T6" fmla="*/ 10 w 10"/>
                <a:gd name="T7" fmla="*/ 6 h 33"/>
                <a:gd name="T8" fmla="*/ 10 w 10"/>
                <a:gd name="T9" fmla="*/ 28 h 33"/>
                <a:gd name="T10" fmla="*/ 10 w 10"/>
                <a:gd name="T11" fmla="*/ 30 h 33"/>
                <a:gd name="T12" fmla="*/ 8 w 10"/>
                <a:gd name="T13" fmla="*/ 32 h 33"/>
                <a:gd name="T14" fmla="*/ 5 w 10"/>
                <a:gd name="T15" fmla="*/ 33 h 33"/>
                <a:gd name="T16" fmla="*/ 2 w 10"/>
                <a:gd name="T17" fmla="*/ 32 h 33"/>
                <a:gd name="T18" fmla="*/ 1 w 10"/>
                <a:gd name="T19" fmla="*/ 30 h 33"/>
                <a:gd name="T20" fmla="*/ 0 w 10"/>
                <a:gd name="T21" fmla="*/ 28 h 33"/>
                <a:gd name="T22" fmla="*/ 0 w 10"/>
                <a:gd name="T23" fmla="*/ 6 h 33"/>
                <a:gd name="T24" fmla="*/ 1 w 10"/>
                <a:gd name="T25" fmla="*/ 3 h 33"/>
                <a:gd name="T26" fmla="*/ 2 w 10"/>
                <a:gd name="T27" fmla="*/ 2 h 33"/>
                <a:gd name="T28" fmla="*/ 5 w 10"/>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33">
                  <a:moveTo>
                    <a:pt x="5" y="0"/>
                  </a:moveTo>
                  <a:lnTo>
                    <a:pt x="8" y="2"/>
                  </a:lnTo>
                  <a:lnTo>
                    <a:pt x="10" y="3"/>
                  </a:lnTo>
                  <a:lnTo>
                    <a:pt x="10" y="6"/>
                  </a:lnTo>
                  <a:lnTo>
                    <a:pt x="10" y="28"/>
                  </a:lnTo>
                  <a:lnTo>
                    <a:pt x="10" y="30"/>
                  </a:lnTo>
                  <a:lnTo>
                    <a:pt x="8" y="32"/>
                  </a:lnTo>
                  <a:lnTo>
                    <a:pt x="5" y="33"/>
                  </a:lnTo>
                  <a:lnTo>
                    <a:pt x="2" y="32"/>
                  </a:lnTo>
                  <a:lnTo>
                    <a:pt x="1" y="30"/>
                  </a:lnTo>
                  <a:lnTo>
                    <a:pt x="0" y="28"/>
                  </a:lnTo>
                  <a:lnTo>
                    <a:pt x="0" y="6"/>
                  </a:lnTo>
                  <a:lnTo>
                    <a:pt x="1" y="3"/>
                  </a:lnTo>
                  <a:lnTo>
                    <a:pt x="2"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7" name="Freeform 102">
            <a:extLst>
              <a:ext uri="{FF2B5EF4-FFF2-40B4-BE49-F238E27FC236}">
                <a16:creationId xmlns:a16="http://schemas.microsoft.com/office/drawing/2014/main" id="{ABB9EB6F-2CE6-42B2-B7DE-FFA32482D8E8}"/>
              </a:ext>
            </a:extLst>
          </p:cNvPr>
          <p:cNvSpPr>
            <a:spLocks noEditPoints="1"/>
          </p:cNvSpPr>
          <p:nvPr/>
        </p:nvSpPr>
        <p:spPr bwMode="auto">
          <a:xfrm>
            <a:off x="2803485" y="3499404"/>
            <a:ext cx="377190" cy="244475"/>
          </a:xfrm>
          <a:custGeom>
            <a:avLst/>
            <a:gdLst>
              <a:gd name="T0" fmla="*/ 162 w 216"/>
              <a:gd name="T1" fmla="*/ 98 h 140"/>
              <a:gd name="T2" fmla="*/ 154 w 216"/>
              <a:gd name="T3" fmla="*/ 103 h 140"/>
              <a:gd name="T4" fmla="*/ 151 w 216"/>
              <a:gd name="T5" fmla="*/ 114 h 140"/>
              <a:gd name="T6" fmla="*/ 154 w 216"/>
              <a:gd name="T7" fmla="*/ 123 h 140"/>
              <a:gd name="T8" fmla="*/ 162 w 216"/>
              <a:gd name="T9" fmla="*/ 128 h 140"/>
              <a:gd name="T10" fmla="*/ 173 w 216"/>
              <a:gd name="T11" fmla="*/ 128 h 140"/>
              <a:gd name="T12" fmla="*/ 181 w 216"/>
              <a:gd name="T13" fmla="*/ 123 h 140"/>
              <a:gd name="T14" fmla="*/ 183 w 216"/>
              <a:gd name="T15" fmla="*/ 114 h 140"/>
              <a:gd name="T16" fmla="*/ 181 w 216"/>
              <a:gd name="T17" fmla="*/ 103 h 140"/>
              <a:gd name="T18" fmla="*/ 173 w 216"/>
              <a:gd name="T19" fmla="*/ 98 h 140"/>
              <a:gd name="T20" fmla="*/ 64 w 216"/>
              <a:gd name="T21" fmla="*/ 97 h 140"/>
              <a:gd name="T22" fmla="*/ 55 w 216"/>
              <a:gd name="T23" fmla="*/ 101 h 140"/>
              <a:gd name="T24" fmla="*/ 50 w 216"/>
              <a:gd name="T25" fmla="*/ 109 h 140"/>
              <a:gd name="T26" fmla="*/ 50 w 216"/>
              <a:gd name="T27" fmla="*/ 118 h 140"/>
              <a:gd name="T28" fmla="*/ 55 w 216"/>
              <a:gd name="T29" fmla="*/ 126 h 140"/>
              <a:gd name="T30" fmla="*/ 64 w 216"/>
              <a:gd name="T31" fmla="*/ 130 h 140"/>
              <a:gd name="T32" fmla="*/ 75 w 216"/>
              <a:gd name="T33" fmla="*/ 126 h 140"/>
              <a:gd name="T34" fmla="*/ 80 w 216"/>
              <a:gd name="T35" fmla="*/ 118 h 140"/>
              <a:gd name="T36" fmla="*/ 80 w 216"/>
              <a:gd name="T37" fmla="*/ 109 h 140"/>
              <a:gd name="T38" fmla="*/ 75 w 216"/>
              <a:gd name="T39" fmla="*/ 101 h 140"/>
              <a:gd name="T40" fmla="*/ 64 w 216"/>
              <a:gd name="T41" fmla="*/ 97 h 140"/>
              <a:gd name="T42" fmla="*/ 140 w 216"/>
              <a:gd name="T43" fmla="*/ 107 h 140"/>
              <a:gd name="T44" fmla="*/ 147 w 216"/>
              <a:gd name="T45" fmla="*/ 97 h 140"/>
              <a:gd name="T46" fmla="*/ 168 w 216"/>
              <a:gd name="T47" fmla="*/ 86 h 140"/>
              <a:gd name="T48" fmla="*/ 189 w 216"/>
              <a:gd name="T49" fmla="*/ 97 h 140"/>
              <a:gd name="T50" fmla="*/ 206 w 216"/>
              <a:gd name="T51" fmla="*/ 107 h 140"/>
              <a:gd name="T52" fmla="*/ 195 w 216"/>
              <a:gd name="T53" fmla="*/ 92 h 140"/>
              <a:gd name="T54" fmla="*/ 206 w 216"/>
              <a:gd name="T55" fmla="*/ 81 h 140"/>
              <a:gd name="T56" fmla="*/ 171 w 216"/>
              <a:gd name="T57" fmla="*/ 64 h 140"/>
              <a:gd name="T58" fmla="*/ 140 w 216"/>
              <a:gd name="T59" fmla="*/ 33 h 140"/>
              <a:gd name="T60" fmla="*/ 173 w 216"/>
              <a:gd name="T61" fmla="*/ 54 h 140"/>
              <a:gd name="T62" fmla="*/ 203 w 216"/>
              <a:gd name="T63" fmla="*/ 61 h 140"/>
              <a:gd name="T64" fmla="*/ 140 w 216"/>
              <a:gd name="T65" fmla="*/ 33 h 140"/>
              <a:gd name="T66" fmla="*/ 10 w 216"/>
              <a:gd name="T67" fmla="*/ 86 h 140"/>
              <a:gd name="T68" fmla="*/ 22 w 216"/>
              <a:gd name="T69" fmla="*/ 97 h 140"/>
              <a:gd name="T70" fmla="*/ 10 w 216"/>
              <a:gd name="T71" fmla="*/ 107 h 140"/>
              <a:gd name="T72" fmla="*/ 43 w 216"/>
              <a:gd name="T73" fmla="*/ 97 h 140"/>
              <a:gd name="T74" fmla="*/ 64 w 216"/>
              <a:gd name="T75" fmla="*/ 86 h 140"/>
              <a:gd name="T76" fmla="*/ 86 w 216"/>
              <a:gd name="T77" fmla="*/ 97 h 140"/>
              <a:gd name="T78" fmla="*/ 130 w 216"/>
              <a:gd name="T79" fmla="*/ 107 h 140"/>
              <a:gd name="T80" fmla="*/ 10 w 216"/>
              <a:gd name="T81" fmla="*/ 10 h 140"/>
              <a:gd name="T82" fmla="*/ 130 w 216"/>
              <a:gd name="T83" fmla="*/ 0 h 140"/>
              <a:gd name="T84" fmla="*/ 137 w 216"/>
              <a:gd name="T85" fmla="*/ 3 h 140"/>
              <a:gd name="T86" fmla="*/ 140 w 216"/>
              <a:gd name="T87" fmla="*/ 10 h 140"/>
              <a:gd name="T88" fmla="*/ 183 w 216"/>
              <a:gd name="T89" fmla="*/ 21 h 140"/>
              <a:gd name="T90" fmla="*/ 190 w 216"/>
              <a:gd name="T91" fmla="*/ 24 h 140"/>
              <a:gd name="T92" fmla="*/ 215 w 216"/>
              <a:gd name="T93" fmla="*/ 59 h 140"/>
              <a:gd name="T94" fmla="*/ 216 w 216"/>
              <a:gd name="T95" fmla="*/ 64 h 140"/>
              <a:gd name="T96" fmla="*/ 215 w 216"/>
              <a:gd name="T97" fmla="*/ 113 h 140"/>
              <a:gd name="T98" fmla="*/ 209 w 216"/>
              <a:gd name="T99" fmla="*/ 118 h 140"/>
              <a:gd name="T100" fmla="*/ 194 w 216"/>
              <a:gd name="T101" fmla="*/ 119 h 140"/>
              <a:gd name="T102" fmla="*/ 179 w 216"/>
              <a:gd name="T103" fmla="*/ 137 h 140"/>
              <a:gd name="T104" fmla="*/ 156 w 216"/>
              <a:gd name="T105" fmla="*/ 137 h 140"/>
              <a:gd name="T106" fmla="*/ 141 w 216"/>
              <a:gd name="T107" fmla="*/ 119 h 140"/>
              <a:gd name="T108" fmla="*/ 86 w 216"/>
              <a:gd name="T109" fmla="*/ 130 h 140"/>
              <a:gd name="T110" fmla="*/ 64 w 216"/>
              <a:gd name="T111" fmla="*/ 140 h 140"/>
              <a:gd name="T112" fmla="*/ 43 w 216"/>
              <a:gd name="T113" fmla="*/ 130 h 140"/>
              <a:gd name="T114" fmla="*/ 10 w 216"/>
              <a:gd name="T115" fmla="*/ 119 h 140"/>
              <a:gd name="T116" fmla="*/ 3 w 216"/>
              <a:gd name="T117" fmla="*/ 115 h 140"/>
              <a:gd name="T118" fmla="*/ 0 w 216"/>
              <a:gd name="T119" fmla="*/ 107 h 140"/>
              <a:gd name="T120" fmla="*/ 1 w 216"/>
              <a:gd name="T121" fmla="*/ 7 h 140"/>
              <a:gd name="T122" fmla="*/ 7 w 216"/>
              <a:gd name="T123"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40">
                <a:moveTo>
                  <a:pt x="168" y="97"/>
                </a:moveTo>
                <a:lnTo>
                  <a:pt x="162" y="98"/>
                </a:lnTo>
                <a:lnTo>
                  <a:pt x="158" y="101"/>
                </a:lnTo>
                <a:lnTo>
                  <a:pt x="154" y="103"/>
                </a:lnTo>
                <a:lnTo>
                  <a:pt x="152" y="109"/>
                </a:lnTo>
                <a:lnTo>
                  <a:pt x="151" y="114"/>
                </a:lnTo>
                <a:lnTo>
                  <a:pt x="152" y="118"/>
                </a:lnTo>
                <a:lnTo>
                  <a:pt x="154" y="123"/>
                </a:lnTo>
                <a:lnTo>
                  <a:pt x="158" y="126"/>
                </a:lnTo>
                <a:lnTo>
                  <a:pt x="162" y="128"/>
                </a:lnTo>
                <a:lnTo>
                  <a:pt x="168" y="130"/>
                </a:lnTo>
                <a:lnTo>
                  <a:pt x="173" y="128"/>
                </a:lnTo>
                <a:lnTo>
                  <a:pt x="177" y="126"/>
                </a:lnTo>
                <a:lnTo>
                  <a:pt x="181" y="123"/>
                </a:lnTo>
                <a:lnTo>
                  <a:pt x="183" y="118"/>
                </a:lnTo>
                <a:lnTo>
                  <a:pt x="183" y="114"/>
                </a:lnTo>
                <a:lnTo>
                  <a:pt x="183" y="109"/>
                </a:lnTo>
                <a:lnTo>
                  <a:pt x="181" y="103"/>
                </a:lnTo>
                <a:lnTo>
                  <a:pt x="177" y="101"/>
                </a:lnTo>
                <a:lnTo>
                  <a:pt x="173" y="98"/>
                </a:lnTo>
                <a:lnTo>
                  <a:pt x="168" y="97"/>
                </a:lnTo>
                <a:close/>
                <a:moveTo>
                  <a:pt x="64" y="97"/>
                </a:moveTo>
                <a:lnTo>
                  <a:pt x="60" y="98"/>
                </a:lnTo>
                <a:lnTo>
                  <a:pt x="55" y="101"/>
                </a:lnTo>
                <a:lnTo>
                  <a:pt x="52" y="103"/>
                </a:lnTo>
                <a:lnTo>
                  <a:pt x="50" y="109"/>
                </a:lnTo>
                <a:lnTo>
                  <a:pt x="48" y="114"/>
                </a:lnTo>
                <a:lnTo>
                  <a:pt x="50" y="118"/>
                </a:lnTo>
                <a:lnTo>
                  <a:pt x="52" y="123"/>
                </a:lnTo>
                <a:lnTo>
                  <a:pt x="55" y="126"/>
                </a:lnTo>
                <a:lnTo>
                  <a:pt x="60" y="128"/>
                </a:lnTo>
                <a:lnTo>
                  <a:pt x="64" y="130"/>
                </a:lnTo>
                <a:lnTo>
                  <a:pt x="69" y="128"/>
                </a:lnTo>
                <a:lnTo>
                  <a:pt x="75" y="126"/>
                </a:lnTo>
                <a:lnTo>
                  <a:pt x="77" y="123"/>
                </a:lnTo>
                <a:lnTo>
                  <a:pt x="80" y="118"/>
                </a:lnTo>
                <a:lnTo>
                  <a:pt x="81" y="114"/>
                </a:lnTo>
                <a:lnTo>
                  <a:pt x="80" y="109"/>
                </a:lnTo>
                <a:lnTo>
                  <a:pt x="77" y="103"/>
                </a:lnTo>
                <a:lnTo>
                  <a:pt x="75" y="101"/>
                </a:lnTo>
                <a:lnTo>
                  <a:pt x="69" y="98"/>
                </a:lnTo>
                <a:lnTo>
                  <a:pt x="64" y="97"/>
                </a:lnTo>
                <a:close/>
                <a:moveTo>
                  <a:pt x="140" y="64"/>
                </a:moveTo>
                <a:lnTo>
                  <a:pt x="140" y="107"/>
                </a:lnTo>
                <a:lnTo>
                  <a:pt x="141" y="107"/>
                </a:lnTo>
                <a:lnTo>
                  <a:pt x="147" y="97"/>
                </a:lnTo>
                <a:lnTo>
                  <a:pt x="156" y="89"/>
                </a:lnTo>
                <a:lnTo>
                  <a:pt x="168" y="86"/>
                </a:lnTo>
                <a:lnTo>
                  <a:pt x="179" y="89"/>
                </a:lnTo>
                <a:lnTo>
                  <a:pt x="189" y="97"/>
                </a:lnTo>
                <a:lnTo>
                  <a:pt x="194" y="107"/>
                </a:lnTo>
                <a:lnTo>
                  <a:pt x="206" y="107"/>
                </a:lnTo>
                <a:lnTo>
                  <a:pt x="206" y="92"/>
                </a:lnTo>
                <a:lnTo>
                  <a:pt x="195" y="92"/>
                </a:lnTo>
                <a:lnTo>
                  <a:pt x="195" y="81"/>
                </a:lnTo>
                <a:lnTo>
                  <a:pt x="206" y="81"/>
                </a:lnTo>
                <a:lnTo>
                  <a:pt x="206" y="73"/>
                </a:lnTo>
                <a:lnTo>
                  <a:pt x="171" y="64"/>
                </a:lnTo>
                <a:lnTo>
                  <a:pt x="140" y="64"/>
                </a:lnTo>
                <a:close/>
                <a:moveTo>
                  <a:pt x="140" y="33"/>
                </a:moveTo>
                <a:lnTo>
                  <a:pt x="140" y="54"/>
                </a:lnTo>
                <a:lnTo>
                  <a:pt x="173" y="54"/>
                </a:lnTo>
                <a:lnTo>
                  <a:pt x="174" y="54"/>
                </a:lnTo>
                <a:lnTo>
                  <a:pt x="203" y="61"/>
                </a:lnTo>
                <a:lnTo>
                  <a:pt x="183" y="33"/>
                </a:lnTo>
                <a:lnTo>
                  <a:pt x="140" y="33"/>
                </a:lnTo>
                <a:close/>
                <a:moveTo>
                  <a:pt x="10" y="10"/>
                </a:moveTo>
                <a:lnTo>
                  <a:pt x="10" y="86"/>
                </a:lnTo>
                <a:lnTo>
                  <a:pt x="22" y="86"/>
                </a:lnTo>
                <a:lnTo>
                  <a:pt x="22" y="97"/>
                </a:lnTo>
                <a:lnTo>
                  <a:pt x="10" y="97"/>
                </a:lnTo>
                <a:lnTo>
                  <a:pt x="10" y="107"/>
                </a:lnTo>
                <a:lnTo>
                  <a:pt x="38" y="107"/>
                </a:lnTo>
                <a:lnTo>
                  <a:pt x="43" y="97"/>
                </a:lnTo>
                <a:lnTo>
                  <a:pt x="52" y="89"/>
                </a:lnTo>
                <a:lnTo>
                  <a:pt x="64" y="86"/>
                </a:lnTo>
                <a:lnTo>
                  <a:pt x="77" y="89"/>
                </a:lnTo>
                <a:lnTo>
                  <a:pt x="86" y="97"/>
                </a:lnTo>
                <a:lnTo>
                  <a:pt x="92" y="107"/>
                </a:lnTo>
                <a:lnTo>
                  <a:pt x="130" y="107"/>
                </a:lnTo>
                <a:lnTo>
                  <a:pt x="130" y="10"/>
                </a:lnTo>
                <a:lnTo>
                  <a:pt x="10" y="10"/>
                </a:lnTo>
                <a:close/>
                <a:moveTo>
                  <a:pt x="10" y="0"/>
                </a:moveTo>
                <a:lnTo>
                  <a:pt x="130" y="0"/>
                </a:lnTo>
                <a:lnTo>
                  <a:pt x="134" y="1"/>
                </a:lnTo>
                <a:lnTo>
                  <a:pt x="137" y="3"/>
                </a:lnTo>
                <a:lnTo>
                  <a:pt x="140" y="7"/>
                </a:lnTo>
                <a:lnTo>
                  <a:pt x="140" y="10"/>
                </a:lnTo>
                <a:lnTo>
                  <a:pt x="140" y="21"/>
                </a:lnTo>
                <a:lnTo>
                  <a:pt x="183" y="21"/>
                </a:lnTo>
                <a:lnTo>
                  <a:pt x="187" y="22"/>
                </a:lnTo>
                <a:lnTo>
                  <a:pt x="190" y="24"/>
                </a:lnTo>
                <a:lnTo>
                  <a:pt x="192" y="26"/>
                </a:lnTo>
                <a:lnTo>
                  <a:pt x="215" y="59"/>
                </a:lnTo>
                <a:lnTo>
                  <a:pt x="216" y="61"/>
                </a:lnTo>
                <a:lnTo>
                  <a:pt x="216" y="64"/>
                </a:lnTo>
                <a:lnTo>
                  <a:pt x="216" y="107"/>
                </a:lnTo>
                <a:lnTo>
                  <a:pt x="215" y="113"/>
                </a:lnTo>
                <a:lnTo>
                  <a:pt x="213" y="115"/>
                </a:lnTo>
                <a:lnTo>
                  <a:pt x="209" y="118"/>
                </a:lnTo>
                <a:lnTo>
                  <a:pt x="206" y="119"/>
                </a:lnTo>
                <a:lnTo>
                  <a:pt x="194" y="119"/>
                </a:lnTo>
                <a:lnTo>
                  <a:pt x="189" y="130"/>
                </a:lnTo>
                <a:lnTo>
                  <a:pt x="179" y="137"/>
                </a:lnTo>
                <a:lnTo>
                  <a:pt x="168" y="140"/>
                </a:lnTo>
                <a:lnTo>
                  <a:pt x="156" y="137"/>
                </a:lnTo>
                <a:lnTo>
                  <a:pt x="147" y="130"/>
                </a:lnTo>
                <a:lnTo>
                  <a:pt x="141" y="119"/>
                </a:lnTo>
                <a:lnTo>
                  <a:pt x="92" y="119"/>
                </a:lnTo>
                <a:lnTo>
                  <a:pt x="86" y="130"/>
                </a:lnTo>
                <a:lnTo>
                  <a:pt x="77" y="137"/>
                </a:lnTo>
                <a:lnTo>
                  <a:pt x="64" y="140"/>
                </a:lnTo>
                <a:lnTo>
                  <a:pt x="52" y="137"/>
                </a:lnTo>
                <a:lnTo>
                  <a:pt x="43" y="130"/>
                </a:lnTo>
                <a:lnTo>
                  <a:pt x="38" y="119"/>
                </a:lnTo>
                <a:lnTo>
                  <a:pt x="10" y="119"/>
                </a:lnTo>
                <a:lnTo>
                  <a:pt x="7" y="118"/>
                </a:lnTo>
                <a:lnTo>
                  <a:pt x="3" y="115"/>
                </a:lnTo>
                <a:lnTo>
                  <a:pt x="1" y="113"/>
                </a:lnTo>
                <a:lnTo>
                  <a:pt x="0" y="107"/>
                </a:lnTo>
                <a:lnTo>
                  <a:pt x="0" y="10"/>
                </a:lnTo>
                <a:lnTo>
                  <a:pt x="1" y="7"/>
                </a:lnTo>
                <a:lnTo>
                  <a:pt x="3" y="3"/>
                </a:lnTo>
                <a:lnTo>
                  <a:pt x="7" y="1"/>
                </a:lnTo>
                <a:lnTo>
                  <a:pt x="1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18" name="Groep 317">
            <a:extLst>
              <a:ext uri="{FF2B5EF4-FFF2-40B4-BE49-F238E27FC236}">
                <a16:creationId xmlns:a16="http://schemas.microsoft.com/office/drawing/2014/main" id="{4A9921B4-9C86-403E-A250-7C43B3C4D0F7}"/>
              </a:ext>
            </a:extLst>
          </p:cNvPr>
          <p:cNvGrpSpPr/>
          <p:nvPr/>
        </p:nvGrpSpPr>
        <p:grpSpPr>
          <a:xfrm>
            <a:off x="4420212" y="3474749"/>
            <a:ext cx="440368" cy="273887"/>
            <a:chOff x="4224338" y="3235325"/>
            <a:chExt cx="1041400" cy="647701"/>
          </a:xfrm>
          <a:solidFill>
            <a:schemeClr val="accent3"/>
          </a:solidFill>
        </p:grpSpPr>
        <p:sp>
          <p:nvSpPr>
            <p:cNvPr id="319" name="Freeform 57">
              <a:extLst>
                <a:ext uri="{FF2B5EF4-FFF2-40B4-BE49-F238E27FC236}">
                  <a16:creationId xmlns:a16="http://schemas.microsoft.com/office/drawing/2014/main" id="{7BA4FFC4-845A-4552-9DC5-0816D7D92D20}"/>
                </a:ext>
              </a:extLst>
            </p:cNvPr>
            <p:cNvSpPr>
              <a:spLocks/>
            </p:cNvSpPr>
            <p:nvPr/>
          </p:nvSpPr>
          <p:spPr bwMode="auto">
            <a:xfrm>
              <a:off x="4252913" y="3235325"/>
              <a:ext cx="976313" cy="307975"/>
            </a:xfrm>
            <a:custGeom>
              <a:avLst/>
              <a:gdLst>
                <a:gd name="T0" fmla="*/ 14 w 601"/>
                <a:gd name="T1" fmla="*/ 189 h 189"/>
                <a:gd name="T2" fmla="*/ 8 w 601"/>
                <a:gd name="T3" fmla="*/ 188 h 189"/>
                <a:gd name="T4" fmla="*/ 4 w 601"/>
                <a:gd name="T5" fmla="*/ 171 h 189"/>
                <a:gd name="T6" fmla="*/ 98 w 601"/>
                <a:gd name="T7" fmla="*/ 60 h 189"/>
                <a:gd name="T8" fmla="*/ 116 w 601"/>
                <a:gd name="T9" fmla="*/ 41 h 189"/>
                <a:gd name="T10" fmla="*/ 195 w 601"/>
                <a:gd name="T11" fmla="*/ 1 h 189"/>
                <a:gd name="T12" fmla="*/ 267 w 601"/>
                <a:gd name="T13" fmla="*/ 29 h 189"/>
                <a:gd name="T14" fmla="*/ 298 w 601"/>
                <a:gd name="T15" fmla="*/ 101 h 189"/>
                <a:gd name="T16" fmla="*/ 297 w 601"/>
                <a:gd name="T17" fmla="*/ 115 h 189"/>
                <a:gd name="T18" fmla="*/ 302 w 601"/>
                <a:gd name="T19" fmla="*/ 115 h 189"/>
                <a:gd name="T20" fmla="*/ 302 w 601"/>
                <a:gd name="T21" fmla="*/ 105 h 189"/>
                <a:gd name="T22" fmla="*/ 402 w 601"/>
                <a:gd name="T23" fmla="*/ 2 h 189"/>
                <a:gd name="T24" fmla="*/ 483 w 601"/>
                <a:gd name="T25" fmla="*/ 41 h 189"/>
                <a:gd name="T26" fmla="*/ 511 w 601"/>
                <a:gd name="T27" fmla="*/ 70 h 189"/>
                <a:gd name="T28" fmla="*/ 598 w 601"/>
                <a:gd name="T29" fmla="*/ 168 h 189"/>
                <a:gd name="T30" fmla="*/ 594 w 601"/>
                <a:gd name="T31" fmla="*/ 184 h 189"/>
                <a:gd name="T32" fmla="*/ 577 w 601"/>
                <a:gd name="T33" fmla="*/ 180 h 189"/>
                <a:gd name="T34" fmla="*/ 494 w 601"/>
                <a:gd name="T35" fmla="*/ 87 h 189"/>
                <a:gd name="T36" fmla="*/ 464 w 601"/>
                <a:gd name="T37" fmla="*/ 56 h 189"/>
                <a:gd name="T38" fmla="*/ 402 w 601"/>
                <a:gd name="T39" fmla="*/ 26 h 189"/>
                <a:gd name="T40" fmla="*/ 326 w 601"/>
                <a:gd name="T41" fmla="*/ 105 h 189"/>
                <a:gd name="T42" fmla="*/ 328 w 601"/>
                <a:gd name="T43" fmla="*/ 125 h 189"/>
                <a:gd name="T44" fmla="*/ 325 w 601"/>
                <a:gd name="T45" fmla="*/ 135 h 189"/>
                <a:gd name="T46" fmla="*/ 316 w 601"/>
                <a:gd name="T47" fmla="*/ 139 h 189"/>
                <a:gd name="T48" fmla="*/ 284 w 601"/>
                <a:gd name="T49" fmla="*/ 139 h 189"/>
                <a:gd name="T50" fmla="*/ 284 w 601"/>
                <a:gd name="T51" fmla="*/ 139 h 189"/>
                <a:gd name="T52" fmla="*/ 275 w 601"/>
                <a:gd name="T53" fmla="*/ 135 h 189"/>
                <a:gd name="T54" fmla="*/ 272 w 601"/>
                <a:gd name="T55" fmla="*/ 126 h 189"/>
                <a:gd name="T56" fmla="*/ 274 w 601"/>
                <a:gd name="T57" fmla="*/ 101 h 189"/>
                <a:gd name="T58" fmla="*/ 251 w 601"/>
                <a:gd name="T59" fmla="*/ 47 h 189"/>
                <a:gd name="T60" fmla="*/ 196 w 601"/>
                <a:gd name="T61" fmla="*/ 25 h 189"/>
                <a:gd name="T62" fmla="*/ 134 w 601"/>
                <a:gd name="T63" fmla="*/ 57 h 189"/>
                <a:gd name="T64" fmla="*/ 116 w 601"/>
                <a:gd name="T65" fmla="*/ 77 h 189"/>
                <a:gd name="T66" fmla="*/ 24 w 601"/>
                <a:gd name="T67" fmla="*/ 184 h 189"/>
                <a:gd name="T68" fmla="*/ 14 w 601"/>
                <a:gd name="T6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1" h="189">
                  <a:moveTo>
                    <a:pt x="14" y="189"/>
                  </a:moveTo>
                  <a:cubicBezTo>
                    <a:pt x="12" y="189"/>
                    <a:pt x="10" y="189"/>
                    <a:pt x="8" y="188"/>
                  </a:cubicBezTo>
                  <a:cubicBezTo>
                    <a:pt x="2" y="184"/>
                    <a:pt x="0" y="177"/>
                    <a:pt x="4" y="171"/>
                  </a:cubicBezTo>
                  <a:cubicBezTo>
                    <a:pt x="20" y="144"/>
                    <a:pt x="69" y="92"/>
                    <a:pt x="98" y="60"/>
                  </a:cubicBezTo>
                  <a:cubicBezTo>
                    <a:pt x="107" y="51"/>
                    <a:pt x="113" y="44"/>
                    <a:pt x="116" y="41"/>
                  </a:cubicBezTo>
                  <a:cubicBezTo>
                    <a:pt x="138" y="15"/>
                    <a:pt x="166" y="1"/>
                    <a:pt x="195" y="1"/>
                  </a:cubicBezTo>
                  <a:cubicBezTo>
                    <a:pt x="222" y="0"/>
                    <a:pt x="248" y="10"/>
                    <a:pt x="267" y="29"/>
                  </a:cubicBezTo>
                  <a:cubicBezTo>
                    <a:pt x="287" y="48"/>
                    <a:pt x="298" y="74"/>
                    <a:pt x="298" y="101"/>
                  </a:cubicBezTo>
                  <a:cubicBezTo>
                    <a:pt x="298" y="104"/>
                    <a:pt x="298" y="109"/>
                    <a:pt x="297" y="115"/>
                  </a:cubicBezTo>
                  <a:cubicBezTo>
                    <a:pt x="302" y="115"/>
                    <a:pt x="302" y="115"/>
                    <a:pt x="302" y="115"/>
                  </a:cubicBezTo>
                  <a:cubicBezTo>
                    <a:pt x="302" y="111"/>
                    <a:pt x="302" y="107"/>
                    <a:pt x="302" y="105"/>
                  </a:cubicBezTo>
                  <a:cubicBezTo>
                    <a:pt x="301" y="49"/>
                    <a:pt x="346" y="3"/>
                    <a:pt x="402" y="2"/>
                  </a:cubicBezTo>
                  <a:cubicBezTo>
                    <a:pt x="433" y="2"/>
                    <a:pt x="462" y="16"/>
                    <a:pt x="483" y="41"/>
                  </a:cubicBezTo>
                  <a:cubicBezTo>
                    <a:pt x="486" y="45"/>
                    <a:pt x="497" y="57"/>
                    <a:pt x="511" y="70"/>
                  </a:cubicBezTo>
                  <a:cubicBezTo>
                    <a:pt x="541" y="102"/>
                    <a:pt x="583" y="144"/>
                    <a:pt x="598" y="168"/>
                  </a:cubicBezTo>
                  <a:cubicBezTo>
                    <a:pt x="601" y="173"/>
                    <a:pt x="600" y="181"/>
                    <a:pt x="594" y="184"/>
                  </a:cubicBezTo>
                  <a:cubicBezTo>
                    <a:pt x="588" y="188"/>
                    <a:pt x="581" y="186"/>
                    <a:pt x="577" y="180"/>
                  </a:cubicBezTo>
                  <a:cubicBezTo>
                    <a:pt x="564" y="159"/>
                    <a:pt x="522" y="116"/>
                    <a:pt x="494" y="87"/>
                  </a:cubicBezTo>
                  <a:cubicBezTo>
                    <a:pt x="479" y="72"/>
                    <a:pt x="468" y="61"/>
                    <a:pt x="464" y="56"/>
                  </a:cubicBezTo>
                  <a:cubicBezTo>
                    <a:pt x="448" y="36"/>
                    <a:pt x="426" y="26"/>
                    <a:pt x="402" y="26"/>
                  </a:cubicBezTo>
                  <a:cubicBezTo>
                    <a:pt x="359" y="27"/>
                    <a:pt x="325" y="62"/>
                    <a:pt x="326" y="105"/>
                  </a:cubicBezTo>
                  <a:cubicBezTo>
                    <a:pt x="326" y="107"/>
                    <a:pt x="326" y="113"/>
                    <a:pt x="328" y="125"/>
                  </a:cubicBezTo>
                  <a:cubicBezTo>
                    <a:pt x="328" y="129"/>
                    <a:pt x="327" y="132"/>
                    <a:pt x="325" y="135"/>
                  </a:cubicBezTo>
                  <a:cubicBezTo>
                    <a:pt x="323" y="137"/>
                    <a:pt x="319" y="139"/>
                    <a:pt x="316" y="139"/>
                  </a:cubicBezTo>
                  <a:cubicBezTo>
                    <a:pt x="284" y="139"/>
                    <a:pt x="284" y="139"/>
                    <a:pt x="284" y="139"/>
                  </a:cubicBezTo>
                  <a:cubicBezTo>
                    <a:pt x="284" y="139"/>
                    <a:pt x="284" y="139"/>
                    <a:pt x="284" y="139"/>
                  </a:cubicBezTo>
                  <a:cubicBezTo>
                    <a:pt x="281" y="139"/>
                    <a:pt x="277" y="137"/>
                    <a:pt x="275" y="135"/>
                  </a:cubicBezTo>
                  <a:cubicBezTo>
                    <a:pt x="273" y="132"/>
                    <a:pt x="272" y="129"/>
                    <a:pt x="272" y="126"/>
                  </a:cubicBezTo>
                  <a:cubicBezTo>
                    <a:pt x="274" y="111"/>
                    <a:pt x="274" y="104"/>
                    <a:pt x="274" y="101"/>
                  </a:cubicBezTo>
                  <a:cubicBezTo>
                    <a:pt x="274" y="80"/>
                    <a:pt x="265" y="61"/>
                    <a:pt x="251" y="47"/>
                  </a:cubicBezTo>
                  <a:cubicBezTo>
                    <a:pt x="236" y="32"/>
                    <a:pt x="216" y="24"/>
                    <a:pt x="196" y="25"/>
                  </a:cubicBezTo>
                  <a:cubicBezTo>
                    <a:pt x="166" y="25"/>
                    <a:pt x="144" y="45"/>
                    <a:pt x="134" y="57"/>
                  </a:cubicBezTo>
                  <a:cubicBezTo>
                    <a:pt x="131" y="60"/>
                    <a:pt x="125" y="67"/>
                    <a:pt x="116" y="77"/>
                  </a:cubicBezTo>
                  <a:cubicBezTo>
                    <a:pt x="89" y="105"/>
                    <a:pt x="39" y="159"/>
                    <a:pt x="24" y="184"/>
                  </a:cubicBezTo>
                  <a:cubicBezTo>
                    <a:pt x="22" y="187"/>
                    <a:pt x="18" y="189"/>
                    <a:pt x="14" y="18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58">
              <a:extLst>
                <a:ext uri="{FF2B5EF4-FFF2-40B4-BE49-F238E27FC236}">
                  <a16:creationId xmlns:a16="http://schemas.microsoft.com/office/drawing/2014/main" id="{980205FC-1334-47FB-AB99-E12DF220A3C1}"/>
                </a:ext>
              </a:extLst>
            </p:cNvPr>
            <p:cNvSpPr>
              <a:spLocks noEditPoints="1"/>
            </p:cNvSpPr>
            <p:nvPr/>
          </p:nvSpPr>
          <p:spPr bwMode="auto">
            <a:xfrm>
              <a:off x="4292600" y="3465513"/>
              <a:ext cx="338138" cy="336550"/>
            </a:xfrm>
            <a:custGeom>
              <a:avLst/>
              <a:gdLst>
                <a:gd name="T0" fmla="*/ 105 w 209"/>
                <a:gd name="T1" fmla="*/ 208 h 208"/>
                <a:gd name="T2" fmla="*/ 32 w 209"/>
                <a:gd name="T3" fmla="*/ 178 h 208"/>
                <a:gd name="T4" fmla="*/ 1 w 209"/>
                <a:gd name="T5" fmla="*/ 105 h 208"/>
                <a:gd name="T6" fmla="*/ 30 w 209"/>
                <a:gd name="T7" fmla="*/ 31 h 208"/>
                <a:gd name="T8" fmla="*/ 105 w 209"/>
                <a:gd name="T9" fmla="*/ 0 h 208"/>
                <a:gd name="T10" fmla="*/ 178 w 209"/>
                <a:gd name="T11" fmla="*/ 29 h 208"/>
                <a:gd name="T12" fmla="*/ 209 w 209"/>
                <a:gd name="T13" fmla="*/ 102 h 208"/>
                <a:gd name="T14" fmla="*/ 180 w 209"/>
                <a:gd name="T15" fmla="*/ 176 h 208"/>
                <a:gd name="T16" fmla="*/ 105 w 209"/>
                <a:gd name="T17" fmla="*/ 208 h 208"/>
                <a:gd name="T18" fmla="*/ 105 w 209"/>
                <a:gd name="T19" fmla="*/ 24 h 208"/>
                <a:gd name="T20" fmla="*/ 48 w 209"/>
                <a:gd name="T21" fmla="*/ 48 h 208"/>
                <a:gd name="T22" fmla="*/ 25 w 209"/>
                <a:gd name="T23" fmla="*/ 105 h 208"/>
                <a:gd name="T24" fmla="*/ 49 w 209"/>
                <a:gd name="T25" fmla="*/ 161 h 208"/>
                <a:gd name="T26" fmla="*/ 105 w 209"/>
                <a:gd name="T27" fmla="*/ 184 h 208"/>
                <a:gd name="T28" fmla="*/ 162 w 209"/>
                <a:gd name="T29" fmla="*/ 160 h 208"/>
                <a:gd name="T30" fmla="*/ 185 w 209"/>
                <a:gd name="T31" fmla="*/ 103 h 208"/>
                <a:gd name="T32" fmla="*/ 161 w 209"/>
                <a:gd name="T33" fmla="*/ 46 h 208"/>
                <a:gd name="T34" fmla="*/ 105 w 209"/>
                <a:gd name="T3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08">
                  <a:moveTo>
                    <a:pt x="105" y="208"/>
                  </a:moveTo>
                  <a:cubicBezTo>
                    <a:pt x="78" y="208"/>
                    <a:pt x="52" y="197"/>
                    <a:pt x="32" y="178"/>
                  </a:cubicBezTo>
                  <a:cubicBezTo>
                    <a:pt x="12" y="159"/>
                    <a:pt x="1" y="133"/>
                    <a:pt x="1" y="105"/>
                  </a:cubicBezTo>
                  <a:cubicBezTo>
                    <a:pt x="0" y="77"/>
                    <a:pt x="11" y="51"/>
                    <a:pt x="30" y="31"/>
                  </a:cubicBezTo>
                  <a:cubicBezTo>
                    <a:pt x="50" y="11"/>
                    <a:pt x="77" y="0"/>
                    <a:pt x="105" y="0"/>
                  </a:cubicBezTo>
                  <a:cubicBezTo>
                    <a:pt x="132" y="0"/>
                    <a:pt x="158" y="10"/>
                    <a:pt x="178" y="29"/>
                  </a:cubicBezTo>
                  <a:cubicBezTo>
                    <a:pt x="198" y="48"/>
                    <a:pt x="209" y="74"/>
                    <a:pt x="209" y="102"/>
                  </a:cubicBezTo>
                  <a:cubicBezTo>
                    <a:pt x="209" y="130"/>
                    <a:pt x="199" y="156"/>
                    <a:pt x="180" y="176"/>
                  </a:cubicBezTo>
                  <a:cubicBezTo>
                    <a:pt x="160" y="197"/>
                    <a:pt x="133" y="208"/>
                    <a:pt x="105" y="208"/>
                  </a:cubicBezTo>
                  <a:close/>
                  <a:moveTo>
                    <a:pt x="105" y="24"/>
                  </a:moveTo>
                  <a:cubicBezTo>
                    <a:pt x="83" y="24"/>
                    <a:pt x="63" y="32"/>
                    <a:pt x="48" y="48"/>
                  </a:cubicBezTo>
                  <a:cubicBezTo>
                    <a:pt x="33" y="63"/>
                    <a:pt x="25" y="83"/>
                    <a:pt x="25" y="105"/>
                  </a:cubicBezTo>
                  <a:cubicBezTo>
                    <a:pt x="25" y="126"/>
                    <a:pt x="34" y="146"/>
                    <a:pt x="49" y="161"/>
                  </a:cubicBezTo>
                  <a:cubicBezTo>
                    <a:pt x="64" y="176"/>
                    <a:pt x="84" y="184"/>
                    <a:pt x="105" y="184"/>
                  </a:cubicBezTo>
                  <a:cubicBezTo>
                    <a:pt x="127" y="184"/>
                    <a:pt x="147" y="175"/>
                    <a:pt x="162" y="160"/>
                  </a:cubicBezTo>
                  <a:cubicBezTo>
                    <a:pt x="177" y="144"/>
                    <a:pt x="185" y="124"/>
                    <a:pt x="185" y="103"/>
                  </a:cubicBezTo>
                  <a:cubicBezTo>
                    <a:pt x="185" y="81"/>
                    <a:pt x="176" y="61"/>
                    <a:pt x="161" y="46"/>
                  </a:cubicBezTo>
                  <a:cubicBezTo>
                    <a:pt x="146" y="32"/>
                    <a:pt x="126" y="24"/>
                    <a:pt x="105"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59">
              <a:extLst>
                <a:ext uri="{FF2B5EF4-FFF2-40B4-BE49-F238E27FC236}">
                  <a16:creationId xmlns:a16="http://schemas.microsoft.com/office/drawing/2014/main" id="{024321A0-CFCF-4B05-980E-89B6FC04B0E3}"/>
                </a:ext>
              </a:extLst>
            </p:cNvPr>
            <p:cNvSpPr>
              <a:spLocks noEditPoints="1"/>
            </p:cNvSpPr>
            <p:nvPr/>
          </p:nvSpPr>
          <p:spPr bwMode="auto">
            <a:xfrm>
              <a:off x="4224338" y="3395663"/>
              <a:ext cx="1041400" cy="487363"/>
            </a:xfrm>
            <a:custGeom>
              <a:avLst/>
              <a:gdLst>
                <a:gd name="T0" fmla="*/ 496 w 642"/>
                <a:gd name="T1" fmla="*/ 300 h 300"/>
                <a:gd name="T2" fmla="*/ 352 w 642"/>
                <a:gd name="T3" fmla="*/ 183 h 300"/>
                <a:gd name="T4" fmla="*/ 289 w 642"/>
                <a:gd name="T5" fmla="*/ 182 h 300"/>
                <a:gd name="T6" fmla="*/ 149 w 642"/>
                <a:gd name="T7" fmla="*/ 293 h 300"/>
                <a:gd name="T8" fmla="*/ 147 w 642"/>
                <a:gd name="T9" fmla="*/ 293 h 300"/>
                <a:gd name="T10" fmla="*/ 1 w 642"/>
                <a:gd name="T11" fmla="*/ 149 h 300"/>
                <a:gd name="T12" fmla="*/ 42 w 642"/>
                <a:gd name="T13" fmla="*/ 45 h 300"/>
                <a:gd name="T14" fmla="*/ 145 w 642"/>
                <a:gd name="T15" fmla="*/ 0 h 300"/>
                <a:gd name="T16" fmla="*/ 147 w 642"/>
                <a:gd name="T17" fmla="*/ 0 h 300"/>
                <a:gd name="T18" fmla="*/ 274 w 642"/>
                <a:gd name="T19" fmla="*/ 75 h 300"/>
                <a:gd name="T20" fmla="*/ 373 w 642"/>
                <a:gd name="T21" fmla="*/ 75 h 300"/>
                <a:gd name="T22" fmla="*/ 494 w 642"/>
                <a:gd name="T23" fmla="*/ 7 h 300"/>
                <a:gd name="T24" fmla="*/ 496 w 642"/>
                <a:gd name="T25" fmla="*/ 7 h 300"/>
                <a:gd name="T26" fmla="*/ 642 w 642"/>
                <a:gd name="T27" fmla="*/ 152 h 300"/>
                <a:gd name="T28" fmla="*/ 600 w 642"/>
                <a:gd name="T29" fmla="*/ 255 h 300"/>
                <a:gd name="T30" fmla="*/ 498 w 642"/>
                <a:gd name="T31" fmla="*/ 300 h 300"/>
                <a:gd name="T32" fmla="*/ 496 w 642"/>
                <a:gd name="T33" fmla="*/ 300 h 300"/>
                <a:gd name="T34" fmla="*/ 321 w 642"/>
                <a:gd name="T35" fmla="*/ 153 h 300"/>
                <a:gd name="T36" fmla="*/ 369 w 642"/>
                <a:gd name="T37" fmla="*/ 164 h 300"/>
                <a:gd name="T38" fmla="*/ 375 w 642"/>
                <a:gd name="T39" fmla="*/ 173 h 300"/>
                <a:gd name="T40" fmla="*/ 496 w 642"/>
                <a:gd name="T41" fmla="*/ 276 h 300"/>
                <a:gd name="T42" fmla="*/ 497 w 642"/>
                <a:gd name="T43" fmla="*/ 276 h 300"/>
                <a:gd name="T44" fmla="*/ 583 w 642"/>
                <a:gd name="T45" fmla="*/ 239 h 300"/>
                <a:gd name="T46" fmla="*/ 618 w 642"/>
                <a:gd name="T47" fmla="*/ 152 h 300"/>
                <a:gd name="T48" fmla="*/ 496 w 642"/>
                <a:gd name="T49" fmla="*/ 31 h 300"/>
                <a:gd name="T50" fmla="*/ 494 w 642"/>
                <a:gd name="T51" fmla="*/ 31 h 300"/>
                <a:gd name="T52" fmla="*/ 390 w 642"/>
                <a:gd name="T53" fmla="*/ 93 h 300"/>
                <a:gd name="T54" fmla="*/ 379 w 642"/>
                <a:gd name="T55" fmla="*/ 99 h 300"/>
                <a:gd name="T56" fmla="*/ 267 w 642"/>
                <a:gd name="T57" fmla="*/ 99 h 300"/>
                <a:gd name="T58" fmla="*/ 267 w 642"/>
                <a:gd name="T59" fmla="*/ 99 h 300"/>
                <a:gd name="T60" fmla="*/ 256 w 642"/>
                <a:gd name="T61" fmla="*/ 92 h 300"/>
                <a:gd name="T62" fmla="*/ 147 w 642"/>
                <a:gd name="T63" fmla="*/ 24 h 300"/>
                <a:gd name="T64" fmla="*/ 145 w 642"/>
                <a:gd name="T65" fmla="*/ 24 h 300"/>
                <a:gd name="T66" fmla="*/ 59 w 642"/>
                <a:gd name="T67" fmla="*/ 61 h 300"/>
                <a:gd name="T68" fmla="*/ 25 w 642"/>
                <a:gd name="T69" fmla="*/ 148 h 300"/>
                <a:gd name="T70" fmla="*/ 147 w 642"/>
                <a:gd name="T71" fmla="*/ 269 h 300"/>
                <a:gd name="T72" fmla="*/ 149 w 642"/>
                <a:gd name="T73" fmla="*/ 269 h 300"/>
                <a:gd name="T74" fmla="*/ 267 w 642"/>
                <a:gd name="T75" fmla="*/ 170 h 300"/>
                <a:gd name="T76" fmla="*/ 275 w 642"/>
                <a:gd name="T77" fmla="*/ 161 h 300"/>
                <a:gd name="T78" fmla="*/ 321 w 642"/>
                <a:gd name="T79" fmla="*/ 15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2" h="300">
                  <a:moveTo>
                    <a:pt x="496" y="300"/>
                  </a:moveTo>
                  <a:cubicBezTo>
                    <a:pt x="426" y="300"/>
                    <a:pt x="366" y="251"/>
                    <a:pt x="352" y="183"/>
                  </a:cubicBezTo>
                  <a:cubicBezTo>
                    <a:pt x="334" y="175"/>
                    <a:pt x="312" y="175"/>
                    <a:pt x="289" y="182"/>
                  </a:cubicBezTo>
                  <a:cubicBezTo>
                    <a:pt x="273" y="246"/>
                    <a:pt x="215" y="292"/>
                    <a:pt x="149" y="293"/>
                  </a:cubicBezTo>
                  <a:cubicBezTo>
                    <a:pt x="147" y="293"/>
                    <a:pt x="147" y="293"/>
                    <a:pt x="147" y="293"/>
                  </a:cubicBezTo>
                  <a:cubicBezTo>
                    <a:pt x="67" y="293"/>
                    <a:pt x="2" y="228"/>
                    <a:pt x="1" y="149"/>
                  </a:cubicBezTo>
                  <a:cubicBezTo>
                    <a:pt x="0" y="109"/>
                    <a:pt x="15" y="73"/>
                    <a:pt x="42" y="45"/>
                  </a:cubicBezTo>
                  <a:cubicBezTo>
                    <a:pt x="69" y="17"/>
                    <a:pt x="106" y="1"/>
                    <a:pt x="145" y="0"/>
                  </a:cubicBezTo>
                  <a:cubicBezTo>
                    <a:pt x="147" y="0"/>
                    <a:pt x="147" y="0"/>
                    <a:pt x="147" y="0"/>
                  </a:cubicBezTo>
                  <a:cubicBezTo>
                    <a:pt x="200" y="0"/>
                    <a:pt x="248" y="29"/>
                    <a:pt x="274" y="75"/>
                  </a:cubicBezTo>
                  <a:cubicBezTo>
                    <a:pt x="373" y="75"/>
                    <a:pt x="373" y="75"/>
                    <a:pt x="373" y="75"/>
                  </a:cubicBezTo>
                  <a:cubicBezTo>
                    <a:pt x="399" y="34"/>
                    <a:pt x="445" y="8"/>
                    <a:pt x="494" y="7"/>
                  </a:cubicBezTo>
                  <a:cubicBezTo>
                    <a:pt x="496" y="7"/>
                    <a:pt x="496" y="7"/>
                    <a:pt x="496" y="7"/>
                  </a:cubicBezTo>
                  <a:cubicBezTo>
                    <a:pt x="575" y="7"/>
                    <a:pt x="641" y="72"/>
                    <a:pt x="642" y="152"/>
                  </a:cubicBezTo>
                  <a:cubicBezTo>
                    <a:pt x="642" y="191"/>
                    <a:pt x="628" y="228"/>
                    <a:pt x="600" y="255"/>
                  </a:cubicBezTo>
                  <a:cubicBezTo>
                    <a:pt x="573" y="283"/>
                    <a:pt x="537" y="299"/>
                    <a:pt x="498" y="300"/>
                  </a:cubicBezTo>
                  <a:lnTo>
                    <a:pt x="496" y="300"/>
                  </a:lnTo>
                  <a:close/>
                  <a:moveTo>
                    <a:pt x="321" y="153"/>
                  </a:moveTo>
                  <a:cubicBezTo>
                    <a:pt x="338" y="153"/>
                    <a:pt x="354" y="157"/>
                    <a:pt x="369" y="164"/>
                  </a:cubicBezTo>
                  <a:cubicBezTo>
                    <a:pt x="372" y="166"/>
                    <a:pt x="374" y="169"/>
                    <a:pt x="375" y="173"/>
                  </a:cubicBezTo>
                  <a:cubicBezTo>
                    <a:pt x="384" y="232"/>
                    <a:pt x="435" y="276"/>
                    <a:pt x="496" y="276"/>
                  </a:cubicBezTo>
                  <a:cubicBezTo>
                    <a:pt x="497" y="276"/>
                    <a:pt x="497" y="276"/>
                    <a:pt x="497" y="276"/>
                  </a:cubicBezTo>
                  <a:cubicBezTo>
                    <a:pt x="530" y="275"/>
                    <a:pt x="560" y="262"/>
                    <a:pt x="583" y="239"/>
                  </a:cubicBezTo>
                  <a:cubicBezTo>
                    <a:pt x="606" y="215"/>
                    <a:pt x="618" y="185"/>
                    <a:pt x="618" y="152"/>
                  </a:cubicBezTo>
                  <a:cubicBezTo>
                    <a:pt x="617" y="85"/>
                    <a:pt x="562" y="31"/>
                    <a:pt x="496" y="31"/>
                  </a:cubicBezTo>
                  <a:cubicBezTo>
                    <a:pt x="494" y="31"/>
                    <a:pt x="494" y="31"/>
                    <a:pt x="494" y="31"/>
                  </a:cubicBezTo>
                  <a:cubicBezTo>
                    <a:pt x="451" y="32"/>
                    <a:pt x="411" y="55"/>
                    <a:pt x="390" y="93"/>
                  </a:cubicBezTo>
                  <a:cubicBezTo>
                    <a:pt x="388" y="96"/>
                    <a:pt x="384" y="99"/>
                    <a:pt x="379" y="99"/>
                  </a:cubicBezTo>
                  <a:cubicBezTo>
                    <a:pt x="267" y="99"/>
                    <a:pt x="267" y="99"/>
                    <a:pt x="267" y="99"/>
                  </a:cubicBezTo>
                  <a:cubicBezTo>
                    <a:pt x="267" y="99"/>
                    <a:pt x="267" y="99"/>
                    <a:pt x="267" y="99"/>
                  </a:cubicBezTo>
                  <a:cubicBezTo>
                    <a:pt x="263" y="99"/>
                    <a:pt x="258" y="96"/>
                    <a:pt x="256" y="92"/>
                  </a:cubicBezTo>
                  <a:cubicBezTo>
                    <a:pt x="236" y="50"/>
                    <a:pt x="194" y="24"/>
                    <a:pt x="147" y="24"/>
                  </a:cubicBezTo>
                  <a:cubicBezTo>
                    <a:pt x="145" y="24"/>
                    <a:pt x="145" y="24"/>
                    <a:pt x="145" y="24"/>
                  </a:cubicBezTo>
                  <a:cubicBezTo>
                    <a:pt x="113" y="25"/>
                    <a:pt x="82" y="38"/>
                    <a:pt x="59" y="61"/>
                  </a:cubicBezTo>
                  <a:cubicBezTo>
                    <a:pt x="37" y="85"/>
                    <a:pt x="24" y="116"/>
                    <a:pt x="25" y="148"/>
                  </a:cubicBezTo>
                  <a:cubicBezTo>
                    <a:pt x="26" y="215"/>
                    <a:pt x="80" y="269"/>
                    <a:pt x="147" y="269"/>
                  </a:cubicBezTo>
                  <a:cubicBezTo>
                    <a:pt x="149" y="269"/>
                    <a:pt x="149" y="269"/>
                    <a:pt x="149" y="269"/>
                  </a:cubicBezTo>
                  <a:cubicBezTo>
                    <a:pt x="206" y="268"/>
                    <a:pt x="256" y="227"/>
                    <a:pt x="267" y="170"/>
                  </a:cubicBezTo>
                  <a:cubicBezTo>
                    <a:pt x="268" y="166"/>
                    <a:pt x="271" y="163"/>
                    <a:pt x="275" y="161"/>
                  </a:cubicBezTo>
                  <a:cubicBezTo>
                    <a:pt x="290" y="156"/>
                    <a:pt x="306" y="153"/>
                    <a:pt x="321" y="1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60">
              <a:extLst>
                <a:ext uri="{FF2B5EF4-FFF2-40B4-BE49-F238E27FC236}">
                  <a16:creationId xmlns:a16="http://schemas.microsoft.com/office/drawing/2014/main" id="{001BA492-56AA-4B27-A269-6F330BE28CC5}"/>
                </a:ext>
              </a:extLst>
            </p:cNvPr>
            <p:cNvSpPr>
              <a:spLocks noEditPoints="1"/>
            </p:cNvSpPr>
            <p:nvPr/>
          </p:nvSpPr>
          <p:spPr bwMode="auto">
            <a:xfrm>
              <a:off x="4841875" y="3475038"/>
              <a:ext cx="355600" cy="339725"/>
            </a:xfrm>
            <a:custGeom>
              <a:avLst/>
              <a:gdLst>
                <a:gd name="T0" fmla="*/ 115 w 219"/>
                <a:gd name="T1" fmla="*/ 209 h 209"/>
                <a:gd name="T2" fmla="*/ 42 w 219"/>
                <a:gd name="T3" fmla="*/ 179 h 209"/>
                <a:gd name="T4" fmla="*/ 40 w 219"/>
                <a:gd name="T5" fmla="*/ 32 h 209"/>
                <a:gd name="T6" fmla="*/ 115 w 219"/>
                <a:gd name="T7" fmla="*/ 0 h 209"/>
                <a:gd name="T8" fmla="*/ 187 w 219"/>
                <a:gd name="T9" fmla="*/ 30 h 209"/>
                <a:gd name="T10" fmla="*/ 219 w 219"/>
                <a:gd name="T11" fmla="*/ 103 h 209"/>
                <a:gd name="T12" fmla="*/ 189 w 219"/>
                <a:gd name="T13" fmla="*/ 177 h 209"/>
                <a:gd name="T14" fmla="*/ 115 w 219"/>
                <a:gd name="T15" fmla="*/ 209 h 209"/>
                <a:gd name="T16" fmla="*/ 115 w 219"/>
                <a:gd name="T17" fmla="*/ 24 h 209"/>
                <a:gd name="T18" fmla="*/ 57 w 219"/>
                <a:gd name="T19" fmla="*/ 49 h 209"/>
                <a:gd name="T20" fmla="*/ 59 w 219"/>
                <a:gd name="T21" fmla="*/ 162 h 209"/>
                <a:gd name="T22" fmla="*/ 115 w 219"/>
                <a:gd name="T23" fmla="*/ 185 h 209"/>
                <a:gd name="T24" fmla="*/ 172 w 219"/>
                <a:gd name="T25" fmla="*/ 160 h 209"/>
                <a:gd name="T26" fmla="*/ 195 w 219"/>
                <a:gd name="T27" fmla="*/ 103 h 209"/>
                <a:gd name="T28" fmla="*/ 171 w 219"/>
                <a:gd name="T29" fmla="*/ 47 h 209"/>
                <a:gd name="T30" fmla="*/ 115 w 219"/>
                <a:gd name="T31" fmla="*/ 2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209">
                  <a:moveTo>
                    <a:pt x="115" y="209"/>
                  </a:moveTo>
                  <a:cubicBezTo>
                    <a:pt x="87" y="209"/>
                    <a:pt x="62" y="198"/>
                    <a:pt x="42" y="179"/>
                  </a:cubicBezTo>
                  <a:cubicBezTo>
                    <a:pt x="1" y="139"/>
                    <a:pt x="0" y="73"/>
                    <a:pt x="40" y="32"/>
                  </a:cubicBezTo>
                  <a:cubicBezTo>
                    <a:pt x="60" y="12"/>
                    <a:pt x="86" y="0"/>
                    <a:pt x="115" y="0"/>
                  </a:cubicBezTo>
                  <a:cubicBezTo>
                    <a:pt x="142" y="0"/>
                    <a:pt x="168" y="11"/>
                    <a:pt x="187" y="30"/>
                  </a:cubicBezTo>
                  <a:cubicBezTo>
                    <a:pt x="207" y="49"/>
                    <a:pt x="218" y="75"/>
                    <a:pt x="219" y="103"/>
                  </a:cubicBezTo>
                  <a:cubicBezTo>
                    <a:pt x="219" y="131"/>
                    <a:pt x="209" y="157"/>
                    <a:pt x="189" y="177"/>
                  </a:cubicBezTo>
                  <a:cubicBezTo>
                    <a:pt x="169" y="197"/>
                    <a:pt x="143" y="209"/>
                    <a:pt x="115" y="209"/>
                  </a:cubicBezTo>
                  <a:close/>
                  <a:moveTo>
                    <a:pt x="115" y="24"/>
                  </a:moveTo>
                  <a:cubicBezTo>
                    <a:pt x="93" y="24"/>
                    <a:pt x="72" y="33"/>
                    <a:pt x="57" y="49"/>
                  </a:cubicBezTo>
                  <a:cubicBezTo>
                    <a:pt x="26" y="80"/>
                    <a:pt x="27" y="131"/>
                    <a:pt x="59" y="162"/>
                  </a:cubicBezTo>
                  <a:cubicBezTo>
                    <a:pt x="74" y="176"/>
                    <a:pt x="94" y="185"/>
                    <a:pt x="115" y="185"/>
                  </a:cubicBezTo>
                  <a:cubicBezTo>
                    <a:pt x="136" y="185"/>
                    <a:pt x="157" y="176"/>
                    <a:pt x="172" y="160"/>
                  </a:cubicBezTo>
                  <a:cubicBezTo>
                    <a:pt x="187" y="145"/>
                    <a:pt x="195" y="125"/>
                    <a:pt x="195" y="103"/>
                  </a:cubicBezTo>
                  <a:cubicBezTo>
                    <a:pt x="194" y="82"/>
                    <a:pt x="186" y="62"/>
                    <a:pt x="171" y="47"/>
                  </a:cubicBezTo>
                  <a:cubicBezTo>
                    <a:pt x="156" y="32"/>
                    <a:pt x="136" y="24"/>
                    <a:pt x="115"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23" name="Groep 322">
            <a:extLst>
              <a:ext uri="{FF2B5EF4-FFF2-40B4-BE49-F238E27FC236}">
                <a16:creationId xmlns:a16="http://schemas.microsoft.com/office/drawing/2014/main" id="{02830B70-95A7-495B-B056-8A2724DF1075}"/>
              </a:ext>
            </a:extLst>
          </p:cNvPr>
          <p:cNvGrpSpPr/>
          <p:nvPr/>
        </p:nvGrpSpPr>
        <p:grpSpPr>
          <a:xfrm>
            <a:off x="6110564" y="3395819"/>
            <a:ext cx="354105" cy="354105"/>
            <a:chOff x="6802000" y="2494265"/>
            <a:chExt cx="342900" cy="342900"/>
          </a:xfrm>
          <a:solidFill>
            <a:schemeClr val="accent2"/>
          </a:solidFill>
        </p:grpSpPr>
        <p:grpSp>
          <p:nvGrpSpPr>
            <p:cNvPr id="324" name="Groep 323">
              <a:extLst>
                <a:ext uri="{FF2B5EF4-FFF2-40B4-BE49-F238E27FC236}">
                  <a16:creationId xmlns:a16="http://schemas.microsoft.com/office/drawing/2014/main" id="{A6933543-7763-4D3B-BD91-7B77F41B345C}"/>
                </a:ext>
              </a:extLst>
            </p:cNvPr>
            <p:cNvGrpSpPr/>
            <p:nvPr/>
          </p:nvGrpSpPr>
          <p:grpSpPr>
            <a:xfrm>
              <a:off x="6802000" y="2494265"/>
              <a:ext cx="342900" cy="342900"/>
              <a:chOff x="5105401" y="2057402"/>
              <a:chExt cx="342900" cy="342900"/>
            </a:xfrm>
            <a:grpFill/>
          </p:grpSpPr>
          <p:sp>
            <p:nvSpPr>
              <p:cNvPr id="326" name="Freeform 780">
                <a:extLst>
                  <a:ext uri="{FF2B5EF4-FFF2-40B4-BE49-F238E27FC236}">
                    <a16:creationId xmlns:a16="http://schemas.microsoft.com/office/drawing/2014/main" id="{F086EE41-32E0-45F6-BDCB-CDAF0C03EDC4}"/>
                  </a:ext>
                </a:extLst>
              </p:cNvPr>
              <p:cNvSpPr>
                <a:spLocks noEditPoints="1"/>
              </p:cNvSpPr>
              <p:nvPr/>
            </p:nvSpPr>
            <p:spPr bwMode="auto">
              <a:xfrm>
                <a:off x="5105401" y="2057402"/>
                <a:ext cx="342900" cy="342900"/>
              </a:xfrm>
              <a:custGeom>
                <a:avLst/>
                <a:gdLst>
                  <a:gd name="T0" fmla="*/ 119 w 216"/>
                  <a:gd name="T1" fmla="*/ 10 h 216"/>
                  <a:gd name="T2" fmla="*/ 10 w 216"/>
                  <a:gd name="T3" fmla="*/ 119 h 216"/>
                  <a:gd name="T4" fmla="*/ 97 w 216"/>
                  <a:gd name="T5" fmla="*/ 206 h 216"/>
                  <a:gd name="T6" fmla="*/ 206 w 216"/>
                  <a:gd name="T7" fmla="*/ 97 h 216"/>
                  <a:gd name="T8" fmla="*/ 206 w 216"/>
                  <a:gd name="T9" fmla="*/ 10 h 216"/>
                  <a:gd name="T10" fmla="*/ 119 w 216"/>
                  <a:gd name="T11" fmla="*/ 10 h 216"/>
                  <a:gd name="T12" fmla="*/ 119 w 216"/>
                  <a:gd name="T13" fmla="*/ 0 h 216"/>
                  <a:gd name="T14" fmla="*/ 206 w 216"/>
                  <a:gd name="T15" fmla="*/ 0 h 216"/>
                  <a:gd name="T16" fmla="*/ 209 w 216"/>
                  <a:gd name="T17" fmla="*/ 1 h 216"/>
                  <a:gd name="T18" fmla="*/ 213 w 216"/>
                  <a:gd name="T19" fmla="*/ 3 h 216"/>
                  <a:gd name="T20" fmla="*/ 215 w 216"/>
                  <a:gd name="T21" fmla="*/ 7 h 216"/>
                  <a:gd name="T22" fmla="*/ 216 w 216"/>
                  <a:gd name="T23" fmla="*/ 10 h 216"/>
                  <a:gd name="T24" fmla="*/ 216 w 216"/>
                  <a:gd name="T25" fmla="*/ 97 h 216"/>
                  <a:gd name="T26" fmla="*/ 215 w 216"/>
                  <a:gd name="T27" fmla="*/ 101 h 216"/>
                  <a:gd name="T28" fmla="*/ 213 w 216"/>
                  <a:gd name="T29" fmla="*/ 105 h 216"/>
                  <a:gd name="T30" fmla="*/ 105 w 216"/>
                  <a:gd name="T31" fmla="*/ 213 h 216"/>
                  <a:gd name="T32" fmla="*/ 101 w 216"/>
                  <a:gd name="T33" fmla="*/ 215 h 216"/>
                  <a:gd name="T34" fmla="*/ 97 w 216"/>
                  <a:gd name="T35" fmla="*/ 216 h 216"/>
                  <a:gd name="T36" fmla="*/ 93 w 216"/>
                  <a:gd name="T37" fmla="*/ 215 h 216"/>
                  <a:gd name="T38" fmla="*/ 89 w 216"/>
                  <a:gd name="T39" fmla="*/ 213 h 216"/>
                  <a:gd name="T40" fmla="*/ 3 w 216"/>
                  <a:gd name="T41" fmla="*/ 127 h 216"/>
                  <a:gd name="T42" fmla="*/ 1 w 216"/>
                  <a:gd name="T43" fmla="*/ 123 h 216"/>
                  <a:gd name="T44" fmla="*/ 0 w 216"/>
                  <a:gd name="T45" fmla="*/ 119 h 216"/>
                  <a:gd name="T46" fmla="*/ 1 w 216"/>
                  <a:gd name="T47" fmla="*/ 115 h 216"/>
                  <a:gd name="T48" fmla="*/ 3 w 216"/>
                  <a:gd name="T49" fmla="*/ 111 h 216"/>
                  <a:gd name="T50" fmla="*/ 111 w 216"/>
                  <a:gd name="T51" fmla="*/ 3 h 216"/>
                  <a:gd name="T52" fmla="*/ 115 w 216"/>
                  <a:gd name="T53" fmla="*/ 1 h 216"/>
                  <a:gd name="T54" fmla="*/ 119 w 216"/>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16">
                    <a:moveTo>
                      <a:pt x="119" y="10"/>
                    </a:moveTo>
                    <a:lnTo>
                      <a:pt x="10" y="119"/>
                    </a:lnTo>
                    <a:lnTo>
                      <a:pt x="97" y="206"/>
                    </a:lnTo>
                    <a:lnTo>
                      <a:pt x="206" y="97"/>
                    </a:lnTo>
                    <a:lnTo>
                      <a:pt x="206" y="10"/>
                    </a:lnTo>
                    <a:lnTo>
                      <a:pt x="119" y="10"/>
                    </a:lnTo>
                    <a:close/>
                    <a:moveTo>
                      <a:pt x="119" y="0"/>
                    </a:moveTo>
                    <a:lnTo>
                      <a:pt x="206" y="0"/>
                    </a:lnTo>
                    <a:lnTo>
                      <a:pt x="209" y="1"/>
                    </a:lnTo>
                    <a:lnTo>
                      <a:pt x="213" y="3"/>
                    </a:lnTo>
                    <a:lnTo>
                      <a:pt x="215" y="7"/>
                    </a:lnTo>
                    <a:lnTo>
                      <a:pt x="216" y="10"/>
                    </a:lnTo>
                    <a:lnTo>
                      <a:pt x="216" y="97"/>
                    </a:lnTo>
                    <a:lnTo>
                      <a:pt x="215" y="101"/>
                    </a:lnTo>
                    <a:lnTo>
                      <a:pt x="213" y="105"/>
                    </a:lnTo>
                    <a:lnTo>
                      <a:pt x="105" y="213"/>
                    </a:lnTo>
                    <a:lnTo>
                      <a:pt x="101" y="215"/>
                    </a:lnTo>
                    <a:lnTo>
                      <a:pt x="97" y="216"/>
                    </a:lnTo>
                    <a:lnTo>
                      <a:pt x="93" y="215"/>
                    </a:lnTo>
                    <a:lnTo>
                      <a:pt x="89" y="213"/>
                    </a:lnTo>
                    <a:lnTo>
                      <a:pt x="3" y="127"/>
                    </a:lnTo>
                    <a:lnTo>
                      <a:pt x="1" y="123"/>
                    </a:lnTo>
                    <a:lnTo>
                      <a:pt x="0" y="119"/>
                    </a:lnTo>
                    <a:lnTo>
                      <a:pt x="1" y="115"/>
                    </a:lnTo>
                    <a:lnTo>
                      <a:pt x="3" y="111"/>
                    </a:lnTo>
                    <a:lnTo>
                      <a:pt x="111" y="3"/>
                    </a:lnTo>
                    <a:lnTo>
                      <a:pt x="115" y="1"/>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781">
                <a:extLst>
                  <a:ext uri="{FF2B5EF4-FFF2-40B4-BE49-F238E27FC236}">
                    <a16:creationId xmlns:a16="http://schemas.microsoft.com/office/drawing/2014/main" id="{2949D70D-8A12-4512-915F-D7E85BA3A57A}"/>
                  </a:ext>
                </a:extLst>
              </p:cNvPr>
              <p:cNvSpPr>
                <a:spLocks noEditPoints="1"/>
              </p:cNvSpPr>
              <p:nvPr/>
            </p:nvSpPr>
            <p:spPr bwMode="auto">
              <a:xfrm>
                <a:off x="5346701" y="2092327"/>
                <a:ext cx="68263" cy="68263"/>
              </a:xfrm>
              <a:custGeom>
                <a:avLst/>
                <a:gdLst>
                  <a:gd name="T0" fmla="*/ 21 w 43"/>
                  <a:gd name="T1" fmla="*/ 11 h 43"/>
                  <a:gd name="T2" fmla="*/ 17 w 43"/>
                  <a:gd name="T3" fmla="*/ 11 h 43"/>
                  <a:gd name="T4" fmla="*/ 13 w 43"/>
                  <a:gd name="T5" fmla="*/ 13 h 43"/>
                  <a:gd name="T6" fmla="*/ 10 w 43"/>
                  <a:gd name="T7" fmla="*/ 17 h 43"/>
                  <a:gd name="T8" fmla="*/ 10 w 43"/>
                  <a:gd name="T9" fmla="*/ 21 h 43"/>
                  <a:gd name="T10" fmla="*/ 10 w 43"/>
                  <a:gd name="T11" fmla="*/ 25 h 43"/>
                  <a:gd name="T12" fmla="*/ 13 w 43"/>
                  <a:gd name="T13" fmla="*/ 29 h 43"/>
                  <a:gd name="T14" fmla="*/ 17 w 43"/>
                  <a:gd name="T15" fmla="*/ 32 h 43"/>
                  <a:gd name="T16" fmla="*/ 21 w 43"/>
                  <a:gd name="T17" fmla="*/ 32 h 43"/>
                  <a:gd name="T18" fmla="*/ 25 w 43"/>
                  <a:gd name="T19" fmla="*/ 32 h 43"/>
                  <a:gd name="T20" fmla="*/ 29 w 43"/>
                  <a:gd name="T21" fmla="*/ 29 h 43"/>
                  <a:gd name="T22" fmla="*/ 31 w 43"/>
                  <a:gd name="T23" fmla="*/ 25 h 43"/>
                  <a:gd name="T24" fmla="*/ 31 w 43"/>
                  <a:gd name="T25" fmla="*/ 21 h 43"/>
                  <a:gd name="T26" fmla="*/ 31 w 43"/>
                  <a:gd name="T27" fmla="*/ 17 h 43"/>
                  <a:gd name="T28" fmla="*/ 29 w 43"/>
                  <a:gd name="T29" fmla="*/ 13 h 43"/>
                  <a:gd name="T30" fmla="*/ 25 w 43"/>
                  <a:gd name="T31" fmla="*/ 11 h 43"/>
                  <a:gd name="T32" fmla="*/ 21 w 43"/>
                  <a:gd name="T33" fmla="*/ 11 h 43"/>
                  <a:gd name="T34" fmla="*/ 21 w 43"/>
                  <a:gd name="T35" fmla="*/ 0 h 43"/>
                  <a:gd name="T36" fmla="*/ 31 w 43"/>
                  <a:gd name="T37" fmla="*/ 3 h 43"/>
                  <a:gd name="T38" fmla="*/ 39 w 43"/>
                  <a:gd name="T39" fmla="*/ 11 h 43"/>
                  <a:gd name="T40" fmla="*/ 43 w 43"/>
                  <a:gd name="T41" fmla="*/ 21 h 43"/>
                  <a:gd name="T42" fmla="*/ 39 w 43"/>
                  <a:gd name="T43" fmla="*/ 32 h 43"/>
                  <a:gd name="T44" fmla="*/ 31 w 43"/>
                  <a:gd name="T45" fmla="*/ 40 h 43"/>
                  <a:gd name="T46" fmla="*/ 21 w 43"/>
                  <a:gd name="T47" fmla="*/ 43 h 43"/>
                  <a:gd name="T48" fmla="*/ 10 w 43"/>
                  <a:gd name="T49" fmla="*/ 40 h 43"/>
                  <a:gd name="T50" fmla="*/ 2 w 43"/>
                  <a:gd name="T51" fmla="*/ 32 h 43"/>
                  <a:gd name="T52" fmla="*/ 0 w 43"/>
                  <a:gd name="T53" fmla="*/ 21 h 43"/>
                  <a:gd name="T54" fmla="*/ 2 w 43"/>
                  <a:gd name="T55" fmla="*/ 11 h 43"/>
                  <a:gd name="T56" fmla="*/ 10 w 43"/>
                  <a:gd name="T57" fmla="*/ 3 h 43"/>
                  <a:gd name="T58" fmla="*/ 21 w 43"/>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3">
                    <a:moveTo>
                      <a:pt x="21" y="11"/>
                    </a:moveTo>
                    <a:lnTo>
                      <a:pt x="17" y="11"/>
                    </a:lnTo>
                    <a:lnTo>
                      <a:pt x="13" y="13"/>
                    </a:lnTo>
                    <a:lnTo>
                      <a:pt x="10" y="17"/>
                    </a:lnTo>
                    <a:lnTo>
                      <a:pt x="10" y="21"/>
                    </a:lnTo>
                    <a:lnTo>
                      <a:pt x="10" y="25"/>
                    </a:lnTo>
                    <a:lnTo>
                      <a:pt x="13" y="29"/>
                    </a:lnTo>
                    <a:lnTo>
                      <a:pt x="17" y="32"/>
                    </a:lnTo>
                    <a:lnTo>
                      <a:pt x="21" y="32"/>
                    </a:lnTo>
                    <a:lnTo>
                      <a:pt x="25" y="32"/>
                    </a:lnTo>
                    <a:lnTo>
                      <a:pt x="29" y="29"/>
                    </a:lnTo>
                    <a:lnTo>
                      <a:pt x="31" y="25"/>
                    </a:lnTo>
                    <a:lnTo>
                      <a:pt x="31" y="21"/>
                    </a:lnTo>
                    <a:lnTo>
                      <a:pt x="31" y="17"/>
                    </a:lnTo>
                    <a:lnTo>
                      <a:pt x="29" y="13"/>
                    </a:lnTo>
                    <a:lnTo>
                      <a:pt x="25" y="11"/>
                    </a:lnTo>
                    <a:lnTo>
                      <a:pt x="21" y="11"/>
                    </a:lnTo>
                    <a:close/>
                    <a:moveTo>
                      <a:pt x="21" y="0"/>
                    </a:moveTo>
                    <a:lnTo>
                      <a:pt x="31" y="3"/>
                    </a:lnTo>
                    <a:lnTo>
                      <a:pt x="39" y="11"/>
                    </a:lnTo>
                    <a:lnTo>
                      <a:pt x="43" y="21"/>
                    </a:lnTo>
                    <a:lnTo>
                      <a:pt x="39" y="32"/>
                    </a:lnTo>
                    <a:lnTo>
                      <a:pt x="31" y="40"/>
                    </a:lnTo>
                    <a:lnTo>
                      <a:pt x="21" y="43"/>
                    </a:lnTo>
                    <a:lnTo>
                      <a:pt x="10" y="40"/>
                    </a:lnTo>
                    <a:lnTo>
                      <a:pt x="2" y="32"/>
                    </a:lnTo>
                    <a:lnTo>
                      <a:pt x="0" y="21"/>
                    </a:lnTo>
                    <a:lnTo>
                      <a:pt x="2" y="11"/>
                    </a:lnTo>
                    <a:lnTo>
                      <a:pt x="10"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5" name="Freeform 694">
              <a:extLst>
                <a:ext uri="{FF2B5EF4-FFF2-40B4-BE49-F238E27FC236}">
                  <a16:creationId xmlns:a16="http://schemas.microsoft.com/office/drawing/2014/main" id="{EE5B459A-1C7B-448B-AEB6-63209312550A}"/>
                </a:ext>
              </a:extLst>
            </p:cNvPr>
            <p:cNvSpPr>
              <a:spLocks/>
            </p:cNvSpPr>
            <p:nvPr/>
          </p:nvSpPr>
          <p:spPr bwMode="auto">
            <a:xfrm>
              <a:off x="6879863" y="2602880"/>
              <a:ext cx="139548" cy="147896"/>
            </a:xfrm>
            <a:custGeom>
              <a:avLst/>
              <a:gdLst>
                <a:gd name="T0" fmla="*/ 87 w 117"/>
                <a:gd name="T1" fmla="*/ 2 h 124"/>
                <a:gd name="T2" fmla="*/ 106 w 117"/>
                <a:gd name="T3" fmla="*/ 14 h 124"/>
                <a:gd name="T4" fmla="*/ 113 w 117"/>
                <a:gd name="T5" fmla="*/ 25 h 124"/>
                <a:gd name="T6" fmla="*/ 115 w 117"/>
                <a:gd name="T7" fmla="*/ 33 h 124"/>
                <a:gd name="T8" fmla="*/ 113 w 117"/>
                <a:gd name="T9" fmla="*/ 36 h 124"/>
                <a:gd name="T10" fmla="*/ 109 w 117"/>
                <a:gd name="T11" fmla="*/ 36 h 124"/>
                <a:gd name="T12" fmla="*/ 105 w 117"/>
                <a:gd name="T13" fmla="*/ 34 h 124"/>
                <a:gd name="T14" fmla="*/ 101 w 117"/>
                <a:gd name="T15" fmla="*/ 25 h 124"/>
                <a:gd name="T16" fmla="*/ 92 w 117"/>
                <a:gd name="T17" fmla="*/ 16 h 124"/>
                <a:gd name="T18" fmla="*/ 68 w 117"/>
                <a:gd name="T19" fmla="*/ 9 h 124"/>
                <a:gd name="T20" fmla="*/ 41 w 117"/>
                <a:gd name="T21" fmla="*/ 19 h 124"/>
                <a:gd name="T22" fmla="*/ 25 w 117"/>
                <a:gd name="T23" fmla="*/ 48 h 124"/>
                <a:gd name="T24" fmla="*/ 91 w 117"/>
                <a:gd name="T25" fmla="*/ 48 h 124"/>
                <a:gd name="T26" fmla="*/ 93 w 117"/>
                <a:gd name="T27" fmla="*/ 51 h 124"/>
                <a:gd name="T28" fmla="*/ 93 w 117"/>
                <a:gd name="T29" fmla="*/ 55 h 124"/>
                <a:gd name="T30" fmla="*/ 91 w 117"/>
                <a:gd name="T31" fmla="*/ 57 h 124"/>
                <a:gd name="T32" fmla="*/ 25 w 117"/>
                <a:gd name="T33" fmla="*/ 57 h 124"/>
                <a:gd name="T34" fmla="*/ 87 w 117"/>
                <a:gd name="T35" fmla="*/ 68 h 124"/>
                <a:gd name="T36" fmla="*/ 91 w 117"/>
                <a:gd name="T37" fmla="*/ 69 h 124"/>
                <a:gd name="T38" fmla="*/ 92 w 117"/>
                <a:gd name="T39" fmla="*/ 72 h 124"/>
                <a:gd name="T40" fmla="*/ 91 w 117"/>
                <a:gd name="T41" fmla="*/ 74 h 124"/>
                <a:gd name="T42" fmla="*/ 85 w 117"/>
                <a:gd name="T43" fmla="*/ 77 h 124"/>
                <a:gd name="T44" fmla="*/ 30 w 117"/>
                <a:gd name="T45" fmla="*/ 93 h 124"/>
                <a:gd name="T46" fmla="*/ 53 w 117"/>
                <a:gd name="T47" fmla="*/ 112 h 124"/>
                <a:gd name="T48" fmla="*/ 81 w 117"/>
                <a:gd name="T49" fmla="*/ 114 h 124"/>
                <a:gd name="T50" fmla="*/ 98 w 117"/>
                <a:gd name="T51" fmla="*/ 105 h 124"/>
                <a:gd name="T52" fmla="*/ 105 w 117"/>
                <a:gd name="T53" fmla="*/ 93 h 124"/>
                <a:gd name="T54" fmla="*/ 109 w 117"/>
                <a:gd name="T55" fmla="*/ 89 h 124"/>
                <a:gd name="T56" fmla="*/ 113 w 117"/>
                <a:gd name="T57" fmla="*/ 89 h 124"/>
                <a:gd name="T58" fmla="*/ 115 w 117"/>
                <a:gd name="T59" fmla="*/ 91 h 124"/>
                <a:gd name="T60" fmla="*/ 115 w 117"/>
                <a:gd name="T61" fmla="*/ 95 h 124"/>
                <a:gd name="T62" fmla="*/ 108 w 117"/>
                <a:gd name="T63" fmla="*/ 108 h 124"/>
                <a:gd name="T64" fmla="*/ 87 w 117"/>
                <a:gd name="T65" fmla="*/ 122 h 124"/>
                <a:gd name="T66" fmla="*/ 49 w 117"/>
                <a:gd name="T67" fmla="*/ 122 h 124"/>
                <a:gd name="T68" fmla="*/ 21 w 117"/>
                <a:gd name="T69" fmla="*/ 97 h 124"/>
                <a:gd name="T70" fmla="*/ 5 w 117"/>
                <a:gd name="T71" fmla="*/ 77 h 124"/>
                <a:gd name="T72" fmla="*/ 2 w 117"/>
                <a:gd name="T73" fmla="*/ 74 h 124"/>
                <a:gd name="T74" fmla="*/ 0 w 117"/>
                <a:gd name="T75" fmla="*/ 72 h 124"/>
                <a:gd name="T76" fmla="*/ 2 w 117"/>
                <a:gd name="T77" fmla="*/ 69 h 124"/>
                <a:gd name="T78" fmla="*/ 5 w 117"/>
                <a:gd name="T79" fmla="*/ 68 h 124"/>
                <a:gd name="T80" fmla="*/ 15 w 117"/>
                <a:gd name="T81" fmla="*/ 57 h 124"/>
                <a:gd name="T82" fmla="*/ 3 w 117"/>
                <a:gd name="T83" fmla="*/ 57 h 124"/>
                <a:gd name="T84" fmla="*/ 0 w 117"/>
                <a:gd name="T85" fmla="*/ 55 h 124"/>
                <a:gd name="T86" fmla="*/ 2 w 117"/>
                <a:gd name="T87" fmla="*/ 51 h 124"/>
                <a:gd name="T88" fmla="*/ 4 w 117"/>
                <a:gd name="T89" fmla="*/ 48 h 124"/>
                <a:gd name="T90" fmla="*/ 15 w 117"/>
                <a:gd name="T91" fmla="*/ 48 h 124"/>
                <a:gd name="T92" fmla="*/ 33 w 117"/>
                <a:gd name="T93" fmla="*/ 13 h 124"/>
                <a:gd name="T94" fmla="*/ 68 w 117"/>
                <a:gd name="T9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124">
                  <a:moveTo>
                    <a:pt x="68" y="0"/>
                  </a:moveTo>
                  <a:lnTo>
                    <a:pt x="87" y="2"/>
                  </a:lnTo>
                  <a:lnTo>
                    <a:pt x="102" y="10"/>
                  </a:lnTo>
                  <a:lnTo>
                    <a:pt x="106" y="14"/>
                  </a:lnTo>
                  <a:lnTo>
                    <a:pt x="110" y="19"/>
                  </a:lnTo>
                  <a:lnTo>
                    <a:pt x="113" y="25"/>
                  </a:lnTo>
                  <a:lnTo>
                    <a:pt x="115" y="30"/>
                  </a:lnTo>
                  <a:lnTo>
                    <a:pt x="115" y="33"/>
                  </a:lnTo>
                  <a:lnTo>
                    <a:pt x="114" y="35"/>
                  </a:lnTo>
                  <a:lnTo>
                    <a:pt x="113" y="36"/>
                  </a:lnTo>
                  <a:lnTo>
                    <a:pt x="111" y="36"/>
                  </a:lnTo>
                  <a:lnTo>
                    <a:pt x="109" y="36"/>
                  </a:lnTo>
                  <a:lnTo>
                    <a:pt x="108" y="35"/>
                  </a:lnTo>
                  <a:lnTo>
                    <a:pt x="105" y="34"/>
                  </a:lnTo>
                  <a:lnTo>
                    <a:pt x="105" y="33"/>
                  </a:lnTo>
                  <a:lnTo>
                    <a:pt x="101" y="25"/>
                  </a:lnTo>
                  <a:lnTo>
                    <a:pt x="97" y="19"/>
                  </a:lnTo>
                  <a:lnTo>
                    <a:pt x="92" y="16"/>
                  </a:lnTo>
                  <a:lnTo>
                    <a:pt x="81" y="10"/>
                  </a:lnTo>
                  <a:lnTo>
                    <a:pt x="68" y="9"/>
                  </a:lnTo>
                  <a:lnTo>
                    <a:pt x="54" y="12"/>
                  </a:lnTo>
                  <a:lnTo>
                    <a:pt x="41" y="19"/>
                  </a:lnTo>
                  <a:lnTo>
                    <a:pt x="30" y="33"/>
                  </a:lnTo>
                  <a:lnTo>
                    <a:pt x="25" y="48"/>
                  </a:lnTo>
                  <a:lnTo>
                    <a:pt x="89" y="48"/>
                  </a:lnTo>
                  <a:lnTo>
                    <a:pt x="91" y="48"/>
                  </a:lnTo>
                  <a:lnTo>
                    <a:pt x="93" y="50"/>
                  </a:lnTo>
                  <a:lnTo>
                    <a:pt x="93" y="51"/>
                  </a:lnTo>
                  <a:lnTo>
                    <a:pt x="93" y="52"/>
                  </a:lnTo>
                  <a:lnTo>
                    <a:pt x="93" y="55"/>
                  </a:lnTo>
                  <a:lnTo>
                    <a:pt x="92" y="56"/>
                  </a:lnTo>
                  <a:lnTo>
                    <a:pt x="91" y="57"/>
                  </a:lnTo>
                  <a:lnTo>
                    <a:pt x="88" y="57"/>
                  </a:lnTo>
                  <a:lnTo>
                    <a:pt x="25" y="57"/>
                  </a:lnTo>
                  <a:lnTo>
                    <a:pt x="25" y="68"/>
                  </a:lnTo>
                  <a:lnTo>
                    <a:pt x="87" y="68"/>
                  </a:lnTo>
                  <a:lnTo>
                    <a:pt x="89" y="68"/>
                  </a:lnTo>
                  <a:lnTo>
                    <a:pt x="91" y="69"/>
                  </a:lnTo>
                  <a:lnTo>
                    <a:pt x="92" y="71"/>
                  </a:lnTo>
                  <a:lnTo>
                    <a:pt x="92" y="72"/>
                  </a:lnTo>
                  <a:lnTo>
                    <a:pt x="91" y="73"/>
                  </a:lnTo>
                  <a:lnTo>
                    <a:pt x="91" y="74"/>
                  </a:lnTo>
                  <a:lnTo>
                    <a:pt x="88" y="76"/>
                  </a:lnTo>
                  <a:lnTo>
                    <a:pt x="85" y="77"/>
                  </a:lnTo>
                  <a:lnTo>
                    <a:pt x="25" y="77"/>
                  </a:lnTo>
                  <a:lnTo>
                    <a:pt x="30" y="93"/>
                  </a:lnTo>
                  <a:lnTo>
                    <a:pt x="41" y="106"/>
                  </a:lnTo>
                  <a:lnTo>
                    <a:pt x="53" y="112"/>
                  </a:lnTo>
                  <a:lnTo>
                    <a:pt x="68" y="115"/>
                  </a:lnTo>
                  <a:lnTo>
                    <a:pt x="81" y="114"/>
                  </a:lnTo>
                  <a:lnTo>
                    <a:pt x="92" y="108"/>
                  </a:lnTo>
                  <a:lnTo>
                    <a:pt x="98" y="105"/>
                  </a:lnTo>
                  <a:lnTo>
                    <a:pt x="102" y="99"/>
                  </a:lnTo>
                  <a:lnTo>
                    <a:pt x="105" y="93"/>
                  </a:lnTo>
                  <a:lnTo>
                    <a:pt x="106" y="90"/>
                  </a:lnTo>
                  <a:lnTo>
                    <a:pt x="109" y="89"/>
                  </a:lnTo>
                  <a:lnTo>
                    <a:pt x="110" y="89"/>
                  </a:lnTo>
                  <a:lnTo>
                    <a:pt x="113" y="89"/>
                  </a:lnTo>
                  <a:lnTo>
                    <a:pt x="114" y="90"/>
                  </a:lnTo>
                  <a:lnTo>
                    <a:pt x="115" y="91"/>
                  </a:lnTo>
                  <a:lnTo>
                    <a:pt x="117" y="93"/>
                  </a:lnTo>
                  <a:lnTo>
                    <a:pt x="115" y="95"/>
                  </a:lnTo>
                  <a:lnTo>
                    <a:pt x="113" y="103"/>
                  </a:lnTo>
                  <a:lnTo>
                    <a:pt x="108" y="108"/>
                  </a:lnTo>
                  <a:lnTo>
                    <a:pt x="102" y="115"/>
                  </a:lnTo>
                  <a:lnTo>
                    <a:pt x="87" y="122"/>
                  </a:lnTo>
                  <a:lnTo>
                    <a:pt x="68" y="124"/>
                  </a:lnTo>
                  <a:lnTo>
                    <a:pt x="49" y="122"/>
                  </a:lnTo>
                  <a:lnTo>
                    <a:pt x="33" y="112"/>
                  </a:lnTo>
                  <a:lnTo>
                    <a:pt x="21" y="97"/>
                  </a:lnTo>
                  <a:lnTo>
                    <a:pt x="15" y="77"/>
                  </a:lnTo>
                  <a:lnTo>
                    <a:pt x="5" y="77"/>
                  </a:lnTo>
                  <a:lnTo>
                    <a:pt x="3" y="76"/>
                  </a:lnTo>
                  <a:lnTo>
                    <a:pt x="2" y="74"/>
                  </a:lnTo>
                  <a:lnTo>
                    <a:pt x="0" y="73"/>
                  </a:lnTo>
                  <a:lnTo>
                    <a:pt x="0" y="72"/>
                  </a:lnTo>
                  <a:lnTo>
                    <a:pt x="2" y="71"/>
                  </a:lnTo>
                  <a:lnTo>
                    <a:pt x="2" y="69"/>
                  </a:lnTo>
                  <a:lnTo>
                    <a:pt x="4" y="68"/>
                  </a:lnTo>
                  <a:lnTo>
                    <a:pt x="5" y="68"/>
                  </a:lnTo>
                  <a:lnTo>
                    <a:pt x="15" y="68"/>
                  </a:lnTo>
                  <a:lnTo>
                    <a:pt x="15" y="57"/>
                  </a:lnTo>
                  <a:lnTo>
                    <a:pt x="5" y="57"/>
                  </a:lnTo>
                  <a:lnTo>
                    <a:pt x="3" y="57"/>
                  </a:lnTo>
                  <a:lnTo>
                    <a:pt x="2" y="56"/>
                  </a:lnTo>
                  <a:lnTo>
                    <a:pt x="0" y="55"/>
                  </a:lnTo>
                  <a:lnTo>
                    <a:pt x="0" y="52"/>
                  </a:lnTo>
                  <a:lnTo>
                    <a:pt x="2" y="51"/>
                  </a:lnTo>
                  <a:lnTo>
                    <a:pt x="2" y="50"/>
                  </a:lnTo>
                  <a:lnTo>
                    <a:pt x="4" y="48"/>
                  </a:lnTo>
                  <a:lnTo>
                    <a:pt x="5" y="48"/>
                  </a:lnTo>
                  <a:lnTo>
                    <a:pt x="15" y="48"/>
                  </a:lnTo>
                  <a:lnTo>
                    <a:pt x="21" y="29"/>
                  </a:lnTo>
                  <a:lnTo>
                    <a:pt x="33" y="13"/>
                  </a:lnTo>
                  <a:lnTo>
                    <a:pt x="49"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8" name="Freeform 707">
            <a:extLst>
              <a:ext uri="{FF2B5EF4-FFF2-40B4-BE49-F238E27FC236}">
                <a16:creationId xmlns:a16="http://schemas.microsoft.com/office/drawing/2014/main" id="{5F3FB913-D256-4092-B2E9-A94966C213E2}"/>
              </a:ext>
            </a:extLst>
          </p:cNvPr>
          <p:cNvSpPr>
            <a:spLocks noEditPoints="1"/>
          </p:cNvSpPr>
          <p:nvPr/>
        </p:nvSpPr>
        <p:spPr bwMode="auto">
          <a:xfrm>
            <a:off x="7805537" y="3434476"/>
            <a:ext cx="311727" cy="311727"/>
          </a:xfrm>
          <a:custGeom>
            <a:avLst/>
            <a:gdLst>
              <a:gd name="T0" fmla="*/ 131 w 216"/>
              <a:gd name="T1" fmla="*/ 203 h 216"/>
              <a:gd name="T2" fmla="*/ 164 w 216"/>
              <a:gd name="T3" fmla="*/ 174 h 216"/>
              <a:gd name="T4" fmla="*/ 52 w 216"/>
              <a:gd name="T5" fmla="*/ 174 h 216"/>
              <a:gd name="T6" fmla="*/ 85 w 216"/>
              <a:gd name="T7" fmla="*/ 203 h 216"/>
              <a:gd name="T8" fmla="*/ 114 w 216"/>
              <a:gd name="T9" fmla="*/ 162 h 216"/>
              <a:gd name="T10" fmla="*/ 143 w 216"/>
              <a:gd name="T11" fmla="*/ 166 h 216"/>
              <a:gd name="T12" fmla="*/ 73 w 216"/>
              <a:gd name="T13" fmla="*/ 166 h 216"/>
              <a:gd name="T14" fmla="*/ 102 w 216"/>
              <a:gd name="T15" fmla="*/ 162 h 216"/>
              <a:gd name="T16" fmla="*/ 157 w 216"/>
              <a:gd name="T17" fmla="*/ 160 h 216"/>
              <a:gd name="T18" fmla="*/ 202 w 216"/>
              <a:gd name="T19" fmla="*/ 135 h 216"/>
              <a:gd name="T20" fmla="*/ 114 w 216"/>
              <a:gd name="T21" fmla="*/ 114 h 216"/>
              <a:gd name="T22" fmla="*/ 147 w 216"/>
              <a:gd name="T23" fmla="*/ 157 h 216"/>
              <a:gd name="T24" fmla="*/ 114 w 216"/>
              <a:gd name="T25" fmla="*/ 114 h 216"/>
              <a:gd name="T26" fmla="*/ 69 w 216"/>
              <a:gd name="T27" fmla="*/ 157 h 216"/>
              <a:gd name="T28" fmla="*/ 102 w 216"/>
              <a:gd name="T29" fmla="*/ 114 h 216"/>
              <a:gd name="T30" fmla="*/ 14 w 216"/>
              <a:gd name="T31" fmla="*/ 135 h 216"/>
              <a:gd name="T32" fmla="*/ 59 w 216"/>
              <a:gd name="T33" fmla="*/ 160 h 216"/>
              <a:gd name="T34" fmla="*/ 10 w 216"/>
              <a:gd name="T35" fmla="*/ 114 h 216"/>
              <a:gd name="T36" fmla="*/ 114 w 216"/>
              <a:gd name="T37" fmla="*/ 64 h 216"/>
              <a:gd name="T38" fmla="*/ 153 w 216"/>
              <a:gd name="T39" fmla="*/ 80 h 216"/>
              <a:gd name="T40" fmla="*/ 63 w 216"/>
              <a:gd name="T41" fmla="*/ 80 h 216"/>
              <a:gd name="T42" fmla="*/ 102 w 216"/>
              <a:gd name="T43" fmla="*/ 64 h 216"/>
              <a:gd name="T44" fmla="*/ 181 w 216"/>
              <a:gd name="T45" fmla="*/ 45 h 216"/>
              <a:gd name="T46" fmla="*/ 168 w 216"/>
              <a:gd name="T47" fmla="*/ 102 h 216"/>
              <a:gd name="T48" fmla="*/ 194 w 216"/>
              <a:gd name="T49" fmla="*/ 62 h 216"/>
              <a:gd name="T50" fmla="*/ 22 w 216"/>
              <a:gd name="T51" fmla="*/ 62 h 216"/>
              <a:gd name="T52" fmla="*/ 48 w 216"/>
              <a:gd name="T53" fmla="*/ 102 h 216"/>
              <a:gd name="T54" fmla="*/ 35 w 216"/>
              <a:gd name="T55" fmla="*/ 45 h 216"/>
              <a:gd name="T56" fmla="*/ 153 w 216"/>
              <a:gd name="T57" fmla="*/ 46 h 216"/>
              <a:gd name="T58" fmla="*/ 153 w 216"/>
              <a:gd name="T59" fmla="*/ 22 h 216"/>
              <a:gd name="T60" fmla="*/ 63 w 216"/>
              <a:gd name="T61" fmla="*/ 22 h 216"/>
              <a:gd name="T62" fmla="*/ 63 w 216"/>
              <a:gd name="T63" fmla="*/ 46 h 216"/>
              <a:gd name="T64" fmla="*/ 114 w 216"/>
              <a:gd name="T65" fmla="*/ 12 h 216"/>
              <a:gd name="T66" fmla="*/ 130 w 216"/>
              <a:gd name="T67" fmla="*/ 29 h 216"/>
              <a:gd name="T68" fmla="*/ 86 w 216"/>
              <a:gd name="T69" fmla="*/ 29 h 216"/>
              <a:gd name="T70" fmla="*/ 102 w 216"/>
              <a:gd name="T71" fmla="*/ 12 h 216"/>
              <a:gd name="T72" fmla="*/ 162 w 216"/>
              <a:gd name="T73" fmla="*/ 14 h 216"/>
              <a:gd name="T74" fmla="*/ 212 w 216"/>
              <a:gd name="T75" fmla="*/ 80 h 216"/>
              <a:gd name="T76" fmla="*/ 202 w 216"/>
              <a:gd name="T77" fmla="*/ 162 h 216"/>
              <a:gd name="T78" fmla="*/ 136 w 216"/>
              <a:gd name="T79" fmla="*/ 212 h 216"/>
              <a:gd name="T80" fmla="*/ 54 w 216"/>
              <a:gd name="T81" fmla="*/ 202 h 216"/>
              <a:gd name="T82" fmla="*/ 4 w 216"/>
              <a:gd name="T83" fmla="*/ 136 h 216"/>
              <a:gd name="T84" fmla="*/ 14 w 216"/>
              <a:gd name="T85" fmla="*/ 54 h 216"/>
              <a:gd name="T86" fmla="*/ 80 w 216"/>
              <a:gd name="T8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16">
                <a:moveTo>
                  <a:pt x="153" y="170"/>
                </a:moveTo>
                <a:lnTo>
                  <a:pt x="143" y="187"/>
                </a:lnTo>
                <a:lnTo>
                  <a:pt x="131" y="203"/>
                </a:lnTo>
                <a:lnTo>
                  <a:pt x="153" y="194"/>
                </a:lnTo>
                <a:lnTo>
                  <a:pt x="173" y="179"/>
                </a:lnTo>
                <a:lnTo>
                  <a:pt x="164" y="174"/>
                </a:lnTo>
                <a:lnTo>
                  <a:pt x="153" y="170"/>
                </a:lnTo>
                <a:close/>
                <a:moveTo>
                  <a:pt x="63" y="170"/>
                </a:moveTo>
                <a:lnTo>
                  <a:pt x="52" y="174"/>
                </a:lnTo>
                <a:lnTo>
                  <a:pt x="43" y="179"/>
                </a:lnTo>
                <a:lnTo>
                  <a:pt x="63" y="194"/>
                </a:lnTo>
                <a:lnTo>
                  <a:pt x="85" y="203"/>
                </a:lnTo>
                <a:lnTo>
                  <a:pt x="73" y="187"/>
                </a:lnTo>
                <a:lnTo>
                  <a:pt x="63" y="170"/>
                </a:lnTo>
                <a:close/>
                <a:moveTo>
                  <a:pt x="114" y="162"/>
                </a:moveTo>
                <a:lnTo>
                  <a:pt x="114" y="204"/>
                </a:lnTo>
                <a:lnTo>
                  <a:pt x="130" y="187"/>
                </a:lnTo>
                <a:lnTo>
                  <a:pt x="143" y="166"/>
                </a:lnTo>
                <a:lnTo>
                  <a:pt x="114" y="162"/>
                </a:lnTo>
                <a:close/>
                <a:moveTo>
                  <a:pt x="102" y="162"/>
                </a:moveTo>
                <a:lnTo>
                  <a:pt x="73" y="166"/>
                </a:lnTo>
                <a:lnTo>
                  <a:pt x="86" y="187"/>
                </a:lnTo>
                <a:lnTo>
                  <a:pt x="102" y="204"/>
                </a:lnTo>
                <a:lnTo>
                  <a:pt x="102" y="162"/>
                </a:lnTo>
                <a:close/>
                <a:moveTo>
                  <a:pt x="168" y="114"/>
                </a:moveTo>
                <a:lnTo>
                  <a:pt x="164" y="137"/>
                </a:lnTo>
                <a:lnTo>
                  <a:pt x="157" y="160"/>
                </a:lnTo>
                <a:lnTo>
                  <a:pt x="181" y="171"/>
                </a:lnTo>
                <a:lnTo>
                  <a:pt x="194" y="154"/>
                </a:lnTo>
                <a:lnTo>
                  <a:pt x="202" y="135"/>
                </a:lnTo>
                <a:lnTo>
                  <a:pt x="206" y="114"/>
                </a:lnTo>
                <a:lnTo>
                  <a:pt x="168" y="114"/>
                </a:lnTo>
                <a:close/>
                <a:moveTo>
                  <a:pt x="114" y="114"/>
                </a:moveTo>
                <a:lnTo>
                  <a:pt x="114" y="152"/>
                </a:lnTo>
                <a:lnTo>
                  <a:pt x="131" y="153"/>
                </a:lnTo>
                <a:lnTo>
                  <a:pt x="147" y="157"/>
                </a:lnTo>
                <a:lnTo>
                  <a:pt x="153" y="136"/>
                </a:lnTo>
                <a:lnTo>
                  <a:pt x="156" y="114"/>
                </a:lnTo>
                <a:lnTo>
                  <a:pt x="114" y="114"/>
                </a:lnTo>
                <a:close/>
                <a:moveTo>
                  <a:pt x="60" y="114"/>
                </a:moveTo>
                <a:lnTo>
                  <a:pt x="63" y="136"/>
                </a:lnTo>
                <a:lnTo>
                  <a:pt x="69" y="157"/>
                </a:lnTo>
                <a:lnTo>
                  <a:pt x="85" y="153"/>
                </a:lnTo>
                <a:lnTo>
                  <a:pt x="102" y="152"/>
                </a:lnTo>
                <a:lnTo>
                  <a:pt x="102" y="114"/>
                </a:lnTo>
                <a:lnTo>
                  <a:pt x="60" y="114"/>
                </a:lnTo>
                <a:close/>
                <a:moveTo>
                  <a:pt x="10" y="114"/>
                </a:moveTo>
                <a:lnTo>
                  <a:pt x="14" y="135"/>
                </a:lnTo>
                <a:lnTo>
                  <a:pt x="22" y="154"/>
                </a:lnTo>
                <a:lnTo>
                  <a:pt x="35" y="171"/>
                </a:lnTo>
                <a:lnTo>
                  <a:pt x="59" y="160"/>
                </a:lnTo>
                <a:lnTo>
                  <a:pt x="52" y="137"/>
                </a:lnTo>
                <a:lnTo>
                  <a:pt x="48" y="114"/>
                </a:lnTo>
                <a:lnTo>
                  <a:pt x="10" y="114"/>
                </a:lnTo>
                <a:close/>
                <a:moveTo>
                  <a:pt x="147" y="59"/>
                </a:moveTo>
                <a:lnTo>
                  <a:pt x="131" y="63"/>
                </a:lnTo>
                <a:lnTo>
                  <a:pt x="114" y="64"/>
                </a:lnTo>
                <a:lnTo>
                  <a:pt x="114" y="102"/>
                </a:lnTo>
                <a:lnTo>
                  <a:pt x="156" y="102"/>
                </a:lnTo>
                <a:lnTo>
                  <a:pt x="153" y="80"/>
                </a:lnTo>
                <a:lnTo>
                  <a:pt x="147" y="59"/>
                </a:lnTo>
                <a:close/>
                <a:moveTo>
                  <a:pt x="69" y="59"/>
                </a:moveTo>
                <a:lnTo>
                  <a:pt x="63" y="80"/>
                </a:lnTo>
                <a:lnTo>
                  <a:pt x="60" y="102"/>
                </a:lnTo>
                <a:lnTo>
                  <a:pt x="102" y="102"/>
                </a:lnTo>
                <a:lnTo>
                  <a:pt x="102" y="64"/>
                </a:lnTo>
                <a:lnTo>
                  <a:pt x="85" y="63"/>
                </a:lnTo>
                <a:lnTo>
                  <a:pt x="69" y="59"/>
                </a:lnTo>
                <a:close/>
                <a:moveTo>
                  <a:pt x="181" y="45"/>
                </a:moveTo>
                <a:lnTo>
                  <a:pt x="157" y="56"/>
                </a:lnTo>
                <a:lnTo>
                  <a:pt x="164" y="79"/>
                </a:lnTo>
                <a:lnTo>
                  <a:pt x="168" y="102"/>
                </a:lnTo>
                <a:lnTo>
                  <a:pt x="206" y="102"/>
                </a:lnTo>
                <a:lnTo>
                  <a:pt x="202" y="81"/>
                </a:lnTo>
                <a:lnTo>
                  <a:pt x="194" y="62"/>
                </a:lnTo>
                <a:lnTo>
                  <a:pt x="181" y="45"/>
                </a:lnTo>
                <a:close/>
                <a:moveTo>
                  <a:pt x="35" y="45"/>
                </a:moveTo>
                <a:lnTo>
                  <a:pt x="22" y="62"/>
                </a:lnTo>
                <a:lnTo>
                  <a:pt x="14" y="81"/>
                </a:lnTo>
                <a:lnTo>
                  <a:pt x="10" y="102"/>
                </a:lnTo>
                <a:lnTo>
                  <a:pt x="48" y="102"/>
                </a:lnTo>
                <a:lnTo>
                  <a:pt x="52" y="79"/>
                </a:lnTo>
                <a:lnTo>
                  <a:pt x="59" y="56"/>
                </a:lnTo>
                <a:lnTo>
                  <a:pt x="35" y="45"/>
                </a:lnTo>
                <a:close/>
                <a:moveTo>
                  <a:pt x="131" y="13"/>
                </a:moveTo>
                <a:lnTo>
                  <a:pt x="143" y="29"/>
                </a:lnTo>
                <a:lnTo>
                  <a:pt x="153" y="46"/>
                </a:lnTo>
                <a:lnTo>
                  <a:pt x="164" y="42"/>
                </a:lnTo>
                <a:lnTo>
                  <a:pt x="173" y="37"/>
                </a:lnTo>
                <a:lnTo>
                  <a:pt x="153" y="22"/>
                </a:lnTo>
                <a:lnTo>
                  <a:pt x="131" y="13"/>
                </a:lnTo>
                <a:close/>
                <a:moveTo>
                  <a:pt x="85" y="13"/>
                </a:moveTo>
                <a:lnTo>
                  <a:pt x="63" y="22"/>
                </a:lnTo>
                <a:lnTo>
                  <a:pt x="43" y="37"/>
                </a:lnTo>
                <a:lnTo>
                  <a:pt x="52" y="42"/>
                </a:lnTo>
                <a:lnTo>
                  <a:pt x="63" y="46"/>
                </a:lnTo>
                <a:lnTo>
                  <a:pt x="73" y="29"/>
                </a:lnTo>
                <a:lnTo>
                  <a:pt x="85" y="13"/>
                </a:lnTo>
                <a:close/>
                <a:moveTo>
                  <a:pt x="114" y="12"/>
                </a:moveTo>
                <a:lnTo>
                  <a:pt x="114" y="54"/>
                </a:lnTo>
                <a:lnTo>
                  <a:pt x="143" y="50"/>
                </a:lnTo>
                <a:lnTo>
                  <a:pt x="130" y="29"/>
                </a:lnTo>
                <a:lnTo>
                  <a:pt x="114" y="12"/>
                </a:lnTo>
                <a:close/>
                <a:moveTo>
                  <a:pt x="102" y="12"/>
                </a:moveTo>
                <a:lnTo>
                  <a:pt x="86" y="29"/>
                </a:lnTo>
                <a:lnTo>
                  <a:pt x="73" y="50"/>
                </a:lnTo>
                <a:lnTo>
                  <a:pt x="102" y="54"/>
                </a:lnTo>
                <a:lnTo>
                  <a:pt x="102" y="12"/>
                </a:lnTo>
                <a:close/>
                <a:moveTo>
                  <a:pt x="107" y="0"/>
                </a:moveTo>
                <a:lnTo>
                  <a:pt x="136" y="4"/>
                </a:lnTo>
                <a:lnTo>
                  <a:pt x="162" y="14"/>
                </a:lnTo>
                <a:lnTo>
                  <a:pt x="185" y="31"/>
                </a:lnTo>
                <a:lnTo>
                  <a:pt x="202" y="54"/>
                </a:lnTo>
                <a:lnTo>
                  <a:pt x="212" y="80"/>
                </a:lnTo>
                <a:lnTo>
                  <a:pt x="216" y="109"/>
                </a:lnTo>
                <a:lnTo>
                  <a:pt x="212" y="136"/>
                </a:lnTo>
                <a:lnTo>
                  <a:pt x="202" y="162"/>
                </a:lnTo>
                <a:lnTo>
                  <a:pt x="185" y="185"/>
                </a:lnTo>
                <a:lnTo>
                  <a:pt x="162" y="202"/>
                </a:lnTo>
                <a:lnTo>
                  <a:pt x="136" y="212"/>
                </a:lnTo>
                <a:lnTo>
                  <a:pt x="107" y="216"/>
                </a:lnTo>
                <a:lnTo>
                  <a:pt x="80" y="212"/>
                </a:lnTo>
                <a:lnTo>
                  <a:pt x="54" y="202"/>
                </a:lnTo>
                <a:lnTo>
                  <a:pt x="31" y="185"/>
                </a:lnTo>
                <a:lnTo>
                  <a:pt x="14" y="162"/>
                </a:lnTo>
                <a:lnTo>
                  <a:pt x="4" y="136"/>
                </a:lnTo>
                <a:lnTo>
                  <a:pt x="0" y="109"/>
                </a:lnTo>
                <a:lnTo>
                  <a:pt x="4" y="80"/>
                </a:lnTo>
                <a:lnTo>
                  <a:pt x="14" y="54"/>
                </a:lnTo>
                <a:lnTo>
                  <a:pt x="31" y="31"/>
                </a:lnTo>
                <a:lnTo>
                  <a:pt x="54" y="14"/>
                </a:lnTo>
                <a:lnTo>
                  <a:pt x="80" y="4"/>
                </a:lnTo>
                <a:lnTo>
                  <a:pt x="10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Slide Number Placeholder 2">
            <a:extLst>
              <a:ext uri="{FF2B5EF4-FFF2-40B4-BE49-F238E27FC236}">
                <a16:creationId xmlns:a16="http://schemas.microsoft.com/office/drawing/2014/main" id="{F7EF28F5-EF36-439A-BF9C-8FE904D7A295}"/>
              </a:ext>
            </a:extLst>
          </p:cNvPr>
          <p:cNvSpPr txBox="1">
            <a:spLocks/>
          </p:cNvSpPr>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B9C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5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5F387-E1FD-4B11-8B5C-E0C0F3DE2264}"/>
              </a:ext>
            </a:extLst>
          </p:cNvPr>
          <p:cNvSpPr>
            <a:spLocks noGrp="1"/>
          </p:cNvSpPr>
          <p:nvPr>
            <p:ph type="body" sz="quarter" idx="13"/>
          </p:nvPr>
        </p:nvSpPr>
        <p:spPr/>
        <p:txBody>
          <a:bodyPr/>
          <a:lstStyle/>
          <a:p>
            <a:r>
              <a:rPr lang="en-US"/>
              <a:t>We are active globally</a:t>
            </a:r>
            <a:endParaRPr lang="nl-NL"/>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3321" name="Afbeelding 3320" descr="Afbeelding met kaart, tekst&#10;&#10;Automatisch gegenereerde beschrijving">
            <a:extLst>
              <a:ext uri="{FF2B5EF4-FFF2-40B4-BE49-F238E27FC236}">
                <a16:creationId xmlns:a16="http://schemas.microsoft.com/office/drawing/2014/main" id="{6A85D525-97B9-452F-A3F1-D01BCF84C558}"/>
              </a:ext>
            </a:extLst>
          </p:cNvPr>
          <p:cNvPicPr>
            <a:picLocks noChangeAspect="1"/>
          </p:cNvPicPr>
          <p:nvPr/>
        </p:nvPicPr>
        <p:blipFill rotWithShape="1">
          <a:blip r:embed="rId3">
            <a:extLst>
              <a:ext uri="{28A0092B-C50C-407E-A947-70E740481C1C}">
                <a14:useLocalDpi xmlns:a14="http://schemas.microsoft.com/office/drawing/2010/main" val="0"/>
              </a:ext>
            </a:extLst>
          </a:blip>
          <a:srcRect l="3052" b="4723"/>
          <a:stretch/>
        </p:blipFill>
        <p:spPr>
          <a:xfrm>
            <a:off x="2212283" y="1247907"/>
            <a:ext cx="9752924" cy="5163361"/>
          </a:xfrm>
          <a:prstGeom prst="rect">
            <a:avLst/>
          </a:prstGeom>
        </p:spPr>
      </p:pic>
      <p:sp>
        <p:nvSpPr>
          <p:cNvPr id="3322" name="Tekstvak 3321">
            <a:extLst>
              <a:ext uri="{FF2B5EF4-FFF2-40B4-BE49-F238E27FC236}">
                <a16:creationId xmlns:a16="http://schemas.microsoft.com/office/drawing/2014/main" id="{D35DEC3F-A5D6-4D3A-A671-6A4BE51000C0}"/>
              </a:ext>
            </a:extLst>
          </p:cNvPr>
          <p:cNvSpPr txBox="1"/>
          <p:nvPr/>
        </p:nvSpPr>
        <p:spPr>
          <a:xfrm>
            <a:off x="430376" y="4680432"/>
            <a:ext cx="3765704" cy="929661"/>
          </a:xfrm>
          <a:prstGeom prst="rect">
            <a:avLst/>
          </a:prstGeom>
          <a:noFill/>
        </p:spPr>
        <p:txBody>
          <a:bodyPr wrap="non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srgbClr val="0A5D7A"/>
                </a:solidFill>
                <a:effectLst/>
                <a:uLnTx/>
                <a:uFillTx/>
                <a:latin typeface="Arial" panose="020B0604020202020204"/>
                <a:ea typeface="+mn-ea"/>
                <a:cs typeface="+mn-cs"/>
              </a:rPr>
              <a:t>Countries which we continuously research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5497BE"/>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srgbClr val="5497BE"/>
                </a:solidFill>
                <a:effectLst/>
                <a:uLnTx/>
                <a:uFillTx/>
                <a:latin typeface="Arial" panose="020B0604020202020204"/>
                <a:ea typeface="+mn-ea"/>
                <a:cs typeface="+mn-cs"/>
              </a:rPr>
              <a:t>Other countries which have been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srgbClr val="5497BE"/>
                </a:solidFill>
                <a:effectLst/>
                <a:uLnTx/>
                <a:uFillTx/>
                <a:latin typeface="Arial" panose="020B0604020202020204"/>
                <a:ea typeface="+mn-ea"/>
                <a:cs typeface="+mn-cs"/>
              </a:rPr>
              <a:t>researched in past 2 years</a:t>
            </a:r>
          </a:p>
        </p:txBody>
      </p:sp>
      <p:sp>
        <p:nvSpPr>
          <p:cNvPr id="27" name="Slide Number Placeholder 2">
            <a:extLst>
              <a:ext uri="{FF2B5EF4-FFF2-40B4-BE49-F238E27FC236}">
                <a16:creationId xmlns:a16="http://schemas.microsoft.com/office/drawing/2014/main" id="{F91978FC-0D3D-44E4-8895-1B4F00A7257A}"/>
              </a:ext>
            </a:extLst>
          </p:cNvPr>
          <p:cNvSpPr txBox="1">
            <a:spLocks/>
          </p:cNvSpPr>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B9C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644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D6FBFA-13E5-4A84-B050-055861E3EEE5}"/>
              </a:ext>
            </a:extLst>
          </p:cNvPr>
          <p:cNvSpPr>
            <a:spLocks noGrp="1"/>
          </p:cNvSpPr>
          <p:nvPr>
            <p:ph type="body" sz="quarter" idx="13"/>
          </p:nvPr>
        </p:nvSpPr>
        <p:spPr/>
        <p:txBody>
          <a:bodyPr/>
          <a:lstStyle/>
          <a:p>
            <a:r>
              <a:rPr lang="en-GB"/>
              <a:t>Principals of USP</a:t>
            </a:r>
            <a:endParaRPr lang="nl-NL"/>
          </a:p>
        </p:txBody>
      </p:sp>
      <p:grpSp>
        <p:nvGrpSpPr>
          <p:cNvPr id="5" name="Group 4">
            <a:extLst>
              <a:ext uri="{FF2B5EF4-FFF2-40B4-BE49-F238E27FC236}">
                <a16:creationId xmlns:a16="http://schemas.microsoft.com/office/drawing/2014/main" id="{EA6A0360-83B0-42ED-A8C9-C12E48CDF4AE}"/>
              </a:ext>
            </a:extLst>
          </p:cNvPr>
          <p:cNvGrpSpPr/>
          <p:nvPr/>
        </p:nvGrpSpPr>
        <p:grpSpPr>
          <a:xfrm>
            <a:off x="418476" y="2029868"/>
            <a:ext cx="11307869" cy="548640"/>
            <a:chOff x="438796" y="1806348"/>
            <a:chExt cx="11307869" cy="576000"/>
          </a:xfrm>
        </p:grpSpPr>
        <p:sp>
          <p:nvSpPr>
            <p:cNvPr id="87" name="Rechthoek 86">
              <a:extLst>
                <a:ext uri="{FF2B5EF4-FFF2-40B4-BE49-F238E27FC236}">
                  <a16:creationId xmlns:a16="http://schemas.microsoft.com/office/drawing/2014/main" id="{751C45C0-5227-476B-8B9A-47C5FF65EE86}"/>
                </a:ext>
              </a:extLst>
            </p:cNvPr>
            <p:cNvSpPr/>
            <p:nvPr/>
          </p:nvSpPr>
          <p:spPr>
            <a:xfrm>
              <a:off x="438796"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17" name="Rechthoek 116">
              <a:extLst>
                <a:ext uri="{FF2B5EF4-FFF2-40B4-BE49-F238E27FC236}">
                  <a16:creationId xmlns:a16="http://schemas.microsoft.com/office/drawing/2014/main" id="{A0E07BED-DD1E-4F44-A8A2-8B3BE75F8798}"/>
                </a:ext>
              </a:extLst>
            </p:cNvPr>
            <p:cNvSpPr/>
            <p:nvPr/>
          </p:nvSpPr>
          <p:spPr>
            <a:xfrm>
              <a:off x="1842026"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4" name="Rechthoek 123">
              <a:extLst>
                <a:ext uri="{FF2B5EF4-FFF2-40B4-BE49-F238E27FC236}">
                  <a16:creationId xmlns:a16="http://schemas.microsoft.com/office/drawing/2014/main" id="{C4DA81F7-3A52-44EB-8D4C-31DC6D4620D3}"/>
                </a:ext>
              </a:extLst>
            </p:cNvPr>
            <p:cNvSpPr/>
            <p:nvPr/>
          </p:nvSpPr>
          <p:spPr>
            <a:xfrm>
              <a:off x="9056034"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1" name="Rechthoek 130">
              <a:extLst>
                <a:ext uri="{FF2B5EF4-FFF2-40B4-BE49-F238E27FC236}">
                  <a16:creationId xmlns:a16="http://schemas.microsoft.com/office/drawing/2014/main" id="{01BED3E2-7EFA-4FDA-847D-1D19D8CCE05B}"/>
                </a:ext>
              </a:extLst>
            </p:cNvPr>
            <p:cNvSpPr/>
            <p:nvPr/>
          </p:nvSpPr>
          <p:spPr>
            <a:xfrm>
              <a:off x="10450665"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8" name="Rechthoek 137">
              <a:extLst>
                <a:ext uri="{FF2B5EF4-FFF2-40B4-BE49-F238E27FC236}">
                  <a16:creationId xmlns:a16="http://schemas.microsoft.com/office/drawing/2014/main" id="{FE869038-8A0C-40C4-AFE1-5C57242CED5E}"/>
                </a:ext>
              </a:extLst>
            </p:cNvPr>
            <p:cNvSpPr/>
            <p:nvPr/>
          </p:nvSpPr>
          <p:spPr>
            <a:xfrm>
              <a:off x="3245257"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5" name="Rechthoek 144">
              <a:extLst>
                <a:ext uri="{FF2B5EF4-FFF2-40B4-BE49-F238E27FC236}">
                  <a16:creationId xmlns:a16="http://schemas.microsoft.com/office/drawing/2014/main" id="{1236B182-5F12-4C6A-A992-B229E18E3D9E}"/>
                </a:ext>
              </a:extLst>
            </p:cNvPr>
            <p:cNvSpPr/>
            <p:nvPr/>
          </p:nvSpPr>
          <p:spPr>
            <a:xfrm>
              <a:off x="4648487"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2" name="Rechthoek 151">
              <a:extLst>
                <a:ext uri="{FF2B5EF4-FFF2-40B4-BE49-F238E27FC236}">
                  <a16:creationId xmlns:a16="http://schemas.microsoft.com/office/drawing/2014/main" id="{FC41F541-A999-450E-972D-2F5D7AD67E38}"/>
                </a:ext>
              </a:extLst>
            </p:cNvPr>
            <p:cNvSpPr/>
            <p:nvPr/>
          </p:nvSpPr>
          <p:spPr>
            <a:xfrm>
              <a:off x="6146372"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9" name="Rechthoek 158">
              <a:extLst>
                <a:ext uri="{FF2B5EF4-FFF2-40B4-BE49-F238E27FC236}">
                  <a16:creationId xmlns:a16="http://schemas.microsoft.com/office/drawing/2014/main" id="{1F870EAA-6C9D-4B57-92EC-050E00DF55C6}"/>
                </a:ext>
              </a:extLst>
            </p:cNvPr>
            <p:cNvSpPr/>
            <p:nvPr/>
          </p:nvSpPr>
          <p:spPr>
            <a:xfrm>
              <a:off x="7541003"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66" name="Afbeelding 165">
              <a:extLst>
                <a:ext uri="{FF2B5EF4-FFF2-40B4-BE49-F238E27FC236}">
                  <a16:creationId xmlns:a16="http://schemas.microsoft.com/office/drawing/2014/main" id="{EE5E1F15-B388-4B34-93EC-CDA867103796}"/>
                </a:ext>
              </a:extLst>
            </p:cNvPr>
            <p:cNvPicPr>
              <a:picLocks noChangeAspect="1"/>
            </p:cNvPicPr>
            <p:nvPr/>
          </p:nvPicPr>
          <p:blipFill rotWithShape="1">
            <a:blip r:embed="rId2">
              <a:extLst>
                <a:ext uri="{28A0092B-C50C-407E-A947-70E740481C1C}">
                  <a14:useLocalDpi xmlns:a14="http://schemas.microsoft.com/office/drawing/2010/main" val="0"/>
                </a:ext>
              </a:extLst>
            </a:blip>
            <a:srcRect l="-1962" r="-4107" b="-1033"/>
            <a:stretch/>
          </p:blipFill>
          <p:spPr>
            <a:xfrm>
              <a:off x="7807694" y="1882301"/>
              <a:ext cx="750498" cy="406893"/>
            </a:xfrm>
            <a:prstGeom prst="rect">
              <a:avLst/>
            </a:prstGeom>
          </p:spPr>
        </p:pic>
        <p:pic>
          <p:nvPicPr>
            <p:cNvPr id="1040" name="Picture 8" descr="Afbeeldingsresultaat voor logo obi">
              <a:extLst>
                <a:ext uri="{FF2B5EF4-FFF2-40B4-BE49-F238E27FC236}">
                  <a16:creationId xmlns:a16="http://schemas.microsoft.com/office/drawing/2014/main" id="{F809F297-1001-4A95-8F32-51D667DED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94609" y="1959499"/>
              <a:ext cx="999526" cy="269698"/>
            </a:xfrm>
            <a:prstGeom prst="rect">
              <a:avLst/>
            </a:prstGeom>
            <a:noFill/>
            <a:extLst>
              <a:ext uri="{909E8E84-426E-40DD-AFC4-6F175D3DCCD1}">
                <a14:hiddenFill xmlns:a14="http://schemas.microsoft.com/office/drawing/2010/main">
                  <a:solidFill>
                    <a:srgbClr val="FFFFFF"/>
                  </a:solidFill>
                </a14:hiddenFill>
              </a:ext>
            </a:extLst>
          </p:spPr>
        </p:pic>
        <p:pic>
          <p:nvPicPr>
            <p:cNvPr id="207" name="Tijdelijke aanduiding voor afbeelding 418">
              <a:extLst>
                <a:ext uri="{FF2B5EF4-FFF2-40B4-BE49-F238E27FC236}">
                  <a16:creationId xmlns:a16="http://schemas.microsoft.com/office/drawing/2014/main" id="{125F6F8C-AB2A-42ED-983E-E597904F85C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7078" y="1977376"/>
              <a:ext cx="622661" cy="251821"/>
            </a:xfrm>
            <a:prstGeom prst="rect">
              <a:avLst/>
            </a:prstGeom>
          </p:spPr>
        </p:pic>
        <p:pic>
          <p:nvPicPr>
            <p:cNvPr id="208" name="Tijdelijke aanduiding voor afbeelding 421">
              <a:extLst>
                <a:ext uri="{FF2B5EF4-FFF2-40B4-BE49-F238E27FC236}">
                  <a16:creationId xmlns:a16="http://schemas.microsoft.com/office/drawing/2014/main" id="{F69E6986-A72E-4567-B0A9-34F973546EA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93418" y="1882301"/>
              <a:ext cx="939161" cy="406894"/>
            </a:xfrm>
            <a:prstGeom prst="rect">
              <a:avLst/>
            </a:prstGeom>
          </p:spPr>
        </p:pic>
        <p:pic>
          <p:nvPicPr>
            <p:cNvPr id="224" name="Tijdelijke aanduiding voor afbeelding 364">
              <a:extLst>
                <a:ext uri="{FF2B5EF4-FFF2-40B4-BE49-F238E27FC236}">
                  <a16:creationId xmlns:a16="http://schemas.microsoft.com/office/drawing/2014/main" id="{F3257CDD-0CAF-4AC0-AA44-A391364FE9E3}"/>
                </a:ext>
              </a:extLst>
            </p:cNvPr>
            <p:cNvPicPr>
              <a:picLocks noChangeAspect="1"/>
            </p:cNvPicPr>
            <p:nvPr/>
          </p:nvPicPr>
          <p:blipFill rotWithShape="1">
            <a:blip r:embed="rId6">
              <a:extLst>
                <a:ext uri="{28A0092B-C50C-407E-A947-70E740481C1C}">
                  <a14:useLocalDpi xmlns:a14="http://schemas.microsoft.com/office/drawing/2010/main" val="0"/>
                </a:ext>
              </a:extLst>
            </a:blip>
            <a:srcRect l="11112" t="22777" r="15697" b="27181"/>
            <a:stretch/>
          </p:blipFill>
          <p:spPr>
            <a:xfrm>
              <a:off x="9225859" y="1952983"/>
              <a:ext cx="944876" cy="281533"/>
            </a:xfrm>
            <a:prstGeom prst="rect">
              <a:avLst/>
            </a:prstGeom>
            <a:ln>
              <a:noFill/>
            </a:ln>
          </p:spPr>
        </p:pic>
        <p:pic>
          <p:nvPicPr>
            <p:cNvPr id="231" name="Tijdelijke aanduiding voor afbeelding 391">
              <a:extLst>
                <a:ext uri="{FF2B5EF4-FFF2-40B4-BE49-F238E27FC236}">
                  <a16:creationId xmlns:a16="http://schemas.microsoft.com/office/drawing/2014/main" id="{3630C939-C950-46D6-8ED6-482B723B2DB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572884" y="1977376"/>
              <a:ext cx="1051560" cy="251299"/>
            </a:xfrm>
            <a:prstGeom prst="rect">
              <a:avLst/>
            </a:prstGeom>
            <a:ln>
              <a:noFill/>
            </a:ln>
          </p:spPr>
        </p:pic>
        <p:pic>
          <p:nvPicPr>
            <p:cNvPr id="2050" name="Picture 2" descr="Afbeeldingsresultaat voor gira logo">
              <a:extLst>
                <a:ext uri="{FF2B5EF4-FFF2-40B4-BE49-F238E27FC236}">
                  <a16:creationId xmlns:a16="http://schemas.microsoft.com/office/drawing/2014/main" id="{E11F2D00-AFBE-46FA-830D-27F4C4637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3361" y="1989466"/>
              <a:ext cx="705609" cy="22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sfa logo">
              <a:extLst>
                <a:ext uri="{FF2B5EF4-FFF2-40B4-BE49-F238E27FC236}">
                  <a16:creationId xmlns:a16="http://schemas.microsoft.com/office/drawing/2014/main" id="{19358367-4A7D-4FE2-BC5A-A8AC1AFD02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3952" b="25096"/>
            <a:stretch/>
          </p:blipFill>
          <p:spPr bwMode="auto">
            <a:xfrm>
              <a:off x="4801982" y="1909052"/>
              <a:ext cx="992129" cy="4062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98694207-90AD-4D6C-AFD8-8911983A4468}"/>
              </a:ext>
            </a:extLst>
          </p:cNvPr>
          <p:cNvGrpSpPr/>
          <p:nvPr/>
        </p:nvGrpSpPr>
        <p:grpSpPr>
          <a:xfrm>
            <a:off x="418476" y="2664998"/>
            <a:ext cx="11307869" cy="548640"/>
            <a:chOff x="438796" y="2483899"/>
            <a:chExt cx="11307869" cy="579298"/>
          </a:xfrm>
        </p:grpSpPr>
        <p:sp>
          <p:nvSpPr>
            <p:cNvPr id="112" name="Rechthoek 111">
              <a:extLst>
                <a:ext uri="{FF2B5EF4-FFF2-40B4-BE49-F238E27FC236}">
                  <a16:creationId xmlns:a16="http://schemas.microsoft.com/office/drawing/2014/main" id="{CA5ACDA5-7DBA-491B-BA92-EADF518A7CA5}"/>
                </a:ext>
              </a:extLst>
            </p:cNvPr>
            <p:cNvSpPr/>
            <p:nvPr/>
          </p:nvSpPr>
          <p:spPr>
            <a:xfrm>
              <a:off x="438796"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19" name="Rechthoek 118">
              <a:extLst>
                <a:ext uri="{FF2B5EF4-FFF2-40B4-BE49-F238E27FC236}">
                  <a16:creationId xmlns:a16="http://schemas.microsoft.com/office/drawing/2014/main" id="{D2FFD6E9-47F0-49B5-8DEF-0B4FCF133C96}"/>
                </a:ext>
              </a:extLst>
            </p:cNvPr>
            <p:cNvSpPr/>
            <p:nvPr/>
          </p:nvSpPr>
          <p:spPr>
            <a:xfrm>
              <a:off x="1842026"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6" name="Rechthoek 125">
              <a:extLst>
                <a:ext uri="{FF2B5EF4-FFF2-40B4-BE49-F238E27FC236}">
                  <a16:creationId xmlns:a16="http://schemas.microsoft.com/office/drawing/2014/main" id="{0927F652-5AB7-4C56-9E87-F42AF79C75AF}"/>
                </a:ext>
              </a:extLst>
            </p:cNvPr>
            <p:cNvSpPr/>
            <p:nvPr/>
          </p:nvSpPr>
          <p:spPr>
            <a:xfrm>
              <a:off x="9056034"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3" name="Rechthoek 132">
              <a:extLst>
                <a:ext uri="{FF2B5EF4-FFF2-40B4-BE49-F238E27FC236}">
                  <a16:creationId xmlns:a16="http://schemas.microsoft.com/office/drawing/2014/main" id="{3458FB98-5464-41C4-9472-CDF76BA948E4}"/>
                </a:ext>
              </a:extLst>
            </p:cNvPr>
            <p:cNvSpPr/>
            <p:nvPr/>
          </p:nvSpPr>
          <p:spPr>
            <a:xfrm>
              <a:off x="10450665"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0" name="Rechthoek 139">
              <a:extLst>
                <a:ext uri="{FF2B5EF4-FFF2-40B4-BE49-F238E27FC236}">
                  <a16:creationId xmlns:a16="http://schemas.microsoft.com/office/drawing/2014/main" id="{97F97393-F7F3-4C84-AF05-72583F0F2884}"/>
                </a:ext>
              </a:extLst>
            </p:cNvPr>
            <p:cNvSpPr/>
            <p:nvPr/>
          </p:nvSpPr>
          <p:spPr>
            <a:xfrm>
              <a:off x="3245257"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7" name="Rechthoek 146">
              <a:extLst>
                <a:ext uri="{FF2B5EF4-FFF2-40B4-BE49-F238E27FC236}">
                  <a16:creationId xmlns:a16="http://schemas.microsoft.com/office/drawing/2014/main" id="{192CA81D-F28A-46B9-8A93-CC7872A34BD7}"/>
                </a:ext>
              </a:extLst>
            </p:cNvPr>
            <p:cNvSpPr/>
            <p:nvPr/>
          </p:nvSpPr>
          <p:spPr>
            <a:xfrm>
              <a:off x="4648487" y="2483899"/>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4" name="Rechthoek 153">
              <a:extLst>
                <a:ext uri="{FF2B5EF4-FFF2-40B4-BE49-F238E27FC236}">
                  <a16:creationId xmlns:a16="http://schemas.microsoft.com/office/drawing/2014/main" id="{01A406EB-BFFE-41D8-A519-0A233EBD7DA9}"/>
                </a:ext>
              </a:extLst>
            </p:cNvPr>
            <p:cNvSpPr/>
            <p:nvPr/>
          </p:nvSpPr>
          <p:spPr>
            <a:xfrm>
              <a:off x="6146372"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1" name="Rechthoek 160">
              <a:extLst>
                <a:ext uri="{FF2B5EF4-FFF2-40B4-BE49-F238E27FC236}">
                  <a16:creationId xmlns:a16="http://schemas.microsoft.com/office/drawing/2014/main" id="{6A098EE1-F071-417C-8C96-F8B42AC08284}"/>
                </a:ext>
              </a:extLst>
            </p:cNvPr>
            <p:cNvSpPr/>
            <p:nvPr/>
          </p:nvSpPr>
          <p:spPr>
            <a:xfrm>
              <a:off x="7541003"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83" name="Tijdelijke aanduiding voor afbeelding 370">
              <a:extLst>
                <a:ext uri="{FF2B5EF4-FFF2-40B4-BE49-F238E27FC236}">
                  <a16:creationId xmlns:a16="http://schemas.microsoft.com/office/drawing/2014/main" id="{666F44F8-AA8C-4F3F-A148-453FFF92262A}"/>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487332" y="2495871"/>
              <a:ext cx="614081" cy="558652"/>
            </a:xfrm>
            <a:prstGeom prst="rect">
              <a:avLst/>
            </a:prstGeom>
            <a:solidFill>
              <a:schemeClr val="bg1"/>
            </a:solidFill>
            <a:ln>
              <a:noFill/>
            </a:ln>
          </p:spPr>
        </p:pic>
        <p:pic>
          <p:nvPicPr>
            <p:cNvPr id="1043" name="Picture 14" descr="Gerelateerde afbeelding">
              <a:extLst>
                <a:ext uri="{FF2B5EF4-FFF2-40B4-BE49-F238E27FC236}">
                  <a16:creationId xmlns:a16="http://schemas.microsoft.com/office/drawing/2014/main" id="{80512BFA-ADBB-4C55-B217-B474B1736A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9345" y="2581609"/>
              <a:ext cx="927658" cy="378190"/>
            </a:xfrm>
            <a:prstGeom prst="rect">
              <a:avLst/>
            </a:prstGeom>
            <a:noFill/>
            <a:extLst>
              <a:ext uri="{909E8E84-426E-40DD-AFC4-6F175D3DCCD1}">
                <a14:hiddenFill xmlns:a14="http://schemas.microsoft.com/office/drawing/2010/main">
                  <a:solidFill>
                    <a:srgbClr val="FFFFFF"/>
                  </a:solidFill>
                </a14:hiddenFill>
              </a:ext>
            </a:extLst>
          </p:spPr>
        </p:pic>
        <p:pic>
          <p:nvPicPr>
            <p:cNvPr id="204" name="Tijdelijke aanduiding voor afbeelding 406">
              <a:extLst>
                <a:ext uri="{FF2B5EF4-FFF2-40B4-BE49-F238E27FC236}">
                  <a16:creationId xmlns:a16="http://schemas.microsoft.com/office/drawing/2014/main" id="{2141A576-F76D-4A02-8041-4E3E748F400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141109" y="2597179"/>
              <a:ext cx="723607" cy="387997"/>
            </a:xfrm>
            <a:prstGeom prst="rect">
              <a:avLst/>
            </a:prstGeom>
          </p:spPr>
        </p:pic>
        <p:pic>
          <p:nvPicPr>
            <p:cNvPr id="206" name="Tijdelijke aanduiding voor afbeelding 412">
              <a:extLst>
                <a:ext uri="{FF2B5EF4-FFF2-40B4-BE49-F238E27FC236}">
                  <a16:creationId xmlns:a16="http://schemas.microsoft.com/office/drawing/2014/main" id="{E98358FD-C4CF-40E4-9E98-A8FE52AE395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317" y="2634663"/>
              <a:ext cx="1136611" cy="295482"/>
            </a:xfrm>
            <a:prstGeom prst="rect">
              <a:avLst/>
            </a:prstGeom>
          </p:spPr>
        </p:pic>
        <p:pic>
          <p:nvPicPr>
            <p:cNvPr id="232" name="Tijdelijke aanduiding voor afbeelding 394">
              <a:extLst>
                <a:ext uri="{FF2B5EF4-FFF2-40B4-BE49-F238E27FC236}">
                  <a16:creationId xmlns:a16="http://schemas.microsoft.com/office/drawing/2014/main" id="{5BC47E2A-DD17-4EA4-A54E-EA5982EA298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0800485" y="2514453"/>
              <a:ext cx="563260" cy="538785"/>
            </a:xfrm>
            <a:prstGeom prst="rect">
              <a:avLst/>
            </a:prstGeom>
            <a:ln>
              <a:noFill/>
            </a:ln>
          </p:spPr>
        </p:pic>
        <p:pic>
          <p:nvPicPr>
            <p:cNvPr id="240" name="Afbeelding 239">
              <a:extLst>
                <a:ext uri="{FF2B5EF4-FFF2-40B4-BE49-F238E27FC236}">
                  <a16:creationId xmlns:a16="http://schemas.microsoft.com/office/drawing/2014/main" id="{114DDF1C-50CE-4D58-BA57-D7F1B58BA3C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65147" y="2532011"/>
              <a:ext cx="974426" cy="469168"/>
            </a:xfrm>
            <a:prstGeom prst="rect">
              <a:avLst/>
            </a:prstGeom>
            <a:ln>
              <a:noFill/>
            </a:ln>
          </p:spPr>
        </p:pic>
        <p:pic>
          <p:nvPicPr>
            <p:cNvPr id="2054" name="Picture 6" descr="Afbeeldingsresultaat voor technische unie logo">
              <a:extLst>
                <a:ext uri="{FF2B5EF4-FFF2-40B4-BE49-F238E27FC236}">
                  <a16:creationId xmlns:a16="http://schemas.microsoft.com/office/drawing/2014/main" id="{1D59FFE6-A7A3-4B50-9A9C-95DA5CA19B0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a:stretch/>
          </p:blipFill>
          <p:spPr bwMode="auto">
            <a:xfrm>
              <a:off x="3311580" y="2614747"/>
              <a:ext cx="1215873" cy="2946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relateerde afbeelding">
              <a:extLst>
                <a:ext uri="{FF2B5EF4-FFF2-40B4-BE49-F238E27FC236}">
                  <a16:creationId xmlns:a16="http://schemas.microsoft.com/office/drawing/2014/main" id="{D661443A-EFD6-4DC0-B8EA-5CB76F6B10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4912303" y="2547337"/>
              <a:ext cx="749021" cy="419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471ECAC-33D1-4651-94E1-1B2922980A83}"/>
              </a:ext>
            </a:extLst>
          </p:cNvPr>
          <p:cNvGrpSpPr/>
          <p:nvPr/>
        </p:nvGrpSpPr>
        <p:grpSpPr>
          <a:xfrm>
            <a:off x="418476" y="3300128"/>
            <a:ext cx="11307869" cy="548640"/>
            <a:chOff x="438796" y="3168046"/>
            <a:chExt cx="11307869" cy="576000"/>
          </a:xfrm>
        </p:grpSpPr>
        <p:sp>
          <p:nvSpPr>
            <p:cNvPr id="113" name="Rechthoek 112">
              <a:extLst>
                <a:ext uri="{FF2B5EF4-FFF2-40B4-BE49-F238E27FC236}">
                  <a16:creationId xmlns:a16="http://schemas.microsoft.com/office/drawing/2014/main" id="{CF39915F-AB53-42B6-948D-5430FB3B10D6}"/>
                </a:ext>
              </a:extLst>
            </p:cNvPr>
            <p:cNvSpPr/>
            <p:nvPr/>
          </p:nvSpPr>
          <p:spPr>
            <a:xfrm>
              <a:off x="438796" y="3168046"/>
              <a:ext cx="1296000" cy="576000"/>
            </a:xfrm>
            <a:prstGeom prst="rect">
              <a:avLst/>
            </a:prstGeom>
            <a:solidFill>
              <a:srgbClr val="3DCD58"/>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0" name="Rechthoek 119">
              <a:extLst>
                <a:ext uri="{FF2B5EF4-FFF2-40B4-BE49-F238E27FC236}">
                  <a16:creationId xmlns:a16="http://schemas.microsoft.com/office/drawing/2014/main" id="{6A57F045-DEA6-4650-A8B4-63DB2A68B2A3}"/>
                </a:ext>
              </a:extLst>
            </p:cNvPr>
            <p:cNvSpPr/>
            <p:nvPr/>
          </p:nvSpPr>
          <p:spPr>
            <a:xfrm>
              <a:off x="1842026"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7" name="Rechthoek 126">
              <a:extLst>
                <a:ext uri="{FF2B5EF4-FFF2-40B4-BE49-F238E27FC236}">
                  <a16:creationId xmlns:a16="http://schemas.microsoft.com/office/drawing/2014/main" id="{2462A0DE-5DA4-4B2C-A249-C7E698A00331}"/>
                </a:ext>
              </a:extLst>
            </p:cNvPr>
            <p:cNvSpPr/>
            <p:nvPr/>
          </p:nvSpPr>
          <p:spPr>
            <a:xfrm>
              <a:off x="9056034"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4" name="Rechthoek 133">
              <a:extLst>
                <a:ext uri="{FF2B5EF4-FFF2-40B4-BE49-F238E27FC236}">
                  <a16:creationId xmlns:a16="http://schemas.microsoft.com/office/drawing/2014/main" id="{7B718E63-5E85-443F-9B30-EDC1E2289EEC}"/>
                </a:ext>
              </a:extLst>
            </p:cNvPr>
            <p:cNvSpPr/>
            <p:nvPr/>
          </p:nvSpPr>
          <p:spPr>
            <a:xfrm>
              <a:off x="10450665"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1" name="Rechthoek 140">
              <a:extLst>
                <a:ext uri="{FF2B5EF4-FFF2-40B4-BE49-F238E27FC236}">
                  <a16:creationId xmlns:a16="http://schemas.microsoft.com/office/drawing/2014/main" id="{C2964EEC-A874-456C-B0F3-67E935BE98F0}"/>
                </a:ext>
              </a:extLst>
            </p:cNvPr>
            <p:cNvSpPr/>
            <p:nvPr/>
          </p:nvSpPr>
          <p:spPr>
            <a:xfrm>
              <a:off x="3245257"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8" name="Rechthoek 147">
              <a:extLst>
                <a:ext uri="{FF2B5EF4-FFF2-40B4-BE49-F238E27FC236}">
                  <a16:creationId xmlns:a16="http://schemas.microsoft.com/office/drawing/2014/main" id="{DE696CE8-6E0A-4AED-99D4-2AE327D81CF3}"/>
                </a:ext>
              </a:extLst>
            </p:cNvPr>
            <p:cNvSpPr/>
            <p:nvPr/>
          </p:nvSpPr>
          <p:spPr>
            <a:xfrm>
              <a:off x="4648487"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5" name="Rechthoek 154">
              <a:extLst>
                <a:ext uri="{FF2B5EF4-FFF2-40B4-BE49-F238E27FC236}">
                  <a16:creationId xmlns:a16="http://schemas.microsoft.com/office/drawing/2014/main" id="{7D069E9A-A1B2-4F55-8279-396BEDFBFDB0}"/>
                </a:ext>
              </a:extLst>
            </p:cNvPr>
            <p:cNvSpPr/>
            <p:nvPr/>
          </p:nvSpPr>
          <p:spPr>
            <a:xfrm>
              <a:off x="6146372"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2" name="Rechthoek 161">
              <a:extLst>
                <a:ext uri="{FF2B5EF4-FFF2-40B4-BE49-F238E27FC236}">
                  <a16:creationId xmlns:a16="http://schemas.microsoft.com/office/drawing/2014/main" id="{565B08CD-59D5-4728-BA3C-6DAAD7F5A926}"/>
                </a:ext>
              </a:extLst>
            </p:cNvPr>
            <p:cNvSpPr/>
            <p:nvPr/>
          </p:nvSpPr>
          <p:spPr>
            <a:xfrm>
              <a:off x="7541003" y="3168046"/>
              <a:ext cx="1296000" cy="576000"/>
            </a:xfrm>
            <a:prstGeom prst="rect">
              <a:avLst/>
            </a:prstGeom>
            <a:solidFill>
              <a:srgbClr val="FF000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77" name="Tijdelijke aanduiding voor afbeelding 367">
              <a:extLst>
                <a:ext uri="{FF2B5EF4-FFF2-40B4-BE49-F238E27FC236}">
                  <a16:creationId xmlns:a16="http://schemas.microsoft.com/office/drawing/2014/main" id="{B1D742F0-05CF-4FB9-95C9-6A211637C407}"/>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723662" y="3249834"/>
              <a:ext cx="953067" cy="412423"/>
            </a:xfrm>
            <a:prstGeom prst="rect">
              <a:avLst/>
            </a:prstGeom>
            <a:solidFill>
              <a:schemeClr val="bg1"/>
            </a:solidFill>
            <a:ln>
              <a:noFill/>
            </a:ln>
          </p:spPr>
        </p:pic>
        <p:pic>
          <p:nvPicPr>
            <p:cNvPr id="184" name="Tijdelijke aanduiding voor afbeelding 379">
              <a:extLst>
                <a:ext uri="{FF2B5EF4-FFF2-40B4-BE49-F238E27FC236}">
                  <a16:creationId xmlns:a16="http://schemas.microsoft.com/office/drawing/2014/main" id="{606ECC92-41BE-4B46-8A09-2DE426DC0669}"/>
                </a:ext>
              </a:extLst>
            </p:cNvPr>
            <p:cNvPicPr>
              <a:picLocks noChangeAspect="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52502" y="3249833"/>
              <a:ext cx="883741" cy="406291"/>
            </a:xfrm>
            <a:prstGeom prst="rect">
              <a:avLst/>
            </a:prstGeom>
            <a:solidFill>
              <a:schemeClr val="bg1"/>
            </a:solidFill>
            <a:ln>
              <a:noFill/>
            </a:ln>
          </p:spPr>
        </p:pic>
        <p:pic>
          <p:nvPicPr>
            <p:cNvPr id="209" name="Tijdelijke aanduiding voor afbeelding 424">
              <a:extLst>
                <a:ext uri="{FF2B5EF4-FFF2-40B4-BE49-F238E27FC236}">
                  <a16:creationId xmlns:a16="http://schemas.microsoft.com/office/drawing/2014/main" id="{B9CD297A-ECFD-4D77-932A-A8C3D4845C02}"/>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2107716" y="3257573"/>
              <a:ext cx="769621" cy="355140"/>
            </a:xfrm>
            <a:prstGeom prst="rect">
              <a:avLst/>
            </a:prstGeom>
          </p:spPr>
        </p:pic>
        <p:pic>
          <p:nvPicPr>
            <p:cNvPr id="217" name="Afbeelding 216">
              <a:extLst>
                <a:ext uri="{FF2B5EF4-FFF2-40B4-BE49-F238E27FC236}">
                  <a16:creationId xmlns:a16="http://schemas.microsoft.com/office/drawing/2014/main" id="{203202D0-0DBE-41D3-B93E-CFCEE0F71F9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1680" y="3257573"/>
              <a:ext cx="1132510" cy="399709"/>
            </a:xfrm>
            <a:prstGeom prst="rect">
              <a:avLst/>
            </a:prstGeom>
          </p:spPr>
        </p:pic>
        <p:pic>
          <p:nvPicPr>
            <p:cNvPr id="235" name="Tijdelijke aanduiding voor afbeelding 403">
              <a:extLst>
                <a:ext uri="{FF2B5EF4-FFF2-40B4-BE49-F238E27FC236}">
                  <a16:creationId xmlns:a16="http://schemas.microsoft.com/office/drawing/2014/main" id="{76C1D0D1-60F4-4ECB-887D-4B1A6FBB5DA6}"/>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0672702" y="3351598"/>
              <a:ext cx="875836" cy="249413"/>
            </a:xfrm>
            <a:prstGeom prst="rect">
              <a:avLst/>
            </a:prstGeom>
            <a:ln>
              <a:noFill/>
            </a:ln>
          </p:spPr>
        </p:pic>
        <p:pic>
          <p:nvPicPr>
            <p:cNvPr id="237" name="Afbeelding 236">
              <a:extLst>
                <a:ext uri="{FF2B5EF4-FFF2-40B4-BE49-F238E27FC236}">
                  <a16:creationId xmlns:a16="http://schemas.microsoft.com/office/drawing/2014/main" id="{9629F685-B6D8-4570-8912-8F1560BB3E5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60372" y="3275319"/>
              <a:ext cx="879201" cy="380805"/>
            </a:xfrm>
            <a:prstGeom prst="rect">
              <a:avLst/>
            </a:prstGeom>
            <a:ln>
              <a:noFill/>
            </a:ln>
          </p:spPr>
        </p:pic>
        <p:pic>
          <p:nvPicPr>
            <p:cNvPr id="2058" name="Picture 10" descr="Afbeeldingsresultaat voor pipelife logo">
              <a:extLst>
                <a:ext uri="{FF2B5EF4-FFF2-40B4-BE49-F238E27FC236}">
                  <a16:creationId xmlns:a16="http://schemas.microsoft.com/office/drawing/2014/main" id="{E5461634-FDA0-4255-BAB0-331EED395F0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4856" y="3302766"/>
              <a:ext cx="1036802" cy="2524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fbeeldingsresultaat voor kaldewei logo">
              <a:extLst>
                <a:ext uri="{FF2B5EF4-FFF2-40B4-BE49-F238E27FC236}">
                  <a16:creationId xmlns:a16="http://schemas.microsoft.com/office/drawing/2014/main" id="{17C3C455-C20C-4133-B440-D2D3584476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0138" y="3391262"/>
              <a:ext cx="1045225" cy="1548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5E66E1D-058B-4404-A2D3-AC1DD745A103}"/>
              </a:ext>
            </a:extLst>
          </p:cNvPr>
          <p:cNvGrpSpPr/>
          <p:nvPr/>
        </p:nvGrpSpPr>
        <p:grpSpPr>
          <a:xfrm>
            <a:off x="418476" y="3935258"/>
            <a:ext cx="11307869" cy="548640"/>
            <a:chOff x="438796" y="3848895"/>
            <a:chExt cx="11307869" cy="576000"/>
          </a:xfrm>
        </p:grpSpPr>
        <p:sp>
          <p:nvSpPr>
            <p:cNvPr id="111" name="Rechthoek 110">
              <a:extLst>
                <a:ext uri="{FF2B5EF4-FFF2-40B4-BE49-F238E27FC236}">
                  <a16:creationId xmlns:a16="http://schemas.microsoft.com/office/drawing/2014/main" id="{A91BA5FB-D6BF-46CF-9D53-3632AF0A36EE}"/>
                </a:ext>
              </a:extLst>
            </p:cNvPr>
            <p:cNvSpPr/>
            <p:nvPr/>
          </p:nvSpPr>
          <p:spPr>
            <a:xfrm>
              <a:off x="438796"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18" name="Rechthoek 117">
              <a:extLst>
                <a:ext uri="{FF2B5EF4-FFF2-40B4-BE49-F238E27FC236}">
                  <a16:creationId xmlns:a16="http://schemas.microsoft.com/office/drawing/2014/main" id="{A891AC35-E11A-4CE5-80FF-C5592F7E03E4}"/>
                </a:ext>
              </a:extLst>
            </p:cNvPr>
            <p:cNvSpPr/>
            <p:nvPr/>
          </p:nvSpPr>
          <p:spPr>
            <a:xfrm>
              <a:off x="1842026"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5" name="Rechthoek 124">
              <a:extLst>
                <a:ext uri="{FF2B5EF4-FFF2-40B4-BE49-F238E27FC236}">
                  <a16:creationId xmlns:a16="http://schemas.microsoft.com/office/drawing/2014/main" id="{96D6E387-47D5-42B6-A859-6D5A0366075E}"/>
                </a:ext>
              </a:extLst>
            </p:cNvPr>
            <p:cNvSpPr/>
            <p:nvPr/>
          </p:nvSpPr>
          <p:spPr>
            <a:xfrm>
              <a:off x="9056034"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2" name="Rechthoek 131">
              <a:extLst>
                <a:ext uri="{FF2B5EF4-FFF2-40B4-BE49-F238E27FC236}">
                  <a16:creationId xmlns:a16="http://schemas.microsoft.com/office/drawing/2014/main" id="{7404B9FC-E431-414A-9CC3-F6A596C30D5C}"/>
                </a:ext>
              </a:extLst>
            </p:cNvPr>
            <p:cNvSpPr/>
            <p:nvPr/>
          </p:nvSpPr>
          <p:spPr>
            <a:xfrm>
              <a:off x="10450665"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9" name="Rechthoek 138">
              <a:extLst>
                <a:ext uri="{FF2B5EF4-FFF2-40B4-BE49-F238E27FC236}">
                  <a16:creationId xmlns:a16="http://schemas.microsoft.com/office/drawing/2014/main" id="{55EA8CEC-AE51-4FCF-A295-67D9129E7EA0}"/>
                </a:ext>
              </a:extLst>
            </p:cNvPr>
            <p:cNvSpPr/>
            <p:nvPr/>
          </p:nvSpPr>
          <p:spPr>
            <a:xfrm>
              <a:off x="3245257"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6" name="Rechthoek 145">
              <a:extLst>
                <a:ext uri="{FF2B5EF4-FFF2-40B4-BE49-F238E27FC236}">
                  <a16:creationId xmlns:a16="http://schemas.microsoft.com/office/drawing/2014/main" id="{D5C0CCB2-669E-4421-A4F7-F1D09236EAC9}"/>
                </a:ext>
              </a:extLst>
            </p:cNvPr>
            <p:cNvSpPr/>
            <p:nvPr/>
          </p:nvSpPr>
          <p:spPr>
            <a:xfrm>
              <a:off x="4648487"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3" name="Rechthoek 152">
              <a:extLst>
                <a:ext uri="{FF2B5EF4-FFF2-40B4-BE49-F238E27FC236}">
                  <a16:creationId xmlns:a16="http://schemas.microsoft.com/office/drawing/2014/main" id="{F04F90D4-C652-4C85-AD28-1CECD55A74CD}"/>
                </a:ext>
              </a:extLst>
            </p:cNvPr>
            <p:cNvSpPr/>
            <p:nvPr/>
          </p:nvSpPr>
          <p:spPr>
            <a:xfrm>
              <a:off x="6146372"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0" name="Rechthoek 159">
              <a:extLst>
                <a:ext uri="{FF2B5EF4-FFF2-40B4-BE49-F238E27FC236}">
                  <a16:creationId xmlns:a16="http://schemas.microsoft.com/office/drawing/2014/main" id="{0CD533EB-9E83-4359-A96C-8C4BEE810B35}"/>
                </a:ext>
              </a:extLst>
            </p:cNvPr>
            <p:cNvSpPr/>
            <p:nvPr/>
          </p:nvSpPr>
          <p:spPr>
            <a:xfrm>
              <a:off x="7541003"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68" name="Tijdelijke aanduiding voor afbeelding 448">
              <a:extLst>
                <a:ext uri="{FF2B5EF4-FFF2-40B4-BE49-F238E27FC236}">
                  <a16:creationId xmlns:a16="http://schemas.microsoft.com/office/drawing/2014/main" id="{216444B3-1EDF-42F1-B84D-539B69CB2189}"/>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6378602" y="3948235"/>
              <a:ext cx="823912" cy="454248"/>
            </a:xfrm>
            <a:prstGeom prst="rect">
              <a:avLst/>
            </a:prstGeom>
            <a:solidFill>
              <a:schemeClr val="bg1"/>
            </a:solidFill>
            <a:ln>
              <a:noFill/>
            </a:ln>
          </p:spPr>
        </p:pic>
        <p:pic>
          <p:nvPicPr>
            <p:cNvPr id="174" name="Afbeelding 173">
              <a:extLst>
                <a:ext uri="{FF2B5EF4-FFF2-40B4-BE49-F238E27FC236}">
                  <a16:creationId xmlns:a16="http://schemas.microsoft.com/office/drawing/2014/main" id="{ECAFC12E-2C53-4A3F-AC4A-F38AC8B29CE9}"/>
                </a:ext>
              </a:extLst>
            </p:cNvPr>
            <p:cNvPicPr>
              <a:picLocks noChangeAspect="1"/>
            </p:cNvPicPr>
            <p:nvPr/>
          </p:nvPicPr>
          <p:blipFill rotWithShape="1">
            <a:blip r:embed="rId27">
              <a:extLst>
                <a:ext uri="{28A0092B-C50C-407E-A947-70E740481C1C}">
                  <a14:useLocalDpi xmlns:a14="http://schemas.microsoft.com/office/drawing/2010/main" val="0"/>
                </a:ext>
              </a:extLst>
            </a:blip>
            <a:srcRect l="-175" t="2542" r="-350" b="5904"/>
            <a:stretch/>
          </p:blipFill>
          <p:spPr>
            <a:xfrm>
              <a:off x="7722636" y="3918975"/>
              <a:ext cx="942975" cy="454248"/>
            </a:xfrm>
            <a:prstGeom prst="rect">
              <a:avLst/>
            </a:prstGeom>
            <a:ln>
              <a:noFill/>
            </a:ln>
          </p:spPr>
        </p:pic>
        <p:pic>
          <p:nvPicPr>
            <p:cNvPr id="210" name="Tijdelijke aanduiding voor afbeelding 427">
              <a:extLst>
                <a:ext uri="{FF2B5EF4-FFF2-40B4-BE49-F238E27FC236}">
                  <a16:creationId xmlns:a16="http://schemas.microsoft.com/office/drawing/2014/main" id="{117FD738-4963-498A-8DD2-92F977F49DED}"/>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608513" y="3954541"/>
              <a:ext cx="998218" cy="364067"/>
            </a:xfrm>
            <a:prstGeom prst="rect">
              <a:avLst/>
            </a:prstGeom>
          </p:spPr>
        </p:pic>
        <p:pic>
          <p:nvPicPr>
            <p:cNvPr id="211" name="Tijdelijke aanduiding voor afbeelding 430">
              <a:extLst>
                <a:ext uri="{FF2B5EF4-FFF2-40B4-BE49-F238E27FC236}">
                  <a16:creationId xmlns:a16="http://schemas.microsoft.com/office/drawing/2014/main" id="{3B2D54BC-D193-4010-8085-2BA3537F18C4}"/>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2000097" y="4002130"/>
              <a:ext cx="998218" cy="268890"/>
            </a:xfrm>
            <a:prstGeom prst="rect">
              <a:avLst/>
            </a:prstGeom>
          </p:spPr>
        </p:pic>
        <p:pic>
          <p:nvPicPr>
            <p:cNvPr id="243" name="Tijdelijke aanduiding voor afbeelding 373">
              <a:extLst>
                <a:ext uri="{FF2B5EF4-FFF2-40B4-BE49-F238E27FC236}">
                  <a16:creationId xmlns:a16="http://schemas.microsoft.com/office/drawing/2014/main" id="{0569D799-FB89-4883-BA66-0E63C20E0993}"/>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9420881" y="3857648"/>
              <a:ext cx="554832" cy="558652"/>
            </a:xfrm>
            <a:prstGeom prst="rect">
              <a:avLst/>
            </a:prstGeom>
            <a:ln>
              <a:noFill/>
            </a:ln>
          </p:spPr>
        </p:pic>
        <p:pic>
          <p:nvPicPr>
            <p:cNvPr id="245" name="Afbeelding 244">
              <a:extLst>
                <a:ext uri="{FF2B5EF4-FFF2-40B4-BE49-F238E27FC236}">
                  <a16:creationId xmlns:a16="http://schemas.microsoft.com/office/drawing/2014/main" id="{D88CE4DD-9941-4833-8ACA-C4C43D072E8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621739" y="4019828"/>
              <a:ext cx="977762" cy="255650"/>
            </a:xfrm>
            <a:prstGeom prst="rect">
              <a:avLst/>
            </a:prstGeom>
            <a:ln>
              <a:noFill/>
            </a:ln>
          </p:spPr>
        </p:pic>
        <p:pic>
          <p:nvPicPr>
            <p:cNvPr id="2062" name="Picture 14" descr="Afbeeldingsresultaat voor trilux logo">
              <a:extLst>
                <a:ext uri="{FF2B5EF4-FFF2-40B4-BE49-F238E27FC236}">
                  <a16:creationId xmlns:a16="http://schemas.microsoft.com/office/drawing/2014/main" id="{18258B33-5AB3-409C-97F5-DEADEAB320F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319659" y="4002130"/>
              <a:ext cx="1126749" cy="2843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fbeeldingsresultaat voor uponor logo">
              <a:extLst>
                <a:ext uri="{FF2B5EF4-FFF2-40B4-BE49-F238E27FC236}">
                  <a16:creationId xmlns:a16="http://schemas.microsoft.com/office/drawing/2014/main" id="{C6305C0B-AAEF-4C7C-A737-45A1B1006F8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65222" y="4033672"/>
              <a:ext cx="1028889" cy="2560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3E41A572-BC18-4272-97BD-D0DBA87DE6EF}"/>
              </a:ext>
            </a:extLst>
          </p:cNvPr>
          <p:cNvGrpSpPr/>
          <p:nvPr/>
        </p:nvGrpSpPr>
        <p:grpSpPr>
          <a:xfrm>
            <a:off x="418476" y="4570388"/>
            <a:ext cx="11307869" cy="548640"/>
            <a:chOff x="438796" y="4514842"/>
            <a:chExt cx="11307869" cy="590902"/>
          </a:xfrm>
        </p:grpSpPr>
        <p:sp>
          <p:nvSpPr>
            <p:cNvPr id="114" name="Rechthoek 113">
              <a:extLst>
                <a:ext uri="{FF2B5EF4-FFF2-40B4-BE49-F238E27FC236}">
                  <a16:creationId xmlns:a16="http://schemas.microsoft.com/office/drawing/2014/main" id="{94EB711A-503E-41F7-8400-446BD3CE61DB}"/>
                </a:ext>
              </a:extLst>
            </p:cNvPr>
            <p:cNvSpPr/>
            <p:nvPr/>
          </p:nvSpPr>
          <p:spPr>
            <a:xfrm>
              <a:off x="438796"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1" name="Rechthoek 120">
              <a:extLst>
                <a:ext uri="{FF2B5EF4-FFF2-40B4-BE49-F238E27FC236}">
                  <a16:creationId xmlns:a16="http://schemas.microsoft.com/office/drawing/2014/main" id="{8BE32843-F822-4119-9F92-9137A4B17751}"/>
                </a:ext>
              </a:extLst>
            </p:cNvPr>
            <p:cNvSpPr/>
            <p:nvPr/>
          </p:nvSpPr>
          <p:spPr>
            <a:xfrm>
              <a:off x="1842026"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8" name="Rechthoek 127">
              <a:extLst>
                <a:ext uri="{FF2B5EF4-FFF2-40B4-BE49-F238E27FC236}">
                  <a16:creationId xmlns:a16="http://schemas.microsoft.com/office/drawing/2014/main" id="{06FD8AE2-1442-4DBB-A32A-008E8A421EFE}"/>
                </a:ext>
              </a:extLst>
            </p:cNvPr>
            <p:cNvSpPr/>
            <p:nvPr/>
          </p:nvSpPr>
          <p:spPr>
            <a:xfrm>
              <a:off x="9056034" y="4514842"/>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5" name="Rechthoek 134">
              <a:extLst>
                <a:ext uri="{FF2B5EF4-FFF2-40B4-BE49-F238E27FC236}">
                  <a16:creationId xmlns:a16="http://schemas.microsoft.com/office/drawing/2014/main" id="{A9FC2C8A-70E8-41CC-9E48-B87300E0DC2A}"/>
                </a:ext>
              </a:extLst>
            </p:cNvPr>
            <p:cNvSpPr/>
            <p:nvPr/>
          </p:nvSpPr>
          <p:spPr>
            <a:xfrm>
              <a:off x="10450665"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2" name="Rechthoek 141">
              <a:extLst>
                <a:ext uri="{FF2B5EF4-FFF2-40B4-BE49-F238E27FC236}">
                  <a16:creationId xmlns:a16="http://schemas.microsoft.com/office/drawing/2014/main" id="{9B0329FB-50DE-42F5-B1F1-AF1D31FFDEB2}"/>
                </a:ext>
              </a:extLst>
            </p:cNvPr>
            <p:cNvSpPr/>
            <p:nvPr/>
          </p:nvSpPr>
          <p:spPr>
            <a:xfrm>
              <a:off x="3245257"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9" name="Rechthoek 148">
              <a:extLst>
                <a:ext uri="{FF2B5EF4-FFF2-40B4-BE49-F238E27FC236}">
                  <a16:creationId xmlns:a16="http://schemas.microsoft.com/office/drawing/2014/main" id="{3BD7FFFC-2692-470E-8FD5-97FBD74C217A}"/>
                </a:ext>
              </a:extLst>
            </p:cNvPr>
            <p:cNvSpPr/>
            <p:nvPr/>
          </p:nvSpPr>
          <p:spPr>
            <a:xfrm>
              <a:off x="4648487"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6" name="Rechthoek 155">
              <a:extLst>
                <a:ext uri="{FF2B5EF4-FFF2-40B4-BE49-F238E27FC236}">
                  <a16:creationId xmlns:a16="http://schemas.microsoft.com/office/drawing/2014/main" id="{891EEEB9-270A-4F37-8B84-5D2D0A4F4BEF}"/>
                </a:ext>
              </a:extLst>
            </p:cNvPr>
            <p:cNvSpPr/>
            <p:nvPr/>
          </p:nvSpPr>
          <p:spPr>
            <a:xfrm>
              <a:off x="6146372" y="4529744"/>
              <a:ext cx="1296000" cy="576000"/>
            </a:xfrm>
            <a:prstGeom prst="rect">
              <a:avLst/>
            </a:prstGeom>
            <a:solidFill>
              <a:srgbClr val="FFFFFF"/>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3" name="Rechthoek 162">
              <a:extLst>
                <a:ext uri="{FF2B5EF4-FFF2-40B4-BE49-F238E27FC236}">
                  <a16:creationId xmlns:a16="http://schemas.microsoft.com/office/drawing/2014/main" id="{FC3DB5D2-2F27-424E-8F63-4D94AD9E013A}"/>
                </a:ext>
              </a:extLst>
            </p:cNvPr>
            <p:cNvSpPr/>
            <p:nvPr/>
          </p:nvSpPr>
          <p:spPr>
            <a:xfrm>
              <a:off x="7541003"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73" name="Tijdelijke aanduiding voor afbeelding 481">
              <a:extLst>
                <a:ext uri="{FF2B5EF4-FFF2-40B4-BE49-F238E27FC236}">
                  <a16:creationId xmlns:a16="http://schemas.microsoft.com/office/drawing/2014/main" id="{0B336F6B-A187-407E-804C-92653D22AACC}"/>
                </a:ext>
              </a:extLst>
            </p:cNvPr>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6385745" y="4664087"/>
              <a:ext cx="809625" cy="349396"/>
            </a:xfrm>
            <a:prstGeom prst="rect">
              <a:avLst/>
            </a:prstGeom>
            <a:solidFill>
              <a:schemeClr val="bg1"/>
            </a:solidFill>
            <a:ln>
              <a:noFill/>
            </a:ln>
          </p:spPr>
        </p:pic>
        <p:pic>
          <p:nvPicPr>
            <p:cNvPr id="187" name="Afbeelding 186">
              <a:extLst>
                <a:ext uri="{FF2B5EF4-FFF2-40B4-BE49-F238E27FC236}">
                  <a16:creationId xmlns:a16="http://schemas.microsoft.com/office/drawing/2014/main" id="{F0BE7633-34E0-4511-9A4F-0704B128D10A}"/>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673718" y="4686300"/>
              <a:ext cx="1052954" cy="304971"/>
            </a:xfrm>
            <a:prstGeom prst="rect">
              <a:avLst/>
            </a:prstGeom>
            <a:ln>
              <a:noFill/>
            </a:ln>
          </p:spPr>
        </p:pic>
        <p:pic>
          <p:nvPicPr>
            <p:cNvPr id="213" name="Tijdelijke aanduiding voor afbeelding 436">
              <a:extLst>
                <a:ext uri="{FF2B5EF4-FFF2-40B4-BE49-F238E27FC236}">
                  <a16:creationId xmlns:a16="http://schemas.microsoft.com/office/drawing/2014/main" id="{B929EB2A-0D64-4F53-87B1-B59A4E9A4413}"/>
                </a:ext>
              </a:extLst>
            </p:cNvPr>
            <p:cNvPicPr>
              <a:picLocks noChangeAspect="1"/>
            </p:cNvPicPr>
            <p:nvPr/>
          </p:nvPicPr>
          <p:blipFill rotWithShape="1">
            <a:blip r:embed="rId36">
              <a:extLst>
                <a:ext uri="{28A0092B-C50C-407E-A947-70E740481C1C}">
                  <a14:useLocalDpi xmlns:a14="http://schemas.microsoft.com/office/drawing/2010/main" val="0"/>
                </a:ext>
              </a:extLst>
            </a:blip>
            <a:srcRect/>
            <a:stretch/>
          </p:blipFill>
          <p:spPr>
            <a:xfrm>
              <a:off x="2016906" y="4651174"/>
              <a:ext cx="948620" cy="329459"/>
            </a:xfrm>
            <a:prstGeom prst="rect">
              <a:avLst/>
            </a:prstGeom>
          </p:spPr>
        </p:pic>
        <p:pic>
          <p:nvPicPr>
            <p:cNvPr id="215" name="Tijdelijke aanduiding voor afbeelding 442">
              <a:extLst>
                <a:ext uri="{FF2B5EF4-FFF2-40B4-BE49-F238E27FC236}">
                  <a16:creationId xmlns:a16="http://schemas.microsoft.com/office/drawing/2014/main" id="{59CCD025-7560-4422-BE4A-96387D833514}"/>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576581" y="4653091"/>
              <a:ext cx="1020430" cy="347297"/>
            </a:xfrm>
            <a:prstGeom prst="rect">
              <a:avLst/>
            </a:prstGeom>
          </p:spPr>
        </p:pic>
        <p:pic>
          <p:nvPicPr>
            <p:cNvPr id="233" name="Tijdelijke aanduiding voor afbeelding 397">
              <a:extLst>
                <a:ext uri="{FF2B5EF4-FFF2-40B4-BE49-F238E27FC236}">
                  <a16:creationId xmlns:a16="http://schemas.microsoft.com/office/drawing/2014/main" id="{E0117508-3D23-4728-9D76-5B37A5B709CC}"/>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803019" y="4537013"/>
              <a:ext cx="609599" cy="558652"/>
            </a:xfrm>
            <a:prstGeom prst="rect">
              <a:avLst/>
            </a:prstGeom>
            <a:ln>
              <a:noFill/>
            </a:ln>
          </p:spPr>
        </p:pic>
        <p:pic>
          <p:nvPicPr>
            <p:cNvPr id="242" name="Tijdelijke aanduiding voor afbeelding 382">
              <a:extLst>
                <a:ext uri="{FF2B5EF4-FFF2-40B4-BE49-F238E27FC236}">
                  <a16:creationId xmlns:a16="http://schemas.microsoft.com/office/drawing/2014/main" id="{D5B27D0F-07B8-475E-AFB5-455DA695B049}"/>
                </a:ext>
              </a:extLst>
            </p:cNvPr>
            <p:cNvPicPr>
              <a:picLocks noChangeAspect="1"/>
            </p:cNvPicPr>
            <p:nvPr/>
          </p:nvPicPr>
          <p:blipFill rotWithShape="1">
            <a:blip r:embed="rId39">
              <a:extLst>
                <a:ext uri="{28A0092B-C50C-407E-A947-70E740481C1C}">
                  <a14:useLocalDpi xmlns:a14="http://schemas.microsoft.com/office/drawing/2010/main" val="0"/>
                </a:ext>
              </a:extLst>
            </a:blip>
            <a:srcRect/>
            <a:stretch/>
          </p:blipFill>
          <p:spPr>
            <a:xfrm>
              <a:off x="9385701" y="4605282"/>
              <a:ext cx="666836" cy="395106"/>
            </a:xfrm>
            <a:prstGeom prst="rect">
              <a:avLst/>
            </a:prstGeom>
            <a:solidFill>
              <a:schemeClr val="bg1"/>
            </a:solidFill>
            <a:ln>
              <a:noFill/>
            </a:ln>
          </p:spPr>
        </p:pic>
        <p:pic>
          <p:nvPicPr>
            <p:cNvPr id="2066" name="Picture 18" descr="Afbeeldingsresultaat voor engie logo">
              <a:extLst>
                <a:ext uri="{FF2B5EF4-FFF2-40B4-BE49-F238E27FC236}">
                  <a16:creationId xmlns:a16="http://schemas.microsoft.com/office/drawing/2014/main" id="{65F6137F-A5BC-4440-8E60-985DFD4FE134}"/>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a:stretch/>
          </p:blipFill>
          <p:spPr bwMode="auto">
            <a:xfrm>
              <a:off x="3461578" y="4680247"/>
              <a:ext cx="818599" cy="27131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Afbeeldingsresultaat voor emerson logo">
              <a:extLst>
                <a:ext uri="{FF2B5EF4-FFF2-40B4-BE49-F238E27FC236}">
                  <a16:creationId xmlns:a16="http://schemas.microsoft.com/office/drawing/2014/main" id="{F0E55815-D9EA-4F75-ACAA-AAC9A7156B9D}"/>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862660" y="4568221"/>
              <a:ext cx="883741" cy="412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4F354C23-7F24-4037-8BB0-9AEF4F22F788}"/>
              </a:ext>
            </a:extLst>
          </p:cNvPr>
          <p:cNvGrpSpPr/>
          <p:nvPr/>
        </p:nvGrpSpPr>
        <p:grpSpPr>
          <a:xfrm>
            <a:off x="418476" y="5205517"/>
            <a:ext cx="11307869" cy="548640"/>
            <a:chOff x="438796" y="5210593"/>
            <a:chExt cx="11307869" cy="576000"/>
          </a:xfrm>
        </p:grpSpPr>
        <p:sp>
          <p:nvSpPr>
            <p:cNvPr id="115" name="Rechthoek 114">
              <a:extLst>
                <a:ext uri="{FF2B5EF4-FFF2-40B4-BE49-F238E27FC236}">
                  <a16:creationId xmlns:a16="http://schemas.microsoft.com/office/drawing/2014/main" id="{99DEE84B-90D7-4698-BF1D-D60AB6E334A9}"/>
                </a:ext>
              </a:extLst>
            </p:cNvPr>
            <p:cNvSpPr/>
            <p:nvPr/>
          </p:nvSpPr>
          <p:spPr>
            <a:xfrm>
              <a:off x="438796"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2" name="Rechthoek 121">
              <a:extLst>
                <a:ext uri="{FF2B5EF4-FFF2-40B4-BE49-F238E27FC236}">
                  <a16:creationId xmlns:a16="http://schemas.microsoft.com/office/drawing/2014/main" id="{7B914446-7DD5-40EC-AAD0-58925D3E444B}"/>
                </a:ext>
              </a:extLst>
            </p:cNvPr>
            <p:cNvSpPr/>
            <p:nvPr/>
          </p:nvSpPr>
          <p:spPr>
            <a:xfrm>
              <a:off x="1842026"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9" name="Rechthoek 128">
              <a:extLst>
                <a:ext uri="{FF2B5EF4-FFF2-40B4-BE49-F238E27FC236}">
                  <a16:creationId xmlns:a16="http://schemas.microsoft.com/office/drawing/2014/main" id="{51B0E5C3-2A20-4423-9CA2-6E5D0835D8F6}"/>
                </a:ext>
              </a:extLst>
            </p:cNvPr>
            <p:cNvSpPr/>
            <p:nvPr/>
          </p:nvSpPr>
          <p:spPr>
            <a:xfrm>
              <a:off x="9056034"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6" name="Rechthoek 135">
              <a:extLst>
                <a:ext uri="{FF2B5EF4-FFF2-40B4-BE49-F238E27FC236}">
                  <a16:creationId xmlns:a16="http://schemas.microsoft.com/office/drawing/2014/main" id="{14DEBE22-2DAF-491E-A027-4475A16B1E69}"/>
                </a:ext>
              </a:extLst>
            </p:cNvPr>
            <p:cNvSpPr/>
            <p:nvPr/>
          </p:nvSpPr>
          <p:spPr>
            <a:xfrm>
              <a:off x="10450665"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3" name="Rechthoek 142">
              <a:extLst>
                <a:ext uri="{FF2B5EF4-FFF2-40B4-BE49-F238E27FC236}">
                  <a16:creationId xmlns:a16="http://schemas.microsoft.com/office/drawing/2014/main" id="{68273631-B3EC-42DA-BB79-9F1F558F9D31}"/>
                </a:ext>
              </a:extLst>
            </p:cNvPr>
            <p:cNvSpPr/>
            <p:nvPr/>
          </p:nvSpPr>
          <p:spPr>
            <a:xfrm>
              <a:off x="3245257"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0" name="Rechthoek 149">
              <a:extLst>
                <a:ext uri="{FF2B5EF4-FFF2-40B4-BE49-F238E27FC236}">
                  <a16:creationId xmlns:a16="http://schemas.microsoft.com/office/drawing/2014/main" id="{83D7ECEB-0B27-4C1B-BDBF-3DDD59B77464}"/>
                </a:ext>
              </a:extLst>
            </p:cNvPr>
            <p:cNvSpPr/>
            <p:nvPr/>
          </p:nvSpPr>
          <p:spPr>
            <a:xfrm>
              <a:off x="4648487"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7" name="Rechthoek 156">
              <a:extLst>
                <a:ext uri="{FF2B5EF4-FFF2-40B4-BE49-F238E27FC236}">
                  <a16:creationId xmlns:a16="http://schemas.microsoft.com/office/drawing/2014/main" id="{5DE8DA22-E41B-448A-950C-FD894A33F634}"/>
                </a:ext>
              </a:extLst>
            </p:cNvPr>
            <p:cNvSpPr/>
            <p:nvPr/>
          </p:nvSpPr>
          <p:spPr>
            <a:xfrm>
              <a:off x="6146372" y="5210593"/>
              <a:ext cx="1296000" cy="576000"/>
            </a:xfrm>
            <a:prstGeom prst="rect">
              <a:avLst/>
            </a:prstGeom>
            <a:solidFill>
              <a:srgbClr val="FFAF0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4" name="Rechthoek 163">
              <a:extLst>
                <a:ext uri="{FF2B5EF4-FFF2-40B4-BE49-F238E27FC236}">
                  <a16:creationId xmlns:a16="http://schemas.microsoft.com/office/drawing/2014/main" id="{0ED45724-98AC-4BF6-A0D9-468F17C3CD86}"/>
                </a:ext>
              </a:extLst>
            </p:cNvPr>
            <p:cNvSpPr/>
            <p:nvPr/>
          </p:nvSpPr>
          <p:spPr>
            <a:xfrm>
              <a:off x="7541003" y="5210593"/>
              <a:ext cx="1296000" cy="576000"/>
            </a:xfrm>
            <a:prstGeom prst="rect">
              <a:avLst/>
            </a:prstGeom>
            <a:solidFill>
              <a:srgbClr val="132A52"/>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039" name="Picture 6" descr="Afbeeldingsresultaat voor grohe logo">
              <a:extLst>
                <a:ext uri="{FF2B5EF4-FFF2-40B4-BE49-F238E27FC236}">
                  <a16:creationId xmlns:a16="http://schemas.microsoft.com/office/drawing/2014/main" id="{A2016A02-88A3-4EF3-8F89-B160597FD92D}"/>
                </a:ext>
              </a:extLst>
            </p:cNvPr>
            <p:cNvPicPr>
              <a:picLocks noChangeAspect="1" noChangeArrowheads="1"/>
            </p:cNvPicPr>
            <p:nvPr/>
          </p:nvPicPr>
          <p:blipFill rotWithShape="1">
            <a:blip r:embed="rId42">
              <a:extLst>
                <a:ext uri="{28A0092B-C50C-407E-A947-70E740481C1C}">
                  <a14:useLocalDpi xmlns:a14="http://schemas.microsoft.com/office/drawing/2010/main" val="0"/>
                </a:ext>
              </a:extLst>
            </a:blip>
            <a:srcRect/>
            <a:stretch/>
          </p:blipFill>
          <p:spPr bwMode="auto">
            <a:xfrm>
              <a:off x="7898962" y="5287664"/>
              <a:ext cx="640575" cy="440912"/>
            </a:xfrm>
            <a:prstGeom prst="rect">
              <a:avLst/>
            </a:prstGeom>
            <a:noFill/>
            <a:extLst>
              <a:ext uri="{909E8E84-426E-40DD-AFC4-6F175D3DCCD1}">
                <a14:hiddenFill xmlns:a14="http://schemas.microsoft.com/office/drawing/2010/main">
                  <a:solidFill>
                    <a:srgbClr val="FFFFFF"/>
                  </a:solidFill>
                </a14:hiddenFill>
              </a:ext>
            </a:extLst>
          </p:spPr>
        </p:pic>
        <p:pic>
          <p:nvPicPr>
            <p:cNvPr id="192" name="Tijdelijke aanduiding voor afbeelding 466">
              <a:extLst>
                <a:ext uri="{FF2B5EF4-FFF2-40B4-BE49-F238E27FC236}">
                  <a16:creationId xmlns:a16="http://schemas.microsoft.com/office/drawing/2014/main" id="{0E89C032-602A-4AA6-A8D9-A8CF9B801ABE}"/>
                </a:ext>
              </a:extLst>
            </p:cNvPr>
            <p:cNvPicPr>
              <a:picLocks noChangeAspect="1"/>
            </p:cNvPicPr>
            <p:nvPr/>
          </p:nvPicPr>
          <p:blipFill rotWithShape="1">
            <a:blip r:embed="rId43">
              <a:extLst>
                <a:ext uri="{28A0092B-C50C-407E-A947-70E740481C1C}">
                  <a14:useLocalDpi xmlns:a14="http://schemas.microsoft.com/office/drawing/2010/main" val="0"/>
                </a:ext>
              </a:extLst>
            </a:blip>
            <a:srcRect/>
            <a:stretch/>
          </p:blipFill>
          <p:spPr>
            <a:xfrm>
              <a:off x="6405572" y="5342957"/>
              <a:ext cx="777601" cy="316375"/>
            </a:xfrm>
            <a:prstGeom prst="rect">
              <a:avLst/>
            </a:prstGeom>
            <a:solidFill>
              <a:schemeClr val="bg1"/>
            </a:solidFill>
            <a:ln>
              <a:noFill/>
            </a:ln>
          </p:spPr>
        </p:pic>
        <p:pic>
          <p:nvPicPr>
            <p:cNvPr id="214" name="Tijdelijke aanduiding voor afbeelding 439">
              <a:extLst>
                <a:ext uri="{FF2B5EF4-FFF2-40B4-BE49-F238E27FC236}">
                  <a16:creationId xmlns:a16="http://schemas.microsoft.com/office/drawing/2014/main" id="{2472C4D5-F7AE-41D0-AE3C-67C741863E32}"/>
                </a:ext>
              </a:extLst>
            </p:cNvPr>
            <p:cNvPicPr>
              <a:picLocks noChangeAspect="1"/>
            </p:cNvPicPr>
            <p:nvPr/>
          </p:nvPicPr>
          <p:blipFill rotWithShape="1">
            <a:blip r:embed="rId44">
              <a:extLst>
                <a:ext uri="{28A0092B-C50C-407E-A947-70E740481C1C}">
                  <a14:useLocalDpi xmlns:a14="http://schemas.microsoft.com/office/drawing/2010/main" val="0"/>
                </a:ext>
              </a:extLst>
            </a:blip>
            <a:srcRect/>
            <a:stretch/>
          </p:blipFill>
          <p:spPr>
            <a:xfrm>
              <a:off x="2014561" y="5332583"/>
              <a:ext cx="968217" cy="297516"/>
            </a:xfrm>
            <a:prstGeom prst="rect">
              <a:avLst/>
            </a:prstGeom>
          </p:spPr>
        </p:pic>
        <p:pic>
          <p:nvPicPr>
            <p:cNvPr id="1046" name="Picture 16" descr="Afbeeldingsresultaat voor logo signify">
              <a:extLst>
                <a:ext uri="{FF2B5EF4-FFF2-40B4-BE49-F238E27FC236}">
                  <a16:creationId xmlns:a16="http://schemas.microsoft.com/office/drawing/2014/main" id="{E0E9158E-0CF2-4F38-A544-71E1956E3226}"/>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88463" y="5373675"/>
              <a:ext cx="990651" cy="268891"/>
            </a:xfrm>
            <a:prstGeom prst="rect">
              <a:avLst/>
            </a:prstGeom>
            <a:noFill/>
            <a:extLst>
              <a:ext uri="{909E8E84-426E-40DD-AFC4-6F175D3DCCD1}">
                <a14:hiddenFill xmlns:a14="http://schemas.microsoft.com/office/drawing/2010/main">
                  <a:solidFill>
                    <a:srgbClr val="FFFFFF"/>
                  </a:solidFill>
                </a14:hiddenFill>
              </a:ext>
            </a:extLst>
          </p:spPr>
        </p:pic>
        <p:pic>
          <p:nvPicPr>
            <p:cNvPr id="236" name="Afbeelding 235">
              <a:extLst>
                <a:ext uri="{FF2B5EF4-FFF2-40B4-BE49-F238E27FC236}">
                  <a16:creationId xmlns:a16="http://schemas.microsoft.com/office/drawing/2014/main" id="{541EF105-7E6B-4BBB-9C6E-09506B8DA5D3}"/>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0522639" y="5356911"/>
              <a:ext cx="1135856" cy="338614"/>
            </a:xfrm>
            <a:prstGeom prst="rect">
              <a:avLst/>
            </a:prstGeom>
            <a:ln>
              <a:noFill/>
            </a:ln>
          </p:spPr>
        </p:pic>
        <p:pic>
          <p:nvPicPr>
            <p:cNvPr id="239" name="Afbeelding 238">
              <a:extLst>
                <a:ext uri="{FF2B5EF4-FFF2-40B4-BE49-F238E27FC236}">
                  <a16:creationId xmlns:a16="http://schemas.microsoft.com/office/drawing/2014/main" id="{0D1B5002-F6EF-417F-B03B-02B0368A7E27}"/>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123717" y="5349835"/>
              <a:ext cx="1195102" cy="294346"/>
            </a:xfrm>
            <a:prstGeom prst="rect">
              <a:avLst/>
            </a:prstGeom>
            <a:ln>
              <a:noFill/>
            </a:ln>
          </p:spPr>
        </p:pic>
        <p:pic>
          <p:nvPicPr>
            <p:cNvPr id="2068" name="Picture 20" descr="Afbeeldingsresultaat voor daikin logo">
              <a:extLst>
                <a:ext uri="{FF2B5EF4-FFF2-40B4-BE49-F238E27FC236}">
                  <a16:creationId xmlns:a16="http://schemas.microsoft.com/office/drawing/2014/main" id="{77CC901E-2A19-4280-BB32-3EFD314AA304}"/>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700303" y="5373675"/>
              <a:ext cx="1196267" cy="25888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Afbeeldingsresultaat voor geberit logo">
              <a:extLst>
                <a:ext uri="{FF2B5EF4-FFF2-40B4-BE49-F238E27FC236}">
                  <a16:creationId xmlns:a16="http://schemas.microsoft.com/office/drawing/2014/main" id="{5AF92553-8B87-4249-ABB4-B63CB126F51A}"/>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343608" y="5408402"/>
              <a:ext cx="1054538" cy="145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56FFB386-3141-4554-9360-85E661E63EF8}"/>
              </a:ext>
            </a:extLst>
          </p:cNvPr>
          <p:cNvGrpSpPr/>
          <p:nvPr/>
        </p:nvGrpSpPr>
        <p:grpSpPr>
          <a:xfrm>
            <a:off x="418476" y="5840645"/>
            <a:ext cx="11307869" cy="548640"/>
            <a:chOff x="438796" y="5891445"/>
            <a:chExt cx="11307869" cy="607875"/>
          </a:xfrm>
        </p:grpSpPr>
        <p:sp>
          <p:nvSpPr>
            <p:cNvPr id="116" name="Rechthoek 115">
              <a:extLst>
                <a:ext uri="{FF2B5EF4-FFF2-40B4-BE49-F238E27FC236}">
                  <a16:creationId xmlns:a16="http://schemas.microsoft.com/office/drawing/2014/main" id="{BEAF42C3-87DD-462D-8A78-2776783D6F68}"/>
                </a:ext>
              </a:extLst>
            </p:cNvPr>
            <p:cNvSpPr/>
            <p:nvPr/>
          </p:nvSpPr>
          <p:spPr>
            <a:xfrm>
              <a:off x="438796"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3" name="Rechthoek 122">
              <a:extLst>
                <a:ext uri="{FF2B5EF4-FFF2-40B4-BE49-F238E27FC236}">
                  <a16:creationId xmlns:a16="http://schemas.microsoft.com/office/drawing/2014/main" id="{7B4B92A8-ECDC-48CC-92D4-A05116E6D74D}"/>
                </a:ext>
              </a:extLst>
            </p:cNvPr>
            <p:cNvSpPr/>
            <p:nvPr/>
          </p:nvSpPr>
          <p:spPr>
            <a:xfrm>
              <a:off x="1842026"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0" name="Rechthoek 129">
              <a:extLst>
                <a:ext uri="{FF2B5EF4-FFF2-40B4-BE49-F238E27FC236}">
                  <a16:creationId xmlns:a16="http://schemas.microsoft.com/office/drawing/2014/main" id="{0C75B4DD-1DFC-4862-BF30-0CAA2FA91CED}"/>
                </a:ext>
              </a:extLst>
            </p:cNvPr>
            <p:cNvSpPr/>
            <p:nvPr/>
          </p:nvSpPr>
          <p:spPr>
            <a:xfrm>
              <a:off x="9056034"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7" name="Rechthoek 136">
              <a:extLst>
                <a:ext uri="{FF2B5EF4-FFF2-40B4-BE49-F238E27FC236}">
                  <a16:creationId xmlns:a16="http://schemas.microsoft.com/office/drawing/2014/main" id="{63D2D5DD-C4DE-4AAB-B2F0-387B44B1B660}"/>
                </a:ext>
              </a:extLst>
            </p:cNvPr>
            <p:cNvSpPr/>
            <p:nvPr/>
          </p:nvSpPr>
          <p:spPr>
            <a:xfrm>
              <a:off x="10450665"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4" name="Rechthoek 143">
              <a:extLst>
                <a:ext uri="{FF2B5EF4-FFF2-40B4-BE49-F238E27FC236}">
                  <a16:creationId xmlns:a16="http://schemas.microsoft.com/office/drawing/2014/main" id="{0C3783D9-7803-455D-9510-256009443F0E}"/>
                </a:ext>
              </a:extLst>
            </p:cNvPr>
            <p:cNvSpPr/>
            <p:nvPr/>
          </p:nvSpPr>
          <p:spPr>
            <a:xfrm>
              <a:off x="3245257"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1" name="Rechthoek 150">
              <a:extLst>
                <a:ext uri="{FF2B5EF4-FFF2-40B4-BE49-F238E27FC236}">
                  <a16:creationId xmlns:a16="http://schemas.microsoft.com/office/drawing/2014/main" id="{D6202049-53C2-4E46-90CA-890E5F3675B4}"/>
                </a:ext>
              </a:extLst>
            </p:cNvPr>
            <p:cNvSpPr/>
            <p:nvPr/>
          </p:nvSpPr>
          <p:spPr>
            <a:xfrm>
              <a:off x="4648487"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8" name="Rechthoek 157">
              <a:extLst>
                <a:ext uri="{FF2B5EF4-FFF2-40B4-BE49-F238E27FC236}">
                  <a16:creationId xmlns:a16="http://schemas.microsoft.com/office/drawing/2014/main" id="{72649198-8099-4652-9CDD-EE497D88FF3E}"/>
                </a:ext>
              </a:extLst>
            </p:cNvPr>
            <p:cNvSpPr/>
            <p:nvPr/>
          </p:nvSpPr>
          <p:spPr>
            <a:xfrm>
              <a:off x="6146372"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5" name="Rechthoek 164">
              <a:extLst>
                <a:ext uri="{FF2B5EF4-FFF2-40B4-BE49-F238E27FC236}">
                  <a16:creationId xmlns:a16="http://schemas.microsoft.com/office/drawing/2014/main" id="{CCE5C67F-1085-4550-8870-9840BDF41A1A}"/>
                </a:ext>
              </a:extLst>
            </p:cNvPr>
            <p:cNvSpPr/>
            <p:nvPr/>
          </p:nvSpPr>
          <p:spPr>
            <a:xfrm>
              <a:off x="7541003"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79" name="Tijdelijke aanduiding voor afbeelding 475">
              <a:extLst>
                <a:ext uri="{FF2B5EF4-FFF2-40B4-BE49-F238E27FC236}">
                  <a16:creationId xmlns:a16="http://schemas.microsoft.com/office/drawing/2014/main" id="{9A641624-C7B6-4215-84E4-F10BC5A67840}"/>
                </a:ext>
              </a:extLst>
            </p:cNvPr>
            <p:cNvPicPr>
              <a:picLocks noChangeAspect="1"/>
            </p:cNvPicPr>
            <p:nvPr/>
          </p:nvPicPr>
          <p:blipFill rotWithShape="1">
            <a:blip r:embed="rId50">
              <a:extLst>
                <a:ext uri="{28A0092B-C50C-407E-A947-70E740481C1C}">
                  <a14:useLocalDpi xmlns:a14="http://schemas.microsoft.com/office/drawing/2010/main" val="0"/>
                </a:ext>
              </a:extLst>
            </a:blip>
            <a:srcRect/>
            <a:stretch/>
          </p:blipFill>
          <p:spPr>
            <a:xfrm>
              <a:off x="7898962" y="5941642"/>
              <a:ext cx="602467" cy="463550"/>
            </a:xfrm>
            <a:prstGeom prst="rect">
              <a:avLst/>
            </a:prstGeom>
            <a:solidFill>
              <a:schemeClr val="bg1"/>
            </a:solidFill>
            <a:ln>
              <a:noFill/>
            </a:ln>
          </p:spPr>
        </p:pic>
        <p:pic>
          <p:nvPicPr>
            <p:cNvPr id="182" name="Afbeelding 181">
              <a:extLst>
                <a:ext uri="{FF2B5EF4-FFF2-40B4-BE49-F238E27FC236}">
                  <a16:creationId xmlns:a16="http://schemas.microsoft.com/office/drawing/2014/main" id="{4DD43169-183E-40C4-BC50-3DDA7E803255}"/>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6487332" y="5958315"/>
              <a:ext cx="614081" cy="430204"/>
            </a:xfrm>
            <a:prstGeom prst="rect">
              <a:avLst/>
            </a:prstGeom>
            <a:ln>
              <a:noFill/>
            </a:ln>
          </p:spPr>
        </p:pic>
        <p:pic>
          <p:nvPicPr>
            <p:cNvPr id="1049" name="Picture 22" descr="Gerelateerde afbeelding">
              <a:extLst>
                <a:ext uri="{FF2B5EF4-FFF2-40B4-BE49-F238E27FC236}">
                  <a16:creationId xmlns:a16="http://schemas.microsoft.com/office/drawing/2014/main" id="{4A25C359-067B-4A67-9FC7-ADF4117ABA10}"/>
                </a:ext>
              </a:extLst>
            </p:cNvPr>
            <p:cNvPicPr>
              <a:picLocks noChangeAspect="1" noChangeArrowheads="1"/>
            </p:cNvPicPr>
            <p:nvPr/>
          </p:nvPicPr>
          <p:blipFill rotWithShape="1">
            <a:blip r:embed="rId52">
              <a:extLst>
                <a:ext uri="{28A0092B-C50C-407E-A947-70E740481C1C}">
                  <a14:useLocalDpi xmlns:a14="http://schemas.microsoft.com/office/drawing/2010/main" val="0"/>
                </a:ext>
              </a:extLst>
            </a:blip>
            <a:srcRect/>
            <a:stretch/>
          </p:blipFill>
          <p:spPr bwMode="auto">
            <a:xfrm>
              <a:off x="2242033" y="5951027"/>
              <a:ext cx="514345" cy="54829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4" descr="Afbeeldingsresultaat voor nexans logo">
              <a:extLst>
                <a:ext uri="{FF2B5EF4-FFF2-40B4-BE49-F238E27FC236}">
                  <a16:creationId xmlns:a16="http://schemas.microsoft.com/office/drawing/2014/main" id="{548C154A-6ABD-4856-B173-DE63951F41C7}"/>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10518" y="6008336"/>
              <a:ext cx="977889" cy="295659"/>
            </a:xfrm>
            <a:prstGeom prst="rect">
              <a:avLst/>
            </a:prstGeom>
            <a:noFill/>
            <a:extLst>
              <a:ext uri="{909E8E84-426E-40DD-AFC4-6F175D3DCCD1}">
                <a14:hiddenFill xmlns:a14="http://schemas.microsoft.com/office/drawing/2010/main">
                  <a:solidFill>
                    <a:srgbClr val="FFFFFF"/>
                  </a:solidFill>
                </a14:hiddenFill>
              </a:ext>
            </a:extLst>
          </p:spPr>
        </p:pic>
        <p:pic>
          <p:nvPicPr>
            <p:cNvPr id="238" name="Afbeelding 237">
              <a:extLst>
                <a:ext uri="{FF2B5EF4-FFF2-40B4-BE49-F238E27FC236}">
                  <a16:creationId xmlns:a16="http://schemas.microsoft.com/office/drawing/2014/main" id="{00D1C194-A8E5-496E-AFD3-A8B0594D60DC}"/>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142209" y="6005830"/>
              <a:ext cx="1100487" cy="335174"/>
            </a:xfrm>
            <a:prstGeom prst="rect">
              <a:avLst/>
            </a:prstGeom>
            <a:ln>
              <a:noFill/>
            </a:ln>
          </p:spPr>
        </p:pic>
        <p:pic>
          <p:nvPicPr>
            <p:cNvPr id="241" name="Afbeelding 240">
              <a:extLst>
                <a:ext uri="{FF2B5EF4-FFF2-40B4-BE49-F238E27FC236}">
                  <a16:creationId xmlns:a16="http://schemas.microsoft.com/office/drawing/2014/main" id="{E539A930-1DD9-4FC0-903D-759A23FADDD1}"/>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0522639" y="5952533"/>
              <a:ext cx="1152051" cy="459020"/>
            </a:xfrm>
            <a:prstGeom prst="rect">
              <a:avLst/>
            </a:prstGeom>
            <a:ln>
              <a:noFill/>
            </a:ln>
          </p:spPr>
        </p:pic>
        <p:pic>
          <p:nvPicPr>
            <p:cNvPr id="2070" name="Picture 22" descr="Afbeeldingsresultaat voor rothenberger logo">
              <a:extLst>
                <a:ext uri="{FF2B5EF4-FFF2-40B4-BE49-F238E27FC236}">
                  <a16:creationId xmlns:a16="http://schemas.microsoft.com/office/drawing/2014/main" id="{AEDBBC74-73A0-46F1-BC88-AF7B0BC2CDC5}"/>
                </a:ext>
              </a:extLst>
            </p:cNvPr>
            <p:cNvPicPr>
              <a:picLocks noChangeAspect="1" noChangeArrowheads="1"/>
            </p:cNvPicPr>
            <p:nvPr/>
          </p:nvPicPr>
          <p:blipFill rotWithShape="1">
            <a:blip r:embed="rId56">
              <a:extLst>
                <a:ext uri="{28A0092B-C50C-407E-A947-70E740481C1C}">
                  <a14:useLocalDpi xmlns:a14="http://schemas.microsoft.com/office/drawing/2010/main" val="0"/>
                </a:ext>
              </a:extLst>
            </a:blip>
            <a:srcRect/>
            <a:stretch/>
          </p:blipFill>
          <p:spPr bwMode="auto">
            <a:xfrm>
              <a:off x="4737788" y="6104618"/>
              <a:ext cx="1133486" cy="221452"/>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Afbeeldingsresultaat voor wilo logo">
              <a:extLst>
                <a:ext uri="{FF2B5EF4-FFF2-40B4-BE49-F238E27FC236}">
                  <a16:creationId xmlns:a16="http://schemas.microsoft.com/office/drawing/2014/main" id="{7655C3D1-A785-4A4B-9010-BEBCBF36FB12}"/>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530194" y="6005830"/>
              <a:ext cx="718122" cy="310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a:extLst>
              <a:ext uri="{FF2B5EF4-FFF2-40B4-BE49-F238E27FC236}">
                <a16:creationId xmlns:a16="http://schemas.microsoft.com/office/drawing/2014/main" id="{06D35F4B-75AC-44C6-AADA-0FAF742F1132}"/>
              </a:ext>
            </a:extLst>
          </p:cNvPr>
          <p:cNvGrpSpPr/>
          <p:nvPr/>
        </p:nvGrpSpPr>
        <p:grpSpPr>
          <a:xfrm>
            <a:off x="415790" y="1411085"/>
            <a:ext cx="11340108" cy="540065"/>
            <a:chOff x="415790" y="1035165"/>
            <a:chExt cx="11340108" cy="540065"/>
          </a:xfrm>
        </p:grpSpPr>
        <p:sp>
          <p:nvSpPr>
            <p:cNvPr id="169" name="Tijdelijke aanduiding voor tekst 12">
              <a:extLst>
                <a:ext uri="{FF2B5EF4-FFF2-40B4-BE49-F238E27FC236}">
                  <a16:creationId xmlns:a16="http://schemas.microsoft.com/office/drawing/2014/main" id="{29F20112-9FA2-4E0D-A7C1-55E8A2AF75A9}"/>
                </a:ext>
              </a:extLst>
            </p:cNvPr>
            <p:cNvSpPr txBox="1">
              <a:spLocks/>
            </p:cNvSpPr>
            <p:nvPr/>
          </p:nvSpPr>
          <p:spPr>
            <a:xfrm>
              <a:off x="6116320" y="1036446"/>
              <a:ext cx="2699865" cy="538784"/>
            </a:xfrm>
            <a:prstGeom prst="rect">
              <a:avLst/>
            </a:prstGeom>
            <a:solidFill>
              <a:srgbClr val="497C9B"/>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a:ln>
                    <a:noFill/>
                  </a:ln>
                  <a:solidFill>
                    <a:prstClr val="white"/>
                  </a:solidFill>
                  <a:effectLst/>
                  <a:uLnTx/>
                  <a:uFillTx/>
                  <a:latin typeface="Arial" panose="020B0604020202020204"/>
                  <a:ea typeface="+mn-ea"/>
                  <a:cs typeface="+mn-cs"/>
                </a:rPr>
                <a:t>DIY</a:t>
              </a:r>
            </a:p>
          </p:txBody>
        </p:sp>
        <p:sp>
          <p:nvSpPr>
            <p:cNvPr id="170" name="Tijdelijke aanduiding voor tekst 13">
              <a:extLst>
                <a:ext uri="{FF2B5EF4-FFF2-40B4-BE49-F238E27FC236}">
                  <a16:creationId xmlns:a16="http://schemas.microsoft.com/office/drawing/2014/main" id="{B97A87C6-C36E-40C2-AC0A-D2466232F74F}"/>
                </a:ext>
              </a:extLst>
            </p:cNvPr>
            <p:cNvSpPr txBox="1">
              <a:spLocks/>
            </p:cNvSpPr>
            <p:nvPr/>
          </p:nvSpPr>
          <p:spPr>
            <a:xfrm>
              <a:off x="9026188" y="1036446"/>
              <a:ext cx="2729710" cy="538784"/>
            </a:xfrm>
            <a:prstGeom prst="rect">
              <a:avLst/>
            </a:prstGeom>
            <a:solidFill>
              <a:srgbClr val="497C9B"/>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a:ln>
                    <a:noFill/>
                  </a:ln>
                  <a:solidFill>
                    <a:prstClr val="white"/>
                  </a:solidFill>
                  <a:effectLst/>
                  <a:uLnTx/>
                  <a:uFillTx/>
                  <a:latin typeface="Arial" panose="020B0604020202020204"/>
                  <a:ea typeface="+mn-ea"/>
                  <a:cs typeface="+mn-cs"/>
                </a:rPr>
                <a:t>Construction</a:t>
              </a:r>
            </a:p>
          </p:txBody>
        </p:sp>
        <p:sp>
          <p:nvSpPr>
            <p:cNvPr id="171" name="Tijdelijke aanduiding voor tekst 12">
              <a:extLst>
                <a:ext uri="{FF2B5EF4-FFF2-40B4-BE49-F238E27FC236}">
                  <a16:creationId xmlns:a16="http://schemas.microsoft.com/office/drawing/2014/main" id="{790A3264-F157-433B-998B-CD14CAF9B486}"/>
                </a:ext>
              </a:extLst>
            </p:cNvPr>
            <p:cNvSpPr txBox="1">
              <a:spLocks/>
            </p:cNvSpPr>
            <p:nvPr/>
          </p:nvSpPr>
          <p:spPr>
            <a:xfrm>
              <a:off x="415790" y="1035165"/>
              <a:ext cx="5498217" cy="538784"/>
            </a:xfrm>
            <a:prstGeom prst="rect">
              <a:avLst/>
            </a:prstGeom>
            <a:solidFill>
              <a:srgbClr val="0A5D7A"/>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a:ln>
                    <a:noFill/>
                  </a:ln>
                  <a:solidFill>
                    <a:prstClr val="white"/>
                  </a:solidFill>
                  <a:effectLst/>
                  <a:uLnTx/>
                  <a:uFillTx/>
                  <a:latin typeface="Arial" panose="020B0604020202020204"/>
                  <a:ea typeface="+mn-ea"/>
                  <a:cs typeface="+mn-cs"/>
                </a:rPr>
                <a:t>Installation</a:t>
              </a:r>
            </a:p>
          </p:txBody>
        </p:sp>
      </p:grpSp>
    </p:spTree>
    <p:extLst>
      <p:ext uri="{BB962C8B-B14F-4D97-AF65-F5344CB8AC3E}">
        <p14:creationId xmlns:p14="http://schemas.microsoft.com/office/powerpoint/2010/main" val="255461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19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erticale tekst 3">
            <a:extLst>
              <a:ext uri="{FF2B5EF4-FFF2-40B4-BE49-F238E27FC236}">
                <a16:creationId xmlns:a16="http://schemas.microsoft.com/office/drawing/2014/main" id="{32F77BA8-B5A7-4057-B8A6-181396B2B159}"/>
              </a:ext>
            </a:extLst>
          </p:cNvPr>
          <p:cNvSpPr>
            <a:spLocks noGrp="1"/>
          </p:cNvSpPr>
          <p:nvPr>
            <p:ph type="body" orient="vert" idx="1"/>
          </p:nvPr>
        </p:nvSpPr>
        <p:spPr>
          <a:xfrm>
            <a:off x="449043" y="1121538"/>
            <a:ext cx="11293914" cy="4926291"/>
          </a:xfrm>
        </p:spPr>
        <p:txBody>
          <a:bodyPr/>
          <a:lstStyle/>
          <a:p>
            <a:pPr marL="171450" indent="-171450" algn="just">
              <a:buFont typeface="Arial" panose="020B0604020202020204" pitchFamily="34" charset="0"/>
              <a:buChar char="•"/>
            </a:pPr>
            <a:r>
              <a:rPr lang="en-GB" b="1" dirty="0">
                <a:solidFill>
                  <a:srgbClr val="2B758E"/>
                </a:solidFill>
                <a:latin typeface="Arial" panose="020B0604020202020204"/>
              </a:rPr>
              <a:t>Prefab</a:t>
            </a:r>
            <a:r>
              <a:rPr lang="en-GB" b="1" dirty="0">
                <a:solidFill>
                  <a:srgbClr val="727272"/>
                </a:solidFill>
                <a:latin typeface="Arial" panose="020B0604020202020204"/>
              </a:rPr>
              <a:t> </a:t>
            </a:r>
            <a:r>
              <a:rPr lang="en-GB" dirty="0">
                <a:solidFill>
                  <a:srgbClr val="727272"/>
                </a:solidFill>
                <a:latin typeface="Arial" panose="020B0604020202020204"/>
              </a:rPr>
              <a:t>is a hot topic for the installation sector and manufacturers are wondering what type of prefab products and services they need to offer. </a:t>
            </a:r>
          </a:p>
          <a:p>
            <a:pPr marL="171450" indent="-171450" algn="just">
              <a:buFont typeface="Arial" panose="020B0604020202020204" pitchFamily="34" charset="0"/>
              <a:buChar char="•"/>
            </a:pPr>
            <a:r>
              <a:rPr lang="en-GB" dirty="0">
                <a:solidFill>
                  <a:srgbClr val="727272"/>
                </a:solidFill>
                <a:latin typeface="Arial" panose="020B0604020202020204"/>
              </a:rPr>
              <a:t>Talking about prefab is actually very difficult, because one can always ask the question: What actually is prefab? And how do you define prefab when in comes to plumbing and HVAC installations? </a:t>
            </a:r>
          </a:p>
          <a:p>
            <a:pPr marL="171450" indent="-171450" algn="just">
              <a:buFont typeface="Arial" panose="020B0604020202020204" pitchFamily="34" charset="0"/>
              <a:buChar char="•"/>
            </a:pPr>
            <a:r>
              <a:rPr lang="en-GB" dirty="0">
                <a:solidFill>
                  <a:srgbClr val="727272"/>
                </a:solidFill>
                <a:latin typeface="Arial" panose="020B0604020202020204"/>
              </a:rPr>
              <a:t>In order to make sure that installers in this survey had the same things in mind when we talked about prefab, we offered them the following definition of prefab, which was aligned with our clients:</a:t>
            </a:r>
          </a:p>
          <a:p>
            <a:pPr marL="361950" lvl="2" indent="0" algn="just">
              <a:buNone/>
            </a:pPr>
            <a:r>
              <a:rPr lang="en-GB" dirty="0">
                <a:solidFill>
                  <a:srgbClr val="727272"/>
                </a:solidFill>
                <a:latin typeface="Arial" panose="020B0604020202020204"/>
              </a:rPr>
              <a:t>“By prefab or prefabrication of the installation elements or systems we mean the process in which the separate products are combined into elements in a factory or workshop before they are transported to the construction site and processed there. The prefabrication in the installation sector can be related to any part of the water, heating, cooling and ventilation installations in a building. </a:t>
            </a:r>
          </a:p>
          <a:p>
            <a:pPr marL="361950" lvl="2" indent="0" algn="just">
              <a:buNone/>
            </a:pPr>
            <a:r>
              <a:rPr lang="en-GB" b="1" dirty="0">
                <a:solidFill>
                  <a:srgbClr val="2B758E"/>
                </a:solidFill>
                <a:latin typeface="Arial" panose="020B0604020202020204"/>
              </a:rPr>
              <a:t>Some examples of prefab are: </a:t>
            </a:r>
          </a:p>
          <a:p>
            <a:pPr marL="809625" lvl="8" indent="0" algn="just">
              <a:buNone/>
            </a:pPr>
            <a:r>
              <a:rPr lang="en-GB" dirty="0">
                <a:solidFill>
                  <a:srgbClr val="727272"/>
                </a:solidFill>
                <a:latin typeface="Arial" panose="020B0604020202020204"/>
              </a:rPr>
              <a:t>1) Cutting to size and connecting water pipes or ventilation channels in a workshop or a factory; </a:t>
            </a:r>
          </a:p>
          <a:p>
            <a:pPr marL="809625" lvl="8" indent="0" algn="just">
              <a:buNone/>
            </a:pPr>
            <a:r>
              <a:rPr lang="en-GB" dirty="0">
                <a:solidFill>
                  <a:srgbClr val="727272"/>
                </a:solidFill>
                <a:latin typeface="Arial" panose="020B0604020202020204"/>
              </a:rPr>
              <a:t>2) Prefabricated or preassembled manifold cabinets or heat interface units;</a:t>
            </a:r>
          </a:p>
          <a:p>
            <a:pPr marL="809625" lvl="8" indent="0" algn="just">
              <a:buNone/>
            </a:pPr>
            <a:r>
              <a:rPr lang="hr-HR" dirty="0">
                <a:solidFill>
                  <a:srgbClr val="727272"/>
                </a:solidFill>
                <a:latin typeface="Arial" panose="020B0604020202020204"/>
              </a:rPr>
              <a:t>3</a:t>
            </a:r>
            <a:r>
              <a:rPr lang="en-GB" dirty="0">
                <a:solidFill>
                  <a:srgbClr val="727272"/>
                </a:solidFill>
                <a:latin typeface="Arial" panose="020B0604020202020204"/>
              </a:rPr>
              <a:t>) Prefabricated or preassembled units combining different products depending on the application. Based on the usage of prefab we have presented the results in this report for two types of respondents – Prefab users and non-users. </a:t>
            </a:r>
            <a:endParaRPr lang="hr-HR" dirty="0">
              <a:solidFill>
                <a:srgbClr val="727272"/>
              </a:solidFill>
              <a:latin typeface="Arial" panose="020B0604020202020204"/>
            </a:endParaRPr>
          </a:p>
          <a:p>
            <a:pPr marL="809625" lvl="8" indent="0" algn="just">
              <a:buNone/>
            </a:pPr>
            <a:endParaRPr lang="en-GB" dirty="0">
              <a:solidFill>
                <a:srgbClr val="727272"/>
              </a:solidFill>
              <a:latin typeface="Arial" panose="020B0604020202020204"/>
            </a:endParaRPr>
          </a:p>
          <a:p>
            <a:pPr marL="171450" lvl="7" indent="-171450" algn="just">
              <a:buClr>
                <a:srgbClr val="0A5D7A"/>
              </a:buClr>
            </a:pPr>
            <a:r>
              <a:rPr lang="en-GB" dirty="0">
                <a:solidFill>
                  <a:srgbClr val="727272"/>
                </a:solidFill>
                <a:latin typeface="Arial" panose="020B0604020202020204"/>
              </a:rPr>
              <a:t>When talking about prefab products, solutions, services and combination of prefab elements, we generally mean the following: </a:t>
            </a:r>
          </a:p>
        </p:txBody>
      </p:sp>
      <p:sp>
        <p:nvSpPr>
          <p:cNvPr id="5" name="Tijdelijke aanduiding voor tekst 4">
            <a:extLst>
              <a:ext uri="{FF2B5EF4-FFF2-40B4-BE49-F238E27FC236}">
                <a16:creationId xmlns:a16="http://schemas.microsoft.com/office/drawing/2014/main" id="{39FA95AC-73DB-418F-A77D-5C4396F677FC}"/>
              </a:ext>
            </a:extLst>
          </p:cNvPr>
          <p:cNvSpPr>
            <a:spLocks noGrp="1"/>
          </p:cNvSpPr>
          <p:nvPr>
            <p:ph type="body" sz="quarter" idx="13"/>
          </p:nvPr>
        </p:nvSpPr>
        <p:spPr/>
        <p:txBody>
          <a:bodyPr/>
          <a:lstStyle/>
          <a:p>
            <a:r>
              <a:rPr lang="en-US" dirty="0"/>
              <a:t>About </a:t>
            </a:r>
            <a:r>
              <a:rPr lang="hr-HR" dirty="0"/>
              <a:t>the </a:t>
            </a:r>
            <a:r>
              <a:rPr lang="hr-HR" dirty="0">
                <a:solidFill>
                  <a:srgbClr val="0A5D7A"/>
                </a:solidFill>
              </a:rPr>
              <a:t>Q2 theme Topic</a:t>
            </a:r>
            <a:endParaRPr lang="nl-NL" dirty="0">
              <a:solidFill>
                <a:srgbClr val="0A5D7A"/>
              </a:solidFill>
            </a:endParaRPr>
          </a:p>
        </p:txBody>
      </p:sp>
      <p:graphicFrame>
        <p:nvGraphicFramePr>
          <p:cNvPr id="2" name="Tabel 1">
            <a:extLst>
              <a:ext uri="{FF2B5EF4-FFF2-40B4-BE49-F238E27FC236}">
                <a16:creationId xmlns:a16="http://schemas.microsoft.com/office/drawing/2014/main" id="{E34D5576-632B-4E1E-833B-CFEEFE787563}"/>
              </a:ext>
            </a:extLst>
          </p:cNvPr>
          <p:cNvGraphicFramePr>
            <a:graphicFrameLocks noGrp="1"/>
          </p:cNvGraphicFramePr>
          <p:nvPr/>
        </p:nvGraphicFramePr>
        <p:xfrm>
          <a:off x="1162756" y="5010052"/>
          <a:ext cx="10314807" cy="1077087"/>
        </p:xfrm>
        <a:graphic>
          <a:graphicData uri="http://schemas.openxmlformats.org/drawingml/2006/table">
            <a:tbl>
              <a:tblPr>
                <a:tableStyleId>{5C22544A-7EE6-4342-B048-85BDC9FD1C3A}</a:tableStyleId>
              </a:tblPr>
              <a:tblGrid>
                <a:gridCol w="10314807">
                  <a:extLst>
                    <a:ext uri="{9D8B030D-6E8A-4147-A177-3AD203B41FA5}">
                      <a16:colId xmlns:a16="http://schemas.microsoft.com/office/drawing/2014/main" val="55110921"/>
                    </a:ext>
                  </a:extLst>
                </a:gridCol>
              </a:tblGrid>
              <a:tr h="195682">
                <a:tc>
                  <a:txBody>
                    <a:bodyPr/>
                    <a:lstStyle/>
                    <a:p>
                      <a:pPr>
                        <a:lnSpc>
                          <a:spcPts val="1500"/>
                        </a:lnSpc>
                        <a:spcAft>
                          <a:spcPts val="0"/>
                        </a:spcAft>
                        <a:tabLst>
                          <a:tab pos="457200" algn="l"/>
                        </a:tabLst>
                      </a:pPr>
                      <a:r>
                        <a:rPr lang="en-GB" sz="1200" b="1" dirty="0">
                          <a:solidFill>
                            <a:srgbClr val="2B758E"/>
                          </a:solidFill>
                          <a:effectLst/>
                          <a:latin typeface="Arial" panose="020B0604020202020204" pitchFamily="34" charset="0"/>
                          <a:cs typeface="Arial" panose="020B0604020202020204" pitchFamily="34" charset="0"/>
                        </a:rPr>
                        <a:t>Prefab services </a:t>
                      </a:r>
                      <a:r>
                        <a:rPr lang="en-GB" sz="1200" dirty="0">
                          <a:solidFill>
                            <a:schemeClr val="tx2"/>
                          </a:solidFill>
                          <a:effectLst/>
                          <a:latin typeface="Arial" panose="020B0604020202020204" pitchFamily="34" charset="0"/>
                          <a:cs typeface="Arial" panose="020B0604020202020204" pitchFamily="34" charset="0"/>
                        </a:rPr>
                        <a:t>-  design, bundling of products or cut-to-length pipes </a:t>
                      </a:r>
                      <a:endParaRPr lang="en-GB"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noFill/>
                  </a:tcPr>
                </a:tc>
                <a:extLst>
                  <a:ext uri="{0D108BD9-81ED-4DB2-BD59-A6C34878D82A}">
                    <a16:rowId xmlns:a16="http://schemas.microsoft.com/office/drawing/2014/main" val="9900469"/>
                  </a:ext>
                </a:extLst>
              </a:tr>
              <a:tr h="328800">
                <a:tc>
                  <a:txBody>
                    <a:bodyPr/>
                    <a:lstStyle/>
                    <a:p>
                      <a:pPr>
                        <a:lnSpc>
                          <a:spcPts val="1500"/>
                        </a:lnSpc>
                        <a:spcAft>
                          <a:spcPts val="0"/>
                        </a:spcAft>
                        <a:tabLst>
                          <a:tab pos="457200" algn="l"/>
                        </a:tabLst>
                      </a:pPr>
                      <a:r>
                        <a:rPr lang="en-GB" sz="1200" b="1" dirty="0">
                          <a:solidFill>
                            <a:srgbClr val="2B758E"/>
                          </a:solidFill>
                          <a:effectLst/>
                          <a:latin typeface="Arial" panose="020B0604020202020204" pitchFamily="34" charset="0"/>
                          <a:cs typeface="Arial" panose="020B0604020202020204" pitchFamily="34" charset="0"/>
                        </a:rPr>
                        <a:t>Prefabricated/ preassembled products </a:t>
                      </a:r>
                      <a:r>
                        <a:rPr lang="en-GB" sz="1200" dirty="0">
                          <a:solidFill>
                            <a:schemeClr val="tx2"/>
                          </a:solidFill>
                          <a:effectLst/>
                          <a:latin typeface="Arial" panose="020B0604020202020204" pitchFamily="34" charset="0"/>
                          <a:cs typeface="Arial" panose="020B0604020202020204" pitchFamily="34" charset="0"/>
                        </a:rPr>
                        <a:t>for waste water, hot and cold water, indoor climate, pump groups, heat interface units, manifolds for underfloor heating, etc.  </a:t>
                      </a:r>
                      <a:endParaRPr lang="en-GB"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noFill/>
                  </a:tcPr>
                </a:tc>
                <a:extLst>
                  <a:ext uri="{0D108BD9-81ED-4DB2-BD59-A6C34878D82A}">
                    <a16:rowId xmlns:a16="http://schemas.microsoft.com/office/drawing/2014/main" val="739594605"/>
                  </a:ext>
                </a:extLst>
              </a:tr>
              <a:tr h="195682">
                <a:tc>
                  <a:txBody>
                    <a:bodyPr/>
                    <a:lstStyle/>
                    <a:p>
                      <a:pPr>
                        <a:lnSpc>
                          <a:spcPts val="1500"/>
                        </a:lnSpc>
                        <a:spcAft>
                          <a:spcPts val="0"/>
                        </a:spcAft>
                        <a:tabLst>
                          <a:tab pos="457200" algn="l"/>
                        </a:tabLst>
                      </a:pPr>
                      <a:r>
                        <a:rPr lang="en-GB" sz="1200" b="1">
                          <a:solidFill>
                            <a:srgbClr val="2B758E"/>
                          </a:solidFill>
                          <a:effectLst/>
                          <a:latin typeface="Arial" panose="020B0604020202020204" pitchFamily="34" charset="0"/>
                          <a:cs typeface="Arial" panose="020B0604020202020204" pitchFamily="34" charset="0"/>
                        </a:rPr>
                        <a:t>Prefabricated solutions</a:t>
                      </a:r>
                      <a:r>
                        <a:rPr lang="en-GB" sz="1200">
                          <a:solidFill>
                            <a:schemeClr val="tx2"/>
                          </a:solidFill>
                          <a:effectLst/>
                          <a:latin typeface="Arial" panose="020B0604020202020204" pitchFamily="34" charset="0"/>
                          <a:cs typeface="Arial" panose="020B0604020202020204" pitchFamily="34" charset="0"/>
                        </a:rPr>
                        <a:t>, such as complete bathrooms, boiler rooms, technical shafts etc. </a:t>
                      </a:r>
                      <a:endParaRPr lang="en-GB" sz="120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noFill/>
                  </a:tcPr>
                </a:tc>
                <a:extLst>
                  <a:ext uri="{0D108BD9-81ED-4DB2-BD59-A6C34878D82A}">
                    <a16:rowId xmlns:a16="http://schemas.microsoft.com/office/drawing/2014/main" val="4043507520"/>
                  </a:ext>
                </a:extLst>
              </a:tr>
              <a:tr h="317613">
                <a:tc>
                  <a:txBody>
                    <a:bodyPr/>
                    <a:lstStyle/>
                    <a:p>
                      <a:pPr>
                        <a:lnSpc>
                          <a:spcPts val="1500"/>
                        </a:lnSpc>
                        <a:spcAft>
                          <a:spcPts val="0"/>
                        </a:spcAft>
                        <a:tabLst>
                          <a:tab pos="457200" algn="l"/>
                        </a:tabLst>
                      </a:pPr>
                      <a:r>
                        <a:rPr lang="en-GB" sz="1200" b="1" dirty="0">
                          <a:solidFill>
                            <a:srgbClr val="2B758E"/>
                          </a:solidFill>
                          <a:effectLst/>
                          <a:latin typeface="Arial" panose="020B0604020202020204" pitchFamily="34" charset="0"/>
                          <a:cs typeface="Arial" panose="020B0604020202020204" pitchFamily="34" charset="0"/>
                        </a:rPr>
                        <a:t>A</a:t>
                      </a:r>
                      <a:r>
                        <a:rPr lang="en-GB" sz="1200" b="1" dirty="0">
                          <a:solidFill>
                            <a:schemeClr val="tx2"/>
                          </a:solidFill>
                          <a:effectLst/>
                          <a:latin typeface="Arial" panose="020B0604020202020204" pitchFamily="34" charset="0"/>
                          <a:cs typeface="Arial" panose="020B0604020202020204" pitchFamily="34" charset="0"/>
                        </a:rPr>
                        <a:t> </a:t>
                      </a:r>
                      <a:r>
                        <a:rPr lang="en-GB" sz="1200" b="1" dirty="0">
                          <a:solidFill>
                            <a:srgbClr val="2B758E"/>
                          </a:solidFill>
                          <a:effectLst/>
                          <a:latin typeface="Arial" panose="020B0604020202020204" pitchFamily="34" charset="0"/>
                          <a:cs typeface="Arial" panose="020B0604020202020204" pitchFamily="34" charset="0"/>
                        </a:rPr>
                        <a:t>combination of prefabricated elements that differs per installation types </a:t>
                      </a:r>
                      <a:r>
                        <a:rPr lang="en-GB" sz="1200" dirty="0">
                          <a:solidFill>
                            <a:schemeClr val="tx2"/>
                          </a:solidFill>
                          <a:effectLst/>
                          <a:latin typeface="Arial" panose="020B0604020202020204" pitchFamily="34" charset="0"/>
                          <a:cs typeface="Arial" panose="020B0604020202020204" pitchFamily="34" charset="0"/>
                        </a:rPr>
                        <a:t>– for example water supply and water drain, sanitary and electricity, etc. </a:t>
                      </a:r>
                      <a:endParaRPr lang="en-GB"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45085" marR="45085" marT="0" marB="0" anchor="ctr">
                    <a:noFill/>
                  </a:tcPr>
                </a:tc>
                <a:extLst>
                  <a:ext uri="{0D108BD9-81ED-4DB2-BD59-A6C34878D82A}">
                    <a16:rowId xmlns:a16="http://schemas.microsoft.com/office/drawing/2014/main" val="429053747"/>
                  </a:ext>
                </a:extLst>
              </a:tr>
            </a:tbl>
          </a:graphicData>
        </a:graphic>
      </p:graphicFrame>
    </p:spTree>
    <p:extLst>
      <p:ext uri="{BB962C8B-B14F-4D97-AF65-F5344CB8AC3E}">
        <p14:creationId xmlns:p14="http://schemas.microsoft.com/office/powerpoint/2010/main" val="41787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a:xfrm>
            <a:off x="444500" y="552450"/>
            <a:ext cx="6794496" cy="488950"/>
          </a:xfrm>
        </p:spPr>
        <p:txBody>
          <a:bodyPr/>
          <a:lstStyle/>
          <a:p>
            <a:r>
              <a:rPr lang="en-GB"/>
              <a:t>Index</a:t>
            </a:r>
          </a:p>
        </p:txBody>
      </p:sp>
      <p:graphicFrame>
        <p:nvGraphicFramePr>
          <p:cNvPr id="4" name="Tabel 3">
            <a:extLst>
              <a:ext uri="{FF2B5EF4-FFF2-40B4-BE49-F238E27FC236}">
                <a16:creationId xmlns:a16="http://schemas.microsoft.com/office/drawing/2014/main" id="{8FC756D9-15D3-4BC3-9883-F4C0FBAB5B3B}"/>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Prefab</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pic>
        <p:nvPicPr>
          <p:cNvPr id="6" name="Picture 8" descr="Selective Focus Photo of Magnifying Glass">
            <a:extLst>
              <a:ext uri="{FF2B5EF4-FFF2-40B4-BE49-F238E27FC236}">
                <a16:creationId xmlns:a16="http://schemas.microsoft.com/office/drawing/2014/main" id="{EC77BE66-D8D8-438C-A634-EED41CB8D3B6}"/>
              </a:ext>
            </a:extLst>
          </p:cNvPr>
          <p:cNvPicPr>
            <a:picLocks noGrp="1" noChangeAspect="1" noChangeArrowheads="1"/>
          </p:cNvPicPr>
          <p:nvPr>
            <p:ph type="pic" sz="quarter" idx="10"/>
          </p:nvPr>
        </p:nvPicPr>
        <p:blipFill>
          <a:blip r:embed="rId2">
            <a:alphaModFix amt="70000"/>
            <a:extLst>
              <a:ext uri="{BEBA8EAE-BF5A-486C-A8C5-ECC9F3942E4B}">
                <a14:imgProps xmlns:a14="http://schemas.microsoft.com/office/drawing/2010/main">
                  <a14:imgLayer r:embed="rId3">
                    <a14:imgEffect>
                      <a14:saturation sat="0"/>
                    </a14:imgEffect>
                    <a14:imgEffect>
                      <a14:brightnessContrast bright="-23000"/>
                    </a14:imgEffect>
                  </a14:imgLayer>
                </a14:imgProps>
              </a:ext>
              <a:ext uri="{28A0092B-C50C-407E-A947-70E740481C1C}">
                <a14:useLocalDpi xmlns:a14="http://schemas.microsoft.com/office/drawing/2010/main" val="0"/>
              </a:ext>
            </a:extLst>
          </a:blip>
          <a:srcRect t="12304" b="12304"/>
          <a:stretch>
            <a:fill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6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9E205BC-E670-4739-B931-7EB01492EDF6}"/>
              </a:ext>
            </a:extLst>
          </p:cNvPr>
          <p:cNvSpPr>
            <a:spLocks noGrp="1"/>
          </p:cNvSpPr>
          <p:nvPr>
            <p:ph type="body" sz="quarter" idx="13"/>
          </p:nvPr>
        </p:nvSpPr>
        <p:spPr/>
        <p:txBody>
          <a:bodyPr/>
          <a:lstStyle/>
          <a:p>
            <a:r>
              <a:rPr lang="en-US" dirty="0"/>
              <a:t>Key takeaways</a:t>
            </a:r>
          </a:p>
        </p:txBody>
      </p:sp>
      <p:graphicFrame>
        <p:nvGraphicFramePr>
          <p:cNvPr id="6" name="Tabel 5">
            <a:extLst>
              <a:ext uri="{FF2B5EF4-FFF2-40B4-BE49-F238E27FC236}">
                <a16:creationId xmlns:a16="http://schemas.microsoft.com/office/drawing/2014/main" id="{91A9A029-27C4-4FA0-91AF-EC2E57A55103}"/>
              </a:ext>
            </a:extLst>
          </p:cNvPr>
          <p:cNvGraphicFramePr>
            <a:graphicFrameLocks noGrp="1"/>
          </p:cNvGraphicFramePr>
          <p:nvPr/>
        </p:nvGraphicFramePr>
        <p:xfrm>
          <a:off x="1130551" y="1614351"/>
          <a:ext cx="5624277" cy="3538627"/>
        </p:xfrm>
        <a:graphic>
          <a:graphicData uri="http://schemas.openxmlformats.org/drawingml/2006/table">
            <a:tbl>
              <a:tblPr firstRow="1" bandRow="1">
                <a:tableStyleId>{2D5ABB26-0587-4C30-8999-92F81FD0307C}</a:tableStyleId>
              </a:tblPr>
              <a:tblGrid>
                <a:gridCol w="5624277">
                  <a:extLst>
                    <a:ext uri="{9D8B030D-6E8A-4147-A177-3AD203B41FA5}">
                      <a16:colId xmlns:a16="http://schemas.microsoft.com/office/drawing/2014/main" val="329270630"/>
                    </a:ext>
                  </a:extLst>
                </a:gridCol>
              </a:tblGrid>
              <a:tr h="288162">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400" b="1" noProof="0" dirty="0">
                          <a:solidFill>
                            <a:srgbClr val="0A5D7A"/>
                          </a:solidFill>
                        </a:rPr>
                        <a:t>Business Development</a:t>
                      </a:r>
                    </a:p>
                  </a:txBody>
                  <a:tcPr marL="357897" marR="0"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24286"/>
                  </a:ext>
                </a:extLst>
              </a:tr>
              <a:tr h="274494">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200" b="1" kern="1200" noProof="0" dirty="0">
                          <a:solidFill>
                            <a:srgbClr val="0A5D7A"/>
                          </a:solidFill>
                          <a:latin typeface="+mn-lt"/>
                          <a:ea typeface="+mn-ea"/>
                          <a:cs typeface="+mn-cs"/>
                        </a:rPr>
                        <a:t>Lorem ipsum </a:t>
                      </a:r>
                      <a:r>
                        <a:rPr lang="en-GB" sz="1200" b="1" kern="1200" noProof="0" dirty="0" err="1">
                          <a:solidFill>
                            <a:srgbClr val="0A5D7A"/>
                          </a:solidFill>
                          <a:latin typeface="+mn-lt"/>
                          <a:ea typeface="+mn-ea"/>
                          <a:cs typeface="+mn-cs"/>
                        </a:rPr>
                        <a:t>dolor</a:t>
                      </a:r>
                      <a:r>
                        <a:rPr lang="en-GB" sz="1200" b="1" kern="1200" noProof="0" dirty="0">
                          <a:solidFill>
                            <a:srgbClr val="0A5D7A"/>
                          </a:solidFill>
                          <a:latin typeface="+mn-lt"/>
                          <a:ea typeface="+mn-ea"/>
                          <a:cs typeface="+mn-cs"/>
                        </a:rPr>
                        <a:t> sit </a:t>
                      </a:r>
                      <a:r>
                        <a:rPr lang="en-GB" sz="1200" b="1" kern="1200" noProof="0" dirty="0" err="1">
                          <a:solidFill>
                            <a:srgbClr val="0A5D7A"/>
                          </a:solidFill>
                          <a:latin typeface="+mn-lt"/>
                          <a:ea typeface="+mn-ea"/>
                          <a:cs typeface="+mn-cs"/>
                        </a:rPr>
                        <a:t>amet</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consectetuer</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adipiscing</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elit</a:t>
                      </a:r>
                      <a:r>
                        <a:rPr lang="en-GB" sz="1200" b="1" kern="1200" noProof="0" dirty="0">
                          <a:solidFill>
                            <a:srgbClr val="0A5D7A"/>
                          </a:solidFill>
                          <a:latin typeface="+mn-lt"/>
                          <a:ea typeface="+mn-ea"/>
                          <a:cs typeface="+mn-cs"/>
                        </a:rPr>
                        <a:t>. </a:t>
                      </a:r>
                    </a:p>
                  </a:txBody>
                  <a:tcPr marL="357897" marR="0"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93297"/>
                  </a:ext>
                </a:extLst>
              </a:tr>
              <a:tr h="0">
                <a:tc>
                  <a:txBody>
                    <a:bodyPr/>
                    <a:lstStyle/>
                    <a:p>
                      <a:pPr marL="0" marR="0" lvl="0" indent="0" algn="just"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p>
                  </a:txBody>
                  <a:tcPr marL="357897" marR="0" marT="36000" marB="324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266729"/>
                  </a:ext>
                </a:extLst>
              </a:tr>
              <a:tr h="274494">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200" b="1" kern="1200" noProof="0" dirty="0">
                          <a:solidFill>
                            <a:srgbClr val="0A5D7A"/>
                          </a:solidFill>
                          <a:latin typeface="+mn-lt"/>
                          <a:ea typeface="+mn-ea"/>
                          <a:cs typeface="+mn-cs"/>
                        </a:rPr>
                        <a:t>Lorem ipsum </a:t>
                      </a:r>
                      <a:r>
                        <a:rPr lang="en-GB" sz="1200" b="1" kern="1200" noProof="0" dirty="0" err="1">
                          <a:solidFill>
                            <a:srgbClr val="0A5D7A"/>
                          </a:solidFill>
                          <a:latin typeface="+mn-lt"/>
                          <a:ea typeface="+mn-ea"/>
                          <a:cs typeface="+mn-cs"/>
                        </a:rPr>
                        <a:t>dolor</a:t>
                      </a:r>
                      <a:r>
                        <a:rPr lang="en-GB" sz="1200" b="1" kern="1200" noProof="0" dirty="0">
                          <a:solidFill>
                            <a:srgbClr val="0A5D7A"/>
                          </a:solidFill>
                          <a:latin typeface="+mn-lt"/>
                          <a:ea typeface="+mn-ea"/>
                          <a:cs typeface="+mn-cs"/>
                        </a:rPr>
                        <a:t> sit </a:t>
                      </a:r>
                      <a:r>
                        <a:rPr lang="en-GB" sz="1200" b="1" kern="1200" noProof="0" dirty="0" err="1">
                          <a:solidFill>
                            <a:srgbClr val="0A5D7A"/>
                          </a:solidFill>
                          <a:latin typeface="+mn-lt"/>
                          <a:ea typeface="+mn-ea"/>
                          <a:cs typeface="+mn-cs"/>
                        </a:rPr>
                        <a:t>amet</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consectetuer</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adipiscing</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elit</a:t>
                      </a:r>
                      <a:endParaRPr lang="en-GB" sz="1200" b="1" kern="1200" noProof="0" dirty="0">
                        <a:solidFill>
                          <a:srgbClr val="0A5D7A"/>
                        </a:solidFill>
                        <a:latin typeface="+mn-lt"/>
                        <a:ea typeface="+mn-ea"/>
                        <a:cs typeface="+mn-cs"/>
                      </a:endParaRPr>
                    </a:p>
                  </a:txBody>
                  <a:tcPr marL="357897" marR="0"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616233"/>
                  </a:ext>
                </a:extLst>
              </a:tr>
              <a:tr h="1145197">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r>
                        <a:rPr lang="en-US" sz="1200" b="0" kern="1200" noProof="0" dirty="0">
                          <a:solidFill>
                            <a:srgbClr val="4A4A49"/>
                          </a:solidFill>
                          <a:latin typeface="+mn-lt"/>
                          <a:ea typeface="+mn-ea"/>
                          <a:cs typeface="+mn-cs"/>
                        </a:rPr>
                        <a:t>. </a:t>
                      </a:r>
                      <a:endParaRPr lang="en-GB" sz="1200" b="0" kern="1200" noProof="0" dirty="0">
                        <a:solidFill>
                          <a:srgbClr val="4A4A49"/>
                        </a:solidFill>
                        <a:latin typeface="+mn-lt"/>
                        <a:ea typeface="+mn-ea"/>
                        <a:cs typeface="+mn-cs"/>
                      </a:endParaRPr>
                    </a:p>
                  </a:txBody>
                  <a:tcPr marL="357897" marR="0" marT="36000" marB="45257">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859067"/>
                  </a:ext>
                </a:extLst>
              </a:tr>
            </a:tbl>
          </a:graphicData>
        </a:graphic>
      </p:graphicFrame>
      <p:grpSp>
        <p:nvGrpSpPr>
          <p:cNvPr id="7" name="Group 6">
            <a:extLst>
              <a:ext uri="{FF2B5EF4-FFF2-40B4-BE49-F238E27FC236}">
                <a16:creationId xmlns:a16="http://schemas.microsoft.com/office/drawing/2014/main" id="{26ADCBD2-3BEB-4960-9C95-55CA723D9B0A}"/>
              </a:ext>
            </a:extLst>
          </p:cNvPr>
          <p:cNvGrpSpPr/>
          <p:nvPr/>
        </p:nvGrpSpPr>
        <p:grpSpPr>
          <a:xfrm>
            <a:off x="357769" y="1408444"/>
            <a:ext cx="880322" cy="756140"/>
            <a:chOff x="1370624" y="2014642"/>
            <a:chExt cx="1277107" cy="464152"/>
          </a:xfrm>
        </p:grpSpPr>
        <p:sp>
          <p:nvSpPr>
            <p:cNvPr id="8" name="Freeform 5">
              <a:extLst>
                <a:ext uri="{FF2B5EF4-FFF2-40B4-BE49-F238E27FC236}">
                  <a16:creationId xmlns:a16="http://schemas.microsoft.com/office/drawing/2014/main" id="{1CA8591A-1FDD-44D8-8C6A-5DCBAF8A9F5A}"/>
                </a:ext>
              </a:extLst>
            </p:cNvPr>
            <p:cNvSpPr>
              <a:spLocks noChangeArrowheads="1"/>
            </p:cNvSpPr>
            <p:nvPr/>
          </p:nvSpPr>
          <p:spPr bwMode="auto">
            <a:xfrm>
              <a:off x="1370624" y="2014642"/>
              <a:ext cx="1277107" cy="464152"/>
            </a:xfrm>
            <a:custGeom>
              <a:avLst/>
              <a:gdLst>
                <a:gd name="T0" fmla="*/ 260 w 2052"/>
                <a:gd name="T1" fmla="*/ 341 h 746"/>
                <a:gd name="T2" fmla="*/ 25 w 2052"/>
                <a:gd name="T3" fmla="*/ 67 h 746"/>
                <a:gd name="T4" fmla="*/ 25 w 2052"/>
                <a:gd name="T5" fmla="*/ 67 h 746"/>
                <a:gd name="T6" fmla="*/ 55 w 2052"/>
                <a:gd name="T7" fmla="*/ 0 h 746"/>
                <a:gd name="T8" fmla="*/ 1722 w 2052"/>
                <a:gd name="T9" fmla="*/ 0 h 746"/>
                <a:gd name="T10" fmla="*/ 1722 w 2052"/>
                <a:gd name="T11" fmla="*/ 0 h 746"/>
                <a:gd name="T12" fmla="*/ 1752 w 2052"/>
                <a:gd name="T13" fmla="*/ 14 h 746"/>
                <a:gd name="T14" fmla="*/ 2038 w 2052"/>
                <a:gd name="T15" fmla="*/ 341 h 746"/>
                <a:gd name="T16" fmla="*/ 2038 w 2052"/>
                <a:gd name="T17" fmla="*/ 341 h 746"/>
                <a:gd name="T18" fmla="*/ 2038 w 2052"/>
                <a:gd name="T19" fmla="*/ 394 h 746"/>
                <a:gd name="T20" fmla="*/ 1752 w 2052"/>
                <a:gd name="T21" fmla="*/ 730 h 746"/>
                <a:gd name="T22" fmla="*/ 1752 w 2052"/>
                <a:gd name="T23" fmla="*/ 730 h 746"/>
                <a:gd name="T24" fmla="*/ 1721 w 2052"/>
                <a:gd name="T25" fmla="*/ 745 h 746"/>
                <a:gd name="T26" fmla="*/ 54 w 2052"/>
                <a:gd name="T27" fmla="*/ 745 h 746"/>
                <a:gd name="T28" fmla="*/ 54 w 2052"/>
                <a:gd name="T29" fmla="*/ 745 h 746"/>
                <a:gd name="T30" fmla="*/ 23 w 2052"/>
                <a:gd name="T31" fmla="*/ 678 h 746"/>
                <a:gd name="T32" fmla="*/ 260 w 2052"/>
                <a:gd name="T33" fmla="*/ 394 h 746"/>
                <a:gd name="T34" fmla="*/ 260 w 2052"/>
                <a:gd name="T35" fmla="*/ 394 h 746"/>
                <a:gd name="T36" fmla="*/ 260 w 2052"/>
                <a:gd name="T37" fmla="*/ 341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6">
                  <a:moveTo>
                    <a:pt x="260" y="341"/>
                  </a:moveTo>
                  <a:lnTo>
                    <a:pt x="25" y="67"/>
                  </a:lnTo>
                  <a:lnTo>
                    <a:pt x="25" y="67"/>
                  </a:lnTo>
                  <a:cubicBezTo>
                    <a:pt x="2" y="41"/>
                    <a:pt x="21" y="0"/>
                    <a:pt x="55" y="0"/>
                  </a:cubicBezTo>
                  <a:lnTo>
                    <a:pt x="1722" y="0"/>
                  </a:lnTo>
                  <a:lnTo>
                    <a:pt x="1722" y="0"/>
                  </a:lnTo>
                  <a:cubicBezTo>
                    <a:pt x="1733" y="0"/>
                    <a:pt x="1744" y="6"/>
                    <a:pt x="1752" y="14"/>
                  </a:cubicBezTo>
                  <a:lnTo>
                    <a:pt x="2038" y="341"/>
                  </a:lnTo>
                  <a:lnTo>
                    <a:pt x="2038" y="341"/>
                  </a:lnTo>
                  <a:cubicBezTo>
                    <a:pt x="2051" y="356"/>
                    <a:pt x="2051" y="379"/>
                    <a:pt x="2038" y="394"/>
                  </a:cubicBezTo>
                  <a:lnTo>
                    <a:pt x="1752" y="730"/>
                  </a:lnTo>
                  <a:lnTo>
                    <a:pt x="1752" y="730"/>
                  </a:lnTo>
                  <a:cubicBezTo>
                    <a:pt x="1744" y="739"/>
                    <a:pt x="1733" y="745"/>
                    <a:pt x="1721" y="745"/>
                  </a:cubicBezTo>
                  <a:lnTo>
                    <a:pt x="54" y="745"/>
                  </a:lnTo>
                  <a:lnTo>
                    <a:pt x="54" y="745"/>
                  </a:lnTo>
                  <a:cubicBezTo>
                    <a:pt x="19" y="745"/>
                    <a:pt x="0" y="704"/>
                    <a:pt x="23" y="678"/>
                  </a:cubicBezTo>
                  <a:lnTo>
                    <a:pt x="260" y="394"/>
                  </a:lnTo>
                  <a:lnTo>
                    <a:pt x="260" y="394"/>
                  </a:lnTo>
                  <a:cubicBezTo>
                    <a:pt x="273" y="379"/>
                    <a:pt x="273" y="356"/>
                    <a:pt x="260" y="34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973D5BB-2FDC-41BA-848D-2D981B0BF22E}"/>
                </a:ext>
              </a:extLst>
            </p:cNvPr>
            <p:cNvSpPr txBox="1"/>
            <p:nvPr/>
          </p:nvSpPr>
          <p:spPr>
            <a:xfrm>
              <a:off x="1750813" y="2110103"/>
              <a:ext cx="516730" cy="28339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grpSp>
      <p:grpSp>
        <p:nvGrpSpPr>
          <p:cNvPr id="11" name="Groep 10">
            <a:extLst>
              <a:ext uri="{FF2B5EF4-FFF2-40B4-BE49-F238E27FC236}">
                <a16:creationId xmlns:a16="http://schemas.microsoft.com/office/drawing/2014/main" id="{F41BB126-DBD4-4109-A4DB-8201EB13BCEC}"/>
              </a:ext>
            </a:extLst>
          </p:cNvPr>
          <p:cNvGrpSpPr/>
          <p:nvPr/>
        </p:nvGrpSpPr>
        <p:grpSpPr>
          <a:xfrm>
            <a:off x="7263626" y="3870559"/>
            <a:ext cx="230833" cy="1505887"/>
            <a:chOff x="518887" y="3243091"/>
            <a:chExt cx="230833" cy="1505887"/>
          </a:xfrm>
        </p:grpSpPr>
        <p:sp>
          <p:nvSpPr>
            <p:cNvPr id="12" name="Rectangle 28">
              <a:extLst>
                <a:ext uri="{FF2B5EF4-FFF2-40B4-BE49-F238E27FC236}">
                  <a16:creationId xmlns:a16="http://schemas.microsoft.com/office/drawing/2014/main" id="{EE592F9E-9B73-42C8-A510-9EEBD1E4D266}"/>
                </a:ext>
              </a:extLst>
            </p:cNvPr>
            <p:cNvSpPr/>
            <p:nvPr/>
          </p:nvSpPr>
          <p:spPr>
            <a:xfrm rot="16200000">
              <a:off x="259841" y="3502137"/>
              <a:ext cx="748923"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97BE"/>
                  </a:solidFill>
                  <a:effectLst/>
                  <a:uLnTx/>
                  <a:uFillTx/>
                  <a:latin typeface="Arial" panose="020B0604020202020204"/>
                  <a:ea typeface="+mn-ea"/>
                  <a:cs typeface="+mn-cs"/>
                </a:rPr>
                <a:t>POSITIVE </a:t>
              </a:r>
            </a:p>
          </p:txBody>
        </p:sp>
        <p:sp>
          <p:nvSpPr>
            <p:cNvPr id="13" name="Rectangle 29">
              <a:extLst>
                <a:ext uri="{FF2B5EF4-FFF2-40B4-BE49-F238E27FC236}">
                  <a16:creationId xmlns:a16="http://schemas.microsoft.com/office/drawing/2014/main" id="{A75D6EAC-E451-4563-B22F-5DE936F2643F}"/>
                </a:ext>
              </a:extLst>
            </p:cNvPr>
            <p:cNvSpPr/>
            <p:nvPr/>
          </p:nvSpPr>
          <p:spPr>
            <a:xfrm rot="16200000">
              <a:off x="250224" y="4249483"/>
              <a:ext cx="768159"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21A1A"/>
                  </a:solidFill>
                  <a:effectLst/>
                  <a:uLnTx/>
                  <a:uFillTx/>
                  <a:latin typeface="Arial" panose="020B0604020202020204"/>
                  <a:ea typeface="+mn-ea"/>
                  <a:cs typeface="+mn-cs"/>
                </a:rPr>
                <a:t>NEGATIVE</a:t>
              </a:r>
            </a:p>
          </p:txBody>
        </p:sp>
        <p:cxnSp>
          <p:nvCxnSpPr>
            <p:cNvPr id="14" name="Straight Connector 30">
              <a:extLst>
                <a:ext uri="{FF2B5EF4-FFF2-40B4-BE49-F238E27FC236}">
                  <a16:creationId xmlns:a16="http://schemas.microsoft.com/office/drawing/2014/main" id="{FF8C8425-A9E4-49EE-94A7-1E1E69E2D4B3}"/>
                </a:ext>
              </a:extLst>
            </p:cNvPr>
            <p:cNvCxnSpPr>
              <a:cxnSpLocks/>
            </p:cNvCxnSpPr>
            <p:nvPr/>
          </p:nvCxnSpPr>
          <p:spPr>
            <a:xfrm flipH="1">
              <a:off x="536085" y="3968794"/>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23" name="TextBox 5">
            <a:extLst>
              <a:ext uri="{FF2B5EF4-FFF2-40B4-BE49-F238E27FC236}">
                <a16:creationId xmlns:a16="http://schemas.microsoft.com/office/drawing/2014/main" id="{C05A38ED-4D8B-41CF-ACA9-F3E0D7BA38A7}"/>
              </a:ext>
            </a:extLst>
          </p:cNvPr>
          <p:cNvSpPr txBox="1"/>
          <p:nvPr/>
        </p:nvSpPr>
        <p:spPr>
          <a:xfrm>
            <a:off x="7280098" y="1895816"/>
            <a:ext cx="4167800" cy="2706664"/>
          </a:xfrm>
          <a:prstGeom prst="rect">
            <a:avLst/>
          </a:prstGeom>
          <a:solidFill>
            <a:srgbClr val="5497BE">
              <a:alpha val="10196"/>
            </a:srgbClr>
          </a:solid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A5D7A"/>
              </a:solidFill>
              <a:effectLst/>
              <a:uLnTx/>
              <a:uFillTx/>
              <a:latin typeface="Arial" panose="020B0604020202020204"/>
              <a:ea typeface="+mn-ea"/>
              <a:cs typeface="+mn-cs"/>
            </a:endParaRPr>
          </a:p>
        </p:txBody>
      </p:sp>
      <p:sp>
        <p:nvSpPr>
          <p:cNvPr id="24" name="TextBox 16">
            <a:extLst>
              <a:ext uri="{FF2B5EF4-FFF2-40B4-BE49-F238E27FC236}">
                <a16:creationId xmlns:a16="http://schemas.microsoft.com/office/drawing/2014/main" id="{81563C3F-33C7-45BE-AB4A-FA37EED1A226}"/>
              </a:ext>
            </a:extLst>
          </p:cNvPr>
          <p:cNvSpPr txBox="1"/>
          <p:nvPr/>
        </p:nvSpPr>
        <p:spPr>
          <a:xfrm>
            <a:off x="7269739" y="4592320"/>
            <a:ext cx="4169769" cy="782320"/>
          </a:xfrm>
          <a:prstGeom prst="rect">
            <a:avLst/>
          </a:prstGeom>
          <a:solidFill>
            <a:srgbClr val="921A1A">
              <a:alpha val="10196"/>
            </a:srgbClr>
          </a:solid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921A1A"/>
              </a:solidFill>
              <a:effectLst/>
              <a:uLnTx/>
              <a:uFillTx/>
              <a:latin typeface="Arial" panose="020B0604020202020204"/>
              <a:ea typeface="+mn-ea"/>
              <a:cs typeface="+mn-cs"/>
            </a:endParaRPr>
          </a:p>
        </p:txBody>
      </p:sp>
      <p:graphicFrame>
        <p:nvGraphicFramePr>
          <p:cNvPr id="26" name="Grafiek 25">
            <a:extLst>
              <a:ext uri="{FF2B5EF4-FFF2-40B4-BE49-F238E27FC236}">
                <a16:creationId xmlns:a16="http://schemas.microsoft.com/office/drawing/2014/main" id="{D12672D0-9529-4782-B736-9BC32EB431DE}"/>
              </a:ext>
            </a:extLst>
          </p:cNvPr>
          <p:cNvGraphicFramePr/>
          <p:nvPr/>
        </p:nvGraphicFramePr>
        <p:xfrm>
          <a:off x="7527677" y="1840626"/>
          <a:ext cx="3733453" cy="3280014"/>
        </p:xfrm>
        <a:graphic>
          <a:graphicData uri="http://schemas.openxmlformats.org/drawingml/2006/chart">
            <c:chart xmlns:c="http://schemas.openxmlformats.org/drawingml/2006/chart" xmlns:r="http://schemas.openxmlformats.org/officeDocument/2006/relationships" r:id="rId2"/>
          </a:graphicData>
        </a:graphic>
      </p:graphicFrame>
      <p:pic>
        <p:nvPicPr>
          <p:cNvPr id="27" name="Afbeelding 81" descr="Flags - The U.K..jpg">
            <a:extLst>
              <a:ext uri="{FF2B5EF4-FFF2-40B4-BE49-F238E27FC236}">
                <a16:creationId xmlns:a16="http://schemas.microsoft.com/office/drawing/2014/main" id="{00EE4B76-B25F-409C-8305-50D1130BBBAE}"/>
              </a:ext>
            </a:extLst>
          </p:cNvPr>
          <p:cNvPicPr>
            <a:picLocks noChangeAspect="1"/>
          </p:cNvPicPr>
          <p:nvPr/>
        </p:nvPicPr>
        <p:blipFill>
          <a:blip r:embed="rId3" cstate="print"/>
          <a:stretch>
            <a:fillRect/>
          </a:stretch>
        </p:blipFill>
        <p:spPr>
          <a:xfrm>
            <a:off x="7647541" y="5525775"/>
            <a:ext cx="482400" cy="305683"/>
          </a:xfrm>
          <a:prstGeom prst="rect">
            <a:avLst/>
          </a:prstGeom>
          <a:effectLst>
            <a:outerShdw blurRad="50800" dist="38100" dir="18900000" algn="bl" rotWithShape="0">
              <a:prstClr val="black">
                <a:alpha val="40000"/>
              </a:prstClr>
            </a:outerShdw>
          </a:effectLst>
        </p:spPr>
      </p:pic>
      <p:pic>
        <p:nvPicPr>
          <p:cNvPr id="28" name="Afbeelding 82" descr="Flags - Germany.jpg">
            <a:extLst>
              <a:ext uri="{FF2B5EF4-FFF2-40B4-BE49-F238E27FC236}">
                <a16:creationId xmlns:a16="http://schemas.microsoft.com/office/drawing/2014/main" id="{2CB6BF90-ED30-4EE0-B965-D65278106B53}"/>
              </a:ext>
            </a:extLst>
          </p:cNvPr>
          <p:cNvPicPr>
            <a:picLocks noChangeAspect="1"/>
          </p:cNvPicPr>
          <p:nvPr/>
        </p:nvPicPr>
        <p:blipFill>
          <a:blip r:embed="rId4" cstate="print"/>
          <a:stretch>
            <a:fillRect/>
          </a:stretch>
        </p:blipFill>
        <p:spPr>
          <a:xfrm>
            <a:off x="8309776" y="5510805"/>
            <a:ext cx="460398" cy="315763"/>
          </a:xfrm>
          <a:prstGeom prst="rect">
            <a:avLst/>
          </a:prstGeom>
          <a:noFill/>
          <a:effectLst>
            <a:outerShdw blurRad="50800" dist="38100" dir="18900000" algn="bl" rotWithShape="0">
              <a:prstClr val="black">
                <a:alpha val="40000"/>
              </a:prstClr>
            </a:outerShdw>
          </a:effectLst>
        </p:spPr>
      </p:pic>
      <p:pic>
        <p:nvPicPr>
          <p:cNvPr id="29" name="Afbeelding 83" descr="Flags - France.jpg">
            <a:extLst>
              <a:ext uri="{FF2B5EF4-FFF2-40B4-BE49-F238E27FC236}">
                <a16:creationId xmlns:a16="http://schemas.microsoft.com/office/drawing/2014/main" id="{E42ABB06-7077-4549-8F5E-77FF95EB9BDA}"/>
              </a:ext>
            </a:extLst>
          </p:cNvPr>
          <p:cNvPicPr>
            <a:picLocks noChangeAspect="1"/>
          </p:cNvPicPr>
          <p:nvPr/>
        </p:nvPicPr>
        <p:blipFill>
          <a:blip r:embed="rId5" cstate="print"/>
          <a:stretch>
            <a:fillRect/>
          </a:stretch>
        </p:blipFill>
        <p:spPr>
          <a:xfrm>
            <a:off x="8902790" y="5517787"/>
            <a:ext cx="453913" cy="302608"/>
          </a:xfrm>
          <a:prstGeom prst="rect">
            <a:avLst/>
          </a:prstGeom>
          <a:effectLst>
            <a:outerShdw blurRad="50800" dist="38100" dir="18900000" algn="bl" rotWithShape="0">
              <a:prstClr val="black">
                <a:alpha val="40000"/>
              </a:prstClr>
            </a:outerShdw>
          </a:effectLst>
        </p:spPr>
      </p:pic>
      <p:pic>
        <p:nvPicPr>
          <p:cNvPr id="30" name="Afbeelding 84" descr="Flags - Poland.jpg">
            <a:extLst>
              <a:ext uri="{FF2B5EF4-FFF2-40B4-BE49-F238E27FC236}">
                <a16:creationId xmlns:a16="http://schemas.microsoft.com/office/drawing/2014/main" id="{F3EDC9B3-C139-4E1E-97F9-8E31AB285C70}"/>
              </a:ext>
            </a:extLst>
          </p:cNvPr>
          <p:cNvPicPr>
            <a:picLocks noChangeAspect="1"/>
          </p:cNvPicPr>
          <p:nvPr/>
        </p:nvPicPr>
        <p:blipFill>
          <a:blip r:embed="rId6" cstate="print"/>
          <a:stretch>
            <a:fillRect/>
          </a:stretch>
        </p:blipFill>
        <p:spPr>
          <a:xfrm>
            <a:off x="9496488" y="5530037"/>
            <a:ext cx="453911" cy="302607"/>
          </a:xfrm>
          <a:prstGeom prst="rect">
            <a:avLst/>
          </a:prstGeom>
          <a:effectLst>
            <a:outerShdw blurRad="50800" dist="38100" dir="18900000" algn="bl" rotWithShape="0">
              <a:prstClr val="black">
                <a:alpha val="40000"/>
              </a:prstClr>
            </a:outerShdw>
          </a:effectLst>
        </p:spPr>
      </p:pic>
      <p:pic>
        <p:nvPicPr>
          <p:cNvPr id="31" name="Afbeelding 85" descr="Flags - Belgium.jpg">
            <a:extLst>
              <a:ext uri="{FF2B5EF4-FFF2-40B4-BE49-F238E27FC236}">
                <a16:creationId xmlns:a16="http://schemas.microsoft.com/office/drawing/2014/main" id="{520F113D-40F5-4AF9-911A-866F34581AB1}"/>
              </a:ext>
            </a:extLst>
          </p:cNvPr>
          <p:cNvPicPr>
            <a:picLocks noChangeAspect="1"/>
          </p:cNvPicPr>
          <p:nvPr/>
        </p:nvPicPr>
        <p:blipFill>
          <a:blip r:embed="rId7" cstate="print"/>
          <a:stretch>
            <a:fillRect/>
          </a:stretch>
        </p:blipFill>
        <p:spPr>
          <a:xfrm>
            <a:off x="10156171" y="5514171"/>
            <a:ext cx="453820" cy="302547"/>
          </a:xfrm>
          <a:prstGeom prst="rect">
            <a:avLst/>
          </a:prstGeom>
          <a:effectLst>
            <a:outerShdw blurRad="50800" dist="38100" dir="18900000" algn="bl" rotWithShape="0">
              <a:prstClr val="black">
                <a:alpha val="40000"/>
              </a:prstClr>
            </a:outerShdw>
          </a:effectLst>
        </p:spPr>
      </p:pic>
      <p:pic>
        <p:nvPicPr>
          <p:cNvPr id="32" name="Afbeelding 86" descr="Flags - The Netherlands.jpg">
            <a:extLst>
              <a:ext uri="{FF2B5EF4-FFF2-40B4-BE49-F238E27FC236}">
                <a16:creationId xmlns:a16="http://schemas.microsoft.com/office/drawing/2014/main" id="{3670DF43-5426-40A6-A3B1-3E36BA19025B}"/>
              </a:ext>
            </a:extLst>
          </p:cNvPr>
          <p:cNvPicPr>
            <a:picLocks noChangeAspect="1"/>
          </p:cNvPicPr>
          <p:nvPr/>
        </p:nvPicPr>
        <p:blipFill>
          <a:blip r:embed="rId8" cstate="print"/>
          <a:stretch>
            <a:fillRect/>
          </a:stretch>
        </p:blipFill>
        <p:spPr>
          <a:xfrm>
            <a:off x="10747539" y="5498374"/>
            <a:ext cx="453912" cy="322406"/>
          </a:xfrm>
          <a:prstGeom prst="rect">
            <a:avLst/>
          </a:prstGeom>
          <a:effectLst>
            <a:outerShdw blurRad="50800" dist="38100" dir="18900000" algn="bl" rotWithShape="0">
              <a:prstClr val="black">
                <a:alpha val="40000"/>
              </a:prstClr>
            </a:outerShdw>
          </a:effectLst>
        </p:spPr>
      </p:pic>
      <p:sp>
        <p:nvSpPr>
          <p:cNvPr id="25" name="Tekstvak 6">
            <a:extLst>
              <a:ext uri="{FF2B5EF4-FFF2-40B4-BE49-F238E27FC236}">
                <a16:creationId xmlns:a16="http://schemas.microsoft.com/office/drawing/2014/main" id="{01E73EDC-9DA6-4E6A-B6A0-D10194B63D6A}"/>
              </a:ext>
            </a:extLst>
          </p:cNvPr>
          <p:cNvSpPr txBox="1"/>
          <p:nvPr/>
        </p:nvSpPr>
        <p:spPr>
          <a:xfrm>
            <a:off x="7453582" y="1975160"/>
            <a:ext cx="3993161" cy="503880"/>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Balance of companies that </a:t>
            </a:r>
            <a:r>
              <a:rPr kumimoji="0" lang="en-GB" sz="1000" b="1" i="0" u="none" strike="noStrike" kern="1200" cap="none" spc="0" normalizeH="0" baseline="0" noProof="0" dirty="0">
                <a:ln>
                  <a:noFill/>
                </a:ln>
                <a:solidFill>
                  <a:srgbClr val="0A5D7A"/>
                </a:solidFill>
                <a:effectLst/>
                <a:uLnTx/>
                <a:uFillTx/>
                <a:latin typeface="Arial" panose="020B0604020202020204"/>
                <a:ea typeface="+mn-ea"/>
                <a:cs typeface="+mn-cs"/>
              </a:rPr>
              <a:t>see</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kumimoji="0" lang="en-GB" sz="1000" b="1" i="0" u="none" strike="noStrike" kern="1200" cap="none" spc="0" normalizeH="0" baseline="0" noProof="0" dirty="0">
                <a:ln>
                  <a:noFill/>
                </a:ln>
                <a:solidFill>
                  <a:srgbClr val="5497BE"/>
                </a:solidFill>
                <a:effectLst/>
                <a:uLnTx/>
                <a:uFillTx/>
                <a:latin typeface="Arial" panose="020B0604020202020204"/>
                <a:ea typeface="+mn-ea"/>
                <a:cs typeface="+mn-cs"/>
              </a:rPr>
              <a:t>expect</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an increase minus decrease in turnover in </a:t>
            </a:r>
            <a:r>
              <a:rPr kumimoji="0" lang="en-GB" sz="1000" b="1" i="0" u="none" strike="noStrike" kern="1200" cap="none" spc="0" normalizeH="0" baseline="0" noProof="0" dirty="0">
                <a:ln>
                  <a:noFill/>
                </a:ln>
                <a:solidFill>
                  <a:srgbClr val="0A5D7A"/>
                </a:solidFill>
                <a:effectLst/>
                <a:uLnTx/>
                <a:uFillTx/>
                <a:latin typeface="Arial" panose="020B0604020202020204"/>
                <a:ea typeface="+mn-ea"/>
                <a:cs typeface="+mn-cs"/>
              </a:rPr>
              <a:t>Q1</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kumimoji="0" lang="en-GB" sz="1000" b="1" i="0" u="none" strike="noStrike" kern="1200" cap="none" spc="0" normalizeH="0" baseline="0" noProof="0" dirty="0">
                <a:ln>
                  <a:noFill/>
                </a:ln>
                <a:solidFill>
                  <a:srgbClr val="5497BE"/>
                </a:solidFill>
                <a:effectLst/>
                <a:uLnTx/>
                <a:uFillTx/>
                <a:latin typeface="Arial" panose="020B0604020202020204"/>
                <a:ea typeface="+mn-ea"/>
                <a:cs typeface="+mn-cs"/>
              </a:rPr>
              <a:t>Q2</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2022 in comparison to the turnover for </a:t>
            </a:r>
            <a:r>
              <a:rPr kumimoji="0" lang="en-GB" sz="1000" b="1" i="0" u="none" strike="noStrike" kern="1200" cap="none" spc="0" normalizeH="0" baseline="0" noProof="0" dirty="0">
                <a:ln>
                  <a:noFill/>
                </a:ln>
                <a:solidFill>
                  <a:srgbClr val="0A5D7A"/>
                </a:solidFill>
                <a:effectLst/>
                <a:uLnTx/>
                <a:uFillTx/>
                <a:latin typeface="Arial" panose="020B0604020202020204"/>
                <a:ea typeface="+mn-ea"/>
                <a:cs typeface="+mn-cs"/>
              </a:rPr>
              <a:t>Q1</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kumimoji="0" lang="en-GB" sz="1000" b="1" i="0" u="none" strike="noStrike" kern="1200" cap="none" spc="0" normalizeH="0" baseline="0" noProof="0" dirty="0">
                <a:ln>
                  <a:noFill/>
                </a:ln>
                <a:solidFill>
                  <a:srgbClr val="5497BE"/>
                </a:solidFill>
                <a:effectLst/>
                <a:uLnTx/>
                <a:uFillTx/>
                <a:latin typeface="Arial" panose="020B0604020202020204"/>
                <a:ea typeface="+mn-ea"/>
                <a:cs typeface="+mn-cs"/>
              </a:rPr>
              <a:t>Q2</a:t>
            </a:r>
            <a:r>
              <a:rPr lang="en-GB" sz="1000" b="1" dirty="0">
                <a:solidFill>
                  <a:prstClr val="white">
                    <a:lumMod val="50000"/>
                  </a:prstClr>
                </a:solidFill>
                <a:latin typeface="Arial" panose="020B0604020202020204"/>
              </a:rPr>
              <a:t> </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2022</a:t>
            </a:r>
            <a:endParaRPr kumimoji="0" lang="en-GB" sz="1000" b="1"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07D607EE-7662-445E-87C0-C68E97412814}"/>
              </a:ext>
            </a:extLst>
          </p:cNvPr>
          <p:cNvSpPr/>
          <p:nvPr/>
        </p:nvSpPr>
        <p:spPr>
          <a:xfrm>
            <a:off x="7040880" y="1259840"/>
            <a:ext cx="4663440" cy="50495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3" name="Tekstvak 6">
            <a:extLst>
              <a:ext uri="{FF2B5EF4-FFF2-40B4-BE49-F238E27FC236}">
                <a16:creationId xmlns:a16="http://schemas.microsoft.com/office/drawing/2014/main" id="{298771B9-9BB6-4E0D-B9E2-F1F8BFB92557}"/>
              </a:ext>
            </a:extLst>
          </p:cNvPr>
          <p:cNvSpPr txBox="1"/>
          <p:nvPr/>
        </p:nvSpPr>
        <p:spPr>
          <a:xfrm>
            <a:off x="7145656" y="1371989"/>
            <a:ext cx="4704079" cy="27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Turnover balance of installers </a:t>
            </a:r>
            <a:r>
              <a:rPr kumimoji="0" lang="en-GB" sz="1600" b="1" i="0" u="none" strike="noStrike" kern="1200" cap="none" spc="0" normalizeH="0" baseline="0" noProof="0" dirty="0">
                <a:ln>
                  <a:noFill/>
                </a:ln>
                <a:solidFill>
                  <a:srgbClr val="0A5D7A"/>
                </a:solidFill>
                <a:effectLst/>
                <a:uLnTx/>
                <a:uFillTx/>
                <a:latin typeface="Arial" panose="020B0604020202020204" pitchFamily="34" charset="0"/>
                <a:ea typeface="+mn-ea"/>
                <a:cs typeface="+mn-cs"/>
              </a:rPr>
              <a:t>Q1</a:t>
            </a:r>
            <a:r>
              <a:rPr kumimoji="0" lang="en-GB" sz="16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 and </a:t>
            </a:r>
            <a:r>
              <a:rPr kumimoji="0" lang="en-GB" sz="1600" b="1" i="0" u="none" strike="noStrike" kern="1200" cap="none" spc="0" normalizeH="0" baseline="0" noProof="0" dirty="0">
                <a:ln>
                  <a:noFill/>
                </a:ln>
                <a:solidFill>
                  <a:srgbClr val="5497BE"/>
                </a:solidFill>
                <a:effectLst/>
                <a:uLnTx/>
                <a:uFillTx/>
                <a:latin typeface="Arial" panose="020B0604020202020204" pitchFamily="34" charset="0"/>
                <a:ea typeface="+mn-ea"/>
                <a:cs typeface="+mn-cs"/>
              </a:rPr>
              <a:t>Q2</a:t>
            </a:r>
            <a:r>
              <a:rPr kumimoji="0" lang="en-GB" sz="16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 2022  </a:t>
            </a:r>
          </a:p>
        </p:txBody>
      </p:sp>
      <p:sp>
        <p:nvSpPr>
          <p:cNvPr id="34" name="Tekstvak 33">
            <a:extLst>
              <a:ext uri="{FF2B5EF4-FFF2-40B4-BE49-F238E27FC236}">
                <a16:creationId xmlns:a16="http://schemas.microsoft.com/office/drawing/2014/main" id="{B054E516-A879-42ED-AD47-569F30FED576}"/>
              </a:ext>
            </a:extLst>
          </p:cNvPr>
          <p:cNvSpPr txBox="1"/>
          <p:nvPr/>
        </p:nvSpPr>
        <p:spPr>
          <a:xfrm rot="19822261">
            <a:off x="2448690" y="3119776"/>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D9D9D9"/>
                </a:solidFill>
                <a:effectLst/>
                <a:uLnTx/>
                <a:uFillTx/>
                <a:latin typeface="Arial" panose="020B0604020202020204"/>
                <a:ea typeface="+mn-ea"/>
                <a:cs typeface="+mn-cs"/>
              </a:rPr>
              <a:t>DUMMY DATA	</a:t>
            </a:r>
          </a:p>
        </p:txBody>
      </p:sp>
    </p:spTree>
    <p:extLst>
      <p:ext uri="{BB962C8B-B14F-4D97-AF65-F5344CB8AC3E}">
        <p14:creationId xmlns:p14="http://schemas.microsoft.com/office/powerpoint/2010/main" val="15704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ertical Text Placeholder 14">
            <a:extLst>
              <a:ext uri="{FF2B5EF4-FFF2-40B4-BE49-F238E27FC236}">
                <a16:creationId xmlns:a16="http://schemas.microsoft.com/office/drawing/2014/main" id="{9F3D280D-715C-429E-B664-D6B0A79C053F}"/>
              </a:ext>
            </a:extLst>
          </p:cNvPr>
          <p:cNvSpPr>
            <a:spLocks noGrp="1"/>
          </p:cNvSpPr>
          <p:nvPr>
            <p:ph type="body" orient="vert" idx="1"/>
          </p:nvPr>
        </p:nvSpPr>
        <p:spPr>
          <a:xfrm>
            <a:off x="6529614" y="1225335"/>
            <a:ext cx="5300436" cy="4922916"/>
          </a:xfrm>
        </p:spPr>
        <p:txBody>
          <a:bodyPr wrap="square"/>
          <a:lstStyle/>
          <a:p>
            <a:pPr lvl="0">
              <a:buClr>
                <a:srgbClr val="4A4A49"/>
              </a:buClr>
              <a:buSzPct val="150000"/>
              <a:tabLst>
                <a:tab pos="190500" algn="l"/>
              </a:tabLst>
              <a:defRPr/>
            </a:pPr>
            <a:endParaRPr lang="en-GB" b="1" dirty="0">
              <a:solidFill>
                <a:srgbClr val="0A5D7A"/>
              </a:solidFill>
            </a:endParaRPr>
          </a:p>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200" b="1" kern="1200" noProof="0" dirty="0">
                <a:solidFill>
                  <a:srgbClr val="0A5D7A"/>
                </a:solidFill>
                <a:latin typeface="+mn-lt"/>
                <a:ea typeface="+mn-ea"/>
                <a:cs typeface="+mn-cs"/>
              </a:rPr>
              <a:t>Lorem ipsum </a:t>
            </a:r>
            <a:r>
              <a:rPr lang="en-GB" sz="1200" b="1" kern="1200" noProof="0" dirty="0" err="1">
                <a:solidFill>
                  <a:srgbClr val="0A5D7A"/>
                </a:solidFill>
                <a:latin typeface="+mn-lt"/>
                <a:ea typeface="+mn-ea"/>
                <a:cs typeface="+mn-cs"/>
              </a:rPr>
              <a:t>dolor</a:t>
            </a:r>
            <a:r>
              <a:rPr lang="en-GB" sz="1200" b="1" kern="1200" noProof="0" dirty="0">
                <a:solidFill>
                  <a:srgbClr val="0A5D7A"/>
                </a:solidFill>
                <a:latin typeface="+mn-lt"/>
                <a:ea typeface="+mn-ea"/>
                <a:cs typeface="+mn-cs"/>
              </a:rPr>
              <a:t> sit </a:t>
            </a:r>
            <a:r>
              <a:rPr lang="en-GB" sz="1200" b="1" kern="1200" noProof="0" dirty="0" err="1">
                <a:solidFill>
                  <a:srgbClr val="0A5D7A"/>
                </a:solidFill>
                <a:latin typeface="+mn-lt"/>
                <a:ea typeface="+mn-ea"/>
                <a:cs typeface="+mn-cs"/>
              </a:rPr>
              <a:t>amet</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consectetuer</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adipiscing</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elit</a:t>
            </a:r>
            <a:r>
              <a:rPr lang="en-GB" sz="1200" b="1" kern="1200" noProof="0" dirty="0">
                <a:solidFill>
                  <a:srgbClr val="0A5D7A"/>
                </a:solidFill>
                <a:latin typeface="+mn-lt"/>
                <a:ea typeface="+mn-ea"/>
                <a:cs typeface="+mn-cs"/>
              </a:rPr>
              <a:t>. </a:t>
            </a:r>
          </a:p>
          <a:p>
            <a:pPr marL="0" marR="0" lvl="0" indent="0" algn="just"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nl-NL" sz="1200" b="0" noProof="0" dirty="0">
                <a:solidFill>
                  <a:srgbClr val="4A4A49"/>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a:t>
            </a:r>
          </a:p>
          <a:p>
            <a:pPr lvl="0">
              <a:buClr>
                <a:srgbClr val="4A4A49"/>
              </a:buClr>
              <a:buSzPct val="150000"/>
              <a:tabLst>
                <a:tab pos="190500" algn="l"/>
              </a:tabLst>
              <a:defRPr/>
            </a:pPr>
            <a:r>
              <a:rPr lang="nl-NL" sz="1200" b="0" noProof="0" dirty="0">
                <a:solidFill>
                  <a:srgbClr val="4A4A49"/>
                </a:solidFill>
              </a:rPr>
              <a:t>Lorem ipsum dolor sit amet, consectetuer adipiscing elit. Aenean commodo ligula eget dolor. Aenean massa. </a:t>
            </a:r>
            <a:endParaRPr lang="hr-HR" sz="1200" b="0" noProof="0" dirty="0">
              <a:solidFill>
                <a:srgbClr val="4A4A49"/>
              </a:solidFill>
            </a:endParaRPr>
          </a:p>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200" b="1" kern="1200" noProof="0" dirty="0">
                <a:solidFill>
                  <a:srgbClr val="0A5D7A"/>
                </a:solidFill>
                <a:latin typeface="+mn-lt"/>
                <a:ea typeface="+mn-ea"/>
                <a:cs typeface="+mn-cs"/>
              </a:rPr>
              <a:t>Lorem ipsum </a:t>
            </a:r>
            <a:r>
              <a:rPr lang="en-GB" sz="1200" b="1" kern="1200" noProof="0" dirty="0" err="1">
                <a:solidFill>
                  <a:srgbClr val="0A5D7A"/>
                </a:solidFill>
                <a:latin typeface="+mn-lt"/>
                <a:ea typeface="+mn-ea"/>
                <a:cs typeface="+mn-cs"/>
              </a:rPr>
              <a:t>dolor</a:t>
            </a:r>
            <a:r>
              <a:rPr lang="en-GB" sz="1200" b="1" kern="1200" noProof="0" dirty="0">
                <a:solidFill>
                  <a:srgbClr val="0A5D7A"/>
                </a:solidFill>
                <a:latin typeface="+mn-lt"/>
                <a:ea typeface="+mn-ea"/>
                <a:cs typeface="+mn-cs"/>
              </a:rPr>
              <a:t> sit </a:t>
            </a:r>
            <a:r>
              <a:rPr lang="en-GB" sz="1200" b="1" kern="1200" noProof="0" dirty="0" err="1">
                <a:solidFill>
                  <a:srgbClr val="0A5D7A"/>
                </a:solidFill>
                <a:latin typeface="+mn-lt"/>
                <a:ea typeface="+mn-ea"/>
                <a:cs typeface="+mn-cs"/>
              </a:rPr>
              <a:t>amet</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consectetuer</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adipiscing</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elit</a:t>
            </a:r>
            <a:r>
              <a:rPr lang="en-GB" sz="1200" b="1" kern="1200" noProof="0" dirty="0">
                <a:solidFill>
                  <a:srgbClr val="0A5D7A"/>
                </a:solidFill>
                <a:latin typeface="+mn-lt"/>
                <a:ea typeface="+mn-ea"/>
                <a:cs typeface="+mn-cs"/>
              </a:rPr>
              <a:t>. </a:t>
            </a:r>
          </a:p>
          <a:p>
            <a:pPr>
              <a:buClr>
                <a:srgbClr val="4A4A49"/>
              </a:buClr>
              <a:buSzPct val="150000"/>
              <a:tabLst>
                <a:tab pos="190500" algn="l"/>
              </a:tabLst>
              <a:defRPr/>
            </a:pPr>
            <a:r>
              <a:rPr lang="nl-NL" sz="1200" b="0" noProof="0" dirty="0">
                <a:solidFill>
                  <a:srgbClr val="4A4A49"/>
                </a:solidFill>
              </a:rPr>
              <a:t>Lorem ipsum dolor sit amet, consectetuer adipiscing elit. Aenean commodo ligula eget dolor. Aenean massa. Cum sociis natoque penatibus et magnis dis parturient montes, nascetur ridiculus mus. </a:t>
            </a:r>
            <a:endParaRPr lang="hr-HR" sz="1200" b="0" noProof="0" dirty="0">
              <a:solidFill>
                <a:srgbClr val="4A4A49"/>
              </a:solidFill>
            </a:endParaRPr>
          </a:p>
          <a:p>
            <a:pPr>
              <a:buClr>
                <a:srgbClr val="4A4A49"/>
              </a:buClr>
              <a:buSzPct val="150000"/>
              <a:tabLst>
                <a:tab pos="190500" algn="l"/>
              </a:tabLst>
              <a:defRPr/>
            </a:pPr>
            <a:r>
              <a:rPr lang="en-GB" sz="1200" b="1" kern="1200" noProof="0" dirty="0">
                <a:solidFill>
                  <a:srgbClr val="0A5D7A"/>
                </a:solidFill>
                <a:latin typeface="+mn-lt"/>
                <a:ea typeface="+mn-ea"/>
                <a:cs typeface="+mn-cs"/>
              </a:rPr>
              <a:t>Lorem ipsum </a:t>
            </a:r>
            <a:r>
              <a:rPr lang="en-GB" sz="1200" b="1" kern="1200" noProof="0" dirty="0" err="1">
                <a:solidFill>
                  <a:srgbClr val="0A5D7A"/>
                </a:solidFill>
                <a:latin typeface="+mn-lt"/>
                <a:ea typeface="+mn-ea"/>
                <a:cs typeface="+mn-cs"/>
              </a:rPr>
              <a:t>dolor</a:t>
            </a:r>
            <a:r>
              <a:rPr lang="en-GB" sz="1200" b="1" kern="1200" noProof="0" dirty="0">
                <a:solidFill>
                  <a:srgbClr val="0A5D7A"/>
                </a:solidFill>
                <a:latin typeface="+mn-lt"/>
                <a:ea typeface="+mn-ea"/>
                <a:cs typeface="+mn-cs"/>
              </a:rPr>
              <a:t> sit </a:t>
            </a:r>
            <a:r>
              <a:rPr lang="en-GB" sz="1200" b="1" kern="1200" noProof="0" dirty="0" err="1">
                <a:solidFill>
                  <a:srgbClr val="0A5D7A"/>
                </a:solidFill>
                <a:latin typeface="+mn-lt"/>
                <a:ea typeface="+mn-ea"/>
                <a:cs typeface="+mn-cs"/>
              </a:rPr>
              <a:t>amet</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consectetuer</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adipiscing</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elit</a:t>
            </a:r>
            <a:r>
              <a:rPr lang="en-GB" sz="1200" b="1" kern="1200" noProof="0" dirty="0">
                <a:solidFill>
                  <a:srgbClr val="0A5D7A"/>
                </a:solidFill>
                <a:latin typeface="+mn-lt"/>
                <a:ea typeface="+mn-ea"/>
                <a:cs typeface="+mn-cs"/>
              </a:rPr>
              <a:t>. </a:t>
            </a:r>
          </a:p>
          <a:p>
            <a:pPr lvl="0">
              <a:buClr>
                <a:srgbClr val="4A4A49"/>
              </a:buClr>
              <a:buSzPct val="150000"/>
              <a:tabLst>
                <a:tab pos="190500" algn="l"/>
              </a:tabLst>
              <a:defRPr/>
            </a:pPr>
            <a:r>
              <a:rPr lang="nl-NL" sz="1200" b="0" noProof="0" dirty="0">
                <a:solidFill>
                  <a:srgbClr val="4A4A49"/>
                </a:solidFill>
              </a:rPr>
              <a:t>Lorem ipsum dolor sit amet, consectetuer adipiscing elit. Aenean commodo ligula eget dolor. Aenean massa. Cum sociis natoque penatibus et magnis dis parturient montes, nascetur ridiculus mus.</a:t>
            </a:r>
            <a:endParaRPr lang="en-GB" sz="500" dirty="0"/>
          </a:p>
        </p:txBody>
      </p:sp>
      <p:sp>
        <p:nvSpPr>
          <p:cNvPr id="12" name="Text Placeholder 15">
            <a:extLst>
              <a:ext uri="{FF2B5EF4-FFF2-40B4-BE49-F238E27FC236}">
                <a16:creationId xmlns:a16="http://schemas.microsoft.com/office/drawing/2014/main" id="{818FD839-B1D0-48F2-B209-AA577E9C9711}"/>
              </a:ext>
            </a:extLst>
          </p:cNvPr>
          <p:cNvSpPr>
            <a:spLocks noGrp="1"/>
          </p:cNvSpPr>
          <p:nvPr>
            <p:ph type="body" sz="quarter" idx="13"/>
          </p:nvPr>
        </p:nvSpPr>
        <p:spPr>
          <a:xfrm>
            <a:off x="6529608" y="552450"/>
            <a:ext cx="5213343" cy="488950"/>
          </a:xfrm>
        </p:spPr>
        <p:txBody>
          <a:bodyPr/>
          <a:lstStyle/>
          <a:p>
            <a:r>
              <a:rPr lang="en-US"/>
              <a:t>Key takeaways</a:t>
            </a:r>
          </a:p>
          <a:p>
            <a:r>
              <a:rPr lang="en-US" sz="1800" b="1">
                <a:solidFill>
                  <a:srgbClr val="2D5C77"/>
                </a:solidFill>
              </a:rPr>
              <a:t>Prefab</a:t>
            </a:r>
            <a:endParaRPr lang="nl-NL" sz="1800" b="1">
              <a:solidFill>
                <a:srgbClr val="2D5C77"/>
              </a:solidFill>
            </a:endParaRPr>
          </a:p>
        </p:txBody>
      </p:sp>
      <p:pic>
        <p:nvPicPr>
          <p:cNvPr id="8" name="Tijdelijke aanduiding voor afbeelding 3">
            <a:extLst>
              <a:ext uri="{FF2B5EF4-FFF2-40B4-BE49-F238E27FC236}">
                <a16:creationId xmlns:a16="http://schemas.microsoft.com/office/drawing/2014/main" id="{D3A3B3CD-0345-42E5-8241-40A000F657EE}"/>
              </a:ext>
            </a:extLst>
          </p:cNvPr>
          <p:cNvPicPr>
            <a:picLocks noChangeAspect="1"/>
          </p:cNvPicPr>
          <p:nvPr/>
        </p:nvPicPr>
        <p:blipFill rotWithShape="1">
          <a:blip r:embed="rId2"/>
          <a:srcRect l="26874" t="14988" r="21641" b="14988"/>
          <a:stretch/>
        </p:blipFill>
        <p:spPr>
          <a:xfrm>
            <a:off x="0" y="0"/>
            <a:ext cx="5886450" cy="6858000"/>
          </a:xfrm>
          <a:prstGeom prst="rect">
            <a:avLst/>
          </a:prstGeom>
          <a:ln>
            <a:noFill/>
          </a:ln>
        </p:spPr>
      </p:pic>
      <p:sp>
        <p:nvSpPr>
          <p:cNvPr id="7" name="Tekstvak 33">
            <a:extLst>
              <a:ext uri="{FF2B5EF4-FFF2-40B4-BE49-F238E27FC236}">
                <a16:creationId xmlns:a16="http://schemas.microsoft.com/office/drawing/2014/main" id="{348D978F-9B0D-3451-8553-AB157850C50E}"/>
              </a:ext>
            </a:extLst>
          </p:cNvPr>
          <p:cNvSpPr txBox="1"/>
          <p:nvPr/>
        </p:nvSpPr>
        <p:spPr>
          <a:xfrm rot="19822261">
            <a:off x="2448690" y="3119776"/>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D9D9D9"/>
                </a:solidFill>
                <a:effectLst/>
                <a:uLnTx/>
                <a:uFillTx/>
                <a:latin typeface="Arial" panose="020B0604020202020204"/>
                <a:ea typeface="+mn-ea"/>
                <a:cs typeface="+mn-cs"/>
              </a:rPr>
              <a:t>DUMMY DATA	</a:t>
            </a:r>
          </a:p>
        </p:txBody>
      </p:sp>
    </p:spTree>
    <p:extLst>
      <p:ext uri="{BB962C8B-B14F-4D97-AF65-F5344CB8AC3E}">
        <p14:creationId xmlns:p14="http://schemas.microsoft.com/office/powerpoint/2010/main" val="425661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a:xfrm>
            <a:off x="444500" y="552450"/>
            <a:ext cx="6794496" cy="488950"/>
          </a:xfrm>
        </p:spPr>
        <p:txBody>
          <a:bodyPr/>
          <a:lstStyle/>
          <a:p>
            <a:r>
              <a:rPr lang="en-GB" dirty="0"/>
              <a:t>Index</a:t>
            </a:r>
          </a:p>
        </p:txBody>
      </p:sp>
      <p:graphicFrame>
        <p:nvGraphicFramePr>
          <p:cNvPr id="4" name="Tabel 3">
            <a:extLst>
              <a:ext uri="{FF2B5EF4-FFF2-40B4-BE49-F238E27FC236}">
                <a16:creationId xmlns:a16="http://schemas.microsoft.com/office/drawing/2014/main" id="{8FC756D9-15D3-4BC3-9883-F4C0FBAB5B3B}"/>
              </a:ext>
            </a:extLst>
          </p:cNvPr>
          <p:cNvGraphicFramePr>
            <a:graphicFrameLocks noGrp="1"/>
          </p:cNvGraphicFramePr>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dirty="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dirty="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dirty="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dirty="0">
                          <a:solidFill>
                            <a:schemeClr val="bg1"/>
                          </a:solidFill>
                        </a:rPr>
                        <a:t>Profile of the Mechanical installer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pPr algn="r"/>
                      <a:endParaRPr lang="en-GB" sz="1300" b="0" noProof="0" dirty="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991562291"/>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dirty="0">
                          <a:solidFill>
                            <a:schemeClr val="bg1"/>
                          </a:solidFill>
                        </a:rPr>
                        <a:t>Business development                            </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dirty="0">
                          <a:solidFill>
                            <a:schemeClr val="bg1"/>
                          </a:solidFill>
                        </a:rPr>
                        <a:t>Theme topic –</a:t>
                      </a:r>
                      <a:r>
                        <a:rPr lang="hr-HR" sz="1400" noProof="0" dirty="0">
                          <a:solidFill>
                            <a:schemeClr val="bg1"/>
                          </a:solidFill>
                        </a:rPr>
                        <a:t> </a:t>
                      </a:r>
                      <a:r>
                        <a:rPr lang="en-GB" sz="1400" noProof="0" dirty="0">
                          <a:solidFill>
                            <a:schemeClr val="bg1"/>
                          </a:solidFill>
                        </a:rPr>
                        <a:t>BIM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dirty="0"/>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dirty="0">
                          <a:solidFill>
                            <a:schemeClr val="bg1"/>
                          </a:solidFill>
                          <a:latin typeface="+mn-lt"/>
                          <a:ea typeface="+mn-ea"/>
                          <a:cs typeface="+mn-cs"/>
                        </a:rPr>
                        <a:t>Cross-country summary</a:t>
                      </a: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dirty="0"/>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dirty="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dirty="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dirty="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dirty="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dirty="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dirty="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dirty="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dirty="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pic>
        <p:nvPicPr>
          <p:cNvPr id="8" name="Picture 8" descr="Selective Focus Photo of Magnifying Glass">
            <a:extLst>
              <a:ext uri="{FF2B5EF4-FFF2-40B4-BE49-F238E27FC236}">
                <a16:creationId xmlns:a16="http://schemas.microsoft.com/office/drawing/2014/main" id="{C6CA2897-85CD-4015-B4BC-187590EFEAC8}"/>
              </a:ext>
            </a:extLst>
          </p:cNvPr>
          <p:cNvPicPr>
            <a:picLocks noGrp="1" noChangeAspect="1" noChangeArrowheads="1"/>
          </p:cNvPicPr>
          <p:nvPr>
            <p:ph type="pic" sz="quarter" idx="10"/>
          </p:nvPr>
        </p:nvPicPr>
        <p:blipFill>
          <a:blip r:embed="rId2">
            <a:alphaModFix amt="70000"/>
            <a:extLst>
              <a:ext uri="{BEBA8EAE-BF5A-486C-A8C5-ECC9F3942E4B}">
                <a14:imgProps xmlns:a14="http://schemas.microsoft.com/office/drawing/2010/main">
                  <a14:imgLayer r:embed="rId3">
                    <a14:imgEffect>
                      <a14:saturation sat="0"/>
                    </a14:imgEffect>
                    <a14:imgEffect>
                      <a14:brightnessContrast bright="-23000"/>
                    </a14:imgEffect>
                  </a14:imgLayer>
                </a14:imgProps>
              </a:ext>
              <a:ext uri="{28A0092B-C50C-407E-A947-70E740481C1C}">
                <a14:useLocalDpi xmlns:a14="http://schemas.microsoft.com/office/drawing/2010/main" val="0"/>
              </a:ext>
            </a:extLst>
          </a:blip>
          <a:srcRect t="12304" b="12304"/>
          <a:stretch>
            <a:fill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14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
</p:tagLst>
</file>

<file path=ppt/tags/tag10.xml><?xml version="1.0" encoding="utf-8"?>
<p:tagLst xmlns:a="http://schemas.openxmlformats.org/drawingml/2006/main" xmlns:r="http://schemas.openxmlformats.org/officeDocument/2006/relationships" xmlns:p="http://schemas.openxmlformats.org/presentationml/2006/main">
  <p:tag name="E_AT_INFO" val=" "/>
</p:tagLst>
</file>

<file path=ppt/tags/tag11.xml><?xml version="1.0" encoding="utf-8"?>
<p:tagLst xmlns:a="http://schemas.openxmlformats.org/drawingml/2006/main" xmlns:r="http://schemas.openxmlformats.org/officeDocument/2006/relationships" xmlns:p="http://schemas.openxmlformats.org/presentationml/2006/main">
  <p:tag name="E_AT_INFO" val=" "/>
</p:tagLst>
</file>

<file path=ppt/tags/tag12.xml><?xml version="1.0" encoding="utf-8"?>
<p:tagLst xmlns:a="http://schemas.openxmlformats.org/drawingml/2006/main" xmlns:r="http://schemas.openxmlformats.org/officeDocument/2006/relationships" xmlns:p="http://schemas.openxmlformats.org/presentationml/2006/main">
  <p:tag name="E_AT_INFO" val=" "/>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ags/tag5.xml><?xml version="1.0" encoding="utf-8"?>
<p:tagLst xmlns:a="http://schemas.openxmlformats.org/drawingml/2006/main" xmlns:r="http://schemas.openxmlformats.org/officeDocument/2006/relationships" xmlns:p="http://schemas.openxmlformats.org/presentationml/2006/main">
  <p:tag name="E_AT_INFO" val=" "/>
</p:tagLst>
</file>

<file path=ppt/tags/tag6.xml><?xml version="1.0" encoding="utf-8"?>
<p:tagLst xmlns:a="http://schemas.openxmlformats.org/drawingml/2006/main" xmlns:r="http://schemas.openxmlformats.org/officeDocument/2006/relationships" xmlns:p="http://schemas.openxmlformats.org/presentationml/2006/main">
  <p:tag name="E_AT_INFO" val=" "/>
</p:tagLst>
</file>

<file path=ppt/tags/tag7.xml><?xml version="1.0" encoding="utf-8"?>
<p:tagLst xmlns:a="http://schemas.openxmlformats.org/drawingml/2006/main" xmlns:r="http://schemas.openxmlformats.org/officeDocument/2006/relationships" xmlns:p="http://schemas.openxmlformats.org/presentationml/2006/main">
  <p:tag name="E_AT_INFO" val=" "/>
</p:tagLst>
</file>

<file path=ppt/tags/tag8.xml><?xml version="1.0" encoding="utf-8"?>
<p:tagLst xmlns:a="http://schemas.openxmlformats.org/drawingml/2006/main" xmlns:r="http://schemas.openxmlformats.org/officeDocument/2006/relationships" xmlns:p="http://schemas.openxmlformats.org/presentationml/2006/main">
  <p:tag name="E_AT_INFO" val=" "/>
</p:tagLst>
</file>

<file path=ppt/tags/tag9.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USP Marketing Consultancy">
  <a:themeElements>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l">
          <a:lnSpc>
            <a:spcPct val="90000"/>
          </a:lnSpc>
          <a:defRPr sz="1400" b="1" dirty="0" smtClean="0">
            <a:solidFill>
              <a:schemeClr val="accent2"/>
            </a:solidFill>
          </a:defRPr>
        </a:defPPr>
      </a:lstStyle>
    </a:txDef>
  </a:objectDefaults>
  <a:extraClrSchemeLst/>
  <a:extLst>
    <a:ext uri="{05A4C25C-085E-4340-85A3-A5531E510DB2}">
      <thm15:themeFamily xmlns:thm15="http://schemas.microsoft.com/office/thememl/2012/main" name="USP report" id="{958CF28E-AE2A-447F-8B76-F1EABD10C15B}" vid="{2CF62B74-D097-4568-890A-D4EAE9E6CB42}"/>
    </a:ext>
  </a:extLst>
</a:theme>
</file>

<file path=ppt/theme/theme2.xml><?xml version="1.0" encoding="utf-8"?>
<a:theme xmlns:a="http://schemas.openxmlformats.org/drawingml/2006/main" name="1_USP Marketing Consultancy">
  <a:themeElements>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l">
          <a:lnSpc>
            <a:spcPct val="90000"/>
          </a:lnSpc>
          <a:defRPr sz="1400" b="1" dirty="0" smtClean="0">
            <a:solidFill>
              <a:schemeClr val="accent2"/>
            </a:solidFill>
          </a:defRPr>
        </a:defPPr>
      </a:lstStyle>
    </a:txDef>
  </a:objectDefaults>
  <a:extraClrSchemeLst/>
  <a:extLst>
    <a:ext uri="{05A4C25C-085E-4340-85A3-A5531E510DB2}">
      <thm15:themeFamily xmlns:thm15="http://schemas.microsoft.com/office/thememl/2012/main" name="USP report" id="{958CF28E-AE2A-447F-8B76-F1EABD10C15B}" vid="{2CF62B74-D097-4568-890A-D4EAE9E6CB4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SP 1">
    <a:dk1>
      <a:srgbClr val="4A4A49"/>
    </a:dk1>
    <a:lt1>
      <a:srgbClr val="FFFFFF"/>
    </a:lt1>
    <a:dk2>
      <a:srgbClr val="4A4A49"/>
    </a:dk2>
    <a:lt2>
      <a:srgbClr val="B9C6CF"/>
    </a:lt2>
    <a:accent1>
      <a:srgbClr val="0A5D7A"/>
    </a:accent1>
    <a:accent2>
      <a:srgbClr val="5497BE"/>
    </a:accent2>
    <a:accent3>
      <a:srgbClr val="8DBDCB"/>
    </a:accent3>
    <a:accent4>
      <a:srgbClr val="0A5D7A"/>
    </a:accent4>
    <a:accent5>
      <a:srgbClr val="5497BE"/>
    </a:accent5>
    <a:accent6>
      <a:srgbClr val="8DBDCB"/>
    </a:accent6>
    <a:hlink>
      <a:srgbClr val="FFD002"/>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D447AFB69F54287FF1361C8D45988" ma:contentTypeVersion="14" ma:contentTypeDescription="Create a new document." ma:contentTypeScope="" ma:versionID="b8f098bca86296b0f6b513c36d7ca46e">
  <xsd:schema xmlns:xsd="http://www.w3.org/2001/XMLSchema" xmlns:xs="http://www.w3.org/2001/XMLSchema" xmlns:p="http://schemas.microsoft.com/office/2006/metadata/properties" xmlns:ns2="2d6fef5e-086b-45f4-bb33-adabada9a214" xmlns:ns3="31bc9de7-e6fb-4c61-942f-dacb1e06dc12" targetNamespace="http://schemas.microsoft.com/office/2006/metadata/properties" ma:root="true" ma:fieldsID="88986e057924ceae561e0867deaff205" ns2:_="" ns3:_="">
    <xsd:import namespace="2d6fef5e-086b-45f4-bb33-adabada9a214"/>
    <xsd:import namespace="31bc9de7-e6fb-4c61-942f-dacb1e06dc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fef5e-086b-45f4-bb33-adabada9a2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e77e9f-cdbc-4404-b7f7-ac31c1e1c840}" ma:internalName="TaxCatchAll" ma:showField="CatchAllData" ma:web="2d6fef5e-086b-45f4-bb33-adabada9a2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bc9de7-e6fb-4c61-942f-dacb1e06dc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e1da941-0a93-4b94-922e-be0c15f0a7c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bc9de7-e6fb-4c61-942f-dacb1e06dc12">
      <Terms xmlns="http://schemas.microsoft.com/office/infopath/2007/PartnerControls"/>
    </lcf76f155ced4ddcb4097134ff3c332f>
    <TaxCatchAll xmlns="2d6fef5e-086b-45f4-bb33-adabada9a214" xsi:nil="true"/>
    <MediaLengthInSeconds xmlns="31bc9de7-e6fb-4c61-942f-dacb1e06dc12" xsi:nil="true"/>
    <SharedWithUsers xmlns="2d6fef5e-086b-45f4-bb33-adabada9a21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8342B-1372-41AA-AD9C-2E82DDF7FA33}"/>
</file>

<file path=customXml/itemProps2.xml><?xml version="1.0" encoding="utf-8"?>
<ds:datastoreItem xmlns:ds="http://schemas.openxmlformats.org/officeDocument/2006/customXml" ds:itemID="{76872665-A839-4D98-919E-B08890A4BC1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3d9bc58-2255-4279-8ab9-1c8f0521f407"/>
    <ds:schemaRef ds:uri="084dceb8-d6cf-4b11-8e2c-256d9b1b15d3"/>
    <ds:schemaRef ds:uri="http://www.w3.org/XML/1998/namespace"/>
    <ds:schemaRef ds:uri="http://purl.org/dc/dcmitype/"/>
    <ds:schemaRef ds:uri="31bc9de7-e6fb-4c61-942f-dacb1e06dc12"/>
    <ds:schemaRef ds:uri="2d6fef5e-086b-45f4-bb33-adabada9a214"/>
  </ds:schemaRefs>
</ds:datastoreItem>
</file>

<file path=customXml/itemProps3.xml><?xml version="1.0" encoding="utf-8"?>
<ds:datastoreItem xmlns:ds="http://schemas.openxmlformats.org/officeDocument/2006/customXml" ds:itemID="{C002C49C-72F6-4C42-9C14-565CB8DB6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13518</TotalTime>
  <Words>4988</Words>
  <Application>Microsoft Office PowerPoint</Application>
  <PresentationFormat>Widescreen</PresentationFormat>
  <Paragraphs>862</Paragraphs>
  <Slides>45</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Arial Narrow</vt:lpstr>
      <vt:lpstr>Calibri</vt:lpstr>
      <vt:lpstr>USP Marketing Consultancy</vt:lpstr>
      <vt:lpstr>1_USP Marketing Consultancy</vt:lpstr>
      <vt:lpstr>Report European Mechanical Installation Monitor – Q2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Channel Report Q3 2019</dc:title>
  <dc:creator>Hanane Bouazzaoui</dc:creator>
  <cp:lastModifiedBy>Matija Sinković</cp:lastModifiedBy>
  <cp:revision>877</cp:revision>
  <cp:lastPrinted>2019-11-12T15:48:02Z</cp:lastPrinted>
  <dcterms:created xsi:type="dcterms:W3CDTF">2019-09-30T08:01:06Z</dcterms:created>
  <dcterms:modified xsi:type="dcterms:W3CDTF">2023-02-22T14:44:58Z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0x0101002D8D447AFB69F54287FF1361C8D45988</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