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0.xml" ContentType="application/vnd.openxmlformats-officedocument.themeOverride+xml"/>
  <Override PartName="/ppt/notesSlides/notesSlide8.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2.xml" ContentType="application/vnd.openxmlformats-officedocument.themeOverrid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3.xml" ContentType="application/vnd.openxmlformats-officedocument.themeOverrid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4.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5.xml" ContentType="application/vnd.openxmlformats-officedocument.themeOverrid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6.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7.xml" ContentType="application/vnd.openxmlformats-officedocument.themeOverrid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8.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charts/chart34.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9.xml" ContentType="application/vnd.openxmlformats-officedocument.themeOverride+xml"/>
  <Override PartName="/ppt/charts/chart35.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0.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36.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1.xml" ContentType="application/vnd.openxmlformats-officedocument.themeOverride+xml"/>
  <Override PartName="/ppt/charts/chart37.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2.xml" ContentType="application/vnd.openxmlformats-officedocument.themeOverride+xml"/>
  <Override PartName="/ppt/charts/chart38.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3.xml" ContentType="application/vnd.openxmlformats-officedocument.themeOverrid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4.xml" ContentType="application/vnd.openxmlformats-officedocument.themeOverride+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5.xml" ContentType="application/vnd.openxmlformats-officedocument.themeOverride+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6.xml" ContentType="application/vnd.openxmlformats-officedocument.themeOverrid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7.xml" ContentType="application/vnd.openxmlformats-officedocument.themeOverride+xml"/>
  <Override PartName="/ppt/tags/tag25.xml" ContentType="application/vnd.openxmlformats-officedocument.presentationml.tags+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8.xml" ContentType="application/vnd.openxmlformats-officedocument.themeOverride+xml"/>
  <Override PartName="/ppt/tags/tag26.xml" ContentType="application/vnd.openxmlformats-officedocument.presentationml.tags+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9.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40.xml" ContentType="application/vnd.openxmlformats-officedocument.themeOverrid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1.xml" ContentType="application/vnd.openxmlformats-officedocument.themeOverride+xml"/>
  <Override PartName="/ppt/tags/tag29.xml" ContentType="application/vnd.openxmlformats-officedocument.presentationml.tags+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2.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3.xml" ContentType="application/vnd.openxmlformats-officedocument.themeOverride+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4.xml" ContentType="application/vnd.openxmlformats-officedocument.themeOverride+xml"/>
  <Override PartName="/ppt/charts/chart50.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5.xml" ContentType="application/vnd.openxmlformats-officedocument.themeOverride+xml"/>
  <Override PartName="/ppt/charts/chart51.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6.xml" ContentType="application/vnd.openxmlformats-officedocument.themeOverride+xml"/>
  <Override PartName="/ppt/tags/tag32.xml" ContentType="application/vnd.openxmlformats-officedocument.presentationml.tags+xml"/>
  <Override PartName="/ppt/notesSlides/notesSlide11.xml" ContentType="application/vnd.openxmlformats-officedocument.presentationml.notesSlide+xml"/>
  <Override PartName="/ppt/charts/chart52.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7.xml" ContentType="application/vnd.openxmlformats-officedocument.themeOverride+xml"/>
  <Override PartName="/ppt/charts/chart53.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8.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rts/chart54.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9.xml" ContentType="application/vnd.openxmlformats-officedocument.themeOverride+xml"/>
  <Override PartName="/ppt/charts/chart55.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50.xml" ContentType="application/vnd.openxmlformats-officedocument.themeOverride+xml"/>
  <Override PartName="/ppt/charts/chart56.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1.xml" ContentType="application/vnd.openxmlformats-officedocument.themeOverride+xml"/>
  <Override PartName="/ppt/notesSlides/notesSlide12.xml" ContentType="application/vnd.openxmlformats-officedocument.presentationml.notesSlide+xml"/>
  <Override PartName="/ppt/charts/chart57.xml" ContentType="application/vnd.openxmlformats-officedocument.drawingml.chart+xml"/>
  <Override PartName="/ppt/theme/themeOverride52.xml" ContentType="application/vnd.openxmlformats-officedocument.themeOverride+xml"/>
  <Override PartName="/ppt/tags/tag36.xml" ContentType="application/vnd.openxmlformats-officedocument.presentationml.tags+xml"/>
  <Override PartName="/ppt/charts/chart58.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3.xml" ContentType="application/vnd.openxmlformats-officedocument.themeOverride+xml"/>
  <Override PartName="/ppt/charts/chart59.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4.xml" ContentType="application/vnd.openxmlformats-officedocument.themeOverride+xml"/>
  <Override PartName="/ppt/charts/chart60.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5.xml" ContentType="application/vnd.openxmlformats-officedocument.themeOverride+xml"/>
  <Override PartName="/ppt/charts/chart61.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6.xml" ContentType="application/vnd.openxmlformats-officedocument.themeOverride+xml"/>
  <Override PartName="/ppt/charts/chart62.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7.xml" ContentType="application/vnd.openxmlformats-officedocument.themeOverride+xml"/>
  <Override PartName="/ppt/charts/chart63.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8.xml" ContentType="application/vnd.openxmlformats-officedocument.themeOverride+xml"/>
  <Override PartName="/ppt/notesSlides/notesSlide13.xml" ContentType="application/vnd.openxmlformats-officedocument.presentationml.notesSlide+xml"/>
  <Override PartName="/ppt/charts/chart64.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11002" r:id="rId5"/>
    <p:sldId id="10833" r:id="rId6"/>
    <p:sldId id="10230" r:id="rId7"/>
    <p:sldId id="10834" r:id="rId8"/>
    <p:sldId id="11645" r:id="rId9"/>
    <p:sldId id="10837" r:id="rId10"/>
    <p:sldId id="11259" r:id="rId11"/>
    <p:sldId id="11358" r:id="rId12"/>
    <p:sldId id="11502" r:id="rId13"/>
    <p:sldId id="11183" r:id="rId14"/>
    <p:sldId id="11374" r:id="rId15"/>
    <p:sldId id="11732" r:id="rId16"/>
    <p:sldId id="11376" r:id="rId17"/>
    <p:sldId id="11253" r:id="rId18"/>
    <p:sldId id="11747" r:id="rId19"/>
    <p:sldId id="11503" r:id="rId20"/>
    <p:sldId id="11520" r:id="rId21"/>
    <p:sldId id="11382" r:id="rId22"/>
    <p:sldId id="11581" r:id="rId23"/>
    <p:sldId id="11582" r:id="rId24"/>
    <p:sldId id="11746" r:id="rId25"/>
    <p:sldId id="11505" r:id="rId26"/>
    <p:sldId id="11362" r:id="rId27"/>
    <p:sldId id="11646" r:id="rId28"/>
    <p:sldId id="11647" r:id="rId29"/>
    <p:sldId id="11648" r:id="rId30"/>
    <p:sldId id="11733" r:id="rId31"/>
    <p:sldId id="11584" r:id="rId32"/>
    <p:sldId id="11656" r:id="rId33"/>
    <p:sldId id="11657" r:id="rId34"/>
    <p:sldId id="11588" r:id="rId35"/>
    <p:sldId id="11658" r:id="rId36"/>
    <p:sldId id="11659" r:id="rId37"/>
    <p:sldId id="11590" r:id="rId38"/>
    <p:sldId id="11589" r:id="rId39"/>
    <p:sldId id="11660" r:id="rId40"/>
    <p:sldId id="11661" r:id="rId41"/>
    <p:sldId id="11655" r:id="rId42"/>
    <p:sldId id="11580" r:id="rId43"/>
    <p:sldId id="11592" r:id="rId44"/>
    <p:sldId id="11739" r:id="rId45"/>
    <p:sldId id="11470" r:id="rId46"/>
    <p:sldId id="10743" r:id="rId47"/>
    <p:sldId id="10686" r:id="rId48"/>
    <p:sldId id="10687" r:id="rId49"/>
    <p:sldId id="10705" r:id="rId50"/>
    <p:sldId id="10691" r:id="rId51"/>
    <p:sldId id="10240"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64" userDrawn="1">
          <p15:clr>
            <a:srgbClr val="A4A3A4"/>
          </p15:clr>
        </p15:guide>
        <p15:guide id="2" pos="7392" userDrawn="1">
          <p15:clr>
            <a:srgbClr val="A4A3A4"/>
          </p15:clr>
        </p15:guide>
        <p15:guide id="3" orient="horz" pos="4032" userDrawn="1">
          <p15:clr>
            <a:srgbClr val="A4A3A4"/>
          </p15:clr>
        </p15:guide>
        <p15:guide id="4" orient="horz" pos="346" userDrawn="1">
          <p15:clr>
            <a:srgbClr val="A4A3A4"/>
          </p15:clr>
        </p15:guide>
        <p15:guide id="5" orient="horz" pos="648" userDrawn="1">
          <p15:clr>
            <a:srgbClr val="A4A3A4"/>
          </p15:clr>
        </p15:guide>
        <p15:guide id="6" orient="horz" pos="912" userDrawn="1">
          <p15:clr>
            <a:srgbClr val="A4A3A4"/>
          </p15:clr>
        </p15:guide>
        <p15:guide id="7" orient="horz" pos="984" userDrawn="1">
          <p15:clr>
            <a:srgbClr val="A4A3A4"/>
          </p15:clr>
        </p15:guide>
        <p15:guide id="8" pos="3984" userDrawn="1">
          <p15:clr>
            <a:srgbClr val="A4A3A4"/>
          </p15:clr>
        </p15:guide>
        <p15:guide id="9" pos="2760" userDrawn="1">
          <p15:clr>
            <a:srgbClr val="A4A3A4"/>
          </p15:clr>
        </p15:guide>
        <p15:guide id="10" pos="2638" userDrawn="1">
          <p15:clr>
            <a:srgbClr val="A4A3A4"/>
          </p15:clr>
        </p15:guide>
        <p15:guide id="11" pos="2502" userDrawn="1">
          <p15:clr>
            <a:srgbClr val="A4A3A4"/>
          </p15:clr>
        </p15:guide>
        <p15:guide id="12" pos="5016" userDrawn="1">
          <p15:clr>
            <a:srgbClr val="A4A3A4"/>
          </p15:clr>
        </p15:guide>
        <p15:guide id="13" pos="4896" userDrawn="1">
          <p15:clr>
            <a:srgbClr val="A4A3A4"/>
          </p15:clr>
        </p15:guide>
        <p15:guide id="14" pos="5136" userDrawn="1">
          <p15:clr>
            <a:srgbClr val="A4A3A4"/>
          </p15:clr>
        </p15:guide>
        <p15:guide id="15" pos="2040" userDrawn="1">
          <p15:clr>
            <a:srgbClr val="A4A3A4"/>
          </p15:clr>
        </p15:guide>
        <p15:guide id="16" pos="6380" userDrawn="1">
          <p15:clr>
            <a:srgbClr val="A4A3A4"/>
          </p15:clr>
        </p15:guide>
        <p15:guide id="17" pos="3885" userDrawn="1">
          <p15:clr>
            <a:srgbClr val="A4A3A4"/>
          </p15:clr>
        </p15:guide>
        <p15:guide id="18" orient="horz" pos="1368" userDrawn="1">
          <p15:clr>
            <a:srgbClr val="A4A3A4"/>
          </p15:clr>
        </p15:guide>
        <p15:guide id="19" orient="horz" pos="1560" userDrawn="1">
          <p15:clr>
            <a:srgbClr val="A4A3A4"/>
          </p15:clr>
        </p15:guide>
        <p15:guide id="20" orient="horz" pos="33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EF271-0B96-5D91-CE76-FC9EC9A9587F}" name="Matija Sinković" initials="MS" userId="S::Sinkovic@usp-mc.nl::de3ac5a0-1af5-4ea1-86f9-91c5126697b2" providerId="AD"/>
  <p188:author id="{C0500CB8-AA9A-C1AB-CD3E-5577D8B206EB}" name="Valentino Vlahovic" initials="VV" userId="S::vlahovic@usp-mc.nl::97ad49f2-94a1-488e-b75f-c0a8d254269d" providerId="AD"/>
  <p188:author id="{A6CF4ECF-CA89-CE0F-A90D-14C96C5C3FBC}" name="Pieter Berg" initials="PB" userId="84388bd475cc454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rwin Sjollema" initials="GS" lastIdx="1" clrIdx="0">
    <p:extLst>
      <p:ext uri="{19B8F6BF-5375-455C-9EA6-DF929625EA0E}">
        <p15:presenceInfo xmlns:p15="http://schemas.microsoft.com/office/powerpoint/2012/main" userId="S::Sjollema@usp-mc.nl::7381c882-62c0-402c-9657-26a6468c13b0" providerId="AD"/>
      </p:ext>
    </p:extLst>
  </p:cmAuthor>
  <p:cmAuthor id="2" name="Ralitsa Ruseva" initials="RR" lastIdx="3" clrIdx="1">
    <p:extLst>
      <p:ext uri="{19B8F6BF-5375-455C-9EA6-DF929625EA0E}">
        <p15:presenceInfo xmlns:p15="http://schemas.microsoft.com/office/powerpoint/2012/main" userId="S::Ruseva@usp-mc.nl::3d0058b4-214b-4843-8c59-08e23e38c38a" providerId="AD"/>
      </p:ext>
    </p:extLst>
  </p:cmAuthor>
  <p:cmAuthor id="3" name="Pieter Berg" initials="PB" lastIdx="22" clrIdx="2">
    <p:extLst>
      <p:ext uri="{19B8F6BF-5375-455C-9EA6-DF929625EA0E}">
        <p15:presenceInfo xmlns:p15="http://schemas.microsoft.com/office/powerpoint/2012/main" userId="84388bd475cc4541" providerId="Windows Live"/>
      </p:ext>
    </p:extLst>
  </p:cmAuthor>
  <p:cmAuthor id="4" name="Christian Schrauwen" initials="CS" lastIdx="2" clrIdx="3">
    <p:extLst>
      <p:ext uri="{19B8F6BF-5375-455C-9EA6-DF929625EA0E}">
        <p15:presenceInfo xmlns:p15="http://schemas.microsoft.com/office/powerpoint/2012/main" userId="S::Schrauwen@usp-mc.nl::5fffa76b-88c8-40fd-b020-0403fc600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7BE"/>
    <a:srgbClr val="0A5D7A"/>
    <a:srgbClr val="EF7D00"/>
    <a:srgbClr val="E6E6E6"/>
    <a:srgbClr val="C00000"/>
    <a:srgbClr val="4A4A49"/>
    <a:srgbClr val="8B1919"/>
    <a:srgbClr val="921A1A"/>
    <a:srgbClr val="7F7F7F"/>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6820B-C156-455A-BDD2-BF5B3010AC9E}" v="223" dt="2022-11-17T10:57:17.0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44"/>
      </p:cViewPr>
      <p:guideLst>
        <p:guide pos="264"/>
        <p:guide pos="7392"/>
        <p:guide orient="horz" pos="4032"/>
        <p:guide orient="horz" pos="346"/>
        <p:guide orient="horz" pos="648"/>
        <p:guide orient="horz" pos="912"/>
        <p:guide orient="horz" pos="984"/>
        <p:guide pos="3984"/>
        <p:guide pos="2760"/>
        <p:guide pos="2638"/>
        <p:guide pos="2502"/>
        <p:guide pos="5016"/>
        <p:guide pos="4896"/>
        <p:guide pos="5136"/>
        <p:guide pos="2040"/>
        <p:guide pos="6380"/>
        <p:guide pos="3885"/>
        <p:guide orient="horz" pos="1368"/>
        <p:guide orient="horz" pos="1560"/>
        <p:guide orient="horz" pos="33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ne Bouazzaoui" userId="5de818e3-3573-47a0-b5df-b6c1012e6ddc" providerId="ADAL" clId="{C796820B-C156-455A-BDD2-BF5B3010AC9E}"/>
    <pc:docChg chg="undo custSel addSld delSld modSld">
      <pc:chgData name="Hanane Bouazzaoui" userId="5de818e3-3573-47a0-b5df-b6c1012e6ddc" providerId="ADAL" clId="{C796820B-C156-455A-BDD2-BF5B3010AC9E}" dt="2022-11-17T10:57:17.064" v="554"/>
      <pc:docMkLst>
        <pc:docMk/>
      </pc:docMkLst>
      <pc:sldChg chg="addSp modSp">
        <pc:chgData name="Hanane Bouazzaoui" userId="5de818e3-3573-47a0-b5df-b6c1012e6ddc" providerId="ADAL" clId="{C796820B-C156-455A-BDD2-BF5B3010AC9E}" dt="2022-11-17T10:56:37.393" v="531"/>
        <pc:sldMkLst>
          <pc:docMk/>
          <pc:sldMk cId="3272412009" sldId="11183"/>
        </pc:sldMkLst>
        <pc:spChg chg="add mod">
          <ac:chgData name="Hanane Bouazzaoui" userId="5de818e3-3573-47a0-b5df-b6c1012e6ddc" providerId="ADAL" clId="{C796820B-C156-455A-BDD2-BF5B3010AC9E}" dt="2022-11-17T10:56:37.393" v="531"/>
          <ac:spMkLst>
            <pc:docMk/>
            <pc:sldMk cId="3272412009" sldId="11183"/>
            <ac:spMk id="2" creationId="{B8B82613-F0CD-2B43-CD63-9F411D1D6F3B}"/>
          </ac:spMkLst>
        </pc:spChg>
        <pc:graphicFrameChg chg="mod">
          <ac:chgData name="Hanane Bouazzaoui" userId="5de818e3-3573-47a0-b5df-b6c1012e6ddc" providerId="ADAL" clId="{C796820B-C156-455A-BDD2-BF5B3010AC9E}" dt="2022-11-17T10:02:30.010" v="25"/>
          <ac:graphicFrameMkLst>
            <pc:docMk/>
            <pc:sldMk cId="3272412009" sldId="11183"/>
            <ac:graphicFrameMk id="29" creationId="{255021F1-4FA4-42BC-9555-82084F3CA45E}"/>
          </ac:graphicFrameMkLst>
        </pc:graphicFrameChg>
        <pc:graphicFrameChg chg="mod">
          <ac:chgData name="Hanane Bouazzaoui" userId="5de818e3-3573-47a0-b5df-b6c1012e6ddc" providerId="ADAL" clId="{C796820B-C156-455A-BDD2-BF5B3010AC9E}" dt="2022-11-17T10:02:33.579" v="26"/>
          <ac:graphicFrameMkLst>
            <pc:docMk/>
            <pc:sldMk cId="3272412009" sldId="11183"/>
            <ac:graphicFrameMk id="37" creationId="{C639E160-5EFF-40DF-9D2B-F961A5477A10}"/>
          </ac:graphicFrameMkLst>
        </pc:graphicFrameChg>
      </pc:sldChg>
      <pc:sldChg chg="del">
        <pc:chgData name="Hanane Bouazzaoui" userId="5de818e3-3573-47a0-b5df-b6c1012e6ddc" providerId="ADAL" clId="{C796820B-C156-455A-BDD2-BF5B3010AC9E}" dt="2022-11-17T10:04:52.660" v="45" actId="47"/>
        <pc:sldMkLst>
          <pc:docMk/>
          <pc:sldMk cId="1313405355" sldId="11194"/>
        </pc:sldMkLst>
      </pc:sldChg>
      <pc:sldChg chg="del">
        <pc:chgData name="Hanane Bouazzaoui" userId="5de818e3-3573-47a0-b5df-b6c1012e6ddc" providerId="ADAL" clId="{C796820B-C156-455A-BDD2-BF5B3010AC9E}" dt="2022-11-17T10:02:50.736" v="28" actId="47"/>
        <pc:sldMkLst>
          <pc:docMk/>
          <pc:sldMk cId="1672047142" sldId="11245"/>
        </pc:sldMkLst>
      </pc:sldChg>
      <pc:sldChg chg="del">
        <pc:chgData name="Hanane Bouazzaoui" userId="5de818e3-3573-47a0-b5df-b6c1012e6ddc" providerId="ADAL" clId="{C796820B-C156-455A-BDD2-BF5B3010AC9E}" dt="2022-11-17T10:02:50.736" v="28" actId="47"/>
        <pc:sldMkLst>
          <pc:docMk/>
          <pc:sldMk cId="3972101312" sldId="11246"/>
        </pc:sldMkLst>
      </pc:sldChg>
      <pc:sldChg chg="del">
        <pc:chgData name="Hanane Bouazzaoui" userId="5de818e3-3573-47a0-b5df-b6c1012e6ddc" providerId="ADAL" clId="{C796820B-C156-455A-BDD2-BF5B3010AC9E}" dt="2022-11-17T10:02:50.736" v="28" actId="47"/>
        <pc:sldMkLst>
          <pc:docMk/>
          <pc:sldMk cId="3953019936" sldId="11247"/>
        </pc:sldMkLst>
      </pc:sldChg>
      <pc:sldChg chg="del">
        <pc:chgData name="Hanane Bouazzaoui" userId="5de818e3-3573-47a0-b5df-b6c1012e6ddc" providerId="ADAL" clId="{C796820B-C156-455A-BDD2-BF5B3010AC9E}" dt="2022-11-17T10:02:50.736" v="28" actId="47"/>
        <pc:sldMkLst>
          <pc:docMk/>
          <pc:sldMk cId="1720175243" sldId="11248"/>
        </pc:sldMkLst>
      </pc:sldChg>
      <pc:sldChg chg="del">
        <pc:chgData name="Hanane Bouazzaoui" userId="5de818e3-3573-47a0-b5df-b6c1012e6ddc" providerId="ADAL" clId="{C796820B-C156-455A-BDD2-BF5B3010AC9E}" dt="2022-11-17T10:02:50.736" v="28" actId="47"/>
        <pc:sldMkLst>
          <pc:docMk/>
          <pc:sldMk cId="3993628560" sldId="11249"/>
        </pc:sldMkLst>
      </pc:sldChg>
      <pc:sldChg chg="del">
        <pc:chgData name="Hanane Bouazzaoui" userId="5de818e3-3573-47a0-b5df-b6c1012e6ddc" providerId="ADAL" clId="{C796820B-C156-455A-BDD2-BF5B3010AC9E}" dt="2022-11-17T10:02:50.736" v="28" actId="47"/>
        <pc:sldMkLst>
          <pc:docMk/>
          <pc:sldMk cId="2684773033" sldId="11250"/>
        </pc:sldMkLst>
      </pc:sldChg>
      <pc:sldChg chg="add">
        <pc:chgData name="Hanane Bouazzaoui" userId="5de818e3-3573-47a0-b5df-b6c1012e6ddc" providerId="ADAL" clId="{C796820B-C156-455A-BDD2-BF5B3010AC9E}" dt="2022-11-17T10:03:54.098" v="35"/>
        <pc:sldMkLst>
          <pc:docMk/>
          <pc:sldMk cId="3030559011" sldId="11253"/>
        </pc:sldMkLst>
      </pc:sldChg>
      <pc:sldChg chg="del">
        <pc:chgData name="Hanane Bouazzaoui" userId="5de818e3-3573-47a0-b5df-b6c1012e6ddc" providerId="ADAL" clId="{C796820B-C156-455A-BDD2-BF5B3010AC9E}" dt="2022-11-17T10:04:00.008" v="36" actId="47"/>
        <pc:sldMkLst>
          <pc:docMk/>
          <pc:sldMk cId="3421426246" sldId="11254"/>
        </pc:sldMkLst>
      </pc:sldChg>
      <pc:sldChg chg="del">
        <pc:chgData name="Hanane Bouazzaoui" userId="5de818e3-3573-47a0-b5df-b6c1012e6ddc" providerId="ADAL" clId="{C796820B-C156-455A-BDD2-BF5B3010AC9E}" dt="2022-11-17T10:04:52.660" v="45" actId="47"/>
        <pc:sldMkLst>
          <pc:docMk/>
          <pc:sldMk cId="3549070516" sldId="11255"/>
        </pc:sldMkLst>
      </pc:sldChg>
      <pc:sldChg chg="del">
        <pc:chgData name="Hanane Bouazzaoui" userId="5de818e3-3573-47a0-b5df-b6c1012e6ddc" providerId="ADAL" clId="{C796820B-C156-455A-BDD2-BF5B3010AC9E}" dt="2022-11-17T10:04:52.660" v="45" actId="47"/>
        <pc:sldMkLst>
          <pc:docMk/>
          <pc:sldMk cId="4049363910" sldId="11256"/>
        </pc:sldMkLst>
      </pc:sldChg>
      <pc:sldChg chg="del">
        <pc:chgData name="Hanane Bouazzaoui" userId="5de818e3-3573-47a0-b5df-b6c1012e6ddc" providerId="ADAL" clId="{C796820B-C156-455A-BDD2-BF5B3010AC9E}" dt="2022-11-17T10:04:52.660" v="45" actId="47"/>
        <pc:sldMkLst>
          <pc:docMk/>
          <pc:sldMk cId="1304916451" sldId="11257"/>
        </pc:sldMkLst>
      </pc:sldChg>
      <pc:sldChg chg="del">
        <pc:chgData name="Hanane Bouazzaoui" userId="5de818e3-3573-47a0-b5df-b6c1012e6ddc" providerId="ADAL" clId="{C796820B-C156-455A-BDD2-BF5B3010AC9E}" dt="2022-11-17T10:04:52.660" v="45" actId="47"/>
        <pc:sldMkLst>
          <pc:docMk/>
          <pc:sldMk cId="405001857" sldId="11258"/>
        </pc:sldMkLst>
      </pc:sldChg>
      <pc:sldChg chg="addSp modSp mod">
        <pc:chgData name="Hanane Bouazzaoui" userId="5de818e3-3573-47a0-b5df-b6c1012e6ddc" providerId="ADAL" clId="{C796820B-C156-455A-BDD2-BF5B3010AC9E}" dt="2022-11-17T10:56:33.150" v="529"/>
        <pc:sldMkLst>
          <pc:docMk/>
          <pc:sldMk cId="330416502" sldId="11259"/>
        </pc:sldMkLst>
        <pc:spChg chg="add mod">
          <ac:chgData name="Hanane Bouazzaoui" userId="5de818e3-3573-47a0-b5df-b6c1012e6ddc" providerId="ADAL" clId="{C796820B-C156-455A-BDD2-BF5B3010AC9E}" dt="2022-11-17T10:56:33.150" v="529"/>
          <ac:spMkLst>
            <pc:docMk/>
            <pc:sldMk cId="330416502" sldId="11259"/>
            <ac:spMk id="2" creationId="{B93A0CA8-9478-53EA-6944-158223D3F926}"/>
          </ac:spMkLst>
        </pc:spChg>
        <pc:graphicFrameChg chg="mod modGraphic">
          <ac:chgData name="Hanane Bouazzaoui" userId="5de818e3-3573-47a0-b5df-b6c1012e6ddc" providerId="ADAL" clId="{C796820B-C156-455A-BDD2-BF5B3010AC9E}" dt="2022-11-17T10:00:05.957" v="3" actId="6549"/>
          <ac:graphicFrameMkLst>
            <pc:docMk/>
            <pc:sldMk cId="330416502" sldId="11259"/>
            <ac:graphicFrameMk id="6" creationId="{91A9A029-27C4-4FA0-91AF-EC2E57A55103}"/>
          </ac:graphicFrameMkLst>
        </pc:graphicFrameChg>
        <pc:graphicFrameChg chg="mod">
          <ac:chgData name="Hanane Bouazzaoui" userId="5de818e3-3573-47a0-b5df-b6c1012e6ddc" providerId="ADAL" clId="{C796820B-C156-455A-BDD2-BF5B3010AC9E}" dt="2022-11-17T10:01:27.020" v="16" actId="207"/>
          <ac:graphicFrameMkLst>
            <pc:docMk/>
            <pc:sldMk cId="330416502" sldId="11259"/>
            <ac:graphicFrameMk id="26" creationId="{D12672D0-9529-4782-B736-9BC32EB431DE}"/>
          </ac:graphicFrameMkLst>
        </pc:graphicFrameChg>
      </pc:sldChg>
      <pc:sldChg chg="addSp modSp mod">
        <pc:chgData name="Hanane Bouazzaoui" userId="5de818e3-3573-47a0-b5df-b6c1012e6ddc" providerId="ADAL" clId="{C796820B-C156-455A-BDD2-BF5B3010AC9E}" dt="2022-11-17T10:56:35.760" v="530"/>
        <pc:sldMkLst>
          <pc:docMk/>
          <pc:sldMk cId="2144251050" sldId="11358"/>
        </pc:sldMkLst>
        <pc:spChg chg="add mod">
          <ac:chgData name="Hanane Bouazzaoui" userId="5de818e3-3573-47a0-b5df-b6c1012e6ddc" providerId="ADAL" clId="{C796820B-C156-455A-BDD2-BF5B3010AC9E}" dt="2022-11-17T10:56:35.760" v="530"/>
          <ac:spMkLst>
            <pc:docMk/>
            <pc:sldMk cId="2144251050" sldId="11358"/>
            <ac:spMk id="2" creationId="{EBDD3A96-60CF-D10F-7FE0-02E3FAF29225}"/>
          </ac:spMkLst>
        </pc:spChg>
        <pc:graphicFrameChg chg="mod">
          <ac:chgData name="Hanane Bouazzaoui" userId="5de818e3-3573-47a0-b5df-b6c1012e6ddc" providerId="ADAL" clId="{C796820B-C156-455A-BDD2-BF5B3010AC9E}" dt="2022-11-17T10:01:41.698" v="17"/>
          <ac:graphicFrameMkLst>
            <pc:docMk/>
            <pc:sldMk cId="2144251050" sldId="11358"/>
            <ac:graphicFrameMk id="17" creationId="{50BED35D-B9BD-4BED-BD6E-C5408AF484CA}"/>
          </ac:graphicFrameMkLst>
        </pc:graphicFrameChg>
      </pc:sldChg>
      <pc:sldChg chg="addSp delSp modSp mod">
        <pc:chgData name="Hanane Bouazzaoui" userId="5de818e3-3573-47a0-b5df-b6c1012e6ddc" providerId="ADAL" clId="{C796820B-C156-455A-BDD2-BF5B3010AC9E}" dt="2022-11-17T10:56:47.811" v="536"/>
        <pc:sldMkLst>
          <pc:docMk/>
          <pc:sldMk cId="3216605574" sldId="11362"/>
        </pc:sldMkLst>
        <pc:spChg chg="add mod">
          <ac:chgData name="Hanane Bouazzaoui" userId="5de818e3-3573-47a0-b5df-b6c1012e6ddc" providerId="ADAL" clId="{C796820B-C156-455A-BDD2-BF5B3010AC9E}" dt="2022-11-17T10:56:47.811" v="536"/>
          <ac:spMkLst>
            <pc:docMk/>
            <pc:sldMk cId="3216605574" sldId="11362"/>
            <ac:spMk id="4" creationId="{339DC7A3-2409-9190-48F3-6FE5EAA56139}"/>
          </ac:spMkLst>
        </pc:spChg>
        <pc:spChg chg="mod">
          <ac:chgData name="Hanane Bouazzaoui" userId="5de818e3-3573-47a0-b5df-b6c1012e6ddc" providerId="ADAL" clId="{C796820B-C156-455A-BDD2-BF5B3010AC9E}" dt="2022-11-17T10:05:53.551" v="52"/>
          <ac:spMkLst>
            <pc:docMk/>
            <pc:sldMk cId="3216605574" sldId="11362"/>
            <ac:spMk id="18" creationId="{3602BD53-B512-4EF8-9CED-030AC3020E82}"/>
          </ac:spMkLst>
        </pc:spChg>
        <pc:graphicFrameChg chg="add mod">
          <ac:chgData name="Hanane Bouazzaoui" userId="5de818e3-3573-47a0-b5df-b6c1012e6ddc" providerId="ADAL" clId="{C796820B-C156-455A-BDD2-BF5B3010AC9E}" dt="2022-11-17T10:15:57.723" v="191" actId="1076"/>
          <ac:graphicFrameMkLst>
            <pc:docMk/>
            <pc:sldMk cId="3216605574" sldId="11362"/>
            <ac:graphicFrameMk id="3" creationId="{61BE1B88-3E0B-3D6C-1CCA-6DF6EE5172E4}"/>
          </ac:graphicFrameMkLst>
        </pc:graphicFrameChg>
        <pc:graphicFrameChg chg="del">
          <ac:chgData name="Hanane Bouazzaoui" userId="5de818e3-3573-47a0-b5df-b6c1012e6ddc" providerId="ADAL" clId="{C796820B-C156-455A-BDD2-BF5B3010AC9E}" dt="2022-11-17T10:15:34.473" v="189" actId="478"/>
          <ac:graphicFrameMkLst>
            <pc:docMk/>
            <pc:sldMk cId="3216605574" sldId="11362"/>
            <ac:graphicFrameMk id="4" creationId="{AFFC2D02-98ED-E3D8-6C58-75CDB181943A}"/>
          </ac:graphicFrameMkLst>
        </pc:graphicFrameChg>
        <pc:graphicFrameChg chg="add mod">
          <ac:chgData name="Hanane Bouazzaoui" userId="5de818e3-3573-47a0-b5df-b6c1012e6ddc" providerId="ADAL" clId="{C796820B-C156-455A-BDD2-BF5B3010AC9E}" dt="2022-11-17T10:16:03.690" v="193" actId="1076"/>
          <ac:graphicFrameMkLst>
            <pc:docMk/>
            <pc:sldMk cId="3216605574" sldId="11362"/>
            <ac:graphicFrameMk id="6" creationId="{0BE4D688-1BE1-419F-F0A3-B5CB17363758}"/>
          </ac:graphicFrameMkLst>
        </pc:graphicFrameChg>
        <pc:graphicFrameChg chg="add mod">
          <ac:chgData name="Hanane Bouazzaoui" userId="5de818e3-3573-47a0-b5df-b6c1012e6ddc" providerId="ADAL" clId="{C796820B-C156-455A-BDD2-BF5B3010AC9E}" dt="2022-11-17T10:16:21.565" v="195" actId="1076"/>
          <ac:graphicFrameMkLst>
            <pc:docMk/>
            <pc:sldMk cId="3216605574" sldId="11362"/>
            <ac:graphicFrameMk id="7" creationId="{555D8DCE-B43C-D40D-5337-E66950BBC67B}"/>
          </ac:graphicFrameMkLst>
        </pc:graphicFrameChg>
        <pc:graphicFrameChg chg="del">
          <ac:chgData name="Hanane Bouazzaoui" userId="5de818e3-3573-47a0-b5df-b6c1012e6ddc" providerId="ADAL" clId="{C796820B-C156-455A-BDD2-BF5B3010AC9E}" dt="2022-11-17T10:15:34.473" v="189" actId="478"/>
          <ac:graphicFrameMkLst>
            <pc:docMk/>
            <pc:sldMk cId="3216605574" sldId="11362"/>
            <ac:graphicFrameMk id="8" creationId="{B7DCEDAA-9FD6-1107-67DC-9D695179F362}"/>
          </ac:graphicFrameMkLst>
        </pc:graphicFrameChg>
        <pc:graphicFrameChg chg="del">
          <ac:chgData name="Hanane Bouazzaoui" userId="5de818e3-3573-47a0-b5df-b6c1012e6ddc" providerId="ADAL" clId="{C796820B-C156-455A-BDD2-BF5B3010AC9E}" dt="2022-11-17T10:15:34.473" v="189" actId="478"/>
          <ac:graphicFrameMkLst>
            <pc:docMk/>
            <pc:sldMk cId="3216605574" sldId="11362"/>
            <ac:graphicFrameMk id="9" creationId="{4D9EECF8-F463-CB03-4821-8CA8DC306AF1}"/>
          </ac:graphicFrameMkLst>
        </pc:graphicFrameChg>
      </pc:sldChg>
      <pc:sldChg chg="add">
        <pc:chgData name="Hanane Bouazzaoui" userId="5de818e3-3573-47a0-b5df-b6c1012e6ddc" providerId="ADAL" clId="{C796820B-C156-455A-BDD2-BF5B3010AC9E}" dt="2022-11-17T10:02:45.833" v="27"/>
        <pc:sldMkLst>
          <pc:docMk/>
          <pc:sldMk cId="1941211683" sldId="11374"/>
        </pc:sldMkLst>
      </pc:sldChg>
      <pc:sldChg chg="delSp modSp add mod">
        <pc:chgData name="Hanane Bouazzaoui" userId="5de818e3-3573-47a0-b5df-b6c1012e6ddc" providerId="ADAL" clId="{C796820B-C156-455A-BDD2-BF5B3010AC9E}" dt="2022-11-17T10:03:21.710" v="32" actId="478"/>
        <pc:sldMkLst>
          <pc:docMk/>
          <pc:sldMk cId="225254062" sldId="11376"/>
        </pc:sldMkLst>
        <pc:spChg chg="mod">
          <ac:chgData name="Hanane Bouazzaoui" userId="5de818e3-3573-47a0-b5df-b6c1012e6ddc" providerId="ADAL" clId="{C796820B-C156-455A-BDD2-BF5B3010AC9E}" dt="2022-11-17T10:03:13.441" v="31" actId="20577"/>
          <ac:spMkLst>
            <pc:docMk/>
            <pc:sldMk cId="225254062" sldId="11376"/>
            <ac:spMk id="11" creationId="{B99BCB05-F06A-45C2-A9F2-6BBCA6C977C2}"/>
          </ac:spMkLst>
        </pc:spChg>
        <pc:spChg chg="del">
          <ac:chgData name="Hanane Bouazzaoui" userId="5de818e3-3573-47a0-b5df-b6c1012e6ddc" providerId="ADAL" clId="{C796820B-C156-455A-BDD2-BF5B3010AC9E}" dt="2022-11-17T10:03:21.710" v="32" actId="478"/>
          <ac:spMkLst>
            <pc:docMk/>
            <pc:sldMk cId="225254062" sldId="11376"/>
            <ac:spMk id="24" creationId="{88974190-5D4E-452A-876A-AFA9F0BA4B25}"/>
          </ac:spMkLst>
        </pc:spChg>
      </pc:sldChg>
      <pc:sldChg chg="addSp modSp mod">
        <pc:chgData name="Hanane Bouazzaoui" userId="5de818e3-3573-47a0-b5df-b6c1012e6ddc" providerId="ADAL" clId="{C796820B-C156-455A-BDD2-BF5B3010AC9E}" dt="2022-11-17T10:56:41.322" v="532"/>
        <pc:sldMkLst>
          <pc:docMk/>
          <pc:sldMk cId="829124198" sldId="11382"/>
        </pc:sldMkLst>
        <pc:spChg chg="add mod">
          <ac:chgData name="Hanane Bouazzaoui" userId="5de818e3-3573-47a0-b5df-b6c1012e6ddc" providerId="ADAL" clId="{C796820B-C156-455A-BDD2-BF5B3010AC9E}" dt="2022-11-17T10:56:41.322" v="532"/>
          <ac:spMkLst>
            <pc:docMk/>
            <pc:sldMk cId="829124198" sldId="11382"/>
            <ac:spMk id="2" creationId="{D6F25592-730B-FF96-76DF-99A3049CFDE2}"/>
          </ac:spMkLst>
        </pc:spChg>
        <pc:spChg chg="mod">
          <ac:chgData name="Hanane Bouazzaoui" userId="5de818e3-3573-47a0-b5df-b6c1012e6ddc" providerId="ADAL" clId="{C796820B-C156-455A-BDD2-BF5B3010AC9E}" dt="2022-11-17T10:05:26.750" v="46"/>
          <ac:spMkLst>
            <pc:docMk/>
            <pc:sldMk cId="829124198" sldId="11382"/>
            <ac:spMk id="26" creationId="{AEB331FA-438E-473F-88B5-29D9A2C2A0BC}"/>
          </ac:spMkLst>
        </pc:spChg>
        <pc:graphicFrameChg chg="mod">
          <ac:chgData name="Hanane Bouazzaoui" userId="5de818e3-3573-47a0-b5df-b6c1012e6ddc" providerId="ADAL" clId="{C796820B-C156-455A-BDD2-BF5B3010AC9E}" dt="2022-11-17T10:07:23.481" v="68" actId="108"/>
          <ac:graphicFrameMkLst>
            <pc:docMk/>
            <pc:sldMk cId="829124198" sldId="11382"/>
            <ac:graphicFrameMk id="27" creationId="{A1B3AFF4-8288-5D1C-B5C5-B6060BD8186F}"/>
          </ac:graphicFrameMkLst>
        </pc:graphicFrameChg>
      </pc:sldChg>
      <pc:sldChg chg="addSp delSp modSp mod">
        <pc:chgData name="Hanane Bouazzaoui" userId="5de818e3-3573-47a0-b5df-b6c1012e6ddc" providerId="ADAL" clId="{C796820B-C156-455A-BDD2-BF5B3010AC9E}" dt="2022-11-17T10:56:49.233" v="537"/>
        <pc:sldMkLst>
          <pc:docMk/>
          <pc:sldMk cId="2194500159" sldId="11505"/>
        </pc:sldMkLst>
        <pc:spChg chg="add mod">
          <ac:chgData name="Hanane Bouazzaoui" userId="5de818e3-3573-47a0-b5df-b6c1012e6ddc" providerId="ADAL" clId="{C796820B-C156-455A-BDD2-BF5B3010AC9E}" dt="2022-11-17T10:56:49.233" v="537"/>
          <ac:spMkLst>
            <pc:docMk/>
            <pc:sldMk cId="2194500159" sldId="11505"/>
            <ac:spMk id="2" creationId="{65569FBC-365D-6C4C-1940-8609977A6DF1}"/>
          </ac:spMkLst>
        </pc:spChg>
        <pc:spChg chg="mod">
          <ac:chgData name="Hanane Bouazzaoui" userId="5de818e3-3573-47a0-b5df-b6c1012e6ddc" providerId="ADAL" clId="{C796820B-C156-455A-BDD2-BF5B3010AC9E}" dt="2022-11-17T10:13:42.010" v="162" actId="20577"/>
          <ac:spMkLst>
            <pc:docMk/>
            <pc:sldMk cId="2194500159" sldId="11505"/>
            <ac:spMk id="28" creationId="{08CBDA6B-1A03-4ADA-941A-74612EE038C8}"/>
          </ac:spMkLst>
        </pc:spChg>
        <pc:spChg chg="mod">
          <ac:chgData name="Hanane Bouazzaoui" userId="5de818e3-3573-47a0-b5df-b6c1012e6ddc" providerId="ADAL" clId="{C796820B-C156-455A-BDD2-BF5B3010AC9E}" dt="2022-11-17T10:05:49.245" v="51" actId="6549"/>
          <ac:spMkLst>
            <pc:docMk/>
            <pc:sldMk cId="2194500159" sldId="11505"/>
            <ac:spMk id="49" creationId="{83DB6B82-2980-4367-A0DE-B87FF4449AE5}"/>
          </ac:spMkLst>
        </pc:spChg>
        <pc:spChg chg="mod">
          <ac:chgData name="Hanane Bouazzaoui" userId="5de818e3-3573-47a0-b5df-b6c1012e6ddc" providerId="ADAL" clId="{C796820B-C156-455A-BDD2-BF5B3010AC9E}" dt="2022-11-17T10:13:47.168" v="164" actId="20577"/>
          <ac:spMkLst>
            <pc:docMk/>
            <pc:sldMk cId="2194500159" sldId="11505"/>
            <ac:spMk id="54" creationId="{6F87498C-CD30-47F2-8A62-84E7995BD80D}"/>
          </ac:spMkLst>
        </pc:spChg>
        <pc:spChg chg="mod">
          <ac:chgData name="Hanane Bouazzaoui" userId="5de818e3-3573-47a0-b5df-b6c1012e6ddc" providerId="ADAL" clId="{C796820B-C156-455A-BDD2-BF5B3010AC9E}" dt="2022-11-17T10:13:51.701" v="172" actId="20577"/>
          <ac:spMkLst>
            <pc:docMk/>
            <pc:sldMk cId="2194500159" sldId="11505"/>
            <ac:spMk id="59" creationId="{21156FD6-AFEF-4CE7-82BA-E578C937DA78}"/>
          </ac:spMkLst>
        </pc:spChg>
        <pc:spChg chg="mod">
          <ac:chgData name="Hanane Bouazzaoui" userId="5de818e3-3573-47a0-b5df-b6c1012e6ddc" providerId="ADAL" clId="{C796820B-C156-455A-BDD2-BF5B3010AC9E}" dt="2022-11-17T10:13:53.907" v="174" actId="20577"/>
          <ac:spMkLst>
            <pc:docMk/>
            <pc:sldMk cId="2194500159" sldId="11505"/>
            <ac:spMk id="64" creationId="{813145CB-49B3-4152-ABB2-92D296DB2425}"/>
          </ac:spMkLst>
        </pc:spChg>
        <pc:spChg chg="mod">
          <ac:chgData name="Hanane Bouazzaoui" userId="5de818e3-3573-47a0-b5df-b6c1012e6ddc" providerId="ADAL" clId="{C796820B-C156-455A-BDD2-BF5B3010AC9E}" dt="2022-11-17T10:13:55.353" v="176" actId="20577"/>
          <ac:spMkLst>
            <pc:docMk/>
            <pc:sldMk cId="2194500159" sldId="11505"/>
            <ac:spMk id="69" creationId="{2814CD31-ED6A-4090-89E0-B9E103226955}"/>
          </ac:spMkLst>
        </pc:spChg>
        <pc:spChg chg="mod">
          <ac:chgData name="Hanane Bouazzaoui" userId="5de818e3-3573-47a0-b5df-b6c1012e6ddc" providerId="ADAL" clId="{C796820B-C156-455A-BDD2-BF5B3010AC9E}" dt="2022-11-17T10:13:57.130" v="178" actId="20577"/>
          <ac:spMkLst>
            <pc:docMk/>
            <pc:sldMk cId="2194500159" sldId="11505"/>
            <ac:spMk id="74" creationId="{12D91378-725E-4A54-B198-03EF5132DAF2}"/>
          </ac:spMkLst>
        </pc:spChg>
        <pc:picChg chg="del">
          <ac:chgData name="Hanane Bouazzaoui" userId="5de818e3-3573-47a0-b5df-b6c1012e6ddc" providerId="ADAL" clId="{C796820B-C156-455A-BDD2-BF5B3010AC9E}" dt="2022-11-17T10:13:35.493" v="158" actId="478"/>
          <ac:picMkLst>
            <pc:docMk/>
            <pc:sldMk cId="2194500159" sldId="11505"/>
            <ac:picMk id="4" creationId="{647E459F-F38B-767B-39B2-E246DAFAF4F0}"/>
          </ac:picMkLst>
        </pc:picChg>
        <pc:picChg chg="del">
          <ac:chgData name="Hanane Bouazzaoui" userId="5de818e3-3573-47a0-b5df-b6c1012e6ddc" providerId="ADAL" clId="{C796820B-C156-455A-BDD2-BF5B3010AC9E}" dt="2022-11-17T10:13:35.493" v="158" actId="478"/>
          <ac:picMkLst>
            <pc:docMk/>
            <pc:sldMk cId="2194500159" sldId="11505"/>
            <ac:picMk id="5" creationId="{17AFA33E-E0DF-1F22-08D9-78C1BD1516C4}"/>
          </ac:picMkLst>
        </pc:picChg>
        <pc:picChg chg="del">
          <ac:chgData name="Hanane Bouazzaoui" userId="5de818e3-3573-47a0-b5df-b6c1012e6ddc" providerId="ADAL" clId="{C796820B-C156-455A-BDD2-BF5B3010AC9E}" dt="2022-11-17T10:13:35.493" v="158" actId="478"/>
          <ac:picMkLst>
            <pc:docMk/>
            <pc:sldMk cId="2194500159" sldId="11505"/>
            <ac:picMk id="6" creationId="{216168C7-3EF9-122F-7D58-DB2A874E110D}"/>
          </ac:picMkLst>
        </pc:picChg>
        <pc:picChg chg="del">
          <ac:chgData name="Hanane Bouazzaoui" userId="5de818e3-3573-47a0-b5df-b6c1012e6ddc" providerId="ADAL" clId="{C796820B-C156-455A-BDD2-BF5B3010AC9E}" dt="2022-11-17T10:13:35.493" v="158" actId="478"/>
          <ac:picMkLst>
            <pc:docMk/>
            <pc:sldMk cId="2194500159" sldId="11505"/>
            <ac:picMk id="7" creationId="{5D566D4D-0F78-9959-E53D-0D299CA3EF47}"/>
          </ac:picMkLst>
        </pc:picChg>
        <pc:picChg chg="del">
          <ac:chgData name="Hanane Bouazzaoui" userId="5de818e3-3573-47a0-b5df-b6c1012e6ddc" providerId="ADAL" clId="{C796820B-C156-455A-BDD2-BF5B3010AC9E}" dt="2022-11-17T10:13:35.493" v="158" actId="478"/>
          <ac:picMkLst>
            <pc:docMk/>
            <pc:sldMk cId="2194500159" sldId="11505"/>
            <ac:picMk id="8" creationId="{CC8C8CEA-75FF-4C2F-14DB-6134A124B64E}"/>
          </ac:picMkLst>
        </pc:picChg>
        <pc:picChg chg="del">
          <ac:chgData name="Hanane Bouazzaoui" userId="5de818e3-3573-47a0-b5df-b6c1012e6ddc" providerId="ADAL" clId="{C796820B-C156-455A-BDD2-BF5B3010AC9E}" dt="2022-11-17T10:13:35.493" v="158" actId="478"/>
          <ac:picMkLst>
            <pc:docMk/>
            <pc:sldMk cId="2194500159" sldId="11505"/>
            <ac:picMk id="9" creationId="{4065CE56-31DA-1ED9-8E7A-230067362EEA}"/>
          </ac:picMkLst>
        </pc:picChg>
      </pc:sldChg>
      <pc:sldChg chg="del">
        <pc:chgData name="Hanane Bouazzaoui" userId="5de818e3-3573-47a0-b5df-b6c1012e6ddc" providerId="ADAL" clId="{C796820B-C156-455A-BDD2-BF5B3010AC9E}" dt="2022-11-17T10:04:00.008" v="36" actId="47"/>
        <pc:sldMkLst>
          <pc:docMk/>
          <pc:sldMk cId="3704997398" sldId="11540"/>
        </pc:sldMkLst>
      </pc:sldChg>
      <pc:sldChg chg="addSp modSp mod">
        <pc:chgData name="Hanane Bouazzaoui" userId="5de818e3-3573-47a0-b5df-b6c1012e6ddc" providerId="ADAL" clId="{C796820B-C156-455A-BDD2-BF5B3010AC9E}" dt="2022-11-17T10:57:16.643" v="553"/>
        <pc:sldMkLst>
          <pc:docMk/>
          <pc:sldMk cId="11300673" sldId="11580"/>
        </pc:sldMkLst>
        <pc:spChg chg="add mod">
          <ac:chgData name="Hanane Bouazzaoui" userId="5de818e3-3573-47a0-b5df-b6c1012e6ddc" providerId="ADAL" clId="{C796820B-C156-455A-BDD2-BF5B3010AC9E}" dt="2022-11-17T10:57:16.643" v="553"/>
          <ac:spMkLst>
            <pc:docMk/>
            <pc:sldMk cId="11300673" sldId="11580"/>
            <ac:spMk id="3" creationId="{BAD1FCBA-C688-8A9A-7276-E19D02D52186}"/>
          </ac:spMkLst>
        </pc:spChg>
        <pc:spChg chg="mod">
          <ac:chgData name="Hanane Bouazzaoui" userId="5de818e3-3573-47a0-b5df-b6c1012e6ddc" providerId="ADAL" clId="{C796820B-C156-455A-BDD2-BF5B3010AC9E}" dt="2022-11-17T10:55:17.823" v="527"/>
          <ac:spMkLst>
            <pc:docMk/>
            <pc:sldMk cId="11300673" sldId="11580"/>
            <ac:spMk id="9" creationId="{A4E040AA-C1D3-482B-847D-218465C16467}"/>
          </ac:spMkLst>
        </pc:spChg>
        <pc:graphicFrameChg chg="modGraphic">
          <ac:chgData name="Hanane Bouazzaoui" userId="5de818e3-3573-47a0-b5df-b6c1012e6ddc" providerId="ADAL" clId="{C796820B-C156-455A-BDD2-BF5B3010AC9E}" dt="2022-11-17T10:49:03.700" v="487" actId="20577"/>
          <ac:graphicFrameMkLst>
            <pc:docMk/>
            <pc:sldMk cId="11300673" sldId="11580"/>
            <ac:graphicFrameMk id="14" creationId="{017AA1B5-C83E-3BBA-5C71-735E2529750B}"/>
          </ac:graphicFrameMkLst>
        </pc:graphicFrameChg>
      </pc:sldChg>
      <pc:sldChg chg="addSp delSp modSp mod">
        <pc:chgData name="Hanane Bouazzaoui" userId="5de818e3-3573-47a0-b5df-b6c1012e6ddc" providerId="ADAL" clId="{C796820B-C156-455A-BDD2-BF5B3010AC9E}" dt="2022-11-17T10:56:42.641" v="533"/>
        <pc:sldMkLst>
          <pc:docMk/>
          <pc:sldMk cId="3000442154" sldId="11581"/>
        </pc:sldMkLst>
        <pc:spChg chg="add mod">
          <ac:chgData name="Hanane Bouazzaoui" userId="5de818e3-3573-47a0-b5df-b6c1012e6ddc" providerId="ADAL" clId="{C796820B-C156-455A-BDD2-BF5B3010AC9E}" dt="2022-11-17T10:56:42.641" v="533"/>
          <ac:spMkLst>
            <pc:docMk/>
            <pc:sldMk cId="3000442154" sldId="11581"/>
            <ac:spMk id="7" creationId="{747D6BB2-DB91-B85C-4325-8E82DF67D331}"/>
          </ac:spMkLst>
        </pc:spChg>
        <pc:spChg chg="mod">
          <ac:chgData name="Hanane Bouazzaoui" userId="5de818e3-3573-47a0-b5df-b6c1012e6ddc" providerId="ADAL" clId="{C796820B-C156-455A-BDD2-BF5B3010AC9E}" dt="2022-11-17T10:05:31.432" v="47"/>
          <ac:spMkLst>
            <pc:docMk/>
            <pc:sldMk cId="3000442154" sldId="11581"/>
            <ac:spMk id="26" creationId="{AEB331FA-438E-473F-88B5-29D9A2C2A0BC}"/>
          </ac:spMkLst>
        </pc:spChg>
        <pc:graphicFrameChg chg="add mod">
          <ac:chgData name="Hanane Bouazzaoui" userId="5de818e3-3573-47a0-b5df-b6c1012e6ddc" providerId="ADAL" clId="{C796820B-C156-455A-BDD2-BF5B3010AC9E}" dt="2022-11-17T10:08:46.838" v="92" actId="1076"/>
          <ac:graphicFrameMkLst>
            <pc:docMk/>
            <pc:sldMk cId="3000442154" sldId="11581"/>
            <ac:graphicFrameMk id="2" creationId="{D77E4178-4BD5-FCF3-7F96-F7859F46DB5D}"/>
          </ac:graphicFrameMkLst>
        </pc:graphicFrameChg>
        <pc:graphicFrameChg chg="add mod">
          <ac:chgData name="Hanane Bouazzaoui" userId="5de818e3-3573-47a0-b5df-b6c1012e6ddc" providerId="ADAL" clId="{C796820B-C156-455A-BDD2-BF5B3010AC9E}" dt="2022-11-17T10:08:53.239" v="94" actId="1076"/>
          <ac:graphicFrameMkLst>
            <pc:docMk/>
            <pc:sldMk cId="3000442154" sldId="11581"/>
            <ac:graphicFrameMk id="3" creationId="{C2EFB82B-FF20-3CDC-D175-EF0D14A6555F}"/>
          </ac:graphicFrameMkLst>
        </pc:graphicFrameChg>
        <pc:graphicFrameChg chg="add mod">
          <ac:chgData name="Hanane Bouazzaoui" userId="5de818e3-3573-47a0-b5df-b6c1012e6ddc" providerId="ADAL" clId="{C796820B-C156-455A-BDD2-BF5B3010AC9E}" dt="2022-11-17T10:08:57.598" v="96" actId="1076"/>
          <ac:graphicFrameMkLst>
            <pc:docMk/>
            <pc:sldMk cId="3000442154" sldId="11581"/>
            <ac:graphicFrameMk id="4" creationId="{1D2B92D6-4965-F38E-1F11-9AA2A539A46F}"/>
          </ac:graphicFrameMkLst>
        </pc:graphicFrameChg>
        <pc:graphicFrameChg chg="add mod">
          <ac:chgData name="Hanane Bouazzaoui" userId="5de818e3-3573-47a0-b5df-b6c1012e6ddc" providerId="ADAL" clId="{C796820B-C156-455A-BDD2-BF5B3010AC9E}" dt="2022-11-17T10:09:09.572" v="98" actId="1076"/>
          <ac:graphicFrameMkLst>
            <pc:docMk/>
            <pc:sldMk cId="3000442154" sldId="11581"/>
            <ac:graphicFrameMk id="5" creationId="{21693F10-832F-99EA-360D-C7315897A8E6}"/>
          </ac:graphicFrameMkLst>
        </pc:graphicFrameChg>
        <pc:graphicFrameChg chg="add mod">
          <ac:chgData name="Hanane Bouazzaoui" userId="5de818e3-3573-47a0-b5df-b6c1012e6ddc" providerId="ADAL" clId="{C796820B-C156-455A-BDD2-BF5B3010AC9E}" dt="2022-11-17T10:09:16.112" v="100" actId="1076"/>
          <ac:graphicFrameMkLst>
            <pc:docMk/>
            <pc:sldMk cId="3000442154" sldId="11581"/>
            <ac:graphicFrameMk id="6" creationId="{CDF0C9E3-F76A-C626-5B19-D97BDC2F892B}"/>
          </ac:graphicFrameMkLst>
        </pc:graphicFrameChg>
        <pc:graphicFrameChg chg="mod modGraphic">
          <ac:chgData name="Hanane Bouazzaoui" userId="5de818e3-3573-47a0-b5df-b6c1012e6ddc" providerId="ADAL" clId="{C796820B-C156-455A-BDD2-BF5B3010AC9E}" dt="2022-11-17T10:07:56.004" v="81"/>
          <ac:graphicFrameMkLst>
            <pc:docMk/>
            <pc:sldMk cId="3000442154" sldId="11581"/>
            <ac:graphicFrameMk id="36" creationId="{E963B8CD-1BBC-EA7D-6125-3785ACE86DCE}"/>
          </ac:graphicFrameMkLst>
        </pc:graphicFrameChg>
        <pc:graphicFrameChg chg="del">
          <ac:chgData name="Hanane Bouazzaoui" userId="5de818e3-3573-47a0-b5df-b6c1012e6ddc" providerId="ADAL" clId="{C796820B-C156-455A-BDD2-BF5B3010AC9E}" dt="2022-11-17T10:08:33.908" v="88" actId="478"/>
          <ac:graphicFrameMkLst>
            <pc:docMk/>
            <pc:sldMk cId="3000442154" sldId="11581"/>
            <ac:graphicFrameMk id="38" creationId="{A62351EF-3F60-88D1-5719-70FFD6AB7AA4}"/>
          </ac:graphicFrameMkLst>
        </pc:graphicFrameChg>
        <pc:graphicFrameChg chg="del">
          <ac:chgData name="Hanane Bouazzaoui" userId="5de818e3-3573-47a0-b5df-b6c1012e6ddc" providerId="ADAL" clId="{C796820B-C156-455A-BDD2-BF5B3010AC9E}" dt="2022-11-17T10:08:33.908" v="88" actId="478"/>
          <ac:graphicFrameMkLst>
            <pc:docMk/>
            <pc:sldMk cId="3000442154" sldId="11581"/>
            <ac:graphicFrameMk id="39" creationId="{C022AA82-7C18-5893-BC88-DF1165792206}"/>
          </ac:graphicFrameMkLst>
        </pc:graphicFrameChg>
        <pc:graphicFrameChg chg="del">
          <ac:chgData name="Hanane Bouazzaoui" userId="5de818e3-3573-47a0-b5df-b6c1012e6ddc" providerId="ADAL" clId="{C796820B-C156-455A-BDD2-BF5B3010AC9E}" dt="2022-11-17T10:08:33.908" v="88" actId="478"/>
          <ac:graphicFrameMkLst>
            <pc:docMk/>
            <pc:sldMk cId="3000442154" sldId="11581"/>
            <ac:graphicFrameMk id="40" creationId="{F3D79713-263B-A043-44D2-A58D1ABB5354}"/>
          </ac:graphicFrameMkLst>
        </pc:graphicFrameChg>
        <pc:graphicFrameChg chg="del">
          <ac:chgData name="Hanane Bouazzaoui" userId="5de818e3-3573-47a0-b5df-b6c1012e6ddc" providerId="ADAL" clId="{C796820B-C156-455A-BDD2-BF5B3010AC9E}" dt="2022-11-17T10:08:33.908" v="88" actId="478"/>
          <ac:graphicFrameMkLst>
            <pc:docMk/>
            <pc:sldMk cId="3000442154" sldId="11581"/>
            <ac:graphicFrameMk id="41" creationId="{137299D6-27C2-64AD-AAEC-7183A636CB83}"/>
          </ac:graphicFrameMkLst>
        </pc:graphicFrameChg>
        <pc:graphicFrameChg chg="del">
          <ac:chgData name="Hanane Bouazzaoui" userId="5de818e3-3573-47a0-b5df-b6c1012e6ddc" providerId="ADAL" clId="{C796820B-C156-455A-BDD2-BF5B3010AC9E}" dt="2022-11-17T10:08:33.908" v="88" actId="478"/>
          <ac:graphicFrameMkLst>
            <pc:docMk/>
            <pc:sldMk cId="3000442154" sldId="11581"/>
            <ac:graphicFrameMk id="42" creationId="{8DCD61BA-A50B-5266-BEC4-FB6E87B47FB0}"/>
          </ac:graphicFrameMkLst>
        </pc:graphicFrameChg>
      </pc:sldChg>
      <pc:sldChg chg="addSp modSp mod">
        <pc:chgData name="Hanane Bouazzaoui" userId="5de818e3-3573-47a0-b5df-b6c1012e6ddc" providerId="ADAL" clId="{C796820B-C156-455A-BDD2-BF5B3010AC9E}" dt="2022-11-17T10:56:44.604" v="534"/>
        <pc:sldMkLst>
          <pc:docMk/>
          <pc:sldMk cId="4238441581" sldId="11582"/>
        </pc:sldMkLst>
        <pc:spChg chg="add mod">
          <ac:chgData name="Hanane Bouazzaoui" userId="5de818e3-3573-47a0-b5df-b6c1012e6ddc" providerId="ADAL" clId="{C796820B-C156-455A-BDD2-BF5B3010AC9E}" dt="2022-11-17T10:56:44.604" v="534"/>
          <ac:spMkLst>
            <pc:docMk/>
            <pc:sldMk cId="4238441581" sldId="11582"/>
            <ac:spMk id="2" creationId="{62D83235-EEA3-3EED-2E7E-94BBAEE93280}"/>
          </ac:spMkLst>
        </pc:spChg>
        <pc:spChg chg="mod">
          <ac:chgData name="Hanane Bouazzaoui" userId="5de818e3-3573-47a0-b5df-b6c1012e6ddc" providerId="ADAL" clId="{C796820B-C156-455A-BDD2-BF5B3010AC9E}" dt="2022-11-17T10:05:34.537" v="48"/>
          <ac:spMkLst>
            <pc:docMk/>
            <pc:sldMk cId="4238441581" sldId="11582"/>
            <ac:spMk id="26" creationId="{AEB331FA-438E-473F-88B5-29D9A2C2A0BC}"/>
          </ac:spMkLst>
        </pc:spChg>
        <pc:graphicFrameChg chg="mod">
          <ac:chgData name="Hanane Bouazzaoui" userId="5de818e3-3573-47a0-b5df-b6c1012e6ddc" providerId="ADAL" clId="{C796820B-C156-455A-BDD2-BF5B3010AC9E}" dt="2022-11-17T10:10:32.452" v="118" actId="108"/>
          <ac:graphicFrameMkLst>
            <pc:docMk/>
            <pc:sldMk cId="4238441581" sldId="11582"/>
            <ac:graphicFrameMk id="7" creationId="{E0B17917-D1B4-14AA-8ADF-196DE7E70EC6}"/>
          </ac:graphicFrameMkLst>
        </pc:graphicFrameChg>
        <pc:graphicFrameChg chg="mod modGraphic">
          <ac:chgData name="Hanane Bouazzaoui" userId="5de818e3-3573-47a0-b5df-b6c1012e6ddc" providerId="ADAL" clId="{C796820B-C156-455A-BDD2-BF5B3010AC9E}" dt="2022-11-17T10:09:39.661" v="103"/>
          <ac:graphicFrameMkLst>
            <pc:docMk/>
            <pc:sldMk cId="4238441581" sldId="11582"/>
            <ac:graphicFrameMk id="8" creationId="{B8DE700E-BF0E-26BF-E99D-9A27FB2075F3}"/>
          </ac:graphicFrameMkLst>
        </pc:graphicFrameChg>
      </pc:sldChg>
      <pc:sldChg chg="addSp modSp mod">
        <pc:chgData name="Hanane Bouazzaoui" userId="5de818e3-3573-47a0-b5df-b6c1012e6ddc" providerId="ADAL" clId="{C796820B-C156-455A-BDD2-BF5B3010AC9E}" dt="2022-11-17T10:56:55.078" v="541"/>
        <pc:sldMkLst>
          <pc:docMk/>
          <pc:sldMk cId="88517622" sldId="11584"/>
        </pc:sldMkLst>
        <pc:spChg chg="add mod">
          <ac:chgData name="Hanane Bouazzaoui" userId="5de818e3-3573-47a0-b5df-b6c1012e6ddc" providerId="ADAL" clId="{C796820B-C156-455A-BDD2-BF5B3010AC9E}" dt="2022-11-17T10:56:55.078" v="541"/>
          <ac:spMkLst>
            <pc:docMk/>
            <pc:sldMk cId="88517622" sldId="11584"/>
            <ac:spMk id="2" creationId="{9697E41F-5752-6384-0DF2-2581A38F7F20}"/>
          </ac:spMkLst>
        </pc:spChg>
        <pc:spChg chg="mod">
          <ac:chgData name="Hanane Bouazzaoui" userId="5de818e3-3573-47a0-b5df-b6c1012e6ddc" providerId="ADAL" clId="{C796820B-C156-455A-BDD2-BF5B3010AC9E}" dt="2022-11-17T10:51:52.039" v="512"/>
          <ac:spMkLst>
            <pc:docMk/>
            <pc:sldMk cId="88517622" sldId="11584"/>
            <ac:spMk id="9" creationId="{A4E040AA-C1D3-482B-847D-218465C16467}"/>
          </ac:spMkLst>
        </pc:spChg>
        <pc:graphicFrameChg chg="mod ord modGraphic">
          <ac:chgData name="Hanane Bouazzaoui" userId="5de818e3-3573-47a0-b5df-b6c1012e6ddc" providerId="ADAL" clId="{C796820B-C156-455A-BDD2-BF5B3010AC9E}" dt="2022-11-17T10:23:55.186" v="274"/>
          <ac:graphicFrameMkLst>
            <pc:docMk/>
            <pc:sldMk cId="88517622" sldId="11584"/>
            <ac:graphicFrameMk id="13" creationId="{66C6ABA3-ED02-E99E-CBDE-7FA55447E43D}"/>
          </ac:graphicFrameMkLst>
        </pc:graphicFrameChg>
        <pc:graphicFrameChg chg="mod">
          <ac:chgData name="Hanane Bouazzaoui" userId="5de818e3-3573-47a0-b5df-b6c1012e6ddc" providerId="ADAL" clId="{C796820B-C156-455A-BDD2-BF5B3010AC9E}" dt="2022-11-17T10:23:38.517" v="270" actId="207"/>
          <ac:graphicFrameMkLst>
            <pc:docMk/>
            <pc:sldMk cId="88517622" sldId="11584"/>
            <ac:graphicFrameMk id="15" creationId="{30CE2C17-454C-064D-4D52-91220C3AF6E1}"/>
          </ac:graphicFrameMkLst>
        </pc:graphicFrameChg>
        <pc:graphicFrameChg chg="mod">
          <ac:chgData name="Hanane Bouazzaoui" userId="5de818e3-3573-47a0-b5df-b6c1012e6ddc" providerId="ADAL" clId="{C796820B-C156-455A-BDD2-BF5B3010AC9E}" dt="2022-11-17T10:23:04.260" v="263" actId="207"/>
          <ac:graphicFrameMkLst>
            <pc:docMk/>
            <pc:sldMk cId="88517622" sldId="11584"/>
            <ac:graphicFrameMk id="21" creationId="{93D7E67B-076B-0D28-529F-AF4661721DBA}"/>
          </ac:graphicFrameMkLst>
        </pc:graphicFrameChg>
      </pc:sldChg>
      <pc:sldChg chg="addSp delSp modSp mod">
        <pc:chgData name="Hanane Bouazzaoui" userId="5de818e3-3573-47a0-b5df-b6c1012e6ddc" providerId="ADAL" clId="{C796820B-C156-455A-BDD2-BF5B3010AC9E}" dt="2022-11-17T10:57:03.541" v="546" actId="478"/>
        <pc:sldMkLst>
          <pc:docMk/>
          <pc:sldMk cId="3989084763" sldId="11588"/>
        </pc:sldMkLst>
        <pc:spChg chg="add mod">
          <ac:chgData name="Hanane Bouazzaoui" userId="5de818e3-3573-47a0-b5df-b6c1012e6ddc" providerId="ADAL" clId="{C796820B-C156-455A-BDD2-BF5B3010AC9E}" dt="2022-11-17T10:56:58.252" v="544"/>
          <ac:spMkLst>
            <pc:docMk/>
            <pc:sldMk cId="3989084763" sldId="11588"/>
            <ac:spMk id="2" creationId="{3CB34959-7D00-060A-0865-252DBEB1EC6F}"/>
          </ac:spMkLst>
        </pc:spChg>
        <pc:spChg chg="add del">
          <ac:chgData name="Hanane Bouazzaoui" userId="5de818e3-3573-47a0-b5df-b6c1012e6ddc" providerId="ADAL" clId="{C796820B-C156-455A-BDD2-BF5B3010AC9E}" dt="2022-11-17T10:57:03.541" v="546" actId="478"/>
          <ac:spMkLst>
            <pc:docMk/>
            <pc:sldMk cId="3989084763" sldId="11588"/>
            <ac:spMk id="3" creationId="{5DFB6104-0209-2A1F-A048-623669416455}"/>
          </ac:spMkLst>
        </pc:spChg>
        <pc:spChg chg="mod">
          <ac:chgData name="Hanane Bouazzaoui" userId="5de818e3-3573-47a0-b5df-b6c1012e6ddc" providerId="ADAL" clId="{C796820B-C156-455A-BDD2-BF5B3010AC9E}" dt="2022-11-17T10:52:05.100" v="516"/>
          <ac:spMkLst>
            <pc:docMk/>
            <pc:sldMk cId="3989084763" sldId="11588"/>
            <ac:spMk id="9" creationId="{A4E040AA-C1D3-482B-847D-218465C16467}"/>
          </ac:spMkLst>
        </pc:spChg>
        <pc:graphicFrameChg chg="mod modGraphic">
          <ac:chgData name="Hanane Bouazzaoui" userId="5de818e3-3573-47a0-b5df-b6c1012e6ddc" providerId="ADAL" clId="{C796820B-C156-455A-BDD2-BF5B3010AC9E}" dt="2022-11-17T10:27:38.617" v="319" actId="6549"/>
          <ac:graphicFrameMkLst>
            <pc:docMk/>
            <pc:sldMk cId="3989084763" sldId="11588"/>
            <ac:graphicFrameMk id="14" creationId="{2834B7F3-17CB-82F9-B37F-38538AB3C83A}"/>
          </ac:graphicFrameMkLst>
        </pc:graphicFrameChg>
        <pc:graphicFrameChg chg="mod">
          <ac:chgData name="Hanane Bouazzaoui" userId="5de818e3-3573-47a0-b5df-b6c1012e6ddc" providerId="ADAL" clId="{C796820B-C156-455A-BDD2-BF5B3010AC9E}" dt="2022-11-17T10:27:51.338" v="320" actId="207"/>
          <ac:graphicFrameMkLst>
            <pc:docMk/>
            <pc:sldMk cId="3989084763" sldId="11588"/>
            <ac:graphicFrameMk id="18" creationId="{A81EE950-0F32-B074-521A-65FA1BF8F28C}"/>
          </ac:graphicFrameMkLst>
        </pc:graphicFrameChg>
      </pc:sldChg>
      <pc:sldChg chg="addSp modSp mod">
        <pc:chgData name="Hanane Bouazzaoui" userId="5de818e3-3573-47a0-b5df-b6c1012e6ddc" providerId="ADAL" clId="{C796820B-C156-455A-BDD2-BF5B3010AC9E}" dt="2022-11-17T10:57:11.280" v="549"/>
        <pc:sldMkLst>
          <pc:docMk/>
          <pc:sldMk cId="868774098" sldId="11589"/>
        </pc:sldMkLst>
        <pc:spChg chg="add mod">
          <ac:chgData name="Hanane Bouazzaoui" userId="5de818e3-3573-47a0-b5df-b6c1012e6ddc" providerId="ADAL" clId="{C796820B-C156-455A-BDD2-BF5B3010AC9E}" dt="2022-11-17T10:57:11.280" v="549"/>
          <ac:spMkLst>
            <pc:docMk/>
            <pc:sldMk cId="868774098" sldId="11589"/>
            <ac:spMk id="2" creationId="{BA3A48E8-54B3-2027-A765-E6E9E79D3577}"/>
          </ac:spMkLst>
        </pc:spChg>
        <pc:spChg chg="mod">
          <ac:chgData name="Hanane Bouazzaoui" userId="5de818e3-3573-47a0-b5df-b6c1012e6ddc" providerId="ADAL" clId="{C796820B-C156-455A-BDD2-BF5B3010AC9E}" dt="2022-11-17T10:54:48.236" v="521"/>
          <ac:spMkLst>
            <pc:docMk/>
            <pc:sldMk cId="868774098" sldId="11589"/>
            <ac:spMk id="9" creationId="{A4E040AA-C1D3-482B-847D-218465C16467}"/>
          </ac:spMkLst>
        </pc:spChg>
        <pc:graphicFrameChg chg="mod">
          <ac:chgData name="Hanane Bouazzaoui" userId="5de818e3-3573-47a0-b5df-b6c1012e6ddc" providerId="ADAL" clId="{C796820B-C156-455A-BDD2-BF5B3010AC9E}" dt="2022-11-17T10:34:16.131" v="375"/>
          <ac:graphicFrameMkLst>
            <pc:docMk/>
            <pc:sldMk cId="868774098" sldId="11589"/>
            <ac:graphicFrameMk id="14" creationId="{761BC01D-4BB4-D632-08E4-A776082783A5}"/>
          </ac:graphicFrameMkLst>
        </pc:graphicFrameChg>
        <pc:graphicFrameChg chg="mod">
          <ac:chgData name="Hanane Bouazzaoui" userId="5de818e3-3573-47a0-b5df-b6c1012e6ddc" providerId="ADAL" clId="{C796820B-C156-455A-BDD2-BF5B3010AC9E}" dt="2022-11-17T10:33:47.611" v="373" actId="207"/>
          <ac:graphicFrameMkLst>
            <pc:docMk/>
            <pc:sldMk cId="868774098" sldId="11589"/>
            <ac:graphicFrameMk id="18" creationId="{DAB9B5AD-875E-C421-0361-F43183EFDF93}"/>
          </ac:graphicFrameMkLst>
        </pc:graphicFrameChg>
        <pc:graphicFrameChg chg="mod modGraphic">
          <ac:chgData name="Hanane Bouazzaoui" userId="5de818e3-3573-47a0-b5df-b6c1012e6ddc" providerId="ADAL" clId="{C796820B-C156-455A-BDD2-BF5B3010AC9E}" dt="2022-11-17T10:36:17.594" v="388" actId="20577"/>
          <ac:graphicFrameMkLst>
            <pc:docMk/>
            <pc:sldMk cId="868774098" sldId="11589"/>
            <ac:graphicFrameMk id="21" creationId="{3AF0C717-2152-5BAD-D1F6-5B9C5C76AF37}"/>
          </ac:graphicFrameMkLst>
        </pc:graphicFrameChg>
        <pc:graphicFrameChg chg="mod">
          <ac:chgData name="Hanane Bouazzaoui" userId="5de818e3-3573-47a0-b5df-b6c1012e6ddc" providerId="ADAL" clId="{C796820B-C156-455A-BDD2-BF5B3010AC9E}" dt="2022-11-17T10:36:12.725" v="386" actId="207"/>
          <ac:graphicFrameMkLst>
            <pc:docMk/>
            <pc:sldMk cId="868774098" sldId="11589"/>
            <ac:graphicFrameMk id="22" creationId="{6B74D5F3-21C6-48D9-BA6B-DF1EECCC9A5F}"/>
          </ac:graphicFrameMkLst>
        </pc:graphicFrameChg>
      </pc:sldChg>
      <pc:sldChg chg="addSp modSp mod">
        <pc:chgData name="Hanane Bouazzaoui" userId="5de818e3-3573-47a0-b5df-b6c1012e6ddc" providerId="ADAL" clId="{C796820B-C156-455A-BDD2-BF5B3010AC9E}" dt="2022-11-17T10:57:10.675" v="548"/>
        <pc:sldMkLst>
          <pc:docMk/>
          <pc:sldMk cId="1181170650" sldId="11590"/>
        </pc:sldMkLst>
        <pc:spChg chg="add mod">
          <ac:chgData name="Hanane Bouazzaoui" userId="5de818e3-3573-47a0-b5df-b6c1012e6ddc" providerId="ADAL" clId="{C796820B-C156-455A-BDD2-BF5B3010AC9E}" dt="2022-11-17T10:57:10.675" v="548"/>
          <ac:spMkLst>
            <pc:docMk/>
            <pc:sldMk cId="1181170650" sldId="11590"/>
            <ac:spMk id="2" creationId="{FB55B33B-591A-1CB7-FDAE-91D428C60BC5}"/>
          </ac:spMkLst>
        </pc:spChg>
        <pc:spChg chg="mod">
          <ac:chgData name="Hanane Bouazzaoui" userId="5de818e3-3573-47a0-b5df-b6c1012e6ddc" providerId="ADAL" clId="{C796820B-C156-455A-BDD2-BF5B3010AC9E}" dt="2022-11-17T10:32:24.854" v="360" actId="20577"/>
          <ac:spMkLst>
            <pc:docMk/>
            <pc:sldMk cId="1181170650" sldId="11590"/>
            <ac:spMk id="3" creationId="{C0825310-B3B1-76EB-0F27-50776D23E661}"/>
          </ac:spMkLst>
        </pc:spChg>
        <pc:spChg chg="mod">
          <ac:chgData name="Hanane Bouazzaoui" userId="5de818e3-3573-47a0-b5df-b6c1012e6ddc" providerId="ADAL" clId="{C796820B-C156-455A-BDD2-BF5B3010AC9E}" dt="2022-11-17T10:54:44.411" v="520"/>
          <ac:spMkLst>
            <pc:docMk/>
            <pc:sldMk cId="1181170650" sldId="11590"/>
            <ac:spMk id="9" creationId="{A4E040AA-C1D3-482B-847D-218465C16467}"/>
          </ac:spMkLst>
        </pc:spChg>
        <pc:graphicFrameChg chg="mod modGraphic">
          <ac:chgData name="Hanane Bouazzaoui" userId="5de818e3-3573-47a0-b5df-b6c1012e6ddc" providerId="ADAL" clId="{C796820B-C156-455A-BDD2-BF5B3010AC9E}" dt="2022-11-17T10:33:10.371" v="367" actId="121"/>
          <ac:graphicFrameMkLst>
            <pc:docMk/>
            <pc:sldMk cId="1181170650" sldId="11590"/>
            <ac:graphicFrameMk id="16" creationId="{061F80A7-5238-2760-A0A0-3E215967CDD1}"/>
          </ac:graphicFrameMkLst>
        </pc:graphicFrameChg>
        <pc:graphicFrameChg chg="mod">
          <ac:chgData name="Hanane Bouazzaoui" userId="5de818e3-3573-47a0-b5df-b6c1012e6ddc" providerId="ADAL" clId="{C796820B-C156-455A-BDD2-BF5B3010AC9E}" dt="2022-11-17T10:33:14.279" v="368" actId="14100"/>
          <ac:graphicFrameMkLst>
            <pc:docMk/>
            <pc:sldMk cId="1181170650" sldId="11590"/>
            <ac:graphicFrameMk id="25" creationId="{878CDB01-E525-A244-5DE6-4656536F29EE}"/>
          </ac:graphicFrameMkLst>
        </pc:graphicFrameChg>
      </pc:sldChg>
      <pc:sldChg chg="addSp delSp modSp mod">
        <pc:chgData name="Hanane Bouazzaoui" userId="5de818e3-3573-47a0-b5df-b6c1012e6ddc" providerId="ADAL" clId="{C796820B-C156-455A-BDD2-BF5B3010AC9E}" dt="2022-11-17T10:57:17.064" v="554"/>
        <pc:sldMkLst>
          <pc:docMk/>
          <pc:sldMk cId="3908728814" sldId="11592"/>
        </pc:sldMkLst>
        <pc:spChg chg="add mod">
          <ac:chgData name="Hanane Bouazzaoui" userId="5de818e3-3573-47a0-b5df-b6c1012e6ddc" providerId="ADAL" clId="{C796820B-C156-455A-BDD2-BF5B3010AC9E}" dt="2022-11-17T10:57:17.064" v="554"/>
          <ac:spMkLst>
            <pc:docMk/>
            <pc:sldMk cId="3908728814" sldId="11592"/>
            <ac:spMk id="3" creationId="{FDB2ED1A-5B75-12BA-F4F2-4007A89788A1}"/>
          </ac:spMkLst>
        </pc:spChg>
        <pc:spChg chg="mod">
          <ac:chgData name="Hanane Bouazzaoui" userId="5de818e3-3573-47a0-b5df-b6c1012e6ddc" providerId="ADAL" clId="{C796820B-C156-455A-BDD2-BF5B3010AC9E}" dt="2022-11-17T10:55:20.811" v="528"/>
          <ac:spMkLst>
            <pc:docMk/>
            <pc:sldMk cId="3908728814" sldId="11592"/>
            <ac:spMk id="9" creationId="{A4E040AA-C1D3-482B-847D-218465C16467}"/>
          </ac:spMkLst>
        </pc:spChg>
        <pc:graphicFrameChg chg="modGraphic">
          <ac:chgData name="Hanane Bouazzaoui" userId="5de818e3-3573-47a0-b5df-b6c1012e6ddc" providerId="ADAL" clId="{C796820B-C156-455A-BDD2-BF5B3010AC9E}" dt="2022-11-17T10:51:32.101" v="511" actId="20577"/>
          <ac:graphicFrameMkLst>
            <pc:docMk/>
            <pc:sldMk cId="3908728814" sldId="11592"/>
            <ac:graphicFrameMk id="31" creationId="{F391B7F5-07CF-934F-9DBF-B157C3C0B9CF}"/>
          </ac:graphicFrameMkLst>
        </pc:graphicFrameChg>
        <pc:picChg chg="del">
          <ac:chgData name="Hanane Bouazzaoui" userId="5de818e3-3573-47a0-b5df-b6c1012e6ddc" providerId="ADAL" clId="{C796820B-C156-455A-BDD2-BF5B3010AC9E}" dt="2022-11-17T10:51:07.762" v="492" actId="478"/>
          <ac:picMkLst>
            <pc:docMk/>
            <pc:sldMk cId="3908728814" sldId="11592"/>
            <ac:picMk id="6" creationId="{096436AC-9E20-3E0F-47F0-E9DE39F3BB9E}"/>
          </ac:picMkLst>
        </pc:picChg>
        <pc:picChg chg="del">
          <ac:chgData name="Hanane Bouazzaoui" userId="5de818e3-3573-47a0-b5df-b6c1012e6ddc" providerId="ADAL" clId="{C796820B-C156-455A-BDD2-BF5B3010AC9E}" dt="2022-11-17T10:51:05.174" v="491" actId="478"/>
          <ac:picMkLst>
            <pc:docMk/>
            <pc:sldMk cId="3908728814" sldId="11592"/>
            <ac:picMk id="11" creationId="{F3349C4B-AE5F-97CC-3C39-69E09845F53F}"/>
          </ac:picMkLst>
        </pc:picChg>
        <pc:picChg chg="del">
          <ac:chgData name="Hanane Bouazzaoui" userId="5de818e3-3573-47a0-b5df-b6c1012e6ddc" providerId="ADAL" clId="{C796820B-C156-455A-BDD2-BF5B3010AC9E}" dt="2022-11-17T10:51:05.174" v="491" actId="478"/>
          <ac:picMkLst>
            <pc:docMk/>
            <pc:sldMk cId="3908728814" sldId="11592"/>
            <ac:picMk id="16" creationId="{BF1A8B1A-B087-EC0E-7DCC-7E7F367B75C5}"/>
          </ac:picMkLst>
        </pc:picChg>
        <pc:picChg chg="del">
          <ac:chgData name="Hanane Bouazzaoui" userId="5de818e3-3573-47a0-b5df-b6c1012e6ddc" providerId="ADAL" clId="{C796820B-C156-455A-BDD2-BF5B3010AC9E}" dt="2022-11-17T10:51:05.174" v="491" actId="478"/>
          <ac:picMkLst>
            <pc:docMk/>
            <pc:sldMk cId="3908728814" sldId="11592"/>
            <ac:picMk id="18" creationId="{896F72DB-1A2E-8371-D370-204598769172}"/>
          </ac:picMkLst>
        </pc:picChg>
        <pc:picChg chg="del">
          <ac:chgData name="Hanane Bouazzaoui" userId="5de818e3-3573-47a0-b5df-b6c1012e6ddc" providerId="ADAL" clId="{C796820B-C156-455A-BDD2-BF5B3010AC9E}" dt="2022-11-17T10:51:05.174" v="491" actId="478"/>
          <ac:picMkLst>
            <pc:docMk/>
            <pc:sldMk cId="3908728814" sldId="11592"/>
            <ac:picMk id="1026" creationId="{72087F0D-B0C4-463F-A93E-CCB846079AD1}"/>
          </ac:picMkLst>
        </pc:picChg>
        <pc:picChg chg="del">
          <ac:chgData name="Hanane Bouazzaoui" userId="5de818e3-3573-47a0-b5df-b6c1012e6ddc" providerId="ADAL" clId="{C796820B-C156-455A-BDD2-BF5B3010AC9E}" dt="2022-11-17T10:51:05.174" v="491" actId="478"/>
          <ac:picMkLst>
            <pc:docMk/>
            <pc:sldMk cId="3908728814" sldId="11592"/>
            <ac:picMk id="1028" creationId="{3AC4E1D6-211E-019C-15DE-B6F723EA014A}"/>
          </ac:picMkLst>
        </pc:picChg>
      </pc:sldChg>
      <pc:sldChg chg="addSp modSp mod">
        <pc:chgData name="Hanane Bouazzaoui" userId="5de818e3-3573-47a0-b5df-b6c1012e6ddc" providerId="ADAL" clId="{C796820B-C156-455A-BDD2-BF5B3010AC9E}" dt="2022-11-17T10:56:50.023" v="538"/>
        <pc:sldMkLst>
          <pc:docMk/>
          <pc:sldMk cId="2970396245" sldId="11646"/>
        </pc:sldMkLst>
        <pc:spChg chg="add mod">
          <ac:chgData name="Hanane Bouazzaoui" userId="5de818e3-3573-47a0-b5df-b6c1012e6ddc" providerId="ADAL" clId="{C796820B-C156-455A-BDD2-BF5B3010AC9E}" dt="2022-11-17T10:56:50.023" v="538"/>
          <ac:spMkLst>
            <pc:docMk/>
            <pc:sldMk cId="2970396245" sldId="11646"/>
            <ac:spMk id="2" creationId="{F9B92843-271C-69CB-44B9-58D3B94A9251}"/>
          </ac:spMkLst>
        </pc:spChg>
        <pc:spChg chg="mod">
          <ac:chgData name="Hanane Bouazzaoui" userId="5de818e3-3573-47a0-b5df-b6c1012e6ddc" providerId="ADAL" clId="{C796820B-C156-455A-BDD2-BF5B3010AC9E}" dt="2022-11-17T10:05:56.727" v="53"/>
          <ac:spMkLst>
            <pc:docMk/>
            <pc:sldMk cId="2970396245" sldId="11646"/>
            <ac:spMk id="26" creationId="{AEB331FA-438E-473F-88B5-29D9A2C2A0BC}"/>
          </ac:spMkLst>
        </pc:spChg>
        <pc:graphicFrameChg chg="mod">
          <ac:chgData name="Hanane Bouazzaoui" userId="5de818e3-3573-47a0-b5df-b6c1012e6ddc" providerId="ADAL" clId="{C796820B-C156-455A-BDD2-BF5B3010AC9E}" dt="2022-11-17T10:17:47.734" v="202" actId="207"/>
          <ac:graphicFrameMkLst>
            <pc:docMk/>
            <pc:sldMk cId="2970396245" sldId="11646"/>
            <ac:graphicFrameMk id="3" creationId="{18A0DD4E-AF43-9562-D412-1FBEDC996EDA}"/>
          </ac:graphicFrameMkLst>
        </pc:graphicFrameChg>
        <pc:graphicFrameChg chg="mod">
          <ac:chgData name="Hanane Bouazzaoui" userId="5de818e3-3573-47a0-b5df-b6c1012e6ddc" providerId="ADAL" clId="{C796820B-C156-455A-BDD2-BF5B3010AC9E}" dt="2022-11-17T10:18:41.176" v="211" actId="207"/>
          <ac:graphicFrameMkLst>
            <pc:docMk/>
            <pc:sldMk cId="2970396245" sldId="11646"/>
            <ac:graphicFrameMk id="5" creationId="{C6B51EE2-1833-5F1E-12A0-558977FEC9C5}"/>
          </ac:graphicFrameMkLst>
        </pc:graphicFrameChg>
      </pc:sldChg>
      <pc:sldChg chg="addSp modSp mod">
        <pc:chgData name="Hanane Bouazzaoui" userId="5de818e3-3573-47a0-b5df-b6c1012e6ddc" providerId="ADAL" clId="{C796820B-C156-455A-BDD2-BF5B3010AC9E}" dt="2022-11-17T10:56:51.467" v="539"/>
        <pc:sldMkLst>
          <pc:docMk/>
          <pc:sldMk cId="3402371369" sldId="11647"/>
        </pc:sldMkLst>
        <pc:spChg chg="add mod">
          <ac:chgData name="Hanane Bouazzaoui" userId="5de818e3-3573-47a0-b5df-b6c1012e6ddc" providerId="ADAL" clId="{C796820B-C156-455A-BDD2-BF5B3010AC9E}" dt="2022-11-17T10:56:51.467" v="539"/>
          <ac:spMkLst>
            <pc:docMk/>
            <pc:sldMk cId="3402371369" sldId="11647"/>
            <ac:spMk id="2" creationId="{24F95EC0-0AAF-955F-4373-0DE3EDE66347}"/>
          </ac:spMkLst>
        </pc:spChg>
        <pc:spChg chg="mod">
          <ac:chgData name="Hanane Bouazzaoui" userId="5de818e3-3573-47a0-b5df-b6c1012e6ddc" providerId="ADAL" clId="{C796820B-C156-455A-BDD2-BF5B3010AC9E}" dt="2022-11-17T10:06:17.349" v="54"/>
          <ac:spMkLst>
            <pc:docMk/>
            <pc:sldMk cId="3402371369" sldId="11647"/>
            <ac:spMk id="9" creationId="{A4E040AA-C1D3-482B-847D-218465C16467}"/>
          </ac:spMkLst>
        </pc:spChg>
        <pc:graphicFrameChg chg="mod">
          <ac:chgData name="Hanane Bouazzaoui" userId="5de818e3-3573-47a0-b5df-b6c1012e6ddc" providerId="ADAL" clId="{C796820B-C156-455A-BDD2-BF5B3010AC9E}" dt="2022-11-17T10:19:29.321" v="219" actId="207"/>
          <ac:graphicFrameMkLst>
            <pc:docMk/>
            <pc:sldMk cId="3402371369" sldId="11647"/>
            <ac:graphicFrameMk id="5" creationId="{C5145F16-86CE-D695-8F84-CEC34B20FA83}"/>
          </ac:graphicFrameMkLst>
        </pc:graphicFrameChg>
        <pc:graphicFrameChg chg="mod">
          <ac:chgData name="Hanane Bouazzaoui" userId="5de818e3-3573-47a0-b5df-b6c1012e6ddc" providerId="ADAL" clId="{C796820B-C156-455A-BDD2-BF5B3010AC9E}" dt="2022-11-17T10:20:18.850" v="233" actId="207"/>
          <ac:graphicFrameMkLst>
            <pc:docMk/>
            <pc:sldMk cId="3402371369" sldId="11647"/>
            <ac:graphicFrameMk id="6" creationId="{EDBE2F68-52D3-CB9E-AC92-B2F3671C1816}"/>
          </ac:graphicFrameMkLst>
        </pc:graphicFrameChg>
      </pc:sldChg>
      <pc:sldChg chg="addSp modSp mod">
        <pc:chgData name="Hanane Bouazzaoui" userId="5de818e3-3573-47a0-b5df-b6c1012e6ddc" providerId="ADAL" clId="{C796820B-C156-455A-BDD2-BF5B3010AC9E}" dt="2022-11-17T10:56:52.398" v="540"/>
        <pc:sldMkLst>
          <pc:docMk/>
          <pc:sldMk cId="2643517404" sldId="11648"/>
        </pc:sldMkLst>
        <pc:spChg chg="add mod">
          <ac:chgData name="Hanane Bouazzaoui" userId="5de818e3-3573-47a0-b5df-b6c1012e6ddc" providerId="ADAL" clId="{C796820B-C156-455A-BDD2-BF5B3010AC9E}" dt="2022-11-17T10:56:52.398" v="540"/>
          <ac:spMkLst>
            <pc:docMk/>
            <pc:sldMk cId="2643517404" sldId="11648"/>
            <ac:spMk id="2" creationId="{CC4B3216-0E55-ADBF-D5FD-794AA84F6F03}"/>
          </ac:spMkLst>
        </pc:spChg>
        <pc:spChg chg="mod">
          <ac:chgData name="Hanane Bouazzaoui" userId="5de818e3-3573-47a0-b5df-b6c1012e6ddc" providerId="ADAL" clId="{C796820B-C156-455A-BDD2-BF5B3010AC9E}" dt="2022-11-17T10:06:22.371" v="55"/>
          <ac:spMkLst>
            <pc:docMk/>
            <pc:sldMk cId="2643517404" sldId="11648"/>
            <ac:spMk id="9" creationId="{A4E040AA-C1D3-482B-847D-218465C16467}"/>
          </ac:spMkLst>
        </pc:spChg>
        <pc:graphicFrameChg chg="mod">
          <ac:chgData name="Hanane Bouazzaoui" userId="5de818e3-3573-47a0-b5df-b6c1012e6ddc" providerId="ADAL" clId="{C796820B-C156-455A-BDD2-BF5B3010AC9E}" dt="2022-11-17T10:21:16.355" v="243" actId="207"/>
          <ac:graphicFrameMkLst>
            <pc:docMk/>
            <pc:sldMk cId="2643517404" sldId="11648"/>
            <ac:graphicFrameMk id="3" creationId="{54B03811-622F-B5C5-FE3F-D57B6B81B093}"/>
          </ac:graphicFrameMkLst>
        </pc:graphicFrameChg>
        <pc:graphicFrameChg chg="mod">
          <ac:chgData name="Hanane Bouazzaoui" userId="5de818e3-3573-47a0-b5df-b6c1012e6ddc" providerId="ADAL" clId="{C796820B-C156-455A-BDD2-BF5B3010AC9E}" dt="2022-11-17T10:21:50.987" v="256" actId="207"/>
          <ac:graphicFrameMkLst>
            <pc:docMk/>
            <pc:sldMk cId="2643517404" sldId="11648"/>
            <ac:graphicFrameMk id="4" creationId="{E60BA7EE-329F-9F77-70EB-BA5275C308E0}"/>
          </ac:graphicFrameMkLst>
        </pc:graphicFrameChg>
      </pc:sldChg>
      <pc:sldChg chg="del">
        <pc:chgData name="Hanane Bouazzaoui" userId="5de818e3-3573-47a0-b5df-b6c1012e6ddc" providerId="ADAL" clId="{C796820B-C156-455A-BDD2-BF5B3010AC9E}" dt="2022-11-17T10:03:09.552" v="30" actId="47"/>
        <pc:sldMkLst>
          <pc:docMk/>
          <pc:sldMk cId="740755295" sldId="11649"/>
        </pc:sldMkLst>
      </pc:sldChg>
      <pc:sldChg chg="addSp modSp mod">
        <pc:chgData name="Hanane Bouazzaoui" userId="5de818e3-3573-47a0-b5df-b6c1012e6ddc" providerId="ADAL" clId="{C796820B-C156-455A-BDD2-BF5B3010AC9E}" dt="2022-11-17T10:57:15.893" v="552"/>
        <pc:sldMkLst>
          <pc:docMk/>
          <pc:sldMk cId="579529627" sldId="11655"/>
        </pc:sldMkLst>
        <pc:spChg chg="add mod">
          <ac:chgData name="Hanane Bouazzaoui" userId="5de818e3-3573-47a0-b5df-b6c1012e6ddc" providerId="ADAL" clId="{C796820B-C156-455A-BDD2-BF5B3010AC9E}" dt="2022-11-17T10:57:15.893" v="552"/>
          <ac:spMkLst>
            <pc:docMk/>
            <pc:sldMk cId="579529627" sldId="11655"/>
            <ac:spMk id="2" creationId="{DD311E06-847D-080C-A4D2-753506A9FD66}"/>
          </ac:spMkLst>
        </pc:spChg>
        <pc:spChg chg="mod">
          <ac:chgData name="Hanane Bouazzaoui" userId="5de818e3-3573-47a0-b5df-b6c1012e6ddc" providerId="ADAL" clId="{C796820B-C156-455A-BDD2-BF5B3010AC9E}" dt="2022-11-17T10:55:10.603" v="526"/>
          <ac:spMkLst>
            <pc:docMk/>
            <pc:sldMk cId="579529627" sldId="11655"/>
            <ac:spMk id="9" creationId="{A4E040AA-C1D3-482B-847D-218465C16467}"/>
          </ac:spMkLst>
        </pc:spChg>
        <pc:graphicFrameChg chg="modGraphic">
          <ac:chgData name="Hanane Bouazzaoui" userId="5de818e3-3573-47a0-b5df-b6c1012e6ddc" providerId="ADAL" clId="{C796820B-C156-455A-BDD2-BF5B3010AC9E}" dt="2022-11-17T10:40:28.243" v="442" actId="14734"/>
          <ac:graphicFrameMkLst>
            <pc:docMk/>
            <pc:sldMk cId="579529627" sldId="11655"/>
            <ac:graphicFrameMk id="3" creationId="{18A6BC44-EA1D-C5D1-FC47-BA6D88659DB4}"/>
          </ac:graphicFrameMkLst>
        </pc:graphicFrameChg>
        <pc:graphicFrameChg chg="mod modGraphic">
          <ac:chgData name="Hanane Bouazzaoui" userId="5de818e3-3573-47a0-b5df-b6c1012e6ddc" providerId="ADAL" clId="{C796820B-C156-455A-BDD2-BF5B3010AC9E}" dt="2022-11-17T10:39:08.592" v="430" actId="121"/>
          <ac:graphicFrameMkLst>
            <pc:docMk/>
            <pc:sldMk cId="579529627" sldId="11655"/>
            <ac:graphicFrameMk id="21" creationId="{050696E5-CF8F-DF1E-463F-773E8190B394}"/>
          </ac:graphicFrameMkLst>
        </pc:graphicFrameChg>
        <pc:graphicFrameChg chg="mod">
          <ac:chgData name="Hanane Bouazzaoui" userId="5de818e3-3573-47a0-b5df-b6c1012e6ddc" providerId="ADAL" clId="{C796820B-C156-455A-BDD2-BF5B3010AC9E}" dt="2022-11-17T10:39:43.568" v="439" actId="207"/>
          <ac:graphicFrameMkLst>
            <pc:docMk/>
            <pc:sldMk cId="579529627" sldId="11655"/>
            <ac:graphicFrameMk id="22" creationId="{746360F2-1C06-8528-6BAF-11312A92F414}"/>
          </ac:graphicFrameMkLst>
        </pc:graphicFrameChg>
        <pc:graphicFrameChg chg="mod">
          <ac:chgData name="Hanane Bouazzaoui" userId="5de818e3-3573-47a0-b5df-b6c1012e6ddc" providerId="ADAL" clId="{C796820B-C156-455A-BDD2-BF5B3010AC9E}" dt="2022-11-17T10:40:41.742" v="447" actId="207"/>
          <ac:graphicFrameMkLst>
            <pc:docMk/>
            <pc:sldMk cId="579529627" sldId="11655"/>
            <ac:graphicFrameMk id="24" creationId="{2781387A-EEA6-15F0-EFB8-185BC17B1717}"/>
          </ac:graphicFrameMkLst>
        </pc:graphicFrameChg>
        <pc:graphicFrameChg chg="mod">
          <ac:chgData name="Hanane Bouazzaoui" userId="5de818e3-3573-47a0-b5df-b6c1012e6ddc" providerId="ADAL" clId="{C796820B-C156-455A-BDD2-BF5B3010AC9E}" dt="2022-11-17T10:41:07.052" v="454" actId="207"/>
          <ac:graphicFrameMkLst>
            <pc:docMk/>
            <pc:sldMk cId="579529627" sldId="11655"/>
            <ac:graphicFrameMk id="26" creationId="{0AC4E3E9-D32D-5B1A-FE7B-FD9EEEB1B017}"/>
          </ac:graphicFrameMkLst>
        </pc:graphicFrameChg>
      </pc:sldChg>
      <pc:sldChg chg="addSp delSp modSp mod">
        <pc:chgData name="Hanane Bouazzaoui" userId="5de818e3-3573-47a0-b5df-b6c1012e6ddc" providerId="ADAL" clId="{C796820B-C156-455A-BDD2-BF5B3010AC9E}" dt="2022-11-17T10:56:56.291" v="542"/>
        <pc:sldMkLst>
          <pc:docMk/>
          <pc:sldMk cId="2184733168" sldId="11656"/>
        </pc:sldMkLst>
        <pc:spChg chg="add mod">
          <ac:chgData name="Hanane Bouazzaoui" userId="5de818e3-3573-47a0-b5df-b6c1012e6ddc" providerId="ADAL" clId="{C796820B-C156-455A-BDD2-BF5B3010AC9E}" dt="2022-11-17T10:56:56.291" v="542"/>
          <ac:spMkLst>
            <pc:docMk/>
            <pc:sldMk cId="2184733168" sldId="11656"/>
            <ac:spMk id="3" creationId="{5413214A-2A9C-B16B-3E01-94DDE6E9D1BA}"/>
          </ac:spMkLst>
        </pc:spChg>
        <pc:spChg chg="mod">
          <ac:chgData name="Hanane Bouazzaoui" userId="5de818e3-3573-47a0-b5df-b6c1012e6ddc" providerId="ADAL" clId="{C796820B-C156-455A-BDD2-BF5B3010AC9E}" dt="2022-11-17T10:51:55.601" v="513"/>
          <ac:spMkLst>
            <pc:docMk/>
            <pc:sldMk cId="2184733168" sldId="11656"/>
            <ac:spMk id="9" creationId="{A4E040AA-C1D3-482B-847D-218465C16467}"/>
          </ac:spMkLst>
        </pc:spChg>
        <pc:graphicFrameChg chg="add mod">
          <ac:chgData name="Hanane Bouazzaoui" userId="5de818e3-3573-47a0-b5df-b6c1012e6ddc" providerId="ADAL" clId="{C796820B-C156-455A-BDD2-BF5B3010AC9E}" dt="2022-11-17T10:25:24.300" v="287" actId="1076"/>
          <ac:graphicFrameMkLst>
            <pc:docMk/>
            <pc:sldMk cId="2184733168" sldId="11656"/>
            <ac:graphicFrameMk id="2" creationId="{93B619B5-D750-5DA9-9501-64AB25EF69CC}"/>
          </ac:graphicFrameMkLst>
        </pc:graphicFrameChg>
        <pc:graphicFrameChg chg="del">
          <ac:chgData name="Hanane Bouazzaoui" userId="5de818e3-3573-47a0-b5df-b6c1012e6ddc" providerId="ADAL" clId="{C796820B-C156-455A-BDD2-BF5B3010AC9E}" dt="2022-11-17T10:25:08.129" v="284" actId="478"/>
          <ac:graphicFrameMkLst>
            <pc:docMk/>
            <pc:sldMk cId="2184733168" sldId="11656"/>
            <ac:graphicFrameMk id="3" creationId="{98ED01F1-1E95-A351-CC09-D0F496560BFF}"/>
          </ac:graphicFrameMkLst>
        </pc:graphicFrameChg>
        <pc:graphicFrameChg chg="mod">
          <ac:chgData name="Hanane Bouazzaoui" userId="5de818e3-3573-47a0-b5df-b6c1012e6ddc" providerId="ADAL" clId="{C796820B-C156-455A-BDD2-BF5B3010AC9E}" dt="2022-11-17T10:25:14.332" v="285" actId="208"/>
          <ac:graphicFrameMkLst>
            <pc:docMk/>
            <pc:sldMk cId="2184733168" sldId="11656"/>
            <ac:graphicFrameMk id="7" creationId="{633C6CF2-DC4D-D9CB-1C77-654DA3BA1AAA}"/>
          </ac:graphicFrameMkLst>
        </pc:graphicFrameChg>
      </pc:sldChg>
      <pc:sldChg chg="addSp delSp modSp mod">
        <pc:chgData name="Hanane Bouazzaoui" userId="5de818e3-3573-47a0-b5df-b6c1012e6ddc" providerId="ADAL" clId="{C796820B-C156-455A-BDD2-BF5B3010AC9E}" dt="2022-11-17T10:56:56.898" v="543"/>
        <pc:sldMkLst>
          <pc:docMk/>
          <pc:sldMk cId="4119438127" sldId="11657"/>
        </pc:sldMkLst>
        <pc:spChg chg="add mod">
          <ac:chgData name="Hanane Bouazzaoui" userId="5de818e3-3573-47a0-b5df-b6c1012e6ddc" providerId="ADAL" clId="{C796820B-C156-455A-BDD2-BF5B3010AC9E}" dt="2022-11-17T10:56:56.898" v="543"/>
          <ac:spMkLst>
            <pc:docMk/>
            <pc:sldMk cId="4119438127" sldId="11657"/>
            <ac:spMk id="5" creationId="{B254007B-20B2-78E6-85E1-119054AD75F0}"/>
          </ac:spMkLst>
        </pc:spChg>
        <pc:spChg chg="mod">
          <ac:chgData name="Hanane Bouazzaoui" userId="5de818e3-3573-47a0-b5df-b6c1012e6ddc" providerId="ADAL" clId="{C796820B-C156-455A-BDD2-BF5B3010AC9E}" dt="2022-11-17T10:51:58.248" v="514"/>
          <ac:spMkLst>
            <pc:docMk/>
            <pc:sldMk cId="4119438127" sldId="11657"/>
            <ac:spMk id="9" creationId="{A4E040AA-C1D3-482B-847D-218465C16467}"/>
          </ac:spMkLst>
        </pc:spChg>
        <pc:graphicFrameChg chg="add mod">
          <ac:chgData name="Hanane Bouazzaoui" userId="5de818e3-3573-47a0-b5df-b6c1012e6ddc" providerId="ADAL" clId="{C796820B-C156-455A-BDD2-BF5B3010AC9E}" dt="2022-11-17T10:26:27.448" v="307" actId="1076"/>
          <ac:graphicFrameMkLst>
            <pc:docMk/>
            <pc:sldMk cId="4119438127" sldId="11657"/>
            <ac:graphicFrameMk id="2" creationId="{F245AC07-50DF-DE3E-C729-89E49C06B05E}"/>
          </ac:graphicFrameMkLst>
        </pc:graphicFrameChg>
        <pc:graphicFrameChg chg="mod">
          <ac:chgData name="Hanane Bouazzaoui" userId="5de818e3-3573-47a0-b5df-b6c1012e6ddc" providerId="ADAL" clId="{C796820B-C156-455A-BDD2-BF5B3010AC9E}" dt="2022-11-17T10:26:19.499" v="305" actId="108"/>
          <ac:graphicFrameMkLst>
            <pc:docMk/>
            <pc:sldMk cId="4119438127" sldId="11657"/>
            <ac:graphicFrameMk id="3" creationId="{8CA1EDCD-2EC6-486F-1D5C-9226D2BE5982}"/>
          </ac:graphicFrameMkLst>
        </pc:graphicFrameChg>
        <pc:graphicFrameChg chg="add mod">
          <ac:chgData name="Hanane Bouazzaoui" userId="5de818e3-3573-47a0-b5df-b6c1012e6ddc" providerId="ADAL" clId="{C796820B-C156-455A-BDD2-BF5B3010AC9E}" dt="2022-11-17T10:26:33.672" v="309" actId="1076"/>
          <ac:graphicFrameMkLst>
            <pc:docMk/>
            <pc:sldMk cId="4119438127" sldId="11657"/>
            <ac:graphicFrameMk id="4" creationId="{A8B08BA6-383D-2C57-BB87-1AC377746132}"/>
          </ac:graphicFrameMkLst>
        </pc:graphicFrameChg>
        <pc:graphicFrameChg chg="del">
          <ac:chgData name="Hanane Bouazzaoui" userId="5de818e3-3573-47a0-b5df-b6c1012e6ddc" providerId="ADAL" clId="{C796820B-C156-455A-BDD2-BF5B3010AC9E}" dt="2022-11-17T10:26:18.672" v="304" actId="478"/>
          <ac:graphicFrameMkLst>
            <pc:docMk/>
            <pc:sldMk cId="4119438127" sldId="11657"/>
            <ac:graphicFrameMk id="6" creationId="{8AB074E2-1B62-87D3-5E34-326197CEBDDB}"/>
          </ac:graphicFrameMkLst>
        </pc:graphicFrameChg>
        <pc:graphicFrameChg chg="del">
          <ac:chgData name="Hanane Bouazzaoui" userId="5de818e3-3573-47a0-b5df-b6c1012e6ddc" providerId="ADAL" clId="{C796820B-C156-455A-BDD2-BF5B3010AC9E}" dt="2022-11-17T10:26:18.672" v="304" actId="478"/>
          <ac:graphicFrameMkLst>
            <pc:docMk/>
            <pc:sldMk cId="4119438127" sldId="11657"/>
            <ac:graphicFrameMk id="7" creationId="{C8A3797D-A009-8D51-7CFE-1EE048829918}"/>
          </ac:graphicFrameMkLst>
        </pc:graphicFrameChg>
      </pc:sldChg>
      <pc:sldChg chg="addSp modSp mod">
        <pc:chgData name="Hanane Bouazzaoui" userId="5de818e3-3573-47a0-b5df-b6c1012e6ddc" providerId="ADAL" clId="{C796820B-C156-455A-BDD2-BF5B3010AC9E}" dt="2022-11-17T10:56:59.713" v="545"/>
        <pc:sldMkLst>
          <pc:docMk/>
          <pc:sldMk cId="2391253826" sldId="11658"/>
        </pc:sldMkLst>
        <pc:spChg chg="add mod">
          <ac:chgData name="Hanane Bouazzaoui" userId="5de818e3-3573-47a0-b5df-b6c1012e6ddc" providerId="ADAL" clId="{C796820B-C156-455A-BDD2-BF5B3010AC9E}" dt="2022-11-17T10:56:59.713" v="545"/>
          <ac:spMkLst>
            <pc:docMk/>
            <pc:sldMk cId="2391253826" sldId="11658"/>
            <ac:spMk id="2" creationId="{5E51B7EA-4F9B-97AB-F474-5573F28E592D}"/>
          </ac:spMkLst>
        </pc:spChg>
        <pc:spChg chg="mod">
          <ac:chgData name="Hanane Bouazzaoui" userId="5de818e3-3573-47a0-b5df-b6c1012e6ddc" providerId="ADAL" clId="{C796820B-C156-455A-BDD2-BF5B3010AC9E}" dt="2022-11-17T10:52:19.368" v="517"/>
          <ac:spMkLst>
            <pc:docMk/>
            <pc:sldMk cId="2391253826" sldId="11658"/>
            <ac:spMk id="9" creationId="{A4E040AA-C1D3-482B-847D-218465C16467}"/>
          </ac:spMkLst>
        </pc:spChg>
        <pc:spChg chg="mod">
          <ac:chgData name="Hanane Bouazzaoui" userId="5de818e3-3573-47a0-b5df-b6c1012e6ddc" providerId="ADAL" clId="{C796820B-C156-455A-BDD2-BF5B3010AC9E}" dt="2022-11-17T10:27:57.258" v="322" actId="20577"/>
          <ac:spMkLst>
            <pc:docMk/>
            <pc:sldMk cId="2391253826" sldId="11658"/>
            <ac:spMk id="14" creationId="{06B38742-B403-0F9A-0B7F-2E32E9E7F112}"/>
          </ac:spMkLst>
        </pc:spChg>
        <pc:graphicFrameChg chg="mod">
          <ac:chgData name="Hanane Bouazzaoui" userId="5de818e3-3573-47a0-b5df-b6c1012e6ddc" providerId="ADAL" clId="{C796820B-C156-455A-BDD2-BF5B3010AC9E}" dt="2022-11-17T10:28:13.453" v="323"/>
          <ac:graphicFrameMkLst>
            <pc:docMk/>
            <pc:sldMk cId="2391253826" sldId="11658"/>
            <ac:graphicFrameMk id="26" creationId="{D999B738-E923-94B9-ADCF-D31CED3280FE}"/>
          </ac:graphicFrameMkLst>
        </pc:graphicFrameChg>
        <pc:graphicFrameChg chg="mod">
          <ac:chgData name="Hanane Bouazzaoui" userId="5de818e3-3573-47a0-b5df-b6c1012e6ddc" providerId="ADAL" clId="{C796820B-C156-455A-BDD2-BF5B3010AC9E}" dt="2022-11-17T10:28:38.580" v="328" actId="207"/>
          <ac:graphicFrameMkLst>
            <pc:docMk/>
            <pc:sldMk cId="2391253826" sldId="11658"/>
            <ac:graphicFrameMk id="27" creationId="{638771B4-1AA2-9888-1B36-F16A98F83983}"/>
          </ac:graphicFrameMkLst>
        </pc:graphicFrameChg>
      </pc:sldChg>
      <pc:sldChg chg="addSp delSp modSp mod">
        <pc:chgData name="Hanane Bouazzaoui" userId="5de818e3-3573-47a0-b5df-b6c1012e6ddc" providerId="ADAL" clId="{C796820B-C156-455A-BDD2-BF5B3010AC9E}" dt="2022-11-17T10:57:08.398" v="547"/>
        <pc:sldMkLst>
          <pc:docMk/>
          <pc:sldMk cId="144735610" sldId="11659"/>
        </pc:sldMkLst>
        <pc:spChg chg="add mod">
          <ac:chgData name="Hanane Bouazzaoui" userId="5de818e3-3573-47a0-b5df-b6c1012e6ddc" providerId="ADAL" clId="{C796820B-C156-455A-BDD2-BF5B3010AC9E}" dt="2022-11-17T10:57:08.398" v="547"/>
          <ac:spMkLst>
            <pc:docMk/>
            <pc:sldMk cId="144735610" sldId="11659"/>
            <ac:spMk id="2" creationId="{10356CE8-BF4A-AEBF-9004-F4E18658180A}"/>
          </ac:spMkLst>
        </pc:spChg>
        <pc:spChg chg="mod">
          <ac:chgData name="Hanane Bouazzaoui" userId="5de818e3-3573-47a0-b5df-b6c1012e6ddc" providerId="ADAL" clId="{C796820B-C156-455A-BDD2-BF5B3010AC9E}" dt="2022-11-17T10:52:23.384" v="518"/>
          <ac:spMkLst>
            <pc:docMk/>
            <pc:sldMk cId="144735610" sldId="11659"/>
            <ac:spMk id="9" creationId="{A4E040AA-C1D3-482B-847D-218465C16467}"/>
          </ac:spMkLst>
        </pc:spChg>
        <pc:graphicFrameChg chg="mod">
          <ac:chgData name="Hanane Bouazzaoui" userId="5de818e3-3573-47a0-b5df-b6c1012e6ddc" providerId="ADAL" clId="{C796820B-C156-455A-BDD2-BF5B3010AC9E}" dt="2022-11-17T10:31:36.665" v="350"/>
          <ac:graphicFrameMkLst>
            <pc:docMk/>
            <pc:sldMk cId="144735610" sldId="11659"/>
            <ac:graphicFrameMk id="13" creationId="{4BD39571-4313-552C-B899-EE414FC5052B}"/>
          </ac:graphicFrameMkLst>
        </pc:graphicFrameChg>
        <pc:graphicFrameChg chg="add del mod">
          <ac:chgData name="Hanane Bouazzaoui" userId="5de818e3-3573-47a0-b5df-b6c1012e6ddc" providerId="ADAL" clId="{C796820B-C156-455A-BDD2-BF5B3010AC9E}" dt="2022-11-17T10:32:17.479" v="358"/>
          <ac:graphicFrameMkLst>
            <pc:docMk/>
            <pc:sldMk cId="144735610" sldId="11659"/>
            <ac:graphicFrameMk id="16" creationId="{8620FA8D-8E69-5E79-8E5D-56C2A59878D5}"/>
          </ac:graphicFrameMkLst>
        </pc:graphicFrameChg>
        <pc:graphicFrameChg chg="mod modGraphic">
          <ac:chgData name="Hanane Bouazzaoui" userId="5de818e3-3573-47a0-b5df-b6c1012e6ddc" providerId="ADAL" clId="{C796820B-C156-455A-BDD2-BF5B3010AC9E}" dt="2022-11-17T10:31:02.643" v="346" actId="14100"/>
          <ac:graphicFrameMkLst>
            <pc:docMk/>
            <pc:sldMk cId="144735610" sldId="11659"/>
            <ac:graphicFrameMk id="26" creationId="{D999B738-E923-94B9-ADCF-D31CED3280FE}"/>
          </ac:graphicFrameMkLst>
        </pc:graphicFrameChg>
        <pc:graphicFrameChg chg="mod">
          <ac:chgData name="Hanane Bouazzaoui" userId="5de818e3-3573-47a0-b5df-b6c1012e6ddc" providerId="ADAL" clId="{C796820B-C156-455A-BDD2-BF5B3010AC9E}" dt="2022-11-17T10:31:08.893" v="347" actId="14100"/>
          <ac:graphicFrameMkLst>
            <pc:docMk/>
            <pc:sldMk cId="144735610" sldId="11659"/>
            <ac:graphicFrameMk id="27" creationId="{638771B4-1AA2-9888-1B36-F16A98F83983}"/>
          </ac:graphicFrameMkLst>
        </pc:graphicFrameChg>
      </pc:sldChg>
      <pc:sldChg chg="addSp delSp modSp mod">
        <pc:chgData name="Hanane Bouazzaoui" userId="5de818e3-3573-47a0-b5df-b6c1012e6ddc" providerId="ADAL" clId="{C796820B-C156-455A-BDD2-BF5B3010AC9E}" dt="2022-11-17T10:57:13.469" v="550"/>
        <pc:sldMkLst>
          <pc:docMk/>
          <pc:sldMk cId="938492757" sldId="11660"/>
        </pc:sldMkLst>
        <pc:spChg chg="add mod">
          <ac:chgData name="Hanane Bouazzaoui" userId="5de818e3-3573-47a0-b5df-b6c1012e6ddc" providerId="ADAL" clId="{C796820B-C156-455A-BDD2-BF5B3010AC9E}" dt="2022-11-17T10:57:13.469" v="550"/>
          <ac:spMkLst>
            <pc:docMk/>
            <pc:sldMk cId="938492757" sldId="11660"/>
            <ac:spMk id="4" creationId="{C0A113D4-C39D-3D55-F339-F52686410B25}"/>
          </ac:spMkLst>
        </pc:spChg>
        <pc:spChg chg="mod">
          <ac:chgData name="Hanane Bouazzaoui" userId="5de818e3-3573-47a0-b5df-b6c1012e6ddc" providerId="ADAL" clId="{C796820B-C156-455A-BDD2-BF5B3010AC9E}" dt="2022-11-17T10:54:51.519" v="522"/>
          <ac:spMkLst>
            <pc:docMk/>
            <pc:sldMk cId="938492757" sldId="11660"/>
            <ac:spMk id="9" creationId="{A4E040AA-C1D3-482B-847D-218465C16467}"/>
          </ac:spMkLst>
        </pc:spChg>
        <pc:spChg chg="del mod">
          <ac:chgData name="Hanane Bouazzaoui" userId="5de818e3-3573-47a0-b5df-b6c1012e6ddc" providerId="ADAL" clId="{C796820B-C156-455A-BDD2-BF5B3010AC9E}" dt="2022-11-17T10:37:13.220" v="403" actId="478"/>
          <ac:spMkLst>
            <pc:docMk/>
            <pc:sldMk cId="938492757" sldId="11660"/>
            <ac:spMk id="21" creationId="{C7ADDEFA-E24A-4926-5BEB-8CA3AAC8DE17}"/>
          </ac:spMkLst>
        </pc:spChg>
        <pc:graphicFrameChg chg="add mod">
          <ac:chgData name="Hanane Bouazzaoui" userId="5de818e3-3573-47a0-b5df-b6c1012e6ddc" providerId="ADAL" clId="{C796820B-C156-455A-BDD2-BF5B3010AC9E}" dt="2022-11-17T10:37:19.253" v="405" actId="1076"/>
          <ac:graphicFrameMkLst>
            <pc:docMk/>
            <pc:sldMk cId="938492757" sldId="11660"/>
            <ac:graphicFrameMk id="2" creationId="{545150AE-BAA9-0467-978F-56E55832228C}"/>
          </ac:graphicFrameMkLst>
        </pc:graphicFrameChg>
        <pc:graphicFrameChg chg="del">
          <ac:chgData name="Hanane Bouazzaoui" userId="5de818e3-3573-47a0-b5df-b6c1012e6ddc" providerId="ADAL" clId="{C796820B-C156-455A-BDD2-BF5B3010AC9E}" dt="2022-11-17T10:37:02.708" v="398" actId="478"/>
          <ac:graphicFrameMkLst>
            <pc:docMk/>
            <pc:sldMk cId="938492757" sldId="11660"/>
            <ac:graphicFrameMk id="6" creationId="{8AB074E2-1B62-87D3-5E34-326197CEBDDB}"/>
          </ac:graphicFrameMkLst>
        </pc:graphicFrameChg>
      </pc:sldChg>
      <pc:sldChg chg="addSp modSp mod">
        <pc:chgData name="Hanane Bouazzaoui" userId="5de818e3-3573-47a0-b5df-b6c1012e6ddc" providerId="ADAL" clId="{C796820B-C156-455A-BDD2-BF5B3010AC9E}" dt="2022-11-17T10:57:13.994" v="551"/>
        <pc:sldMkLst>
          <pc:docMk/>
          <pc:sldMk cId="3740172936" sldId="11661"/>
        </pc:sldMkLst>
        <pc:spChg chg="add mod">
          <ac:chgData name="Hanane Bouazzaoui" userId="5de818e3-3573-47a0-b5df-b6c1012e6ddc" providerId="ADAL" clId="{C796820B-C156-455A-BDD2-BF5B3010AC9E}" dt="2022-11-17T10:57:13.994" v="551"/>
          <ac:spMkLst>
            <pc:docMk/>
            <pc:sldMk cId="3740172936" sldId="11661"/>
            <ac:spMk id="2" creationId="{76CF41E9-F83E-0A5C-CF71-ED4D1795FD31}"/>
          </ac:spMkLst>
        </pc:spChg>
        <pc:spChg chg="mod">
          <ac:chgData name="Hanane Bouazzaoui" userId="5de818e3-3573-47a0-b5df-b6c1012e6ddc" providerId="ADAL" clId="{C796820B-C156-455A-BDD2-BF5B3010AC9E}" dt="2022-11-17T10:37:47.587" v="413" actId="1076"/>
          <ac:spMkLst>
            <pc:docMk/>
            <pc:sldMk cId="3740172936" sldId="11661"/>
            <ac:spMk id="7" creationId="{D41F5440-663E-C183-3479-18F8B440A24B}"/>
          </ac:spMkLst>
        </pc:spChg>
        <pc:spChg chg="mod">
          <ac:chgData name="Hanane Bouazzaoui" userId="5de818e3-3573-47a0-b5df-b6c1012e6ddc" providerId="ADAL" clId="{C796820B-C156-455A-BDD2-BF5B3010AC9E}" dt="2022-11-17T10:55:01.450" v="523"/>
          <ac:spMkLst>
            <pc:docMk/>
            <pc:sldMk cId="3740172936" sldId="11661"/>
            <ac:spMk id="9" creationId="{A4E040AA-C1D3-482B-847D-218465C16467}"/>
          </ac:spMkLst>
        </pc:spChg>
        <pc:spChg chg="mod">
          <ac:chgData name="Hanane Bouazzaoui" userId="5de818e3-3573-47a0-b5df-b6c1012e6ddc" providerId="ADAL" clId="{C796820B-C156-455A-BDD2-BF5B3010AC9E}" dt="2022-11-17T10:55:03.792" v="525" actId="20577"/>
          <ac:spMkLst>
            <pc:docMk/>
            <pc:sldMk cId="3740172936" sldId="11661"/>
            <ac:spMk id="11" creationId="{DB874E5E-3332-B4E9-42C8-594101225887}"/>
          </ac:spMkLst>
        </pc:spChg>
        <pc:spChg chg="mod">
          <ac:chgData name="Hanane Bouazzaoui" userId="5de818e3-3573-47a0-b5df-b6c1012e6ddc" providerId="ADAL" clId="{C796820B-C156-455A-BDD2-BF5B3010AC9E}" dt="2022-11-17T10:38:39.460" v="422" actId="6549"/>
          <ac:spMkLst>
            <pc:docMk/>
            <pc:sldMk cId="3740172936" sldId="11661"/>
            <ac:spMk id="22" creationId="{2E2214EF-C079-7543-5A21-B4A61CDF2B97}"/>
          </ac:spMkLst>
        </pc:spChg>
        <pc:graphicFrameChg chg="mod modGraphic">
          <ac:chgData name="Hanane Bouazzaoui" userId="5de818e3-3573-47a0-b5df-b6c1012e6ddc" providerId="ADAL" clId="{C796820B-C156-455A-BDD2-BF5B3010AC9E}" dt="2022-11-17T10:38:45.890" v="427" actId="20577"/>
          <ac:graphicFrameMkLst>
            <pc:docMk/>
            <pc:sldMk cId="3740172936" sldId="11661"/>
            <ac:graphicFrameMk id="8" creationId="{76DE9030-784A-FE25-02F8-240FED90E4BE}"/>
          </ac:graphicFrameMkLst>
        </pc:graphicFrameChg>
        <pc:graphicFrameChg chg="mod">
          <ac:chgData name="Hanane Bouazzaoui" userId="5de818e3-3573-47a0-b5df-b6c1012e6ddc" providerId="ADAL" clId="{C796820B-C156-455A-BDD2-BF5B3010AC9E}" dt="2022-11-17T10:38:16.725" v="418" actId="207"/>
          <ac:graphicFrameMkLst>
            <pc:docMk/>
            <pc:sldMk cId="3740172936" sldId="11661"/>
            <ac:graphicFrameMk id="10" creationId="{B07C5758-8937-D19B-F9F7-0AD35FD303B8}"/>
          </ac:graphicFrameMkLst>
        </pc:graphicFrameChg>
      </pc:sldChg>
      <pc:sldChg chg="del">
        <pc:chgData name="Hanane Bouazzaoui" userId="5de818e3-3573-47a0-b5df-b6c1012e6ddc" providerId="ADAL" clId="{C796820B-C156-455A-BDD2-BF5B3010AC9E}" dt="2022-11-17T10:22:18.224" v="257" actId="47"/>
        <pc:sldMkLst>
          <pc:docMk/>
          <pc:sldMk cId="1386225496" sldId="11663"/>
        </pc:sldMkLst>
      </pc:sldChg>
      <pc:sldChg chg="del">
        <pc:chgData name="Hanane Bouazzaoui" userId="5de818e3-3573-47a0-b5df-b6c1012e6ddc" providerId="ADAL" clId="{C796820B-C156-455A-BDD2-BF5B3010AC9E}" dt="2022-11-17T10:22:18.224" v="257" actId="47"/>
        <pc:sldMkLst>
          <pc:docMk/>
          <pc:sldMk cId="1614654900" sldId="11664"/>
        </pc:sldMkLst>
      </pc:sldChg>
      <pc:sldChg chg="del">
        <pc:chgData name="Hanane Bouazzaoui" userId="5de818e3-3573-47a0-b5df-b6c1012e6ddc" providerId="ADAL" clId="{C796820B-C156-455A-BDD2-BF5B3010AC9E}" dt="2022-11-17T10:22:18.224" v="257" actId="47"/>
        <pc:sldMkLst>
          <pc:docMk/>
          <pc:sldMk cId="2234123341" sldId="11665"/>
        </pc:sldMkLst>
      </pc:sldChg>
      <pc:sldChg chg="del">
        <pc:chgData name="Hanane Bouazzaoui" userId="5de818e3-3573-47a0-b5df-b6c1012e6ddc" providerId="ADAL" clId="{C796820B-C156-455A-BDD2-BF5B3010AC9E}" dt="2022-11-17T10:22:18.224" v="257" actId="47"/>
        <pc:sldMkLst>
          <pc:docMk/>
          <pc:sldMk cId="3929007836" sldId="11666"/>
        </pc:sldMkLst>
      </pc:sldChg>
      <pc:sldChg chg="del">
        <pc:chgData name="Hanane Bouazzaoui" userId="5de818e3-3573-47a0-b5df-b6c1012e6ddc" providerId="ADAL" clId="{C796820B-C156-455A-BDD2-BF5B3010AC9E}" dt="2022-11-17T10:22:18.224" v="257" actId="47"/>
        <pc:sldMkLst>
          <pc:docMk/>
          <pc:sldMk cId="616891979" sldId="11667"/>
        </pc:sldMkLst>
      </pc:sldChg>
      <pc:sldChg chg="del">
        <pc:chgData name="Hanane Bouazzaoui" userId="5de818e3-3573-47a0-b5df-b6c1012e6ddc" providerId="ADAL" clId="{C796820B-C156-455A-BDD2-BF5B3010AC9E}" dt="2022-11-17T10:22:18.224" v="257" actId="47"/>
        <pc:sldMkLst>
          <pc:docMk/>
          <pc:sldMk cId="2395281549" sldId="11668"/>
        </pc:sldMkLst>
      </pc:sldChg>
      <pc:sldChg chg="del">
        <pc:chgData name="Hanane Bouazzaoui" userId="5de818e3-3573-47a0-b5df-b6c1012e6ddc" providerId="ADAL" clId="{C796820B-C156-455A-BDD2-BF5B3010AC9E}" dt="2022-11-17T10:22:18.224" v="257" actId="47"/>
        <pc:sldMkLst>
          <pc:docMk/>
          <pc:sldMk cId="3914889283" sldId="11669"/>
        </pc:sldMkLst>
      </pc:sldChg>
      <pc:sldChg chg="del">
        <pc:chgData name="Hanane Bouazzaoui" userId="5de818e3-3573-47a0-b5df-b6c1012e6ddc" providerId="ADAL" clId="{C796820B-C156-455A-BDD2-BF5B3010AC9E}" dt="2022-11-17T10:22:18.224" v="257" actId="47"/>
        <pc:sldMkLst>
          <pc:docMk/>
          <pc:sldMk cId="1717206986" sldId="11670"/>
        </pc:sldMkLst>
      </pc:sldChg>
      <pc:sldChg chg="del">
        <pc:chgData name="Hanane Bouazzaoui" userId="5de818e3-3573-47a0-b5df-b6c1012e6ddc" providerId="ADAL" clId="{C796820B-C156-455A-BDD2-BF5B3010AC9E}" dt="2022-11-17T10:22:18.224" v="257" actId="47"/>
        <pc:sldMkLst>
          <pc:docMk/>
          <pc:sldMk cId="3667255830" sldId="11671"/>
        </pc:sldMkLst>
      </pc:sldChg>
      <pc:sldChg chg="del">
        <pc:chgData name="Hanane Bouazzaoui" userId="5de818e3-3573-47a0-b5df-b6c1012e6ddc" providerId="ADAL" clId="{C796820B-C156-455A-BDD2-BF5B3010AC9E}" dt="2022-11-17T10:22:18.224" v="257" actId="47"/>
        <pc:sldMkLst>
          <pc:docMk/>
          <pc:sldMk cId="3004437862" sldId="11672"/>
        </pc:sldMkLst>
      </pc:sldChg>
      <pc:sldChg chg="del">
        <pc:chgData name="Hanane Bouazzaoui" userId="5de818e3-3573-47a0-b5df-b6c1012e6ddc" providerId="ADAL" clId="{C796820B-C156-455A-BDD2-BF5B3010AC9E}" dt="2022-11-17T10:22:18.224" v="257" actId="47"/>
        <pc:sldMkLst>
          <pc:docMk/>
          <pc:sldMk cId="1477807433" sldId="11673"/>
        </pc:sldMkLst>
      </pc:sldChg>
      <pc:sldChg chg="del">
        <pc:chgData name="Hanane Bouazzaoui" userId="5de818e3-3573-47a0-b5df-b6c1012e6ddc" providerId="ADAL" clId="{C796820B-C156-455A-BDD2-BF5B3010AC9E}" dt="2022-11-17T10:22:18.224" v="257" actId="47"/>
        <pc:sldMkLst>
          <pc:docMk/>
          <pc:sldMk cId="456755758" sldId="11675"/>
        </pc:sldMkLst>
      </pc:sldChg>
      <pc:sldChg chg="del">
        <pc:chgData name="Hanane Bouazzaoui" userId="5de818e3-3573-47a0-b5df-b6c1012e6ddc" providerId="ADAL" clId="{C796820B-C156-455A-BDD2-BF5B3010AC9E}" dt="2022-11-17T10:22:18.224" v="257" actId="47"/>
        <pc:sldMkLst>
          <pc:docMk/>
          <pc:sldMk cId="250292886" sldId="11677"/>
        </pc:sldMkLst>
      </pc:sldChg>
      <pc:sldChg chg="del">
        <pc:chgData name="Hanane Bouazzaoui" userId="5de818e3-3573-47a0-b5df-b6c1012e6ddc" providerId="ADAL" clId="{C796820B-C156-455A-BDD2-BF5B3010AC9E}" dt="2022-11-17T10:22:18.224" v="257" actId="47"/>
        <pc:sldMkLst>
          <pc:docMk/>
          <pc:sldMk cId="734600504" sldId="11678"/>
        </pc:sldMkLst>
      </pc:sldChg>
      <pc:sldChg chg="del">
        <pc:chgData name="Hanane Bouazzaoui" userId="5de818e3-3573-47a0-b5df-b6c1012e6ddc" providerId="ADAL" clId="{C796820B-C156-455A-BDD2-BF5B3010AC9E}" dt="2022-11-17T10:22:18.224" v="257" actId="47"/>
        <pc:sldMkLst>
          <pc:docMk/>
          <pc:sldMk cId="3942022842" sldId="11679"/>
        </pc:sldMkLst>
      </pc:sldChg>
      <pc:sldChg chg="del">
        <pc:chgData name="Hanane Bouazzaoui" userId="5de818e3-3573-47a0-b5df-b6c1012e6ddc" providerId="ADAL" clId="{C796820B-C156-455A-BDD2-BF5B3010AC9E}" dt="2022-11-17T10:22:18.224" v="257" actId="47"/>
        <pc:sldMkLst>
          <pc:docMk/>
          <pc:sldMk cId="3653521878" sldId="11680"/>
        </pc:sldMkLst>
      </pc:sldChg>
      <pc:sldChg chg="del">
        <pc:chgData name="Hanane Bouazzaoui" userId="5de818e3-3573-47a0-b5df-b6c1012e6ddc" providerId="ADAL" clId="{C796820B-C156-455A-BDD2-BF5B3010AC9E}" dt="2022-11-17T10:22:18.224" v="257" actId="47"/>
        <pc:sldMkLst>
          <pc:docMk/>
          <pc:sldMk cId="313495801" sldId="11681"/>
        </pc:sldMkLst>
      </pc:sldChg>
      <pc:sldChg chg="del">
        <pc:chgData name="Hanane Bouazzaoui" userId="5de818e3-3573-47a0-b5df-b6c1012e6ddc" providerId="ADAL" clId="{C796820B-C156-455A-BDD2-BF5B3010AC9E}" dt="2022-11-17T10:22:18.224" v="257" actId="47"/>
        <pc:sldMkLst>
          <pc:docMk/>
          <pc:sldMk cId="2963373934" sldId="11682"/>
        </pc:sldMkLst>
      </pc:sldChg>
      <pc:sldChg chg="del">
        <pc:chgData name="Hanane Bouazzaoui" userId="5de818e3-3573-47a0-b5df-b6c1012e6ddc" providerId="ADAL" clId="{C796820B-C156-455A-BDD2-BF5B3010AC9E}" dt="2022-11-17T10:22:18.224" v="257" actId="47"/>
        <pc:sldMkLst>
          <pc:docMk/>
          <pc:sldMk cId="2425583635" sldId="11683"/>
        </pc:sldMkLst>
      </pc:sldChg>
      <pc:sldChg chg="del">
        <pc:chgData name="Hanane Bouazzaoui" userId="5de818e3-3573-47a0-b5df-b6c1012e6ddc" providerId="ADAL" clId="{C796820B-C156-455A-BDD2-BF5B3010AC9E}" dt="2022-11-17T10:22:18.224" v="257" actId="47"/>
        <pc:sldMkLst>
          <pc:docMk/>
          <pc:sldMk cId="2578781596" sldId="11684"/>
        </pc:sldMkLst>
      </pc:sldChg>
      <pc:sldChg chg="del">
        <pc:chgData name="Hanane Bouazzaoui" userId="5de818e3-3573-47a0-b5df-b6c1012e6ddc" providerId="ADAL" clId="{C796820B-C156-455A-BDD2-BF5B3010AC9E}" dt="2022-11-17T10:22:18.224" v="257" actId="47"/>
        <pc:sldMkLst>
          <pc:docMk/>
          <pc:sldMk cId="2775380267" sldId="11685"/>
        </pc:sldMkLst>
      </pc:sldChg>
      <pc:sldChg chg="del">
        <pc:chgData name="Hanane Bouazzaoui" userId="5de818e3-3573-47a0-b5df-b6c1012e6ddc" providerId="ADAL" clId="{C796820B-C156-455A-BDD2-BF5B3010AC9E}" dt="2022-11-17T10:22:18.224" v="257" actId="47"/>
        <pc:sldMkLst>
          <pc:docMk/>
          <pc:sldMk cId="1687450545" sldId="11686"/>
        </pc:sldMkLst>
      </pc:sldChg>
      <pc:sldChg chg="del">
        <pc:chgData name="Hanane Bouazzaoui" userId="5de818e3-3573-47a0-b5df-b6c1012e6ddc" providerId="ADAL" clId="{C796820B-C156-455A-BDD2-BF5B3010AC9E}" dt="2022-11-17T10:22:18.224" v="257" actId="47"/>
        <pc:sldMkLst>
          <pc:docMk/>
          <pc:sldMk cId="2601067310" sldId="11687"/>
        </pc:sldMkLst>
      </pc:sldChg>
      <pc:sldChg chg="del">
        <pc:chgData name="Hanane Bouazzaoui" userId="5de818e3-3573-47a0-b5df-b6c1012e6ddc" providerId="ADAL" clId="{C796820B-C156-455A-BDD2-BF5B3010AC9E}" dt="2022-11-17T10:22:18.224" v="257" actId="47"/>
        <pc:sldMkLst>
          <pc:docMk/>
          <pc:sldMk cId="2466031201" sldId="11689"/>
        </pc:sldMkLst>
      </pc:sldChg>
      <pc:sldChg chg="del">
        <pc:chgData name="Hanane Bouazzaoui" userId="5de818e3-3573-47a0-b5df-b6c1012e6ddc" providerId="ADAL" clId="{C796820B-C156-455A-BDD2-BF5B3010AC9E}" dt="2022-11-17T10:22:18.224" v="257" actId="47"/>
        <pc:sldMkLst>
          <pc:docMk/>
          <pc:sldMk cId="247029791" sldId="11691"/>
        </pc:sldMkLst>
      </pc:sldChg>
      <pc:sldChg chg="del">
        <pc:chgData name="Hanane Bouazzaoui" userId="5de818e3-3573-47a0-b5df-b6c1012e6ddc" providerId="ADAL" clId="{C796820B-C156-455A-BDD2-BF5B3010AC9E}" dt="2022-11-17T10:22:18.224" v="257" actId="47"/>
        <pc:sldMkLst>
          <pc:docMk/>
          <pc:sldMk cId="3907932091" sldId="11692"/>
        </pc:sldMkLst>
      </pc:sldChg>
      <pc:sldChg chg="del">
        <pc:chgData name="Hanane Bouazzaoui" userId="5de818e3-3573-47a0-b5df-b6c1012e6ddc" providerId="ADAL" clId="{C796820B-C156-455A-BDD2-BF5B3010AC9E}" dt="2022-11-17T10:22:18.224" v="257" actId="47"/>
        <pc:sldMkLst>
          <pc:docMk/>
          <pc:sldMk cId="4097822080" sldId="11693"/>
        </pc:sldMkLst>
      </pc:sldChg>
      <pc:sldChg chg="del">
        <pc:chgData name="Hanane Bouazzaoui" userId="5de818e3-3573-47a0-b5df-b6c1012e6ddc" providerId="ADAL" clId="{C796820B-C156-455A-BDD2-BF5B3010AC9E}" dt="2022-11-17T10:22:18.224" v="257" actId="47"/>
        <pc:sldMkLst>
          <pc:docMk/>
          <pc:sldMk cId="3373658991" sldId="11694"/>
        </pc:sldMkLst>
      </pc:sldChg>
      <pc:sldChg chg="del">
        <pc:chgData name="Hanane Bouazzaoui" userId="5de818e3-3573-47a0-b5df-b6c1012e6ddc" providerId="ADAL" clId="{C796820B-C156-455A-BDD2-BF5B3010AC9E}" dt="2022-11-17T10:22:18.224" v="257" actId="47"/>
        <pc:sldMkLst>
          <pc:docMk/>
          <pc:sldMk cId="3175496938" sldId="11695"/>
        </pc:sldMkLst>
      </pc:sldChg>
      <pc:sldChg chg="del">
        <pc:chgData name="Hanane Bouazzaoui" userId="5de818e3-3573-47a0-b5df-b6c1012e6ddc" providerId="ADAL" clId="{C796820B-C156-455A-BDD2-BF5B3010AC9E}" dt="2022-11-17T10:22:18.224" v="257" actId="47"/>
        <pc:sldMkLst>
          <pc:docMk/>
          <pc:sldMk cId="2578057905" sldId="11696"/>
        </pc:sldMkLst>
      </pc:sldChg>
      <pc:sldChg chg="del">
        <pc:chgData name="Hanane Bouazzaoui" userId="5de818e3-3573-47a0-b5df-b6c1012e6ddc" providerId="ADAL" clId="{C796820B-C156-455A-BDD2-BF5B3010AC9E}" dt="2022-11-17T10:22:18.224" v="257" actId="47"/>
        <pc:sldMkLst>
          <pc:docMk/>
          <pc:sldMk cId="1490578139" sldId="11697"/>
        </pc:sldMkLst>
      </pc:sldChg>
      <pc:sldChg chg="del">
        <pc:chgData name="Hanane Bouazzaoui" userId="5de818e3-3573-47a0-b5df-b6c1012e6ddc" providerId="ADAL" clId="{C796820B-C156-455A-BDD2-BF5B3010AC9E}" dt="2022-11-17T10:22:18.224" v="257" actId="47"/>
        <pc:sldMkLst>
          <pc:docMk/>
          <pc:sldMk cId="2524043332" sldId="11698"/>
        </pc:sldMkLst>
      </pc:sldChg>
      <pc:sldChg chg="del">
        <pc:chgData name="Hanane Bouazzaoui" userId="5de818e3-3573-47a0-b5df-b6c1012e6ddc" providerId="ADAL" clId="{C796820B-C156-455A-BDD2-BF5B3010AC9E}" dt="2022-11-17T10:22:18.224" v="257" actId="47"/>
        <pc:sldMkLst>
          <pc:docMk/>
          <pc:sldMk cId="2959905329" sldId="11699"/>
        </pc:sldMkLst>
      </pc:sldChg>
      <pc:sldChg chg="del">
        <pc:chgData name="Hanane Bouazzaoui" userId="5de818e3-3573-47a0-b5df-b6c1012e6ddc" providerId="ADAL" clId="{C796820B-C156-455A-BDD2-BF5B3010AC9E}" dt="2022-11-17T10:22:18.224" v="257" actId="47"/>
        <pc:sldMkLst>
          <pc:docMk/>
          <pc:sldMk cId="3271882281" sldId="11700"/>
        </pc:sldMkLst>
      </pc:sldChg>
      <pc:sldChg chg="del">
        <pc:chgData name="Hanane Bouazzaoui" userId="5de818e3-3573-47a0-b5df-b6c1012e6ddc" providerId="ADAL" clId="{C796820B-C156-455A-BDD2-BF5B3010AC9E}" dt="2022-11-17T10:22:18.224" v="257" actId="47"/>
        <pc:sldMkLst>
          <pc:docMk/>
          <pc:sldMk cId="1948068856" sldId="11701"/>
        </pc:sldMkLst>
      </pc:sldChg>
      <pc:sldChg chg="del">
        <pc:chgData name="Hanane Bouazzaoui" userId="5de818e3-3573-47a0-b5df-b6c1012e6ddc" providerId="ADAL" clId="{C796820B-C156-455A-BDD2-BF5B3010AC9E}" dt="2022-11-17T10:22:18.224" v="257" actId="47"/>
        <pc:sldMkLst>
          <pc:docMk/>
          <pc:sldMk cId="2474277807" sldId="11703"/>
        </pc:sldMkLst>
      </pc:sldChg>
      <pc:sldChg chg="del">
        <pc:chgData name="Hanane Bouazzaoui" userId="5de818e3-3573-47a0-b5df-b6c1012e6ddc" providerId="ADAL" clId="{C796820B-C156-455A-BDD2-BF5B3010AC9E}" dt="2022-11-17T10:22:18.224" v="257" actId="47"/>
        <pc:sldMkLst>
          <pc:docMk/>
          <pc:sldMk cId="1897228548" sldId="11705"/>
        </pc:sldMkLst>
      </pc:sldChg>
      <pc:sldChg chg="del">
        <pc:chgData name="Hanane Bouazzaoui" userId="5de818e3-3573-47a0-b5df-b6c1012e6ddc" providerId="ADAL" clId="{C796820B-C156-455A-BDD2-BF5B3010AC9E}" dt="2022-11-17T10:22:18.224" v="257" actId="47"/>
        <pc:sldMkLst>
          <pc:docMk/>
          <pc:sldMk cId="3342334623" sldId="11706"/>
        </pc:sldMkLst>
      </pc:sldChg>
      <pc:sldChg chg="del">
        <pc:chgData name="Hanane Bouazzaoui" userId="5de818e3-3573-47a0-b5df-b6c1012e6ddc" providerId="ADAL" clId="{C796820B-C156-455A-BDD2-BF5B3010AC9E}" dt="2022-11-17T10:22:18.224" v="257" actId="47"/>
        <pc:sldMkLst>
          <pc:docMk/>
          <pc:sldMk cId="2327123199" sldId="11707"/>
        </pc:sldMkLst>
      </pc:sldChg>
      <pc:sldChg chg="del">
        <pc:chgData name="Hanane Bouazzaoui" userId="5de818e3-3573-47a0-b5df-b6c1012e6ddc" providerId="ADAL" clId="{C796820B-C156-455A-BDD2-BF5B3010AC9E}" dt="2022-11-17T10:22:18.224" v="257" actId="47"/>
        <pc:sldMkLst>
          <pc:docMk/>
          <pc:sldMk cId="3214997792" sldId="11708"/>
        </pc:sldMkLst>
      </pc:sldChg>
      <pc:sldChg chg="del">
        <pc:chgData name="Hanane Bouazzaoui" userId="5de818e3-3573-47a0-b5df-b6c1012e6ddc" providerId="ADAL" clId="{C796820B-C156-455A-BDD2-BF5B3010AC9E}" dt="2022-11-17T10:22:18.224" v="257" actId="47"/>
        <pc:sldMkLst>
          <pc:docMk/>
          <pc:sldMk cId="2170990919" sldId="11709"/>
        </pc:sldMkLst>
      </pc:sldChg>
      <pc:sldChg chg="del">
        <pc:chgData name="Hanane Bouazzaoui" userId="5de818e3-3573-47a0-b5df-b6c1012e6ddc" providerId="ADAL" clId="{C796820B-C156-455A-BDD2-BF5B3010AC9E}" dt="2022-11-17T10:22:18.224" v="257" actId="47"/>
        <pc:sldMkLst>
          <pc:docMk/>
          <pc:sldMk cId="2564642378" sldId="11710"/>
        </pc:sldMkLst>
      </pc:sldChg>
      <pc:sldChg chg="del">
        <pc:chgData name="Hanane Bouazzaoui" userId="5de818e3-3573-47a0-b5df-b6c1012e6ddc" providerId="ADAL" clId="{C796820B-C156-455A-BDD2-BF5B3010AC9E}" dt="2022-11-17T10:22:18.224" v="257" actId="47"/>
        <pc:sldMkLst>
          <pc:docMk/>
          <pc:sldMk cId="1787193407" sldId="11711"/>
        </pc:sldMkLst>
      </pc:sldChg>
      <pc:sldChg chg="del">
        <pc:chgData name="Hanane Bouazzaoui" userId="5de818e3-3573-47a0-b5df-b6c1012e6ddc" providerId="ADAL" clId="{C796820B-C156-455A-BDD2-BF5B3010AC9E}" dt="2022-11-17T10:22:18.224" v="257" actId="47"/>
        <pc:sldMkLst>
          <pc:docMk/>
          <pc:sldMk cId="718955686" sldId="11712"/>
        </pc:sldMkLst>
      </pc:sldChg>
      <pc:sldChg chg="del">
        <pc:chgData name="Hanane Bouazzaoui" userId="5de818e3-3573-47a0-b5df-b6c1012e6ddc" providerId="ADAL" clId="{C796820B-C156-455A-BDD2-BF5B3010AC9E}" dt="2022-11-17T10:22:18.224" v="257" actId="47"/>
        <pc:sldMkLst>
          <pc:docMk/>
          <pc:sldMk cId="3318535215" sldId="11713"/>
        </pc:sldMkLst>
      </pc:sldChg>
      <pc:sldChg chg="del">
        <pc:chgData name="Hanane Bouazzaoui" userId="5de818e3-3573-47a0-b5df-b6c1012e6ddc" providerId="ADAL" clId="{C796820B-C156-455A-BDD2-BF5B3010AC9E}" dt="2022-11-17T10:22:18.224" v="257" actId="47"/>
        <pc:sldMkLst>
          <pc:docMk/>
          <pc:sldMk cId="2716758020" sldId="11714"/>
        </pc:sldMkLst>
      </pc:sldChg>
      <pc:sldChg chg="del">
        <pc:chgData name="Hanane Bouazzaoui" userId="5de818e3-3573-47a0-b5df-b6c1012e6ddc" providerId="ADAL" clId="{C796820B-C156-455A-BDD2-BF5B3010AC9E}" dt="2022-11-17T10:22:18.224" v="257" actId="47"/>
        <pc:sldMkLst>
          <pc:docMk/>
          <pc:sldMk cId="2208182412" sldId="11715"/>
        </pc:sldMkLst>
      </pc:sldChg>
      <pc:sldChg chg="del">
        <pc:chgData name="Hanane Bouazzaoui" userId="5de818e3-3573-47a0-b5df-b6c1012e6ddc" providerId="ADAL" clId="{C796820B-C156-455A-BDD2-BF5B3010AC9E}" dt="2022-11-17T10:22:18.224" v="257" actId="47"/>
        <pc:sldMkLst>
          <pc:docMk/>
          <pc:sldMk cId="3750027600" sldId="11717"/>
        </pc:sldMkLst>
      </pc:sldChg>
      <pc:sldChg chg="del">
        <pc:chgData name="Hanane Bouazzaoui" userId="5de818e3-3573-47a0-b5df-b6c1012e6ddc" providerId="ADAL" clId="{C796820B-C156-455A-BDD2-BF5B3010AC9E}" dt="2022-11-17T10:22:18.224" v="257" actId="47"/>
        <pc:sldMkLst>
          <pc:docMk/>
          <pc:sldMk cId="2182790872" sldId="11719"/>
        </pc:sldMkLst>
      </pc:sldChg>
      <pc:sldChg chg="del">
        <pc:chgData name="Hanane Bouazzaoui" userId="5de818e3-3573-47a0-b5df-b6c1012e6ddc" providerId="ADAL" clId="{C796820B-C156-455A-BDD2-BF5B3010AC9E}" dt="2022-11-17T10:22:18.224" v="257" actId="47"/>
        <pc:sldMkLst>
          <pc:docMk/>
          <pc:sldMk cId="3427287690" sldId="11720"/>
        </pc:sldMkLst>
      </pc:sldChg>
      <pc:sldChg chg="del">
        <pc:chgData name="Hanane Bouazzaoui" userId="5de818e3-3573-47a0-b5df-b6c1012e6ddc" providerId="ADAL" clId="{C796820B-C156-455A-BDD2-BF5B3010AC9E}" dt="2022-11-17T10:22:18.224" v="257" actId="47"/>
        <pc:sldMkLst>
          <pc:docMk/>
          <pc:sldMk cId="2330253945" sldId="11721"/>
        </pc:sldMkLst>
      </pc:sldChg>
      <pc:sldChg chg="del">
        <pc:chgData name="Hanane Bouazzaoui" userId="5de818e3-3573-47a0-b5df-b6c1012e6ddc" providerId="ADAL" clId="{C796820B-C156-455A-BDD2-BF5B3010AC9E}" dt="2022-11-17T10:22:18.224" v="257" actId="47"/>
        <pc:sldMkLst>
          <pc:docMk/>
          <pc:sldMk cId="3877190817" sldId="11722"/>
        </pc:sldMkLst>
      </pc:sldChg>
      <pc:sldChg chg="del">
        <pc:chgData name="Hanane Bouazzaoui" userId="5de818e3-3573-47a0-b5df-b6c1012e6ddc" providerId="ADAL" clId="{C796820B-C156-455A-BDD2-BF5B3010AC9E}" dt="2022-11-17T10:22:18.224" v="257" actId="47"/>
        <pc:sldMkLst>
          <pc:docMk/>
          <pc:sldMk cId="1292919635" sldId="11723"/>
        </pc:sldMkLst>
      </pc:sldChg>
      <pc:sldChg chg="del">
        <pc:chgData name="Hanane Bouazzaoui" userId="5de818e3-3573-47a0-b5df-b6c1012e6ddc" providerId="ADAL" clId="{C796820B-C156-455A-BDD2-BF5B3010AC9E}" dt="2022-11-17T10:22:18.224" v="257" actId="47"/>
        <pc:sldMkLst>
          <pc:docMk/>
          <pc:sldMk cId="3004457628" sldId="11724"/>
        </pc:sldMkLst>
      </pc:sldChg>
      <pc:sldChg chg="del">
        <pc:chgData name="Hanane Bouazzaoui" userId="5de818e3-3573-47a0-b5df-b6c1012e6ddc" providerId="ADAL" clId="{C796820B-C156-455A-BDD2-BF5B3010AC9E}" dt="2022-11-17T10:22:18.224" v="257" actId="47"/>
        <pc:sldMkLst>
          <pc:docMk/>
          <pc:sldMk cId="3829881133" sldId="11725"/>
        </pc:sldMkLst>
      </pc:sldChg>
      <pc:sldChg chg="del">
        <pc:chgData name="Hanane Bouazzaoui" userId="5de818e3-3573-47a0-b5df-b6c1012e6ddc" providerId="ADAL" clId="{C796820B-C156-455A-BDD2-BF5B3010AC9E}" dt="2022-11-17T10:22:18.224" v="257" actId="47"/>
        <pc:sldMkLst>
          <pc:docMk/>
          <pc:sldMk cId="269401249" sldId="11726"/>
        </pc:sldMkLst>
      </pc:sldChg>
      <pc:sldChg chg="del">
        <pc:chgData name="Hanane Bouazzaoui" userId="5de818e3-3573-47a0-b5df-b6c1012e6ddc" providerId="ADAL" clId="{C796820B-C156-455A-BDD2-BF5B3010AC9E}" dt="2022-11-17T10:22:18.224" v="257" actId="47"/>
        <pc:sldMkLst>
          <pc:docMk/>
          <pc:sldMk cId="2452419300" sldId="11727"/>
        </pc:sldMkLst>
      </pc:sldChg>
      <pc:sldChg chg="del">
        <pc:chgData name="Hanane Bouazzaoui" userId="5de818e3-3573-47a0-b5df-b6c1012e6ddc" providerId="ADAL" clId="{C796820B-C156-455A-BDD2-BF5B3010AC9E}" dt="2022-11-17T10:22:18.224" v="257" actId="47"/>
        <pc:sldMkLst>
          <pc:docMk/>
          <pc:sldMk cId="1100491105" sldId="11728"/>
        </pc:sldMkLst>
      </pc:sldChg>
      <pc:sldChg chg="del">
        <pc:chgData name="Hanane Bouazzaoui" userId="5de818e3-3573-47a0-b5df-b6c1012e6ddc" providerId="ADAL" clId="{C796820B-C156-455A-BDD2-BF5B3010AC9E}" dt="2022-11-17T10:22:18.224" v="257" actId="47"/>
        <pc:sldMkLst>
          <pc:docMk/>
          <pc:sldMk cId="1073074008" sldId="11729"/>
        </pc:sldMkLst>
      </pc:sldChg>
      <pc:sldChg chg="del">
        <pc:chgData name="Hanane Bouazzaoui" userId="5de818e3-3573-47a0-b5df-b6c1012e6ddc" providerId="ADAL" clId="{C796820B-C156-455A-BDD2-BF5B3010AC9E}" dt="2022-11-17T10:22:18.224" v="257" actId="47"/>
        <pc:sldMkLst>
          <pc:docMk/>
          <pc:sldMk cId="2961869970" sldId="11731"/>
        </pc:sldMkLst>
      </pc:sldChg>
      <pc:sldChg chg="del">
        <pc:chgData name="Hanane Bouazzaoui" userId="5de818e3-3573-47a0-b5df-b6c1012e6ddc" providerId="ADAL" clId="{C796820B-C156-455A-BDD2-BF5B3010AC9E}" dt="2022-11-17T10:22:18.224" v="257" actId="47"/>
        <pc:sldMkLst>
          <pc:docMk/>
          <pc:sldMk cId="3389130493" sldId="11734"/>
        </pc:sldMkLst>
      </pc:sldChg>
      <pc:sldChg chg="del">
        <pc:chgData name="Hanane Bouazzaoui" userId="5de818e3-3573-47a0-b5df-b6c1012e6ddc" providerId="ADAL" clId="{C796820B-C156-455A-BDD2-BF5B3010AC9E}" dt="2022-11-17T10:22:18.224" v="257" actId="47"/>
        <pc:sldMkLst>
          <pc:docMk/>
          <pc:sldMk cId="1991478283" sldId="11735"/>
        </pc:sldMkLst>
      </pc:sldChg>
      <pc:sldChg chg="del">
        <pc:chgData name="Hanane Bouazzaoui" userId="5de818e3-3573-47a0-b5df-b6c1012e6ddc" providerId="ADAL" clId="{C796820B-C156-455A-BDD2-BF5B3010AC9E}" dt="2022-11-17T10:22:18.224" v="257" actId="47"/>
        <pc:sldMkLst>
          <pc:docMk/>
          <pc:sldMk cId="512819356" sldId="11736"/>
        </pc:sldMkLst>
      </pc:sldChg>
      <pc:sldChg chg="del">
        <pc:chgData name="Hanane Bouazzaoui" userId="5de818e3-3573-47a0-b5df-b6c1012e6ddc" providerId="ADAL" clId="{C796820B-C156-455A-BDD2-BF5B3010AC9E}" dt="2022-11-17T10:22:18.224" v="257" actId="47"/>
        <pc:sldMkLst>
          <pc:docMk/>
          <pc:sldMk cId="4071094951" sldId="11737"/>
        </pc:sldMkLst>
      </pc:sldChg>
      <pc:sldChg chg="del">
        <pc:chgData name="Hanane Bouazzaoui" userId="5de818e3-3573-47a0-b5df-b6c1012e6ddc" providerId="ADAL" clId="{C796820B-C156-455A-BDD2-BF5B3010AC9E}" dt="2022-11-17T10:22:18.224" v="257" actId="47"/>
        <pc:sldMkLst>
          <pc:docMk/>
          <pc:sldMk cId="3466270169" sldId="11738"/>
        </pc:sldMkLst>
      </pc:sldChg>
      <pc:sldChg chg="del">
        <pc:chgData name="Hanane Bouazzaoui" userId="5de818e3-3573-47a0-b5df-b6c1012e6ddc" providerId="ADAL" clId="{C796820B-C156-455A-BDD2-BF5B3010AC9E}" dt="2022-11-17T10:22:18.224" v="257" actId="47"/>
        <pc:sldMkLst>
          <pc:docMk/>
          <pc:sldMk cId="1313160692" sldId="11740"/>
        </pc:sldMkLst>
      </pc:sldChg>
      <pc:sldChg chg="del">
        <pc:chgData name="Hanane Bouazzaoui" userId="5de818e3-3573-47a0-b5df-b6c1012e6ddc" providerId="ADAL" clId="{C796820B-C156-455A-BDD2-BF5B3010AC9E}" dt="2022-11-17T10:22:18.224" v="257" actId="47"/>
        <pc:sldMkLst>
          <pc:docMk/>
          <pc:sldMk cId="662668971" sldId="11741"/>
        </pc:sldMkLst>
      </pc:sldChg>
      <pc:sldChg chg="del">
        <pc:chgData name="Hanane Bouazzaoui" userId="5de818e3-3573-47a0-b5df-b6c1012e6ddc" providerId="ADAL" clId="{C796820B-C156-455A-BDD2-BF5B3010AC9E}" dt="2022-11-17T10:22:18.224" v="257" actId="47"/>
        <pc:sldMkLst>
          <pc:docMk/>
          <pc:sldMk cId="2491768814" sldId="11742"/>
        </pc:sldMkLst>
      </pc:sldChg>
      <pc:sldChg chg="del">
        <pc:chgData name="Hanane Bouazzaoui" userId="5de818e3-3573-47a0-b5df-b6c1012e6ddc" providerId="ADAL" clId="{C796820B-C156-455A-BDD2-BF5B3010AC9E}" dt="2022-11-17T10:22:18.224" v="257" actId="47"/>
        <pc:sldMkLst>
          <pc:docMk/>
          <pc:sldMk cId="3942125272" sldId="11744"/>
        </pc:sldMkLst>
      </pc:sldChg>
      <pc:sldChg chg="del">
        <pc:chgData name="Hanane Bouazzaoui" userId="5de818e3-3573-47a0-b5df-b6c1012e6ddc" providerId="ADAL" clId="{C796820B-C156-455A-BDD2-BF5B3010AC9E}" dt="2022-11-17T10:22:18.224" v="257" actId="47"/>
        <pc:sldMkLst>
          <pc:docMk/>
          <pc:sldMk cId="152997017" sldId="11745"/>
        </pc:sldMkLst>
      </pc:sldChg>
      <pc:sldChg chg="addSp delSp modSp mod">
        <pc:chgData name="Hanane Bouazzaoui" userId="5de818e3-3573-47a0-b5df-b6c1012e6ddc" providerId="ADAL" clId="{C796820B-C156-455A-BDD2-BF5B3010AC9E}" dt="2022-11-17T10:56:45.189" v="535"/>
        <pc:sldMkLst>
          <pc:docMk/>
          <pc:sldMk cId="1422286667" sldId="11746"/>
        </pc:sldMkLst>
        <pc:spChg chg="mod">
          <ac:chgData name="Hanane Bouazzaoui" userId="5de818e3-3573-47a0-b5df-b6c1012e6ddc" providerId="ADAL" clId="{C796820B-C156-455A-BDD2-BF5B3010AC9E}" dt="2022-11-17T10:05:39.835" v="49"/>
          <ac:spMkLst>
            <pc:docMk/>
            <pc:sldMk cId="1422286667" sldId="11746"/>
            <ac:spMk id="4" creationId="{05DB843E-78EA-15EF-D953-2B4F9960987B}"/>
          </ac:spMkLst>
        </pc:spChg>
        <pc:spChg chg="add mod">
          <ac:chgData name="Hanane Bouazzaoui" userId="5de818e3-3573-47a0-b5df-b6c1012e6ddc" providerId="ADAL" clId="{C796820B-C156-455A-BDD2-BF5B3010AC9E}" dt="2022-11-17T10:56:45.189" v="535"/>
          <ac:spMkLst>
            <pc:docMk/>
            <pc:sldMk cId="1422286667" sldId="11746"/>
            <ac:spMk id="11" creationId="{0A97C258-8C28-A741-E96A-50366043E55E}"/>
          </ac:spMkLst>
        </pc:spChg>
        <pc:graphicFrameChg chg="add mod">
          <ac:chgData name="Hanane Bouazzaoui" userId="5de818e3-3573-47a0-b5df-b6c1012e6ddc" providerId="ADAL" clId="{C796820B-C156-455A-BDD2-BF5B3010AC9E}" dt="2022-11-17T10:12:14.561" v="138" actId="1076"/>
          <ac:graphicFrameMkLst>
            <pc:docMk/>
            <pc:sldMk cId="1422286667" sldId="11746"/>
            <ac:graphicFrameMk id="2" creationId="{9822A67C-C303-952A-4FD3-09A265A79AA1}"/>
          </ac:graphicFrameMkLst>
        </pc:graphicFrameChg>
        <pc:graphicFrameChg chg="add mod">
          <ac:chgData name="Hanane Bouazzaoui" userId="5de818e3-3573-47a0-b5df-b6c1012e6ddc" providerId="ADAL" clId="{C796820B-C156-455A-BDD2-BF5B3010AC9E}" dt="2022-11-17T10:12:20.350" v="140" actId="1076"/>
          <ac:graphicFrameMkLst>
            <pc:docMk/>
            <pc:sldMk cId="1422286667" sldId="11746"/>
            <ac:graphicFrameMk id="5" creationId="{9ED053F4-4F6F-47F0-7A64-251FE809AE90}"/>
          </ac:graphicFrameMkLst>
        </pc:graphicFrameChg>
        <pc:graphicFrameChg chg="add mod">
          <ac:chgData name="Hanane Bouazzaoui" userId="5de818e3-3573-47a0-b5df-b6c1012e6ddc" providerId="ADAL" clId="{C796820B-C156-455A-BDD2-BF5B3010AC9E}" dt="2022-11-17T10:12:38.830" v="148" actId="1076"/>
          <ac:graphicFrameMkLst>
            <pc:docMk/>
            <pc:sldMk cId="1422286667" sldId="11746"/>
            <ac:graphicFrameMk id="7" creationId="{558E055F-282E-7603-A84D-1A82614D2200}"/>
          </ac:graphicFrameMkLst>
        </pc:graphicFrameChg>
        <pc:graphicFrameChg chg="add mod">
          <ac:chgData name="Hanane Bouazzaoui" userId="5de818e3-3573-47a0-b5df-b6c1012e6ddc" providerId="ADAL" clId="{C796820B-C156-455A-BDD2-BF5B3010AC9E}" dt="2022-11-17T10:12:43.345" v="149" actId="1076"/>
          <ac:graphicFrameMkLst>
            <pc:docMk/>
            <pc:sldMk cId="1422286667" sldId="11746"/>
            <ac:graphicFrameMk id="8" creationId="{F2EB0400-C719-985F-49B0-049BD2B52677}"/>
          </ac:graphicFrameMkLst>
        </pc:graphicFrameChg>
        <pc:graphicFrameChg chg="mod">
          <ac:chgData name="Hanane Bouazzaoui" userId="5de818e3-3573-47a0-b5df-b6c1012e6ddc" providerId="ADAL" clId="{C796820B-C156-455A-BDD2-BF5B3010AC9E}" dt="2022-11-17T10:12:04.755" v="137" actId="1076"/>
          <ac:graphicFrameMkLst>
            <pc:docMk/>
            <pc:sldMk cId="1422286667" sldId="11746"/>
            <ac:graphicFrameMk id="10" creationId="{FD0212F1-2C26-0CD8-9B09-EBBD0802C452}"/>
          </ac:graphicFrameMkLst>
        </pc:graphicFrameChg>
        <pc:graphicFrameChg chg="del">
          <ac:chgData name="Hanane Bouazzaoui" userId="5de818e3-3573-47a0-b5df-b6c1012e6ddc" providerId="ADAL" clId="{C796820B-C156-455A-BDD2-BF5B3010AC9E}" dt="2022-11-17T10:11:47.716" v="132" actId="478"/>
          <ac:graphicFrameMkLst>
            <pc:docMk/>
            <pc:sldMk cId="1422286667" sldId="11746"/>
            <ac:graphicFrameMk id="11" creationId="{4AA63BEE-3704-B56C-A1A8-15A4C6C83B3B}"/>
          </ac:graphicFrameMkLst>
        </pc:graphicFrameChg>
        <pc:graphicFrameChg chg="del mod">
          <ac:chgData name="Hanane Bouazzaoui" userId="5de818e3-3573-47a0-b5df-b6c1012e6ddc" providerId="ADAL" clId="{C796820B-C156-455A-BDD2-BF5B3010AC9E}" dt="2022-11-17T10:11:47.716" v="132" actId="478"/>
          <ac:graphicFrameMkLst>
            <pc:docMk/>
            <pc:sldMk cId="1422286667" sldId="11746"/>
            <ac:graphicFrameMk id="12" creationId="{0D118A09-83D4-998F-D92A-F01D937253BD}"/>
          </ac:graphicFrameMkLst>
        </pc:graphicFrameChg>
        <pc:graphicFrameChg chg="del">
          <ac:chgData name="Hanane Bouazzaoui" userId="5de818e3-3573-47a0-b5df-b6c1012e6ddc" providerId="ADAL" clId="{C796820B-C156-455A-BDD2-BF5B3010AC9E}" dt="2022-11-17T10:11:54.379" v="133" actId="478"/>
          <ac:graphicFrameMkLst>
            <pc:docMk/>
            <pc:sldMk cId="1422286667" sldId="11746"/>
            <ac:graphicFrameMk id="13" creationId="{B071CA53-E6A7-5B5C-3D1D-5C5F01F4AE6A}"/>
          </ac:graphicFrameMkLst>
        </pc:graphicFrameChg>
        <pc:graphicFrameChg chg="del">
          <ac:chgData name="Hanane Bouazzaoui" userId="5de818e3-3573-47a0-b5df-b6c1012e6ddc" providerId="ADAL" clId="{C796820B-C156-455A-BDD2-BF5B3010AC9E}" dt="2022-11-17T10:11:47.716" v="132" actId="478"/>
          <ac:graphicFrameMkLst>
            <pc:docMk/>
            <pc:sldMk cId="1422286667" sldId="11746"/>
            <ac:graphicFrameMk id="14" creationId="{80C58842-7B3A-FD26-0454-3E0D8D05F0BD}"/>
          </ac:graphicFrameMkLst>
        </pc:graphicFrameChg>
        <pc:graphicFrameChg chg="del">
          <ac:chgData name="Hanane Bouazzaoui" userId="5de818e3-3573-47a0-b5df-b6c1012e6ddc" providerId="ADAL" clId="{C796820B-C156-455A-BDD2-BF5B3010AC9E}" dt="2022-11-17T10:11:47.716" v="132" actId="478"/>
          <ac:graphicFrameMkLst>
            <pc:docMk/>
            <pc:sldMk cId="1422286667" sldId="11746"/>
            <ac:graphicFrameMk id="15" creationId="{3FBD7CFC-941C-CD12-9F33-6CB08B9D7D79}"/>
          </ac:graphicFrameMkLst>
        </pc:graphicFrameChg>
        <pc:graphicFrameChg chg="del">
          <ac:chgData name="Hanane Bouazzaoui" userId="5de818e3-3573-47a0-b5df-b6c1012e6ddc" providerId="ADAL" clId="{C796820B-C156-455A-BDD2-BF5B3010AC9E}" dt="2022-11-17T10:13:01.015" v="153" actId="478"/>
          <ac:graphicFrameMkLst>
            <pc:docMk/>
            <pc:sldMk cId="1422286667" sldId="11746"/>
            <ac:graphicFrameMk id="19" creationId="{4E471835-6B58-B2A0-B8D5-7D6D97472F00}"/>
          </ac:graphicFrameMkLst>
        </pc:graphicFrameChg>
        <pc:graphicFrameChg chg="del">
          <ac:chgData name="Hanane Bouazzaoui" userId="5de818e3-3573-47a0-b5df-b6c1012e6ddc" providerId="ADAL" clId="{C796820B-C156-455A-BDD2-BF5B3010AC9E}" dt="2022-11-17T10:13:01.015" v="153" actId="478"/>
          <ac:graphicFrameMkLst>
            <pc:docMk/>
            <pc:sldMk cId="1422286667" sldId="11746"/>
            <ac:graphicFrameMk id="20" creationId="{5F03E74F-BDEF-4E6A-F80D-6723A3CC2571}"/>
          </ac:graphicFrameMkLst>
        </pc:graphicFrameChg>
        <pc:graphicFrameChg chg="del">
          <ac:chgData name="Hanane Bouazzaoui" userId="5de818e3-3573-47a0-b5df-b6c1012e6ddc" providerId="ADAL" clId="{C796820B-C156-455A-BDD2-BF5B3010AC9E}" dt="2022-11-17T10:13:01.015" v="153" actId="478"/>
          <ac:graphicFrameMkLst>
            <pc:docMk/>
            <pc:sldMk cId="1422286667" sldId="11746"/>
            <ac:graphicFrameMk id="21" creationId="{FD0BB3B9-6A14-40F3-2BB5-38C176FFA6E2}"/>
          </ac:graphicFrameMkLst>
        </pc:graphicFrameChg>
        <pc:graphicFrameChg chg="del">
          <ac:chgData name="Hanane Bouazzaoui" userId="5de818e3-3573-47a0-b5df-b6c1012e6ddc" providerId="ADAL" clId="{C796820B-C156-455A-BDD2-BF5B3010AC9E}" dt="2022-11-17T10:13:01.015" v="153" actId="478"/>
          <ac:graphicFrameMkLst>
            <pc:docMk/>
            <pc:sldMk cId="1422286667" sldId="11746"/>
            <ac:graphicFrameMk id="22" creationId="{A34F1317-A0C9-CC08-D695-F83ED7CA2EF2}"/>
          </ac:graphicFrameMkLst>
        </pc:graphicFrameChg>
        <pc:graphicFrameChg chg="del">
          <ac:chgData name="Hanane Bouazzaoui" userId="5de818e3-3573-47a0-b5df-b6c1012e6ddc" providerId="ADAL" clId="{C796820B-C156-455A-BDD2-BF5B3010AC9E}" dt="2022-11-17T10:13:01.015" v="153" actId="478"/>
          <ac:graphicFrameMkLst>
            <pc:docMk/>
            <pc:sldMk cId="1422286667" sldId="11746"/>
            <ac:graphicFrameMk id="23" creationId="{A3E3F5C4-20FE-A0DD-3CFD-730D2987FA23}"/>
          </ac:graphicFrameMkLst>
        </pc:graphicFrameChg>
        <pc:graphicFrameChg chg="del">
          <ac:chgData name="Hanane Bouazzaoui" userId="5de818e3-3573-47a0-b5df-b6c1012e6ddc" providerId="ADAL" clId="{C796820B-C156-455A-BDD2-BF5B3010AC9E}" dt="2022-11-17T10:13:06.210" v="154" actId="478"/>
          <ac:graphicFrameMkLst>
            <pc:docMk/>
            <pc:sldMk cId="1422286667" sldId="11746"/>
            <ac:graphicFrameMk id="25" creationId="{83A05637-A9B2-2315-7ECB-9BCA700524A5}"/>
          </ac:graphicFrameMkLst>
        </pc:graphicFrameChg>
        <pc:graphicFrameChg chg="add mod">
          <ac:chgData name="Hanane Bouazzaoui" userId="5de818e3-3573-47a0-b5df-b6c1012e6ddc" providerId="ADAL" clId="{C796820B-C156-455A-BDD2-BF5B3010AC9E}" dt="2022-11-17T10:12:50.407" v="152" actId="1076"/>
          <ac:graphicFrameMkLst>
            <pc:docMk/>
            <pc:sldMk cId="1422286667" sldId="11746"/>
            <ac:graphicFrameMk id="27" creationId="{D4F23CB4-65FD-2473-197B-489AA2EF4E0B}"/>
          </ac:graphicFrameMkLst>
        </pc:graphicFrameChg>
        <pc:graphicFrameChg chg="add mod">
          <ac:chgData name="Hanane Bouazzaoui" userId="5de818e3-3573-47a0-b5df-b6c1012e6ddc" providerId="ADAL" clId="{C796820B-C156-455A-BDD2-BF5B3010AC9E}" dt="2022-11-17T10:13:28.198" v="157" actId="1076"/>
          <ac:graphicFrameMkLst>
            <pc:docMk/>
            <pc:sldMk cId="1422286667" sldId="11746"/>
            <ac:graphicFrameMk id="28" creationId="{333B363B-8AFC-484D-C73D-903CC20B0088}"/>
          </ac:graphicFrameMkLst>
        </pc:graphicFrameChg>
        <pc:graphicFrameChg chg="add mod">
          <ac:chgData name="Hanane Bouazzaoui" userId="5de818e3-3573-47a0-b5df-b6c1012e6ddc" providerId="ADAL" clId="{C796820B-C156-455A-BDD2-BF5B3010AC9E}" dt="2022-11-17T10:13:28.198" v="157" actId="1076"/>
          <ac:graphicFrameMkLst>
            <pc:docMk/>
            <pc:sldMk cId="1422286667" sldId="11746"/>
            <ac:graphicFrameMk id="29" creationId="{6A8293E0-E601-BA5E-E9D6-6D1C9397E1A4}"/>
          </ac:graphicFrameMkLst>
        </pc:graphicFrameChg>
        <pc:graphicFrameChg chg="add mod">
          <ac:chgData name="Hanane Bouazzaoui" userId="5de818e3-3573-47a0-b5df-b6c1012e6ddc" providerId="ADAL" clId="{C796820B-C156-455A-BDD2-BF5B3010AC9E}" dt="2022-11-17T10:13:28.198" v="157" actId="1076"/>
          <ac:graphicFrameMkLst>
            <pc:docMk/>
            <pc:sldMk cId="1422286667" sldId="11746"/>
            <ac:graphicFrameMk id="30" creationId="{D5234CD8-BD65-DA5A-5B5D-074DB94AEC0E}"/>
          </ac:graphicFrameMkLst>
        </pc:graphicFrameChg>
        <pc:graphicFrameChg chg="add mod">
          <ac:chgData name="Hanane Bouazzaoui" userId="5de818e3-3573-47a0-b5df-b6c1012e6ddc" providerId="ADAL" clId="{C796820B-C156-455A-BDD2-BF5B3010AC9E}" dt="2022-11-17T10:13:28.198" v="157" actId="1076"/>
          <ac:graphicFrameMkLst>
            <pc:docMk/>
            <pc:sldMk cId="1422286667" sldId="11746"/>
            <ac:graphicFrameMk id="31" creationId="{C4BF7CD1-4DFF-0F49-7C34-36784A65BD53}"/>
          </ac:graphicFrameMkLst>
        </pc:graphicFrameChg>
        <pc:graphicFrameChg chg="add mod">
          <ac:chgData name="Hanane Bouazzaoui" userId="5de818e3-3573-47a0-b5df-b6c1012e6ddc" providerId="ADAL" clId="{C796820B-C156-455A-BDD2-BF5B3010AC9E}" dt="2022-11-17T10:13:28.198" v="157" actId="1076"/>
          <ac:graphicFrameMkLst>
            <pc:docMk/>
            <pc:sldMk cId="1422286667" sldId="11746"/>
            <ac:graphicFrameMk id="32" creationId="{EB9B7A71-4C63-8436-D3F1-05B5738F8E47}"/>
          </ac:graphicFrameMkLst>
        </pc:graphicFrameChg>
        <pc:graphicFrameChg chg="add mod">
          <ac:chgData name="Hanane Bouazzaoui" userId="5de818e3-3573-47a0-b5df-b6c1012e6ddc" providerId="ADAL" clId="{C796820B-C156-455A-BDD2-BF5B3010AC9E}" dt="2022-11-17T10:13:28.198" v="157" actId="1076"/>
          <ac:graphicFrameMkLst>
            <pc:docMk/>
            <pc:sldMk cId="1422286667" sldId="11746"/>
            <ac:graphicFrameMk id="33" creationId="{3FFAAB3C-603C-0967-6A20-AA7D9AF8A8D2}"/>
          </ac:graphicFrameMkLst>
        </pc:graphicFrameChg>
      </pc:sldChg>
      <pc:sldChg chg="addSp delSp modSp add mod">
        <pc:chgData name="Hanane Bouazzaoui" userId="5de818e3-3573-47a0-b5df-b6c1012e6ddc" providerId="ADAL" clId="{C796820B-C156-455A-BDD2-BF5B3010AC9E}" dt="2022-11-17T10:04:47.666" v="44"/>
        <pc:sldMkLst>
          <pc:docMk/>
          <pc:sldMk cId="245365820" sldId="11747"/>
        </pc:sldMkLst>
        <pc:spChg chg="add mod">
          <ac:chgData name="Hanane Bouazzaoui" userId="5de818e3-3573-47a0-b5df-b6c1012e6ddc" providerId="ADAL" clId="{C796820B-C156-455A-BDD2-BF5B3010AC9E}" dt="2022-11-17T10:04:47.666" v="44"/>
          <ac:spMkLst>
            <pc:docMk/>
            <pc:sldMk cId="245365820" sldId="11747"/>
            <ac:spMk id="2" creationId="{6EF9D372-81B5-F5DF-DCCB-3002456F1DC4}"/>
          </ac:spMkLst>
        </pc:spChg>
        <pc:spChg chg="del mod">
          <ac:chgData name="Hanane Bouazzaoui" userId="5de818e3-3573-47a0-b5df-b6c1012e6ddc" providerId="ADAL" clId="{C796820B-C156-455A-BDD2-BF5B3010AC9E}" dt="2022-11-17T10:04:47.249" v="43" actId="478"/>
          <ac:spMkLst>
            <pc:docMk/>
            <pc:sldMk cId="245365820" sldId="11747"/>
            <ac:spMk id="5" creationId="{05BB056D-FE01-4FAC-8D90-DC38622E5F79}"/>
          </ac:spMkLst>
        </pc:spChg>
        <pc:spChg chg="del">
          <ac:chgData name="Hanane Bouazzaoui" userId="5de818e3-3573-47a0-b5df-b6c1012e6ddc" providerId="ADAL" clId="{C796820B-C156-455A-BDD2-BF5B3010AC9E}" dt="2022-11-17T10:04:13.836" v="37" actId="478"/>
          <ac:spMkLst>
            <pc:docMk/>
            <pc:sldMk cId="245365820" sldId="11747"/>
            <ac:spMk id="28" creationId="{84A00842-7EE4-4983-A7F0-F0A0780B222C}"/>
          </ac:spMkLst>
        </pc:spChg>
      </pc:sldChg>
      <pc:sldChg chg="add del">
        <pc:chgData name="Hanane Bouazzaoui" userId="5de818e3-3573-47a0-b5df-b6c1012e6ddc" providerId="ADAL" clId="{C796820B-C156-455A-BDD2-BF5B3010AC9E}" dt="2022-11-17T10:03:45.928" v="34" actId="47"/>
        <pc:sldMkLst>
          <pc:docMk/>
          <pc:sldMk cId="302472744" sldId="117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2.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7.xml"/><Relationship Id="rId1" Type="http://schemas.microsoft.com/office/2011/relationships/chartStyle" Target="style5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8.xml"/><Relationship Id="rId1" Type="http://schemas.microsoft.com/office/2011/relationships/chartStyle" Target="style5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9.xml"/><Relationship Id="rId1" Type="http://schemas.microsoft.com/office/2011/relationships/chartStyle" Target="style5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5403268450318522E-2"/>
          <c:w val="1"/>
          <c:h val="0.9545967315496815"/>
        </c:manualLayout>
      </c:layout>
      <c:barChart>
        <c:barDir val="col"/>
        <c:grouping val="clustered"/>
        <c:varyColors val="0"/>
        <c:ser>
          <c:idx val="0"/>
          <c:order val="0"/>
          <c:tx>
            <c:strRef>
              <c:f>Blad1!$B$1</c:f>
              <c:strCache>
                <c:ptCount val="1"/>
                <c:pt idx="0">
                  <c:v>Reeks 1</c:v>
                </c:pt>
              </c:strCache>
            </c:strRef>
          </c:tx>
          <c:spPr>
            <a:solidFill>
              <a:srgbClr val="0A5D7A"/>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05-552B-468F-ABA5-BF580E2A7DA4}"/>
              </c:ext>
            </c:extLst>
          </c:dPt>
          <c:dPt>
            <c:idx val="1"/>
            <c:invertIfNegative val="0"/>
            <c:bubble3D val="0"/>
            <c:extLst>
              <c:ext xmlns:c16="http://schemas.microsoft.com/office/drawing/2014/chart" uri="{C3380CC4-5D6E-409C-BE32-E72D297353CC}">
                <c16:uniqueId val="{00000004-552B-468F-ABA5-BF580E2A7DA4}"/>
              </c:ext>
            </c:extLst>
          </c:dPt>
          <c:dPt>
            <c:idx val="2"/>
            <c:invertIfNegative val="0"/>
            <c:bubble3D val="0"/>
            <c:extLst>
              <c:ext xmlns:c16="http://schemas.microsoft.com/office/drawing/2014/chart" uri="{C3380CC4-5D6E-409C-BE32-E72D297353CC}">
                <c16:uniqueId val="{00000006-552B-468F-ABA5-BF580E2A7DA4}"/>
              </c:ext>
            </c:extLst>
          </c:dPt>
          <c:dPt>
            <c:idx val="3"/>
            <c:invertIfNegative val="0"/>
            <c:bubble3D val="0"/>
            <c:spPr>
              <a:solidFill>
                <a:schemeClr val="accent2"/>
              </a:solidFill>
              <a:ln w="12700">
                <a:solidFill>
                  <a:schemeClr val="bg1"/>
                </a:solidFill>
              </a:ln>
              <a:effectLst/>
            </c:spPr>
            <c:extLst>
              <c:ext xmlns:c16="http://schemas.microsoft.com/office/drawing/2014/chart" uri="{C3380CC4-5D6E-409C-BE32-E72D297353CC}">
                <c16:uniqueId val="{00000007-552B-468F-ABA5-BF580E2A7DA4}"/>
              </c:ext>
            </c:extLst>
          </c:dPt>
          <c:dPt>
            <c:idx val="4"/>
            <c:invertIfNegative val="0"/>
            <c:bubble3D val="0"/>
            <c:extLst>
              <c:ext xmlns:c16="http://schemas.microsoft.com/office/drawing/2014/chart" uri="{C3380CC4-5D6E-409C-BE32-E72D297353CC}">
                <c16:uniqueId val="{00000008-552B-468F-ABA5-BF580E2A7DA4}"/>
              </c:ext>
            </c:extLst>
          </c:dPt>
          <c:dPt>
            <c:idx val="5"/>
            <c:invertIfNegative val="0"/>
            <c:bubble3D val="0"/>
            <c:extLst>
              <c:ext xmlns:c16="http://schemas.microsoft.com/office/drawing/2014/chart" uri="{C3380CC4-5D6E-409C-BE32-E72D297353CC}">
                <c16:uniqueId val="{00000009-552B-468F-ABA5-BF580E2A7DA4}"/>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52B-468F-ABA5-BF580E2A7DA4}"/>
                </c:ext>
              </c:extLst>
            </c:dLbl>
            <c:dLbl>
              <c:idx val="2"/>
              <c:layout>
                <c:manualLayout>
                  <c:x val="0"/>
                  <c:y val="-2.323160815777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2B-468F-ABA5-BF580E2A7DA4}"/>
                </c:ext>
              </c:extLst>
            </c:dLbl>
            <c:dLbl>
              <c:idx val="3"/>
              <c:tx>
                <c:rich>
                  <a:bodyPr rot="0" spcFirstLastPara="1" vertOverflow="ellipsis" vert="horz" wrap="square" lIns="38100" tIns="19050" rIns="38100" bIns="19050" anchor="ctr" anchorCtr="0">
                    <a:spAutoFit/>
                  </a:bodyPr>
                  <a:lstStyle/>
                  <a:p>
                    <a:pPr algn="ctr" rtl="0">
                      <a:defRPr lang="en-US" sz="1000" b="1" i="0" u="none" strike="noStrike" kern="1200" baseline="0">
                        <a:solidFill>
                          <a:srgbClr val="C00000"/>
                        </a:solidFill>
                        <a:latin typeface="+mn-lt"/>
                        <a:ea typeface="+mn-ea"/>
                        <a:cs typeface="+mn-cs"/>
                      </a:defRPr>
                    </a:pPr>
                    <a:fld id="{50F01F04-7E11-485A-9345-7F8FC1F542A9}" type="VALUE">
                      <a:rPr lang="en-US">
                        <a:solidFill>
                          <a:srgbClr val="0A5D7A"/>
                        </a:solidFill>
                      </a:rPr>
                      <a:pPr algn="ctr" rtl="0">
                        <a:defRPr lang="en-US" sz="1000" b="1">
                          <a:solidFill>
                            <a:srgbClr val="C00000"/>
                          </a:solidFill>
                        </a:defRPr>
                      </a:pPr>
                      <a:t>[WAARDE]</a:t>
                    </a:fld>
                    <a:endParaRPr lang="nl-NL"/>
                  </a:p>
                </c:rich>
              </c:tx>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52B-468F-ABA5-BF580E2A7DA4}"/>
                </c:ext>
              </c:extLst>
            </c:dLbl>
            <c:dLbl>
              <c:idx val="5"/>
              <c:layout>
                <c:manualLayout>
                  <c:x val="-2.7213413427194612E-2"/>
                  <c:y val="7.7438693859233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2B-468F-ABA5-BF580E2A7D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UK</c:v>
                </c:pt>
                <c:pt idx="1">
                  <c:v>Germany</c:v>
                </c:pt>
                <c:pt idx="2">
                  <c:v>France</c:v>
                </c:pt>
                <c:pt idx="3">
                  <c:v>Poland</c:v>
                </c:pt>
                <c:pt idx="4">
                  <c:v>Belgium</c:v>
                </c:pt>
                <c:pt idx="5">
                  <c:v>The Netherlands</c:v>
                </c:pt>
              </c:strCache>
            </c:strRef>
          </c:cat>
          <c:val>
            <c:numRef>
              <c:f>Blad1!$B$2:$B$7</c:f>
              <c:numCache>
                <c:formatCode>0%</c:formatCode>
                <c:ptCount val="6"/>
                <c:pt idx="0">
                  <c:v>0.6</c:v>
                </c:pt>
                <c:pt idx="1">
                  <c:v>0.6</c:v>
                </c:pt>
                <c:pt idx="2">
                  <c:v>0.6</c:v>
                </c:pt>
                <c:pt idx="3">
                  <c:v>0.6</c:v>
                </c:pt>
                <c:pt idx="4">
                  <c:v>0.6</c:v>
                </c:pt>
                <c:pt idx="5">
                  <c:v>0.6</c:v>
                </c:pt>
              </c:numCache>
            </c:numRef>
          </c:val>
          <c:extLst>
            <c:ext xmlns:c16="http://schemas.microsoft.com/office/drawing/2014/chart" uri="{C3380CC4-5D6E-409C-BE32-E72D297353CC}">
              <c16:uniqueId val="{00000000-552B-468F-ABA5-BF580E2A7DA4}"/>
            </c:ext>
          </c:extLst>
        </c:ser>
        <c:ser>
          <c:idx val="1"/>
          <c:order val="1"/>
          <c:tx>
            <c:strRef>
              <c:f>Blad1!$C$1</c:f>
              <c:strCache>
                <c:ptCount val="1"/>
                <c:pt idx="0">
                  <c:v>Kolom1</c:v>
                </c:pt>
              </c:strCache>
            </c:strRef>
          </c:tx>
          <c:spPr>
            <a:solidFill>
              <a:srgbClr val="5497BE"/>
            </a:solidFill>
            <a:ln w="12700">
              <a:solidFill>
                <a:schemeClr val="bg1"/>
              </a:solidFill>
            </a:ln>
            <a:effectLst/>
          </c:spPr>
          <c:invertIfNegative val="0"/>
          <c:dPt>
            <c:idx val="3"/>
            <c:invertIfNegative val="0"/>
            <c:bubble3D val="0"/>
            <c:spPr>
              <a:solidFill>
                <a:srgbClr val="5497BE">
                  <a:alpha val="74902"/>
                </a:srgbClr>
              </a:solidFill>
              <a:ln w="12700">
                <a:solidFill>
                  <a:srgbClr val="E6E6E6"/>
                </a:solidFill>
              </a:ln>
              <a:effectLst/>
            </c:spPr>
            <c:extLst>
              <c:ext xmlns:c16="http://schemas.microsoft.com/office/drawing/2014/chart" uri="{C3380CC4-5D6E-409C-BE32-E72D297353CC}">
                <c16:uniqueId val="{00000007-18CE-41BA-93E3-B79BCF428DD8}"/>
              </c:ext>
            </c:extLst>
          </c:dPt>
          <c:dLbls>
            <c:dLbl>
              <c:idx val="1"/>
              <c:layout>
                <c:manualLayout>
                  <c:x val="1.0205030035197979E-2"/>
                  <c:y val="1.9359673464808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FC-4FD9-B007-A87F5E51BA6B}"/>
                </c:ext>
              </c:extLst>
            </c:dLbl>
            <c:dLbl>
              <c:idx val="2"/>
              <c:layout>
                <c:manualLayout>
                  <c:x val="6.8033533567985905E-3"/>
                  <c:y val="7.743869385923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FC-4FD9-B007-A87F5E51BA6B}"/>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5497BE"/>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8CE-41BA-93E3-B79BCF428DD8}"/>
                </c:ext>
              </c:extLst>
            </c:dLbl>
            <c:dLbl>
              <c:idx val="4"/>
              <c:layout>
                <c:manualLayout>
                  <c:x val="-1.2472670402111378E-16"/>
                  <c:y val="1.1615804078885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57-4E1F-9B7E-71623369D6F5}"/>
                </c:ext>
              </c:extLst>
            </c:dLbl>
            <c:dLbl>
              <c:idx val="5"/>
              <c:layout>
                <c:manualLayout>
                  <c:x val="-1.2472670402111378E-16"/>
                  <c:y val="7.743869385923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57-4E1F-9B7E-71623369D6F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UK</c:v>
                </c:pt>
                <c:pt idx="1">
                  <c:v>Germany</c:v>
                </c:pt>
                <c:pt idx="2">
                  <c:v>France</c:v>
                </c:pt>
                <c:pt idx="3">
                  <c:v>Poland</c:v>
                </c:pt>
                <c:pt idx="4">
                  <c:v>Belgium</c:v>
                </c:pt>
                <c:pt idx="5">
                  <c:v>The Netherlands</c:v>
                </c:pt>
              </c:strCache>
            </c:strRef>
          </c:cat>
          <c:val>
            <c:numRef>
              <c:f>Blad1!$C$2:$C$7</c:f>
              <c:numCache>
                <c:formatCode>0%</c:formatCode>
                <c:ptCount val="6"/>
                <c:pt idx="0">
                  <c:v>0.4</c:v>
                </c:pt>
                <c:pt idx="1">
                  <c:v>0.4</c:v>
                </c:pt>
                <c:pt idx="2">
                  <c:v>0.4</c:v>
                </c:pt>
                <c:pt idx="3">
                  <c:v>0.4</c:v>
                </c:pt>
                <c:pt idx="4">
                  <c:v>0.4</c:v>
                </c:pt>
                <c:pt idx="5">
                  <c:v>0.4</c:v>
                </c:pt>
              </c:numCache>
            </c:numRef>
          </c:val>
          <c:extLst>
            <c:ext xmlns:c16="http://schemas.microsoft.com/office/drawing/2014/chart" uri="{C3380CC4-5D6E-409C-BE32-E72D297353CC}">
              <c16:uniqueId val="{0000000D-E8FC-4FD9-B007-A87F5E51BA6B}"/>
            </c:ext>
          </c:extLst>
        </c:ser>
        <c:dLbls>
          <c:showLegendKey val="0"/>
          <c:showVal val="0"/>
          <c:showCatName val="0"/>
          <c:showSerName val="0"/>
          <c:showPercent val="0"/>
          <c:showBubbleSize val="0"/>
        </c:dLbls>
        <c:gapWidth val="75"/>
        <c:axId val="629829224"/>
        <c:axId val="629825616"/>
      </c:barChart>
      <c:catAx>
        <c:axId val="629829224"/>
        <c:scaling>
          <c:orientation val="minMax"/>
        </c:scaling>
        <c:delete val="1"/>
        <c:axPos val="b"/>
        <c:numFmt formatCode="General" sourceLinked="1"/>
        <c:majorTickMark val="out"/>
        <c:minorTickMark val="none"/>
        <c:tickLblPos val="nextTo"/>
        <c:crossAx val="629825616"/>
        <c:crosses val="autoZero"/>
        <c:auto val="1"/>
        <c:lblAlgn val="ctr"/>
        <c:lblOffset val="100"/>
        <c:noMultiLvlLbl val="0"/>
      </c:catAx>
      <c:valAx>
        <c:axId val="629825616"/>
        <c:scaling>
          <c:orientation val="minMax"/>
          <c:max val="1"/>
          <c:min val="-0.30000000000000004"/>
        </c:scaling>
        <c:delete val="1"/>
        <c:axPos val="l"/>
        <c:numFmt formatCode="0%" sourceLinked="0"/>
        <c:majorTickMark val="out"/>
        <c:minorTickMark val="none"/>
        <c:tickLblPos val="nextTo"/>
        <c:crossAx val="629829224"/>
        <c:crosses val="autoZero"/>
        <c:crossBetween val="between"/>
        <c:majorUnit val="0.1"/>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903310843145743"/>
        </c:manualLayout>
      </c:layout>
      <c:barChart>
        <c:barDir val="bar"/>
        <c:grouping val="percentStacked"/>
        <c:varyColors val="0"/>
        <c:ser>
          <c:idx val="0"/>
          <c:order val="0"/>
          <c:tx>
            <c:strRef>
              <c:f>Sheet1!$B$1</c:f>
              <c:strCache>
                <c:ptCount val="1"/>
                <c:pt idx="0">
                  <c:v>Strongly agree</c:v>
                </c:pt>
              </c:strCache>
            </c:strRef>
          </c:tx>
          <c:spPr>
            <a:solidFill>
              <a:srgbClr val="497C9B"/>
            </a:solidFill>
            <a:ln w="19050">
              <a:solidFill>
                <a:sysClr val="window" lastClr="FFFFFF"/>
              </a:solid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0-AF3A-4E46-B11A-4ECCA761660C}"/>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1-AF3A-4E46-B11A-4ECCA761660C}"/>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30676686094920902"/>
                      <c:h val="9.4791975497876602E-2"/>
                    </c:manualLayout>
                  </c15:layout>
                </c:ext>
                <c:ext xmlns:c16="http://schemas.microsoft.com/office/drawing/2014/chart" uri="{C3380CC4-5D6E-409C-BE32-E72D297353CC}">
                  <c16:uniqueId val="{00000002-AF3A-4E46-B11A-4ECCA761660C}"/>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HVAC </c:v>
                </c:pt>
                <c:pt idx="1">
                  <c:v>Electrical Installations</c:v>
                </c:pt>
                <c:pt idx="2">
                  <c:v>Sanitary installations</c:v>
                </c:pt>
              </c:strCache>
            </c:strRef>
          </c:cat>
          <c:val>
            <c:numRef>
              <c:f>Sheet1!$B$2:$B$4</c:f>
              <c:numCache>
                <c:formatCode>0%</c:formatCode>
                <c:ptCount val="3"/>
                <c:pt idx="0">
                  <c:v>0.5</c:v>
                </c:pt>
                <c:pt idx="1">
                  <c:v>0.5</c:v>
                </c:pt>
                <c:pt idx="2">
                  <c:v>0.5</c:v>
                </c:pt>
              </c:numCache>
            </c:numRef>
          </c:val>
          <c:extLst>
            <c:ext xmlns:c16="http://schemas.microsoft.com/office/drawing/2014/chart" uri="{C3380CC4-5D6E-409C-BE32-E72D297353CC}">
              <c16:uniqueId val="{00000003-AF3A-4E46-B11A-4ECCA761660C}"/>
            </c:ext>
          </c:extLst>
        </c:ser>
        <c:ser>
          <c:idx val="1"/>
          <c:order val="1"/>
          <c:tx>
            <c:strRef>
              <c:f>Sheet1!$C$1</c:f>
              <c:strCache>
                <c:ptCount val="1"/>
                <c:pt idx="0">
                  <c:v>other</c:v>
                </c:pt>
              </c:strCache>
            </c:strRef>
          </c:tx>
          <c:spPr>
            <a:solidFill>
              <a:sysClr val="window" lastClr="FFFFFF">
                <a:lumMod val="65000"/>
              </a:sysClr>
            </a:solidFill>
            <a:ln w="19050">
              <a:solidFill>
                <a:sysClr val="window" lastClr="FFFFFF"/>
              </a:solidFill>
            </a:ln>
            <a:effectLst/>
          </c:spPr>
          <c:invertIfNegative val="0"/>
          <c:cat>
            <c:strRef>
              <c:f>Sheet1!$A$2:$A$4</c:f>
              <c:strCache>
                <c:ptCount val="3"/>
                <c:pt idx="0">
                  <c:v>HVAC </c:v>
                </c:pt>
                <c:pt idx="1">
                  <c:v>Electrical Installations</c:v>
                </c:pt>
                <c:pt idx="2">
                  <c:v>Sanitary installations</c:v>
                </c:pt>
              </c:strCache>
            </c:strRef>
          </c:cat>
          <c:val>
            <c:numRef>
              <c:f>Sheet1!$C$2:$C$4</c:f>
              <c:numCache>
                <c:formatCode>0%</c:formatCode>
                <c:ptCount val="3"/>
                <c:pt idx="0">
                  <c:v>0.5</c:v>
                </c:pt>
                <c:pt idx="1">
                  <c:v>0.5</c:v>
                </c:pt>
                <c:pt idx="2">
                  <c:v>0.5</c:v>
                </c:pt>
              </c:numCache>
            </c:numRef>
          </c:val>
          <c:extLst>
            <c:ext xmlns:c16="http://schemas.microsoft.com/office/drawing/2014/chart" uri="{C3380CC4-5D6E-409C-BE32-E72D297353CC}">
              <c16:uniqueId val="{00000004-AF3A-4E46-B11A-4ECCA761660C}"/>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903310843145743"/>
        </c:manualLayout>
      </c:layout>
      <c:barChart>
        <c:barDir val="bar"/>
        <c:grouping val="percentStacked"/>
        <c:varyColors val="0"/>
        <c:ser>
          <c:idx val="0"/>
          <c:order val="0"/>
          <c:tx>
            <c:strRef>
              <c:f>Sheet1!$B$1</c:f>
              <c:strCache>
                <c:ptCount val="1"/>
                <c:pt idx="0">
                  <c:v>Strongly agree</c:v>
                </c:pt>
              </c:strCache>
            </c:strRef>
          </c:tx>
          <c:spPr>
            <a:solidFill>
              <a:srgbClr val="497C9B"/>
            </a:solidFill>
            <a:ln w="19050">
              <a:solidFill>
                <a:sysClr val="window" lastClr="FFFFFF"/>
              </a:solid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0-13D7-4365-BF88-E3F1006926D7}"/>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1-13D7-4365-BF88-E3F1006926D7}"/>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30676686094920902"/>
                      <c:h val="9.4791975497876602E-2"/>
                    </c:manualLayout>
                  </c15:layout>
                </c:ext>
                <c:ext xmlns:c16="http://schemas.microsoft.com/office/drawing/2014/chart" uri="{C3380CC4-5D6E-409C-BE32-E72D297353CC}">
                  <c16:uniqueId val="{00000002-13D7-4365-BF88-E3F1006926D7}"/>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HVAC </c:v>
                </c:pt>
                <c:pt idx="1">
                  <c:v>Electrical Installations</c:v>
                </c:pt>
                <c:pt idx="2">
                  <c:v>Sanitary installations</c:v>
                </c:pt>
              </c:strCache>
            </c:strRef>
          </c:cat>
          <c:val>
            <c:numRef>
              <c:f>Sheet1!$B$2:$B$4</c:f>
              <c:numCache>
                <c:formatCode>0%</c:formatCode>
                <c:ptCount val="3"/>
                <c:pt idx="0">
                  <c:v>0.5</c:v>
                </c:pt>
                <c:pt idx="1">
                  <c:v>0.5</c:v>
                </c:pt>
                <c:pt idx="2">
                  <c:v>0.5</c:v>
                </c:pt>
              </c:numCache>
            </c:numRef>
          </c:val>
          <c:extLst>
            <c:ext xmlns:c16="http://schemas.microsoft.com/office/drawing/2014/chart" uri="{C3380CC4-5D6E-409C-BE32-E72D297353CC}">
              <c16:uniqueId val="{00000003-13D7-4365-BF88-E3F1006926D7}"/>
            </c:ext>
          </c:extLst>
        </c:ser>
        <c:ser>
          <c:idx val="1"/>
          <c:order val="1"/>
          <c:tx>
            <c:strRef>
              <c:f>Sheet1!$C$1</c:f>
              <c:strCache>
                <c:ptCount val="1"/>
                <c:pt idx="0">
                  <c:v>other</c:v>
                </c:pt>
              </c:strCache>
            </c:strRef>
          </c:tx>
          <c:spPr>
            <a:solidFill>
              <a:sysClr val="window" lastClr="FFFFFF">
                <a:lumMod val="65000"/>
              </a:sysClr>
            </a:solidFill>
            <a:ln w="19050">
              <a:solidFill>
                <a:sysClr val="window" lastClr="FFFFFF"/>
              </a:solidFill>
            </a:ln>
            <a:effectLst/>
          </c:spPr>
          <c:invertIfNegative val="0"/>
          <c:cat>
            <c:strRef>
              <c:f>Sheet1!$A$2:$A$4</c:f>
              <c:strCache>
                <c:ptCount val="3"/>
                <c:pt idx="0">
                  <c:v>HVAC </c:v>
                </c:pt>
                <c:pt idx="1">
                  <c:v>Electrical Installations</c:v>
                </c:pt>
                <c:pt idx="2">
                  <c:v>Sanitary installations</c:v>
                </c:pt>
              </c:strCache>
            </c:strRef>
          </c:cat>
          <c:val>
            <c:numRef>
              <c:f>Sheet1!$C$2:$C$4</c:f>
              <c:numCache>
                <c:formatCode>0%</c:formatCode>
                <c:ptCount val="3"/>
                <c:pt idx="0">
                  <c:v>0.5</c:v>
                </c:pt>
                <c:pt idx="1">
                  <c:v>0.5</c:v>
                </c:pt>
                <c:pt idx="2">
                  <c:v>0.5</c:v>
                </c:pt>
              </c:numCache>
            </c:numRef>
          </c:val>
          <c:extLst>
            <c:ext xmlns:c16="http://schemas.microsoft.com/office/drawing/2014/chart" uri="{C3380CC4-5D6E-409C-BE32-E72D297353CC}">
              <c16:uniqueId val="{00000004-13D7-4365-BF88-E3F1006926D7}"/>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903310843145743"/>
        </c:manualLayout>
      </c:layout>
      <c:barChart>
        <c:barDir val="bar"/>
        <c:grouping val="percentStacked"/>
        <c:varyColors val="0"/>
        <c:ser>
          <c:idx val="0"/>
          <c:order val="0"/>
          <c:tx>
            <c:strRef>
              <c:f>Sheet1!$B$1</c:f>
              <c:strCache>
                <c:ptCount val="1"/>
                <c:pt idx="0">
                  <c:v>Strongly agree</c:v>
                </c:pt>
              </c:strCache>
            </c:strRef>
          </c:tx>
          <c:spPr>
            <a:solidFill>
              <a:srgbClr val="497C9B"/>
            </a:solidFill>
            <a:ln w="19050">
              <a:solidFill>
                <a:sysClr val="window" lastClr="FFFFFF"/>
              </a:solid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0-8014-4439-9415-2E7A23879F47}"/>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1-8014-4439-9415-2E7A23879F47}"/>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30676686094920902"/>
                      <c:h val="9.4791975497876602E-2"/>
                    </c:manualLayout>
                  </c15:layout>
                </c:ext>
                <c:ext xmlns:c16="http://schemas.microsoft.com/office/drawing/2014/chart" uri="{C3380CC4-5D6E-409C-BE32-E72D297353CC}">
                  <c16:uniqueId val="{00000002-8014-4439-9415-2E7A23879F47}"/>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HVAC </c:v>
                </c:pt>
                <c:pt idx="1">
                  <c:v>Electrical Installations</c:v>
                </c:pt>
                <c:pt idx="2">
                  <c:v>Sanitary installations</c:v>
                </c:pt>
              </c:strCache>
            </c:strRef>
          </c:cat>
          <c:val>
            <c:numRef>
              <c:f>Sheet1!$B$2:$B$4</c:f>
              <c:numCache>
                <c:formatCode>0%</c:formatCode>
                <c:ptCount val="3"/>
                <c:pt idx="0">
                  <c:v>0.5</c:v>
                </c:pt>
                <c:pt idx="1">
                  <c:v>0.5</c:v>
                </c:pt>
                <c:pt idx="2">
                  <c:v>0.5</c:v>
                </c:pt>
              </c:numCache>
            </c:numRef>
          </c:val>
          <c:extLst>
            <c:ext xmlns:c16="http://schemas.microsoft.com/office/drawing/2014/chart" uri="{C3380CC4-5D6E-409C-BE32-E72D297353CC}">
              <c16:uniqueId val="{00000003-8014-4439-9415-2E7A23879F47}"/>
            </c:ext>
          </c:extLst>
        </c:ser>
        <c:ser>
          <c:idx val="1"/>
          <c:order val="1"/>
          <c:tx>
            <c:strRef>
              <c:f>Sheet1!$C$1</c:f>
              <c:strCache>
                <c:ptCount val="1"/>
                <c:pt idx="0">
                  <c:v>other</c:v>
                </c:pt>
              </c:strCache>
            </c:strRef>
          </c:tx>
          <c:spPr>
            <a:solidFill>
              <a:sysClr val="window" lastClr="FFFFFF">
                <a:lumMod val="65000"/>
              </a:sysClr>
            </a:solidFill>
            <a:ln w="19050">
              <a:solidFill>
                <a:sysClr val="window" lastClr="FFFFFF"/>
              </a:solidFill>
            </a:ln>
            <a:effectLst/>
          </c:spPr>
          <c:invertIfNegative val="0"/>
          <c:cat>
            <c:strRef>
              <c:f>Sheet1!$A$2:$A$4</c:f>
              <c:strCache>
                <c:ptCount val="3"/>
                <c:pt idx="0">
                  <c:v>HVAC </c:v>
                </c:pt>
                <c:pt idx="1">
                  <c:v>Electrical Installations</c:v>
                </c:pt>
                <c:pt idx="2">
                  <c:v>Sanitary installations</c:v>
                </c:pt>
              </c:strCache>
            </c:strRef>
          </c:cat>
          <c:val>
            <c:numRef>
              <c:f>Sheet1!$C$2:$C$4</c:f>
              <c:numCache>
                <c:formatCode>0%</c:formatCode>
                <c:ptCount val="3"/>
                <c:pt idx="0">
                  <c:v>0.5</c:v>
                </c:pt>
                <c:pt idx="1">
                  <c:v>0.5</c:v>
                </c:pt>
                <c:pt idx="2">
                  <c:v>0.5</c:v>
                </c:pt>
              </c:numCache>
            </c:numRef>
          </c:val>
          <c:extLst>
            <c:ext xmlns:c16="http://schemas.microsoft.com/office/drawing/2014/chart" uri="{C3380CC4-5D6E-409C-BE32-E72D297353CC}">
              <c16:uniqueId val="{00000004-8014-4439-9415-2E7A23879F47}"/>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positive</c:v>
                </c:pt>
              </c:strCache>
            </c:strRef>
          </c:tx>
          <c:spPr>
            <a:solidFill>
              <a:srgbClr val="0A5D7A"/>
            </a:solidFill>
            <a:ln w="19050">
              <a:solidFill>
                <a:sysClr val="window" lastClr="FFFFFF"/>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70-46A6-AD94-F5906A5F4EAD}"/>
                </c:ext>
              </c:extLst>
            </c:dLbl>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0-2BE2-40FC-8FDE-5362409067DB}"/>
            </c:ext>
          </c:extLst>
        </c:ser>
        <c:ser>
          <c:idx val="1"/>
          <c:order val="1"/>
          <c:tx>
            <c:strRef>
              <c:f>Sheet1!$C$1</c:f>
              <c:strCache>
                <c:ptCount val="1"/>
                <c:pt idx="0">
                  <c:v>Positive</c:v>
                </c:pt>
              </c:strCache>
            </c:strRef>
          </c:tx>
          <c:spPr>
            <a:solidFill>
              <a:srgbClr val="0A5D7A"/>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2BE2-40FC-8FDE-5362409067DB}"/>
                </c:ext>
              </c:extLst>
            </c:dLbl>
            <c:dLbl>
              <c:idx val="8"/>
              <c:delete val="1"/>
              <c:extLst>
                <c:ext xmlns:c15="http://schemas.microsoft.com/office/drawing/2012/chart" uri="{CE6537A1-D6FC-4f65-9D91-7224C49458BB}"/>
                <c:ext xmlns:c16="http://schemas.microsoft.com/office/drawing/2014/chart" uri="{C3380CC4-5D6E-409C-BE32-E72D297353CC}">
                  <c16:uniqueId val="{00000002-2BE2-40FC-8FDE-5362409067DB}"/>
                </c:ext>
              </c:extLst>
            </c:dLbl>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3-2BE2-40FC-8FDE-5362409067DB}"/>
            </c:ext>
          </c:extLst>
        </c:ser>
        <c:ser>
          <c:idx val="2"/>
          <c:order val="2"/>
          <c:tx>
            <c:strRef>
              <c:f>Sheet1!$D$1</c:f>
              <c:strCache>
                <c:ptCount val="1"/>
                <c:pt idx="0">
                  <c:v>Neutral</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Sheet1!$D$2:$D$7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4-2BE2-40FC-8FDE-5362409067DB}"/>
            </c:ext>
          </c:extLst>
        </c:ser>
        <c:ser>
          <c:idx val="3"/>
          <c:order val="3"/>
          <c:tx>
            <c:strRef>
              <c:f>Sheet1!$E$1</c:f>
              <c:strCache>
                <c:ptCount val="1"/>
                <c:pt idx="0">
                  <c:v>Negative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Sheet1!$E$2:$E$7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6-2BE2-40FC-8FDE-5362409067DB}"/>
            </c:ext>
          </c:extLst>
        </c:ser>
        <c:ser>
          <c:idx val="4"/>
          <c:order val="4"/>
          <c:tx>
            <c:strRef>
              <c:f>Sheet1!$F$1</c:f>
              <c:strCache>
                <c:ptCount val="1"/>
                <c:pt idx="0">
                  <c:v>Very negative</c:v>
                </c:pt>
              </c:strCache>
            </c:strRef>
          </c:tx>
          <c:spPr>
            <a:solidFill>
              <a:srgbClr val="EF7D00"/>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Sheet1!$F$2:$F$7</c:f>
              <c:numCache>
                <c:formatCode>General</c:formatCode>
                <c:ptCount val="6"/>
              </c:numCache>
            </c:numRef>
          </c:val>
          <c:extLst>
            <c:ext xmlns:c16="http://schemas.microsoft.com/office/drawing/2014/chart" uri="{C3380CC4-5D6E-409C-BE32-E72D297353CC}">
              <c16:uniqueId val="{0000000C-2BE2-40FC-8FDE-5362409067DB}"/>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Sheet1!$G$2:$G$7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1E70-46A6-AD94-F5906A5F4EAD}"/>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0D65-4020-8599-546062CC3112}"/>
              </c:ext>
            </c:extLst>
          </c:dPt>
          <c:dPt>
            <c:idx val="2"/>
            <c:invertIfNegative val="0"/>
            <c:bubble3D val="0"/>
            <c:spPr>
              <a:solidFill>
                <a:srgbClr val="EF7D00"/>
              </a:solidFill>
              <a:ln>
                <a:noFill/>
              </a:ln>
              <a:effectLst/>
            </c:spPr>
            <c:extLst>
              <c:ext xmlns:c16="http://schemas.microsoft.com/office/drawing/2014/chart" uri="{C3380CC4-5D6E-409C-BE32-E72D297353CC}">
                <c16:uniqueId val="{00000003-0D65-4020-8599-546062CC311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65-4020-8599-546062CC3112}"/>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65-4020-8599-546062CC3112}"/>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D65-4020-8599-546062CC311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4-0D65-4020-8599-546062CC311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CFEB-42E5-9278-72F4347167EB}"/>
              </c:ext>
            </c:extLst>
          </c:dPt>
          <c:dPt>
            <c:idx val="2"/>
            <c:invertIfNegative val="0"/>
            <c:bubble3D val="0"/>
            <c:spPr>
              <a:solidFill>
                <a:srgbClr val="EF7D00"/>
              </a:solidFill>
              <a:ln>
                <a:noFill/>
              </a:ln>
              <a:effectLst/>
            </c:spPr>
            <c:extLst>
              <c:ext xmlns:c16="http://schemas.microsoft.com/office/drawing/2014/chart" uri="{C3380CC4-5D6E-409C-BE32-E72D297353CC}">
                <c16:uniqueId val="{00000003-CFEB-42E5-9278-72F4347167EB}"/>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EB-42E5-9278-72F4347167EB}"/>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EB-42E5-9278-72F4347167EB}"/>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FEB-42E5-9278-72F4347167E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CFEB-42E5-9278-72F4347167EB}"/>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EBE8-45BA-851B-4267DF7CBC53}"/>
              </c:ext>
            </c:extLst>
          </c:dPt>
          <c:dPt>
            <c:idx val="2"/>
            <c:invertIfNegative val="0"/>
            <c:bubble3D val="0"/>
            <c:spPr>
              <a:solidFill>
                <a:srgbClr val="EF7D00"/>
              </a:solidFill>
              <a:ln>
                <a:noFill/>
              </a:ln>
              <a:effectLst/>
            </c:spPr>
            <c:extLst>
              <c:ext xmlns:c16="http://schemas.microsoft.com/office/drawing/2014/chart" uri="{C3380CC4-5D6E-409C-BE32-E72D297353CC}">
                <c16:uniqueId val="{00000003-EBE8-45BA-851B-4267DF7CBC53}"/>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E8-45BA-851B-4267DF7CBC53}"/>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E8-45BA-851B-4267DF7CBC53}"/>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E8-45BA-851B-4267DF7CBC5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EBE8-45BA-851B-4267DF7CBC53}"/>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456C-41FD-970A-EF9D39619426}"/>
              </c:ext>
            </c:extLst>
          </c:dPt>
          <c:dPt>
            <c:idx val="2"/>
            <c:invertIfNegative val="0"/>
            <c:bubble3D val="0"/>
            <c:spPr>
              <a:solidFill>
                <a:srgbClr val="EF7D00"/>
              </a:solidFill>
              <a:ln>
                <a:noFill/>
              </a:ln>
              <a:effectLst/>
            </c:spPr>
            <c:extLst>
              <c:ext xmlns:c16="http://schemas.microsoft.com/office/drawing/2014/chart" uri="{C3380CC4-5D6E-409C-BE32-E72D297353CC}">
                <c16:uniqueId val="{00000003-456C-41FD-970A-EF9D3961942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6C-41FD-970A-EF9D39619426}"/>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6C-41FD-970A-EF9D39619426}"/>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56C-41FD-970A-EF9D396194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456C-41FD-970A-EF9D39619426}"/>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5A37-435D-9636-451236B264D9}"/>
              </c:ext>
            </c:extLst>
          </c:dPt>
          <c:dPt>
            <c:idx val="2"/>
            <c:invertIfNegative val="0"/>
            <c:bubble3D val="0"/>
            <c:spPr>
              <a:solidFill>
                <a:srgbClr val="EF7D00"/>
              </a:solidFill>
              <a:ln>
                <a:noFill/>
              </a:ln>
              <a:effectLst/>
            </c:spPr>
            <c:extLst>
              <c:ext xmlns:c16="http://schemas.microsoft.com/office/drawing/2014/chart" uri="{C3380CC4-5D6E-409C-BE32-E72D297353CC}">
                <c16:uniqueId val="{00000003-5A37-435D-9636-451236B264D9}"/>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7-435D-9636-451236B264D9}"/>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37-435D-9636-451236B264D9}"/>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37-435D-9636-451236B264D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5A37-435D-9636-451236B264D9}"/>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E31A-4D86-B0AB-16EE9E2EB6F9}"/>
              </c:ext>
            </c:extLst>
          </c:dPt>
          <c:dPt>
            <c:idx val="2"/>
            <c:invertIfNegative val="0"/>
            <c:bubble3D val="0"/>
            <c:spPr>
              <a:solidFill>
                <a:srgbClr val="EF7D00"/>
              </a:solidFill>
              <a:ln>
                <a:noFill/>
              </a:ln>
              <a:effectLst/>
            </c:spPr>
            <c:extLst>
              <c:ext xmlns:c16="http://schemas.microsoft.com/office/drawing/2014/chart" uri="{C3380CC4-5D6E-409C-BE32-E72D297353CC}">
                <c16:uniqueId val="{00000003-E31A-4D86-B0AB-16EE9E2EB6F9}"/>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1A-4D86-B0AB-16EE9E2EB6F9}"/>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1A-4D86-B0AB-16EE9E2EB6F9}"/>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31A-4D86-B0AB-16EE9E2EB6F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E31A-4D86-B0AB-16EE9E2EB6F9}"/>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375334890412514E-2"/>
          <c:w val="0.98976263321474423"/>
          <c:h val="0.93302827869243532"/>
        </c:manualLayout>
      </c:layout>
      <c:barChart>
        <c:barDir val="bar"/>
        <c:grouping val="stacked"/>
        <c:varyColors val="0"/>
        <c:ser>
          <c:idx val="0"/>
          <c:order val="0"/>
          <c:tx>
            <c:strRef>
              <c:f>Blad1!$B$1</c:f>
              <c:strCache>
                <c:ptCount val="1"/>
                <c:pt idx="0">
                  <c:v>Kolom4</c:v>
                </c:pt>
              </c:strCache>
            </c:strRef>
          </c:tx>
          <c:spPr>
            <a:noFill/>
            <a:ln>
              <a:noFill/>
            </a:ln>
            <a:effectLst/>
          </c:spPr>
          <c:invertIfNegative val="0"/>
          <c:cat>
            <c:strRef>
              <c:f>Blad1!$A$2:$A$7</c:f>
              <c:strCache>
                <c:ptCount val="6"/>
                <c:pt idx="0">
                  <c:v>UK</c:v>
                </c:pt>
                <c:pt idx="1">
                  <c:v>GE</c:v>
                </c:pt>
                <c:pt idx="2">
                  <c:v>FR</c:v>
                </c:pt>
                <c:pt idx="3">
                  <c:v>PO</c:v>
                </c:pt>
                <c:pt idx="4">
                  <c:v>BE</c:v>
                </c:pt>
                <c:pt idx="5">
                  <c:v>NL</c:v>
                </c:pt>
              </c:strCache>
            </c:strRef>
          </c:cat>
          <c:val>
            <c:numRef>
              <c:f>Blad1!$B$2:$B$7</c:f>
              <c:numCache>
                <c:formatCode>0%</c:formatCode>
                <c:ptCount val="6"/>
                <c:pt idx="0">
                  <c:v>0.4</c:v>
                </c:pt>
                <c:pt idx="1">
                  <c:v>0.4</c:v>
                </c:pt>
                <c:pt idx="2">
                  <c:v>0.4</c:v>
                </c:pt>
                <c:pt idx="3">
                  <c:v>0.4</c:v>
                </c:pt>
                <c:pt idx="4">
                  <c:v>0.4</c:v>
                </c:pt>
                <c:pt idx="5">
                  <c:v>0.4</c:v>
                </c:pt>
              </c:numCache>
            </c:numRef>
          </c:val>
          <c:extLst>
            <c:ext xmlns:c16="http://schemas.microsoft.com/office/drawing/2014/chart" uri="{C3380CC4-5D6E-409C-BE32-E72D297353CC}">
              <c16:uniqueId val="{00000000-410C-4F84-B841-7669443D6AF5}"/>
            </c:ext>
          </c:extLst>
        </c:ser>
        <c:ser>
          <c:idx val="1"/>
          <c:order val="1"/>
          <c:tx>
            <c:strRef>
              <c:f>Blad1!$C$1</c:f>
              <c:strCache>
                <c:ptCount val="1"/>
                <c:pt idx="0">
                  <c:v>Kolom1</c:v>
                </c:pt>
              </c:strCache>
            </c:strRef>
          </c:tx>
          <c:spPr>
            <a:solidFill>
              <a:schemeClr val="accent2"/>
            </a:solidFill>
            <a:ln>
              <a:noFill/>
            </a:ln>
            <a:effectLst/>
          </c:spPr>
          <c:invertIfNegative val="0"/>
          <c:cat>
            <c:strRef>
              <c:f>Blad1!$A$2:$A$7</c:f>
              <c:strCache>
                <c:ptCount val="6"/>
                <c:pt idx="0">
                  <c:v>UK</c:v>
                </c:pt>
                <c:pt idx="1">
                  <c:v>GE</c:v>
                </c:pt>
                <c:pt idx="2">
                  <c:v>FR</c:v>
                </c:pt>
                <c:pt idx="3">
                  <c:v>PO</c:v>
                </c:pt>
                <c:pt idx="4">
                  <c:v>BE</c:v>
                </c:pt>
                <c:pt idx="5">
                  <c:v>NL</c:v>
                </c:pt>
              </c:strCache>
            </c:strRef>
          </c:cat>
          <c:val>
            <c:numRef>
              <c:f>Blad1!$C$2:$C$7</c:f>
              <c:numCache>
                <c:formatCode>General</c:formatCode>
                <c:ptCount val="6"/>
              </c:numCache>
            </c:numRef>
          </c:val>
          <c:extLst>
            <c:ext xmlns:c16="http://schemas.microsoft.com/office/drawing/2014/chart" uri="{C3380CC4-5D6E-409C-BE32-E72D297353CC}">
              <c16:uniqueId val="{00000001-410C-4F84-B841-7669443D6AF5}"/>
            </c:ext>
          </c:extLst>
        </c:ser>
        <c:ser>
          <c:idx val="2"/>
          <c:order val="2"/>
          <c:tx>
            <c:strRef>
              <c:f>Blad1!$D$1</c:f>
              <c:strCache>
                <c:ptCount val="1"/>
                <c:pt idx="0">
                  <c:v>BUYC2</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3-410C-4F84-B841-7669443D6AF5}"/>
              </c:ext>
            </c:extLst>
          </c:dPt>
          <c:dPt>
            <c:idx val="1"/>
            <c:invertIfNegative val="0"/>
            <c:bubble3D val="0"/>
            <c:spPr>
              <a:solidFill>
                <a:srgbClr val="0A5D7A"/>
              </a:solidFill>
              <a:ln>
                <a:noFill/>
              </a:ln>
              <a:effectLst/>
            </c:spPr>
            <c:extLst>
              <c:ext xmlns:c16="http://schemas.microsoft.com/office/drawing/2014/chart" uri="{C3380CC4-5D6E-409C-BE32-E72D297353CC}">
                <c16:uniqueId val="{00000005-410C-4F84-B841-7669443D6AF5}"/>
              </c:ext>
            </c:extLst>
          </c:dPt>
          <c:dPt>
            <c:idx val="2"/>
            <c:invertIfNegative val="0"/>
            <c:bubble3D val="0"/>
            <c:spPr>
              <a:solidFill>
                <a:srgbClr val="0A5D7A"/>
              </a:solidFill>
              <a:ln>
                <a:noFill/>
              </a:ln>
              <a:effectLst/>
            </c:spPr>
            <c:extLst>
              <c:ext xmlns:c16="http://schemas.microsoft.com/office/drawing/2014/chart" uri="{C3380CC4-5D6E-409C-BE32-E72D297353CC}">
                <c16:uniqueId val="{00000007-410C-4F84-B841-7669443D6AF5}"/>
              </c:ext>
            </c:extLst>
          </c:dPt>
          <c:dPt>
            <c:idx val="3"/>
            <c:invertIfNegative val="0"/>
            <c:bubble3D val="0"/>
            <c:spPr>
              <a:solidFill>
                <a:srgbClr val="0A5D7A"/>
              </a:solidFill>
              <a:ln>
                <a:noFill/>
              </a:ln>
              <a:effectLst/>
            </c:spPr>
            <c:extLst>
              <c:ext xmlns:c16="http://schemas.microsoft.com/office/drawing/2014/chart" uri="{C3380CC4-5D6E-409C-BE32-E72D297353CC}">
                <c16:uniqueId val="{00000009-410C-4F84-B841-7669443D6AF5}"/>
              </c:ext>
            </c:extLst>
          </c:dPt>
          <c:dPt>
            <c:idx val="5"/>
            <c:invertIfNegative val="0"/>
            <c:bubble3D val="0"/>
            <c:spPr>
              <a:solidFill>
                <a:srgbClr val="0A5D7A"/>
              </a:solidFill>
              <a:ln>
                <a:noFill/>
              </a:ln>
              <a:effectLst/>
            </c:spPr>
            <c:extLst>
              <c:ext xmlns:c16="http://schemas.microsoft.com/office/drawing/2014/chart" uri="{C3380CC4-5D6E-409C-BE32-E72D297353CC}">
                <c16:uniqueId val="{0000000B-410C-4F84-B841-7669443D6AF5}"/>
              </c:ext>
            </c:extLst>
          </c:dPt>
          <c:dLbls>
            <c:dLbl>
              <c:idx val="2"/>
              <c:tx>
                <c:rich>
                  <a:bodyPr/>
                  <a:lstStyle/>
                  <a:p>
                    <a:fld id="{8BE4D3DC-83B0-474B-91D7-326C4951F597}" type="VALUE">
                      <a:rPr lang="en-US" dirty="0">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10C-4F84-B841-7669443D6AF5}"/>
                </c:ext>
              </c:extLst>
            </c:dLbl>
            <c:dLbl>
              <c:idx val="3"/>
              <c:tx>
                <c:rich>
                  <a:bodyPr/>
                  <a:lstStyle/>
                  <a:p>
                    <a:fld id="{D06CBA56-8063-49B9-AFE1-AEE639D42D27}" type="VALUE">
                      <a:rPr lang="en-US">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10C-4F84-B841-7669443D6A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UK</c:v>
                </c:pt>
                <c:pt idx="1">
                  <c:v>GE</c:v>
                </c:pt>
                <c:pt idx="2">
                  <c:v>FR</c:v>
                </c:pt>
                <c:pt idx="3">
                  <c:v>PO</c:v>
                </c:pt>
                <c:pt idx="4">
                  <c:v>BE</c:v>
                </c:pt>
                <c:pt idx="5">
                  <c:v>NL</c:v>
                </c:pt>
              </c:strCache>
            </c:strRef>
          </c:cat>
          <c:val>
            <c:numRef>
              <c:f>Blad1!$D$2:$D$7</c:f>
              <c:numCache>
                <c:formatCode>0%</c:formatCode>
                <c:ptCount val="6"/>
                <c:pt idx="0">
                  <c:v>0.6</c:v>
                </c:pt>
                <c:pt idx="1">
                  <c:v>0.6</c:v>
                </c:pt>
                <c:pt idx="2">
                  <c:v>0.6</c:v>
                </c:pt>
                <c:pt idx="3">
                  <c:v>0.6</c:v>
                </c:pt>
                <c:pt idx="4">
                  <c:v>0.6</c:v>
                </c:pt>
                <c:pt idx="5">
                  <c:v>0.6</c:v>
                </c:pt>
              </c:numCache>
            </c:numRef>
          </c:val>
          <c:extLst>
            <c:ext xmlns:c16="http://schemas.microsoft.com/office/drawing/2014/chart" uri="{C3380CC4-5D6E-409C-BE32-E72D297353CC}">
              <c16:uniqueId val="{0000000F-410C-4F84-B841-7669443D6AF5}"/>
            </c:ext>
          </c:extLst>
        </c:ser>
        <c:ser>
          <c:idx val="3"/>
          <c:order val="3"/>
          <c:tx>
            <c:strRef>
              <c:f>Blad1!$E$1</c:f>
              <c:strCache>
                <c:ptCount val="1"/>
                <c:pt idx="0">
                  <c:v>C2</c:v>
                </c:pt>
              </c:strCache>
            </c:strRef>
          </c:tx>
          <c:spPr>
            <a:solidFill>
              <a:srgbClr val="EF7D00"/>
            </a:solidFill>
            <a:ln>
              <a:noFill/>
            </a:ln>
            <a:effectLst/>
          </c:spPr>
          <c:invertIfNegative val="0"/>
          <c:dPt>
            <c:idx val="0"/>
            <c:invertIfNegative val="0"/>
            <c:bubble3D val="0"/>
            <c:spPr>
              <a:solidFill>
                <a:srgbClr val="EF7D00"/>
              </a:solidFill>
              <a:ln>
                <a:noFill/>
              </a:ln>
              <a:effectLst/>
            </c:spPr>
            <c:extLst>
              <c:ext xmlns:c16="http://schemas.microsoft.com/office/drawing/2014/chart" uri="{C3380CC4-5D6E-409C-BE32-E72D297353CC}">
                <c16:uniqueId val="{00000011-410C-4F84-B841-7669443D6AF5}"/>
              </c:ext>
            </c:extLst>
          </c:dPt>
          <c:dPt>
            <c:idx val="1"/>
            <c:invertIfNegative val="0"/>
            <c:bubble3D val="0"/>
            <c:spPr>
              <a:solidFill>
                <a:srgbClr val="EF7D00"/>
              </a:solidFill>
              <a:ln>
                <a:noFill/>
              </a:ln>
              <a:effectLst/>
            </c:spPr>
            <c:extLst>
              <c:ext xmlns:c16="http://schemas.microsoft.com/office/drawing/2014/chart" uri="{C3380CC4-5D6E-409C-BE32-E72D297353CC}">
                <c16:uniqueId val="{00000013-410C-4F84-B841-7669443D6AF5}"/>
              </c:ext>
            </c:extLst>
          </c:dPt>
          <c:dPt>
            <c:idx val="2"/>
            <c:invertIfNegative val="0"/>
            <c:bubble3D val="0"/>
            <c:spPr>
              <a:solidFill>
                <a:srgbClr val="EF7D00"/>
              </a:solidFill>
              <a:ln>
                <a:noFill/>
              </a:ln>
              <a:effectLst/>
            </c:spPr>
            <c:extLst>
              <c:ext xmlns:c16="http://schemas.microsoft.com/office/drawing/2014/chart" uri="{C3380CC4-5D6E-409C-BE32-E72D297353CC}">
                <c16:uniqueId val="{00000015-410C-4F84-B841-7669443D6AF5}"/>
              </c:ext>
            </c:extLst>
          </c:dPt>
          <c:dPt>
            <c:idx val="3"/>
            <c:invertIfNegative val="0"/>
            <c:bubble3D val="0"/>
            <c:spPr>
              <a:solidFill>
                <a:srgbClr val="EF7D00"/>
              </a:solidFill>
              <a:ln>
                <a:noFill/>
              </a:ln>
              <a:effectLst/>
            </c:spPr>
            <c:extLst>
              <c:ext xmlns:c16="http://schemas.microsoft.com/office/drawing/2014/chart" uri="{C3380CC4-5D6E-409C-BE32-E72D297353CC}">
                <c16:uniqueId val="{00000017-410C-4F84-B841-7669443D6AF5}"/>
              </c:ext>
            </c:extLst>
          </c:dPt>
          <c:dPt>
            <c:idx val="4"/>
            <c:invertIfNegative val="0"/>
            <c:bubble3D val="0"/>
            <c:spPr>
              <a:solidFill>
                <a:srgbClr val="EF7D00"/>
              </a:solidFill>
              <a:ln>
                <a:noFill/>
              </a:ln>
              <a:effectLst/>
            </c:spPr>
            <c:extLst>
              <c:ext xmlns:c16="http://schemas.microsoft.com/office/drawing/2014/chart" uri="{C3380CC4-5D6E-409C-BE32-E72D297353CC}">
                <c16:uniqueId val="{00000019-410C-4F84-B841-7669443D6AF5}"/>
              </c:ext>
            </c:extLst>
          </c:dPt>
          <c:dPt>
            <c:idx val="5"/>
            <c:invertIfNegative val="0"/>
            <c:bubble3D val="0"/>
            <c:spPr>
              <a:solidFill>
                <a:srgbClr val="EF7D00"/>
              </a:solidFill>
              <a:ln>
                <a:noFill/>
              </a:ln>
              <a:effectLst/>
            </c:spPr>
            <c:extLst>
              <c:ext xmlns:c16="http://schemas.microsoft.com/office/drawing/2014/chart" uri="{C3380CC4-5D6E-409C-BE32-E72D297353CC}">
                <c16:uniqueId val="{0000001B-410C-4F84-B841-7669443D6AF5}"/>
              </c:ext>
            </c:extLst>
          </c:dPt>
          <c:dLbls>
            <c:dLbl>
              <c:idx val="1"/>
              <c:tx>
                <c:rich>
                  <a:bodyPr/>
                  <a:lstStyle/>
                  <a:p>
                    <a:fld id="{27350E5D-C618-4B6D-B681-9FE7B69F7DA5}" type="VALUE">
                      <a:rPr lang="en-US">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410C-4F84-B841-7669443D6AF5}"/>
                </c:ext>
              </c:extLst>
            </c:dLbl>
            <c:dLbl>
              <c:idx val="2"/>
              <c:tx>
                <c:rich>
                  <a:bodyPr/>
                  <a:lstStyle/>
                  <a:p>
                    <a:fld id="{240F752E-9CA9-4C85-988E-9007DC5B5097}" type="VALUE">
                      <a:rPr lang="en-US">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10C-4F84-B841-7669443D6AF5}"/>
                </c:ext>
              </c:extLst>
            </c:dLbl>
            <c:dLbl>
              <c:idx val="3"/>
              <c:tx>
                <c:rich>
                  <a:bodyPr/>
                  <a:lstStyle/>
                  <a:p>
                    <a:fld id="{6F040C84-F7A0-4910-97B3-2C415E981B80}" type="VALUE">
                      <a:rPr lang="en-US">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10C-4F84-B841-7669443D6AF5}"/>
                </c:ext>
              </c:extLst>
            </c:dLbl>
            <c:dLbl>
              <c:idx val="4"/>
              <c:tx>
                <c:rich>
                  <a:bodyPr/>
                  <a:lstStyle/>
                  <a:p>
                    <a:fld id="{E91B5662-5803-412A-8032-A335DF61C0D0}" type="VALUE">
                      <a:rPr lang="en-US">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410C-4F84-B841-7669443D6AF5}"/>
                </c:ext>
              </c:extLst>
            </c:dLbl>
            <c:dLbl>
              <c:idx val="5"/>
              <c:tx>
                <c:rich>
                  <a:bodyPr/>
                  <a:lstStyle/>
                  <a:p>
                    <a:fld id="{46C749C3-47AE-4999-8340-A0C252C3F607}" type="VALUE">
                      <a:rPr lang="en-US">
                        <a:solidFill>
                          <a:schemeClr val="bg1"/>
                        </a:solidFill>
                      </a:rPr>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410C-4F84-B841-7669443D6A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UK</c:v>
                </c:pt>
                <c:pt idx="1">
                  <c:v>GE</c:v>
                </c:pt>
                <c:pt idx="2">
                  <c:v>FR</c:v>
                </c:pt>
                <c:pt idx="3">
                  <c:v>PO</c:v>
                </c:pt>
                <c:pt idx="4">
                  <c:v>BE</c:v>
                </c:pt>
                <c:pt idx="5">
                  <c:v>NL</c:v>
                </c:pt>
              </c:strCache>
            </c:strRef>
          </c:cat>
          <c:val>
            <c:numRef>
              <c:f>Blad1!$E$2:$E$7</c:f>
              <c:numCache>
                <c:formatCode>0%</c:formatCode>
                <c:ptCount val="6"/>
                <c:pt idx="0">
                  <c:v>0.4</c:v>
                </c:pt>
                <c:pt idx="1">
                  <c:v>0.4</c:v>
                </c:pt>
                <c:pt idx="2">
                  <c:v>0.4</c:v>
                </c:pt>
                <c:pt idx="3">
                  <c:v>0.4</c:v>
                </c:pt>
                <c:pt idx="4">
                  <c:v>0.4</c:v>
                </c:pt>
                <c:pt idx="5">
                  <c:v>0.4</c:v>
                </c:pt>
              </c:numCache>
            </c:numRef>
          </c:val>
          <c:extLst>
            <c:ext xmlns:c16="http://schemas.microsoft.com/office/drawing/2014/chart" uri="{C3380CC4-5D6E-409C-BE32-E72D297353CC}">
              <c16:uniqueId val="{0000001E-410C-4F84-B841-7669443D6AF5}"/>
            </c:ext>
          </c:extLst>
        </c:ser>
        <c:ser>
          <c:idx val="4"/>
          <c:order val="4"/>
          <c:tx>
            <c:strRef>
              <c:f>Blad1!$F$1</c:f>
              <c:strCache>
                <c:ptCount val="1"/>
                <c:pt idx="0">
                  <c:v>Kolom2</c:v>
                </c:pt>
              </c:strCache>
            </c:strRef>
          </c:tx>
          <c:spPr>
            <a:solidFill>
              <a:schemeClr val="accent5"/>
            </a:solidFill>
            <a:ln>
              <a:noFill/>
            </a:ln>
            <a:effectLst/>
          </c:spPr>
          <c:invertIfNegative val="0"/>
          <c:cat>
            <c:strRef>
              <c:f>Blad1!$A$2:$A$7</c:f>
              <c:strCache>
                <c:ptCount val="6"/>
                <c:pt idx="0">
                  <c:v>UK</c:v>
                </c:pt>
                <c:pt idx="1">
                  <c:v>GE</c:v>
                </c:pt>
                <c:pt idx="2">
                  <c:v>FR</c:v>
                </c:pt>
                <c:pt idx="3">
                  <c:v>PO</c:v>
                </c:pt>
                <c:pt idx="4">
                  <c:v>BE</c:v>
                </c:pt>
                <c:pt idx="5">
                  <c:v>NL</c:v>
                </c:pt>
              </c:strCache>
            </c:strRef>
          </c:cat>
          <c:val>
            <c:numRef>
              <c:f>Blad1!$F$2:$F$7</c:f>
              <c:numCache>
                <c:formatCode>General</c:formatCode>
                <c:ptCount val="6"/>
              </c:numCache>
            </c:numRef>
          </c:val>
          <c:extLst>
            <c:ext xmlns:c16="http://schemas.microsoft.com/office/drawing/2014/chart" uri="{C3380CC4-5D6E-409C-BE32-E72D297353CC}">
              <c16:uniqueId val="{0000001F-410C-4F84-B841-7669443D6AF5}"/>
            </c:ext>
          </c:extLst>
        </c:ser>
        <c:ser>
          <c:idx val="5"/>
          <c:order val="5"/>
          <c:tx>
            <c:strRef>
              <c:f>Blad1!$G$1</c:f>
              <c:strCache>
                <c:ptCount val="1"/>
                <c:pt idx="0">
                  <c:v>Kolom5</c:v>
                </c:pt>
              </c:strCache>
            </c:strRef>
          </c:tx>
          <c:spPr>
            <a:noFill/>
            <a:ln>
              <a:noFill/>
            </a:ln>
            <a:effectLst/>
          </c:spPr>
          <c:invertIfNegative val="0"/>
          <c:cat>
            <c:strRef>
              <c:f>Blad1!$A$2:$A$7</c:f>
              <c:strCache>
                <c:ptCount val="6"/>
                <c:pt idx="0">
                  <c:v>UK</c:v>
                </c:pt>
                <c:pt idx="1">
                  <c:v>GE</c:v>
                </c:pt>
                <c:pt idx="2">
                  <c:v>FR</c:v>
                </c:pt>
                <c:pt idx="3">
                  <c:v>PO</c:v>
                </c:pt>
                <c:pt idx="4">
                  <c:v>BE</c:v>
                </c:pt>
                <c:pt idx="5">
                  <c:v>NL</c:v>
                </c:pt>
              </c:strCache>
            </c:strRef>
          </c:cat>
          <c:val>
            <c:numRef>
              <c:f>Blad1!$G$2:$G$7</c:f>
              <c:numCache>
                <c:formatCode>0%</c:formatCode>
                <c:ptCount val="6"/>
                <c:pt idx="0">
                  <c:v>0.6</c:v>
                </c:pt>
                <c:pt idx="1">
                  <c:v>0.6</c:v>
                </c:pt>
                <c:pt idx="2">
                  <c:v>0.6</c:v>
                </c:pt>
                <c:pt idx="3">
                  <c:v>0.6</c:v>
                </c:pt>
                <c:pt idx="4">
                  <c:v>0.6</c:v>
                </c:pt>
                <c:pt idx="5">
                  <c:v>0.6</c:v>
                </c:pt>
              </c:numCache>
            </c:numRef>
          </c:val>
          <c:extLst>
            <c:ext xmlns:c16="http://schemas.microsoft.com/office/drawing/2014/chart" uri="{C3380CC4-5D6E-409C-BE32-E72D297353CC}">
              <c16:uniqueId val="{00000020-410C-4F84-B841-7669443D6AF5}"/>
            </c:ext>
          </c:extLst>
        </c:ser>
        <c:dLbls>
          <c:showLegendKey val="0"/>
          <c:showVal val="0"/>
          <c:showCatName val="0"/>
          <c:showSerName val="0"/>
          <c:showPercent val="0"/>
          <c:showBubbleSize val="0"/>
        </c:dLbls>
        <c:gapWidth val="50"/>
        <c:overlap val="100"/>
        <c:axId val="2087320096"/>
        <c:axId val="2087314192"/>
      </c:barChart>
      <c:catAx>
        <c:axId val="2087320096"/>
        <c:scaling>
          <c:orientation val="maxMin"/>
        </c:scaling>
        <c:delete val="1"/>
        <c:axPos val="l"/>
        <c:numFmt formatCode="General" sourceLinked="1"/>
        <c:majorTickMark val="out"/>
        <c:minorTickMark val="none"/>
        <c:tickLblPos val="nextTo"/>
        <c:crossAx val="2087314192"/>
        <c:crosses val="autoZero"/>
        <c:auto val="1"/>
        <c:lblAlgn val="ctr"/>
        <c:lblOffset val="100"/>
        <c:noMultiLvlLbl val="0"/>
      </c:catAx>
      <c:valAx>
        <c:axId val="2087314192"/>
        <c:scaling>
          <c:orientation val="minMax"/>
          <c:max val="2"/>
          <c:min val="0"/>
        </c:scaling>
        <c:delete val="1"/>
        <c:axPos val="t"/>
        <c:numFmt formatCode="0%" sourceLinked="1"/>
        <c:majorTickMark val="out"/>
        <c:minorTickMark val="none"/>
        <c:tickLblPos val="nextTo"/>
        <c:crossAx val="20873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3C51-4A1C-910E-D96A0E2C1185}"/>
              </c:ext>
            </c:extLst>
          </c:dPt>
          <c:dPt>
            <c:idx val="2"/>
            <c:invertIfNegative val="0"/>
            <c:bubble3D val="0"/>
            <c:spPr>
              <a:solidFill>
                <a:srgbClr val="EF7D00"/>
              </a:solidFill>
              <a:ln>
                <a:noFill/>
              </a:ln>
              <a:effectLst/>
            </c:spPr>
            <c:extLst>
              <c:ext xmlns:c16="http://schemas.microsoft.com/office/drawing/2014/chart" uri="{C3380CC4-5D6E-409C-BE32-E72D297353CC}">
                <c16:uniqueId val="{00000003-3C51-4A1C-910E-D96A0E2C1185}"/>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51-4A1C-910E-D96A0E2C1185}"/>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51-4A1C-910E-D96A0E2C1185}"/>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51-4A1C-910E-D96A0E2C11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3C51-4A1C-910E-D96A0E2C1185}"/>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AC06-43F6-BDCA-4D059861C613}"/>
              </c:ext>
            </c:extLst>
          </c:dPt>
          <c:dPt>
            <c:idx val="2"/>
            <c:invertIfNegative val="0"/>
            <c:bubble3D val="0"/>
            <c:spPr>
              <a:solidFill>
                <a:srgbClr val="EF7D00"/>
              </a:solidFill>
              <a:ln>
                <a:noFill/>
              </a:ln>
              <a:effectLst/>
            </c:spPr>
            <c:extLst>
              <c:ext xmlns:c16="http://schemas.microsoft.com/office/drawing/2014/chart" uri="{C3380CC4-5D6E-409C-BE32-E72D297353CC}">
                <c16:uniqueId val="{00000003-AC06-43F6-BDCA-4D059861C613}"/>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06-43F6-BDCA-4D059861C613}"/>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06-43F6-BDCA-4D059861C613}"/>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06-43F6-BDCA-4D059861C61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AC06-43F6-BDCA-4D059861C613}"/>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A879-40C0-821A-83D0306180DE}"/>
              </c:ext>
            </c:extLst>
          </c:dPt>
          <c:dPt>
            <c:idx val="2"/>
            <c:invertIfNegative val="0"/>
            <c:bubble3D val="0"/>
            <c:spPr>
              <a:solidFill>
                <a:srgbClr val="EF7D00"/>
              </a:solidFill>
              <a:ln>
                <a:noFill/>
              </a:ln>
              <a:effectLst/>
            </c:spPr>
            <c:extLst>
              <c:ext xmlns:c16="http://schemas.microsoft.com/office/drawing/2014/chart" uri="{C3380CC4-5D6E-409C-BE32-E72D297353CC}">
                <c16:uniqueId val="{00000003-A879-40C0-821A-83D0306180D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79-40C0-821A-83D0306180DE}"/>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79-40C0-821A-83D0306180DE}"/>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79-40C0-821A-83D0306180D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A879-40C0-821A-83D0306180DE}"/>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50EF-4476-8ED0-C8457B65ADFB}"/>
              </c:ext>
            </c:extLst>
          </c:dPt>
          <c:dPt>
            <c:idx val="2"/>
            <c:invertIfNegative val="0"/>
            <c:bubble3D val="0"/>
            <c:spPr>
              <a:solidFill>
                <a:srgbClr val="EF7D00"/>
              </a:solidFill>
              <a:ln>
                <a:noFill/>
              </a:ln>
              <a:effectLst/>
            </c:spPr>
            <c:extLst>
              <c:ext xmlns:c16="http://schemas.microsoft.com/office/drawing/2014/chart" uri="{C3380CC4-5D6E-409C-BE32-E72D297353CC}">
                <c16:uniqueId val="{00000003-50EF-4476-8ED0-C8457B65ADFB}"/>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EF-4476-8ED0-C8457B65ADFB}"/>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EF-4476-8ED0-C8457B65ADFB}"/>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0EF-4476-8ED0-C8457B65ADF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50EF-4476-8ED0-C8457B65ADFB}"/>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8674-4EED-B6C6-B3B2F35D2555}"/>
              </c:ext>
            </c:extLst>
          </c:dPt>
          <c:dPt>
            <c:idx val="2"/>
            <c:invertIfNegative val="0"/>
            <c:bubble3D val="0"/>
            <c:spPr>
              <a:solidFill>
                <a:srgbClr val="EF7D00"/>
              </a:solidFill>
              <a:ln>
                <a:noFill/>
              </a:ln>
              <a:effectLst/>
            </c:spPr>
            <c:extLst>
              <c:ext xmlns:c16="http://schemas.microsoft.com/office/drawing/2014/chart" uri="{C3380CC4-5D6E-409C-BE32-E72D297353CC}">
                <c16:uniqueId val="{00000003-8674-4EED-B6C6-B3B2F35D2555}"/>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74-4EED-B6C6-B3B2F35D2555}"/>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74-4EED-B6C6-B3B2F35D2555}"/>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74-4EED-B6C6-B3B2F35D255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8674-4EED-B6C6-B3B2F35D2555}"/>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37535677965443803"/>
          <c:h val="0.98244861678570317"/>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67A5-4E12-9350-10DA9FAE1BEA}"/>
              </c:ext>
            </c:extLst>
          </c:dPt>
          <c:dPt>
            <c:idx val="2"/>
            <c:invertIfNegative val="0"/>
            <c:bubble3D val="0"/>
            <c:spPr>
              <a:solidFill>
                <a:srgbClr val="EF7D00"/>
              </a:solidFill>
              <a:ln>
                <a:noFill/>
              </a:ln>
              <a:effectLst/>
            </c:spPr>
            <c:extLst>
              <c:ext xmlns:c16="http://schemas.microsoft.com/office/drawing/2014/chart" uri="{C3380CC4-5D6E-409C-BE32-E72D297353CC}">
                <c16:uniqueId val="{00000003-67A5-4E12-9350-10DA9FAE1BE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5-4E12-9350-10DA9FAE1BEA}"/>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A5-4E12-9350-10DA9FAE1BEA}"/>
                </c:ext>
              </c:extLst>
            </c:dLbl>
            <c:dLbl>
              <c:idx val="3"/>
              <c:tx>
                <c:rich>
                  <a:bodyPr/>
                  <a:lstStyle/>
                  <a:p>
                    <a:fld id="{24560960-947F-4A32-AA88-850E75D13F98}" type="VALUE">
                      <a:rPr lang="en-US">
                        <a:solidFill>
                          <a:srgbClr val="0A5D7A"/>
                        </a:solidFill>
                      </a:rPr>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7A5-4E12-9350-10DA9FAE1B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c:v>
                </c:pt>
              </c:strCache>
            </c:strRef>
          </c:cat>
          <c:val>
            <c:numRef>
              <c:f>Sheet1!$B$2:$B$5</c:f>
              <c:numCache>
                <c:formatCode>0%</c:formatCode>
                <c:ptCount val="4"/>
                <c:pt idx="0">
                  <c:v>0.3</c:v>
                </c:pt>
                <c:pt idx="1">
                  <c:v>0.3</c:v>
                </c:pt>
                <c:pt idx="2">
                  <c:v>0.4</c:v>
                </c:pt>
                <c:pt idx="3">
                  <c:v>0</c:v>
                </c:pt>
              </c:numCache>
            </c:numRef>
          </c:val>
          <c:extLst>
            <c:ext xmlns:c16="http://schemas.microsoft.com/office/drawing/2014/chart" uri="{C3380CC4-5D6E-409C-BE32-E72D297353CC}">
              <c16:uniqueId val="{00000006-67A5-4E12-9350-10DA9FAE1BEA}"/>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1-E6DE-435A-9015-453CBCFE66B4}"/>
            </c:ext>
          </c:extLst>
        </c:ser>
        <c:ser>
          <c:idx val="1"/>
          <c:order val="1"/>
          <c:tx>
            <c:strRef>
              <c:f>Sheet1!$C$1</c:f>
              <c:strCache>
                <c:ptCount val="1"/>
                <c:pt idx="0">
                  <c:v>Agree</c:v>
                </c:pt>
              </c:strCache>
            </c:strRef>
          </c:tx>
          <c:spPr>
            <a:solidFill>
              <a:srgbClr val="0A5D7A"/>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3-E6DE-435A-9015-453CBCFE66B4}"/>
                </c:ext>
              </c:extLst>
            </c:dLbl>
            <c:dLbl>
              <c:idx val="8"/>
              <c:delete val="1"/>
              <c:extLst>
                <c:ext xmlns:c15="http://schemas.microsoft.com/office/drawing/2012/chart" uri="{CE6537A1-D6FC-4f65-9D91-7224C49458BB}"/>
                <c:ext xmlns:c16="http://schemas.microsoft.com/office/drawing/2014/chart" uri="{C3380CC4-5D6E-409C-BE32-E72D297353CC}">
                  <c16:uniqueId val="{00000004-E6DE-435A-9015-453CBCFE66B4}"/>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5-E6DE-435A-9015-453CBCFE66B4}"/>
            </c:ext>
          </c:extLst>
        </c:ser>
        <c:ser>
          <c:idx val="2"/>
          <c:order val="2"/>
          <c:tx>
            <c:strRef>
              <c:f>Sheet1!$D$1</c:f>
              <c:strCache>
                <c:ptCount val="1"/>
                <c:pt idx="0">
                  <c:v>Neither agree, nor disagree</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Sheet1!$D$2:$D$7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6-E6DE-435A-9015-453CBCFE66B4}"/>
            </c:ext>
          </c:extLst>
        </c:ser>
        <c:ser>
          <c:idx val="3"/>
          <c:order val="3"/>
          <c:tx>
            <c:strRef>
              <c:f>Sheet1!$E$1</c:f>
              <c:strCache>
                <c:ptCount val="1"/>
                <c:pt idx="0">
                  <c:v>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6B-4B4D-8D67-76D3446DAC4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5D-407C-B114-7640B97BE29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5D-407C-B114-7640B97BE292}"/>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Sheet1!$E$2:$E$7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A-E6DE-435A-9015-453CBCFE66B4}"/>
            </c:ext>
          </c:extLst>
        </c:ser>
        <c:ser>
          <c:idx val="4"/>
          <c:order val="4"/>
          <c:tx>
            <c:strRef>
              <c:f>Sheet1!$F$1</c:f>
              <c:strCache>
                <c:ptCount val="1"/>
                <c:pt idx="0">
                  <c:v>Strongly 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2C-48D0-B099-62DA1EDE42E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16-415E-AD5B-DED330A5089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2C-48D0-B099-62DA1EDE42E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2C-48D0-B099-62DA1EDE42E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2C-48D0-B099-62DA1EDE42E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2C-48D0-B099-62DA1EDE42E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Sheet1!$F$2:$F$7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C-E6DE-435A-9015-453CBCFE66B4}"/>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Sheet1!$G$2:$G$7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E95D-407C-B114-7640B97BE292}"/>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0-1E23-459A-9455-DFB7851E96FF}"/>
            </c:ext>
          </c:extLst>
        </c:ser>
        <c:ser>
          <c:idx val="1"/>
          <c:order val="1"/>
          <c:tx>
            <c:strRef>
              <c:f>Sheet1!$C$1</c:f>
              <c:strCache>
                <c:ptCount val="1"/>
                <c:pt idx="0">
                  <c:v>Agree</c:v>
                </c:pt>
              </c:strCache>
            </c:strRef>
          </c:tx>
          <c:spPr>
            <a:solidFill>
              <a:srgbClr val="0A5D7A"/>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1E23-459A-9455-DFB7851E96FF}"/>
                </c:ext>
              </c:extLst>
            </c:dLbl>
            <c:dLbl>
              <c:idx val="8"/>
              <c:delete val="1"/>
              <c:extLst>
                <c:ext xmlns:c15="http://schemas.microsoft.com/office/drawing/2012/chart" uri="{CE6537A1-D6FC-4f65-9D91-7224C49458BB}"/>
                <c:ext xmlns:c16="http://schemas.microsoft.com/office/drawing/2014/chart" uri="{C3380CC4-5D6E-409C-BE32-E72D297353CC}">
                  <c16:uniqueId val="{00000002-1E23-459A-9455-DFB7851E96FF}"/>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3-1E23-459A-9455-DFB7851E96FF}"/>
            </c:ext>
          </c:extLst>
        </c:ser>
        <c:ser>
          <c:idx val="2"/>
          <c:order val="2"/>
          <c:tx>
            <c:strRef>
              <c:f>Sheet1!$D$1</c:f>
              <c:strCache>
                <c:ptCount val="1"/>
                <c:pt idx="0">
                  <c:v>Neither agree, nor disagree</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Sheet1!$D$2:$D$7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4-1E23-459A-9455-DFB7851E96FF}"/>
            </c:ext>
          </c:extLst>
        </c:ser>
        <c:ser>
          <c:idx val="3"/>
          <c:order val="3"/>
          <c:tx>
            <c:strRef>
              <c:f>Sheet1!$E$1</c:f>
              <c:strCache>
                <c:ptCount val="1"/>
                <c:pt idx="0">
                  <c:v>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23-459A-9455-DFB7851E96F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23-459A-9455-DFB7851E96F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23-459A-9455-DFB7851E96FF}"/>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Sheet1!$E$2:$E$7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8-1E23-459A-9455-DFB7851E96FF}"/>
            </c:ext>
          </c:extLst>
        </c:ser>
        <c:ser>
          <c:idx val="4"/>
          <c:order val="4"/>
          <c:tx>
            <c:strRef>
              <c:f>Sheet1!$F$1</c:f>
              <c:strCache>
                <c:ptCount val="1"/>
                <c:pt idx="0">
                  <c:v>Strongly 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23-459A-9455-DFB7851E96F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23-459A-9455-DFB7851E96F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23-459A-9455-DFB7851E96F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23-459A-9455-DFB7851E96F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23-459A-9455-DFB7851E96F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23-459A-9455-DFB7851E96F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Sheet1!$F$2:$F$7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F-1E23-459A-9455-DFB7851E96FF}"/>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Sheet1!$G$2:$G$7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0-1E23-459A-9455-DFB7851E96FF}"/>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0-2220-4813-AF83-2E35375F87D9}"/>
            </c:ext>
          </c:extLst>
        </c:ser>
        <c:ser>
          <c:idx val="1"/>
          <c:order val="1"/>
          <c:tx>
            <c:strRef>
              <c:f>Sheet1!$C$1</c:f>
              <c:strCache>
                <c:ptCount val="1"/>
                <c:pt idx="0">
                  <c:v>Agree</c:v>
                </c:pt>
              </c:strCache>
            </c:strRef>
          </c:tx>
          <c:spPr>
            <a:solidFill>
              <a:srgbClr val="0A5D7A"/>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2220-4813-AF83-2E35375F87D9}"/>
                </c:ext>
              </c:extLst>
            </c:dLbl>
            <c:dLbl>
              <c:idx val="8"/>
              <c:delete val="1"/>
              <c:extLst>
                <c:ext xmlns:c15="http://schemas.microsoft.com/office/drawing/2012/chart" uri="{CE6537A1-D6FC-4f65-9D91-7224C49458BB}"/>
                <c:ext xmlns:c16="http://schemas.microsoft.com/office/drawing/2014/chart" uri="{C3380CC4-5D6E-409C-BE32-E72D297353CC}">
                  <c16:uniqueId val="{00000002-2220-4813-AF83-2E35375F87D9}"/>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3-2220-4813-AF83-2E35375F87D9}"/>
            </c:ext>
          </c:extLst>
        </c:ser>
        <c:ser>
          <c:idx val="2"/>
          <c:order val="2"/>
          <c:tx>
            <c:strRef>
              <c:f>Sheet1!$D$1</c:f>
              <c:strCache>
                <c:ptCount val="1"/>
                <c:pt idx="0">
                  <c:v>Neither agree, nor disagree</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Sheet1!$D$2:$D$7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4-2220-4813-AF83-2E35375F87D9}"/>
            </c:ext>
          </c:extLst>
        </c:ser>
        <c:ser>
          <c:idx val="3"/>
          <c:order val="3"/>
          <c:tx>
            <c:strRef>
              <c:f>Sheet1!$E$1</c:f>
              <c:strCache>
                <c:ptCount val="1"/>
                <c:pt idx="0">
                  <c:v>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20-4813-AF83-2E35375F87D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20-4813-AF83-2E35375F87D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20-4813-AF83-2E35375F87D9}"/>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Sheet1!$E$2:$E$7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8-2220-4813-AF83-2E35375F87D9}"/>
            </c:ext>
          </c:extLst>
        </c:ser>
        <c:ser>
          <c:idx val="4"/>
          <c:order val="4"/>
          <c:tx>
            <c:strRef>
              <c:f>Sheet1!$F$1</c:f>
              <c:strCache>
                <c:ptCount val="1"/>
                <c:pt idx="0">
                  <c:v>Strongly 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20-4813-AF83-2E35375F87D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20-4813-AF83-2E35375F87D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20-4813-AF83-2E35375F87D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220-4813-AF83-2E35375F87D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20-4813-AF83-2E35375F87D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220-4813-AF83-2E35375F87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Sheet1!$F$2:$F$7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F-2220-4813-AF83-2E35375F87D9}"/>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Sheet1!$G$2:$G$7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0-2220-4813-AF83-2E35375F87D9}"/>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0-806B-4F00-8477-850C2FFF5F46}"/>
            </c:ext>
          </c:extLst>
        </c:ser>
        <c:ser>
          <c:idx val="1"/>
          <c:order val="1"/>
          <c:tx>
            <c:strRef>
              <c:f>Sheet1!$C$1</c:f>
              <c:strCache>
                <c:ptCount val="1"/>
                <c:pt idx="0">
                  <c:v>Agree</c:v>
                </c:pt>
              </c:strCache>
            </c:strRef>
          </c:tx>
          <c:spPr>
            <a:solidFill>
              <a:srgbClr val="0A5D7A"/>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806B-4F00-8477-850C2FFF5F46}"/>
                </c:ext>
              </c:extLst>
            </c:dLbl>
            <c:dLbl>
              <c:idx val="8"/>
              <c:delete val="1"/>
              <c:extLst>
                <c:ext xmlns:c15="http://schemas.microsoft.com/office/drawing/2012/chart" uri="{CE6537A1-D6FC-4f65-9D91-7224C49458BB}"/>
                <c:ext xmlns:c16="http://schemas.microsoft.com/office/drawing/2014/chart" uri="{C3380CC4-5D6E-409C-BE32-E72D297353CC}">
                  <c16:uniqueId val="{00000002-806B-4F00-8477-850C2FFF5F46}"/>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3-806B-4F00-8477-850C2FFF5F46}"/>
            </c:ext>
          </c:extLst>
        </c:ser>
        <c:ser>
          <c:idx val="2"/>
          <c:order val="2"/>
          <c:tx>
            <c:strRef>
              <c:f>Sheet1!$D$1</c:f>
              <c:strCache>
                <c:ptCount val="1"/>
                <c:pt idx="0">
                  <c:v>Neither agree, nor disagree</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Sheet1!$D$2:$D$7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4-806B-4F00-8477-850C2FFF5F46}"/>
            </c:ext>
          </c:extLst>
        </c:ser>
        <c:ser>
          <c:idx val="3"/>
          <c:order val="3"/>
          <c:tx>
            <c:strRef>
              <c:f>Sheet1!$E$1</c:f>
              <c:strCache>
                <c:ptCount val="1"/>
                <c:pt idx="0">
                  <c:v>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6B-4F00-8477-850C2FFF5F4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6B-4F00-8477-850C2FFF5F4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6B-4F00-8477-850C2FFF5F46}"/>
                </c:ext>
              </c:extLst>
            </c:dLbl>
            <c:spPr>
              <a:noFill/>
              <a:ln>
                <a:noFill/>
              </a:ln>
              <a:effectLst/>
            </c:spPr>
            <c:txPr>
              <a:bodyPr rot="0" spcFirstLastPara="1" vertOverflow="ellipsis" vert="horz" wrap="square" anchor="ctr" anchorCtr="0"/>
              <a:lstStyle/>
              <a:p>
                <a:pPr algn="ctr">
                  <a:defRPr lang="en-US"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Sheet1!$E$2:$E$7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8-806B-4F00-8477-850C2FFF5F46}"/>
            </c:ext>
          </c:extLst>
        </c:ser>
        <c:ser>
          <c:idx val="4"/>
          <c:order val="4"/>
          <c:tx>
            <c:strRef>
              <c:f>Sheet1!$F$1</c:f>
              <c:strCache>
                <c:ptCount val="1"/>
                <c:pt idx="0">
                  <c:v>Strongly disagree</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6B-4F00-8477-850C2FFF5F4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6B-4F00-8477-850C2FFF5F4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6B-4F00-8477-850C2FFF5F4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6B-4F00-8477-850C2FFF5F4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6B-4F00-8477-850C2FFF5F4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6B-4F00-8477-850C2FFF5F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Sheet1!$F$2:$F$7</c:f>
              <c:numCache>
                <c:formatCode>0%</c:formatCode>
                <c:ptCount val="6"/>
                <c:pt idx="0">
                  <c:v>0.25</c:v>
                </c:pt>
                <c:pt idx="1">
                  <c:v>0.25</c:v>
                </c:pt>
                <c:pt idx="2">
                  <c:v>0.25</c:v>
                </c:pt>
                <c:pt idx="3">
                  <c:v>0.25</c:v>
                </c:pt>
                <c:pt idx="4">
                  <c:v>0.25</c:v>
                </c:pt>
                <c:pt idx="5">
                  <c:v>0.25</c:v>
                </c:pt>
              </c:numCache>
            </c:numRef>
          </c:val>
          <c:extLst>
            <c:ext xmlns:c16="http://schemas.microsoft.com/office/drawing/2014/chart" uri="{C3380CC4-5D6E-409C-BE32-E72D297353CC}">
              <c16:uniqueId val="{0000000F-806B-4F00-8477-850C2FFF5F46}"/>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Sheet1!$G$2:$G$7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0-806B-4F00-8477-850C2FFF5F46}"/>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Reeks 1</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Heating installations</c:v>
                </c:pt>
                <c:pt idx="1">
                  <c:v>Installation of sanitary ware</c:v>
                </c:pt>
                <c:pt idx="2">
                  <c:v>Hot &amp; cold water installation</c:v>
                </c:pt>
                <c:pt idx="3">
                  <c:v>Ventilation</c:v>
                </c:pt>
                <c:pt idx="4">
                  <c:v>Air conditioning and cooling</c:v>
                </c:pt>
              </c:strCache>
            </c:strRef>
          </c:cat>
          <c:val>
            <c:numRef>
              <c:f>Blad1!$B$3:$B$6</c:f>
              <c:numCache>
                <c:formatCode>0%</c:formatCode>
                <c:ptCount val="4"/>
                <c:pt idx="0">
                  <c:v>0.4</c:v>
                </c:pt>
                <c:pt idx="1">
                  <c:v>0.4</c:v>
                </c:pt>
                <c:pt idx="2">
                  <c:v>0.4</c:v>
                </c:pt>
                <c:pt idx="3">
                  <c:v>0.4</c:v>
                </c:pt>
              </c:numCache>
            </c:numRef>
          </c:val>
          <c:extLst>
            <c:ext xmlns:c16="http://schemas.microsoft.com/office/drawing/2014/chart" uri="{C3380CC4-5D6E-409C-BE32-E72D297353CC}">
              <c16:uniqueId val="{00000000-7B5A-4D9E-B507-9932DCD90596}"/>
            </c:ext>
          </c:extLst>
        </c:ser>
        <c:dLbls>
          <c:showLegendKey val="0"/>
          <c:showVal val="0"/>
          <c:showCatName val="0"/>
          <c:showSerName val="0"/>
          <c:showPercent val="0"/>
          <c:showBubbleSize val="0"/>
        </c:dLbls>
        <c:gapWidth val="50"/>
        <c:axId val="804001008"/>
        <c:axId val="804006256"/>
      </c:barChart>
      <c:catAx>
        <c:axId val="804001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006256"/>
        <c:crosses val="autoZero"/>
        <c:auto val="1"/>
        <c:lblAlgn val="ctr"/>
        <c:lblOffset val="100"/>
        <c:noMultiLvlLbl val="0"/>
      </c:catAx>
      <c:valAx>
        <c:axId val="804006256"/>
        <c:scaling>
          <c:orientation val="minMax"/>
        </c:scaling>
        <c:delete val="1"/>
        <c:axPos val="t"/>
        <c:numFmt formatCode="0%" sourceLinked="1"/>
        <c:majorTickMark val="out"/>
        <c:minorTickMark val="none"/>
        <c:tickLblPos val="nextTo"/>
        <c:crossAx val="8040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54587940794837342"/>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66B5-43F3-AF20-575D6D3A7A1C}"/>
              </c:ext>
            </c:extLst>
          </c:dPt>
          <c:dPt>
            <c:idx val="3"/>
            <c:invertIfNegative val="0"/>
            <c:bubble3D val="0"/>
            <c:spPr>
              <a:solidFill>
                <a:srgbClr val="0A5D7A"/>
              </a:solidFill>
              <a:ln>
                <a:noFill/>
              </a:ln>
              <a:effectLst/>
            </c:spPr>
            <c:extLst>
              <c:ext xmlns:c16="http://schemas.microsoft.com/office/drawing/2014/chart" uri="{C3380CC4-5D6E-409C-BE32-E72D297353CC}">
                <c16:uniqueId val="{00000003-7A9A-4F78-8557-3256304F2B24}"/>
              </c:ext>
            </c:extLst>
          </c:dPt>
          <c:dPt>
            <c:idx val="4"/>
            <c:invertIfNegative val="0"/>
            <c:bubble3D val="0"/>
            <c:spPr>
              <a:solidFill>
                <a:srgbClr val="0A5D7A"/>
              </a:solidFill>
              <a:ln>
                <a:noFill/>
              </a:ln>
              <a:effectLst/>
            </c:spPr>
            <c:extLst>
              <c:ext xmlns:c16="http://schemas.microsoft.com/office/drawing/2014/chart" uri="{C3380CC4-5D6E-409C-BE32-E72D297353CC}">
                <c16:uniqueId val="{00000005-7A9A-4F78-8557-3256304F2B24}"/>
              </c:ext>
            </c:extLst>
          </c:dPt>
          <c:dPt>
            <c:idx val="6"/>
            <c:invertIfNegative val="0"/>
            <c:bubble3D val="0"/>
            <c:spPr>
              <a:solidFill>
                <a:srgbClr val="0A5D7A"/>
              </a:solidFill>
              <a:ln>
                <a:noFill/>
              </a:ln>
              <a:effectLst/>
            </c:spPr>
            <c:extLst>
              <c:ext xmlns:c16="http://schemas.microsoft.com/office/drawing/2014/chart" uri="{C3380CC4-5D6E-409C-BE32-E72D297353CC}">
                <c16:uniqueId val="{00000007-7A9A-4F78-8557-3256304F2B24}"/>
              </c:ext>
            </c:extLst>
          </c:dPt>
          <c:dPt>
            <c:idx val="7"/>
            <c:invertIfNegative val="0"/>
            <c:bubble3D val="0"/>
            <c:spPr>
              <a:solidFill>
                <a:srgbClr val="0A5D7A"/>
              </a:solidFill>
              <a:ln>
                <a:noFill/>
              </a:ln>
              <a:effectLst/>
            </c:spPr>
            <c:extLst>
              <c:ext xmlns:c16="http://schemas.microsoft.com/office/drawing/2014/chart" uri="{C3380CC4-5D6E-409C-BE32-E72D297353CC}">
                <c16:uniqueId val="{00000003-66B5-43F3-AF20-575D6D3A7A1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Central heating/ smart thermostats</c:v>
                </c:pt>
                <c:pt idx="1">
                  <c:v>CO2, smoke, humidity sensors</c:v>
                </c:pt>
                <c:pt idx="2">
                  <c:v>Lighting</c:v>
                </c:pt>
                <c:pt idx="3">
                  <c:v>Movement/ Presence detectors</c:v>
                </c:pt>
                <c:pt idx="4">
                  <c:v>Security access control / entry solutions </c:v>
                </c:pt>
                <c:pt idx="5">
                  <c:v>Smart irrigation</c:v>
                </c:pt>
                <c:pt idx="6">
                  <c:v>Sun shading and sun blinds</c:v>
                </c:pt>
                <c:pt idx="7">
                  <c:v>Video surveillance / cameras</c:v>
                </c:pt>
                <c:pt idx="8">
                  <c:v>Water boosting and drainage</c:v>
                </c:pt>
                <c:pt idx="9">
                  <c:v>Water leak detection</c:v>
                </c:pt>
                <c:pt idx="10">
                  <c:v>Water treatment</c:v>
                </c:pt>
                <c:pt idx="11">
                  <c:v>Zoned heating/ cooling</c:v>
                </c:pt>
              </c:strCache>
            </c:strRef>
          </c:cat>
          <c:val>
            <c:numRef>
              <c:f>Sheet1!$B$2:$B$13</c:f>
              <c:numCache>
                <c:formatCode>0%</c:formatCode>
                <c:ptCount val="12"/>
                <c:pt idx="0">
                  <c:v>0.6</c:v>
                </c:pt>
                <c:pt idx="1">
                  <c:v>0.6</c:v>
                </c:pt>
                <c:pt idx="2">
                  <c:v>0.60254809529798325</c:v>
                </c:pt>
                <c:pt idx="3">
                  <c:v>0.60254809529798325</c:v>
                </c:pt>
                <c:pt idx="4">
                  <c:v>0.60254809529798325</c:v>
                </c:pt>
                <c:pt idx="5">
                  <c:v>0.6</c:v>
                </c:pt>
                <c:pt idx="6">
                  <c:v>0.60254809529798325</c:v>
                </c:pt>
                <c:pt idx="7">
                  <c:v>0.6</c:v>
                </c:pt>
                <c:pt idx="8">
                  <c:v>0.6</c:v>
                </c:pt>
                <c:pt idx="9">
                  <c:v>0.6</c:v>
                </c:pt>
                <c:pt idx="10">
                  <c:v>0.60254809529798325</c:v>
                </c:pt>
                <c:pt idx="11">
                  <c:v>0.60254809529798325</c:v>
                </c:pt>
              </c:numCache>
            </c:numRef>
          </c:val>
          <c:extLst>
            <c:ext xmlns:c16="http://schemas.microsoft.com/office/drawing/2014/chart" uri="{C3380CC4-5D6E-409C-BE32-E72D297353CC}">
              <c16:uniqueId val="{00000015-66B5-43F3-AF20-575D6D3A7A1C}"/>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77330355768501"/>
          <c:y val="5.2498844258690612E-3"/>
          <c:w val="0.54587940794837342"/>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5E8F-486B-85F0-A385C7ED9168}"/>
              </c:ext>
            </c:extLst>
          </c:dPt>
          <c:dPt>
            <c:idx val="7"/>
            <c:invertIfNegative val="0"/>
            <c:bubble3D val="0"/>
            <c:spPr>
              <a:solidFill>
                <a:srgbClr val="0A5D7A"/>
              </a:solidFill>
              <a:ln>
                <a:noFill/>
              </a:ln>
              <a:effectLst/>
            </c:spPr>
            <c:extLst>
              <c:ext xmlns:c16="http://schemas.microsoft.com/office/drawing/2014/chart" uri="{C3380CC4-5D6E-409C-BE32-E72D297353CC}">
                <c16:uniqueId val="{00000003-5E8F-486B-85F0-A385C7ED9168}"/>
              </c:ext>
            </c:extLst>
          </c:dPt>
          <c:dPt>
            <c:idx val="8"/>
            <c:invertIfNegative val="0"/>
            <c:bubble3D val="0"/>
            <c:spPr>
              <a:solidFill>
                <a:srgbClr val="0A5D7A"/>
              </a:solidFill>
              <a:ln>
                <a:noFill/>
              </a:ln>
              <a:effectLst/>
            </c:spPr>
            <c:extLst>
              <c:ext xmlns:c16="http://schemas.microsoft.com/office/drawing/2014/chart" uri="{C3380CC4-5D6E-409C-BE32-E72D297353CC}">
                <c16:uniqueId val="{00000005-5E8F-486B-85F0-A385C7ED9168}"/>
              </c:ext>
            </c:extLst>
          </c:dPt>
          <c:dPt>
            <c:idx val="9"/>
            <c:invertIfNegative val="0"/>
            <c:bubble3D val="0"/>
            <c:spPr>
              <a:solidFill>
                <a:srgbClr val="0A5D7A"/>
              </a:solidFill>
              <a:ln>
                <a:noFill/>
              </a:ln>
              <a:effectLst/>
            </c:spPr>
            <c:extLst>
              <c:ext xmlns:c16="http://schemas.microsoft.com/office/drawing/2014/chart" uri="{C3380CC4-5D6E-409C-BE32-E72D297353CC}">
                <c16:uniqueId val="{00000007-5E8F-486B-85F0-A385C7ED9168}"/>
              </c:ext>
            </c:extLst>
          </c:dPt>
          <c:dPt>
            <c:idx val="11"/>
            <c:invertIfNegative val="0"/>
            <c:bubble3D val="0"/>
            <c:spPr>
              <a:solidFill>
                <a:srgbClr val="0A5D7A"/>
              </a:solidFill>
              <a:ln>
                <a:noFill/>
              </a:ln>
              <a:effectLst/>
            </c:spPr>
            <c:extLst>
              <c:ext xmlns:c16="http://schemas.microsoft.com/office/drawing/2014/chart" uri="{C3380CC4-5D6E-409C-BE32-E72D297353CC}">
                <c16:uniqueId val="{00000009-5E8F-486B-85F0-A385C7ED9168}"/>
              </c:ext>
            </c:extLst>
          </c:dPt>
          <c:dPt>
            <c:idx val="17"/>
            <c:invertIfNegative val="0"/>
            <c:bubble3D val="0"/>
            <c:spPr>
              <a:solidFill>
                <a:srgbClr val="EF7D00"/>
              </a:solidFill>
              <a:ln>
                <a:noFill/>
              </a:ln>
              <a:effectLst/>
            </c:spPr>
            <c:extLst>
              <c:ext xmlns:c16="http://schemas.microsoft.com/office/drawing/2014/chart" uri="{C3380CC4-5D6E-409C-BE32-E72D297353CC}">
                <c16:uniqueId val="{0000000E-5E8F-486B-85F0-A385C7ED916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Central heating/ smart thermostats</c:v>
                </c:pt>
                <c:pt idx="1">
                  <c:v>CO2, smoke, humidity sensors</c:v>
                </c:pt>
                <c:pt idx="2">
                  <c:v>Heat pumps</c:v>
                </c:pt>
                <c:pt idx="3">
                  <c:v>Home automation</c:v>
                </c:pt>
                <c:pt idx="4">
                  <c:v>Lighting</c:v>
                </c:pt>
                <c:pt idx="5">
                  <c:v>Movement/ Presence detectors</c:v>
                </c:pt>
                <c:pt idx="6">
                  <c:v>Remote monitoring</c:v>
                </c:pt>
                <c:pt idx="7">
                  <c:v>Security access control / entry solutions </c:v>
                </c:pt>
                <c:pt idx="8">
                  <c:v>Smart irrigation</c:v>
                </c:pt>
                <c:pt idx="9">
                  <c:v>Solar systems</c:v>
                </c:pt>
                <c:pt idx="10">
                  <c:v>Sun shading and sun blinds</c:v>
                </c:pt>
                <c:pt idx="11">
                  <c:v>Ventilation/ Air conditioning</c:v>
                </c:pt>
                <c:pt idx="12">
                  <c:v>Video surveillance / cameras</c:v>
                </c:pt>
                <c:pt idx="13">
                  <c:v>Water boosting and drainage</c:v>
                </c:pt>
                <c:pt idx="14">
                  <c:v>Water leak detection</c:v>
                </c:pt>
                <c:pt idx="15">
                  <c:v>Water treatment</c:v>
                </c:pt>
                <c:pt idx="16">
                  <c:v>Zoned heating/ cooling</c:v>
                </c:pt>
                <c:pt idx="17">
                  <c:v>None</c:v>
                </c:pt>
                <c:pt idx="18">
                  <c:v>Other</c:v>
                </c:pt>
                <c:pt idx="19">
                  <c:v>Don't know</c:v>
                </c:pt>
              </c:strCache>
            </c:strRef>
          </c:cat>
          <c:val>
            <c:numRef>
              <c:f>Sheet1!$B$2:$B$21</c:f>
              <c:numCache>
                <c:formatCode>0%</c:formatCode>
                <c:ptCount val="20"/>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numCache>
            </c:numRef>
          </c:val>
          <c:extLst>
            <c:ext xmlns:c16="http://schemas.microsoft.com/office/drawing/2014/chart" uri="{C3380CC4-5D6E-409C-BE32-E72D297353CC}">
              <c16:uniqueId val="{0000000B-5E8F-486B-85F0-A385C7ED9168}"/>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54587940794837342"/>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DFD1-401A-A677-6BCE507BEFBE}"/>
              </c:ext>
            </c:extLst>
          </c:dPt>
          <c:dPt>
            <c:idx val="7"/>
            <c:invertIfNegative val="0"/>
            <c:bubble3D val="0"/>
            <c:spPr>
              <a:solidFill>
                <a:srgbClr val="0A5D7A"/>
              </a:solidFill>
              <a:ln>
                <a:noFill/>
              </a:ln>
              <a:effectLst/>
            </c:spPr>
            <c:extLst>
              <c:ext xmlns:c16="http://schemas.microsoft.com/office/drawing/2014/chart" uri="{C3380CC4-5D6E-409C-BE32-E72D297353CC}">
                <c16:uniqueId val="{00000003-DFD1-401A-A677-6BCE507BEFB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Acceptable price</c:v>
                </c:pt>
                <c:pt idx="1">
                  <c:v>Clear benefit for the end user</c:v>
                </c:pt>
                <c:pt idx="2">
                  <c:v>Easy to install and connect</c:v>
                </c:pt>
                <c:pt idx="3">
                  <c:v>Energy savings / environmental</c:v>
                </c:pt>
                <c:pt idx="4">
                  <c:v>High demand from the end user</c:v>
                </c:pt>
                <c:pt idx="5">
                  <c:v>I like working with products which are connected to internet or work via apps</c:v>
                </c:pt>
                <c:pt idx="6">
                  <c:v>The smart buildings are the future</c:v>
                </c:pt>
                <c:pt idx="7">
                  <c:v>Very easy to understand and use by the end user</c:v>
                </c:pt>
              </c:strCache>
            </c:strRef>
          </c:cat>
          <c:val>
            <c:numRef>
              <c:f>Sheet1!$B$2:$B$9</c:f>
              <c:numCache>
                <c:formatCode>0%</c:formatCode>
                <c:ptCount val="8"/>
                <c:pt idx="0">
                  <c:v>0.6</c:v>
                </c:pt>
                <c:pt idx="1">
                  <c:v>0.6</c:v>
                </c:pt>
                <c:pt idx="2">
                  <c:v>0.6</c:v>
                </c:pt>
                <c:pt idx="3">
                  <c:v>0.6</c:v>
                </c:pt>
                <c:pt idx="4">
                  <c:v>0.6</c:v>
                </c:pt>
                <c:pt idx="5">
                  <c:v>0.6</c:v>
                </c:pt>
                <c:pt idx="6">
                  <c:v>0.6</c:v>
                </c:pt>
                <c:pt idx="7">
                  <c:v>0.6</c:v>
                </c:pt>
              </c:numCache>
            </c:numRef>
          </c:val>
          <c:extLst>
            <c:ext xmlns:c16="http://schemas.microsoft.com/office/drawing/2014/chart" uri="{C3380CC4-5D6E-409C-BE32-E72D297353CC}">
              <c16:uniqueId val="{0000000B-DFD1-401A-A677-6BCE507BEFBE}"/>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54587940794837342"/>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1B06-4215-86C3-5502EAD90597}"/>
              </c:ext>
            </c:extLst>
          </c:dPt>
          <c:dPt>
            <c:idx val="7"/>
            <c:invertIfNegative val="0"/>
            <c:bubble3D val="0"/>
            <c:spPr>
              <a:solidFill>
                <a:srgbClr val="0A5D7A"/>
              </a:solidFill>
              <a:ln>
                <a:noFill/>
              </a:ln>
              <a:effectLst/>
            </c:spPr>
            <c:extLst>
              <c:ext xmlns:c16="http://schemas.microsoft.com/office/drawing/2014/chart" uri="{C3380CC4-5D6E-409C-BE32-E72D297353CC}">
                <c16:uniqueId val="{00000003-1B06-4215-86C3-5502EAD9059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Automation: schedules and sensors</c:v>
                </c:pt>
                <c:pt idx="1">
                  <c:v>Control via apps</c:v>
                </c:pt>
                <c:pt idx="2">
                  <c:v>Higher energy savings</c:v>
                </c:pt>
                <c:pt idx="3">
                  <c:v>Increases the comfort</c:v>
                </c:pt>
                <c:pt idx="4">
                  <c:v>Monitoring possibilities</c:v>
                </c:pt>
                <c:pt idx="5">
                  <c:v>More control and adaptability</c:v>
                </c:pt>
                <c:pt idx="6">
                  <c:v>Rebates</c:v>
                </c:pt>
                <c:pt idx="7">
                  <c:v>Tracking &amp; optimization of energy consumption</c:v>
                </c:pt>
              </c:strCache>
            </c:strRef>
          </c:cat>
          <c:val>
            <c:numRef>
              <c:f>Sheet1!$B$2:$B$9</c:f>
              <c:numCache>
                <c:formatCode>0%</c:formatCode>
                <c:ptCount val="8"/>
                <c:pt idx="0">
                  <c:v>0.6</c:v>
                </c:pt>
                <c:pt idx="1">
                  <c:v>0.6</c:v>
                </c:pt>
                <c:pt idx="2">
                  <c:v>0.6</c:v>
                </c:pt>
                <c:pt idx="3">
                  <c:v>0.6</c:v>
                </c:pt>
                <c:pt idx="4">
                  <c:v>0.6</c:v>
                </c:pt>
                <c:pt idx="5">
                  <c:v>0.6</c:v>
                </c:pt>
                <c:pt idx="6">
                  <c:v>0.6</c:v>
                </c:pt>
                <c:pt idx="7">
                  <c:v>0.6</c:v>
                </c:pt>
              </c:numCache>
            </c:numRef>
          </c:val>
          <c:extLst>
            <c:ext xmlns:c16="http://schemas.microsoft.com/office/drawing/2014/chart" uri="{C3380CC4-5D6E-409C-BE32-E72D297353CC}">
              <c16:uniqueId val="{00000009-1B06-4215-86C3-5502EAD90597}"/>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54587940794837342"/>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B406-41C5-9120-0B07B29F6989}"/>
              </c:ext>
            </c:extLst>
          </c:dPt>
          <c:dPt>
            <c:idx val="7"/>
            <c:invertIfNegative val="0"/>
            <c:bubble3D val="0"/>
            <c:spPr>
              <a:solidFill>
                <a:srgbClr val="EF7D00"/>
              </a:solidFill>
              <a:ln>
                <a:noFill/>
              </a:ln>
              <a:effectLst/>
            </c:spPr>
            <c:extLst>
              <c:ext xmlns:c16="http://schemas.microsoft.com/office/drawing/2014/chart" uri="{C3380CC4-5D6E-409C-BE32-E72D297353CC}">
                <c16:uniqueId val="{00000003-B406-41C5-9120-0B07B29F698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Complex installation</c:v>
                </c:pt>
                <c:pt idx="1">
                  <c:v>Complex to program/configure</c:v>
                </c:pt>
                <c:pt idx="2">
                  <c:v>Complexity in regards to connecting to WiFi e.g. in relation with data security</c:v>
                </c:pt>
                <c:pt idx="3">
                  <c:v>Difficult to explain to the customer how the system works</c:v>
                </c:pt>
                <c:pt idx="4">
                  <c:v>No/ missing services – no hotline, lack of support, commissioning needed etc.</c:v>
                </c:pt>
                <c:pt idx="5">
                  <c:v>Not possible to integrate with other systems/ non-compatible software</c:v>
                </c:pt>
                <c:pt idx="6">
                  <c:v>Not reliable/ call back/ malfunctions/ bad performance</c:v>
                </c:pt>
                <c:pt idx="7">
                  <c:v>NO issues</c:v>
                </c:pt>
                <c:pt idx="8">
                  <c:v>Other</c:v>
                </c:pt>
                <c:pt idx="9">
                  <c:v>Don't know</c:v>
                </c:pt>
              </c:strCache>
            </c:strRef>
          </c:cat>
          <c:val>
            <c:numRef>
              <c:f>Sheet1!$B$2:$B$11</c:f>
              <c:numCache>
                <c:formatCode>0%</c:formatCode>
                <c:ptCount val="10"/>
                <c:pt idx="0">
                  <c:v>0.6</c:v>
                </c:pt>
                <c:pt idx="1">
                  <c:v>0.6</c:v>
                </c:pt>
                <c:pt idx="2">
                  <c:v>0.6</c:v>
                </c:pt>
                <c:pt idx="3">
                  <c:v>0.6</c:v>
                </c:pt>
                <c:pt idx="4">
                  <c:v>0.6</c:v>
                </c:pt>
                <c:pt idx="5">
                  <c:v>0.6</c:v>
                </c:pt>
                <c:pt idx="6">
                  <c:v>0.6</c:v>
                </c:pt>
                <c:pt idx="7">
                  <c:v>0.6</c:v>
                </c:pt>
                <c:pt idx="8">
                  <c:v>0.6</c:v>
                </c:pt>
                <c:pt idx="9">
                  <c:v>0.6</c:v>
                </c:pt>
              </c:numCache>
            </c:numRef>
          </c:val>
          <c:extLst>
            <c:ext xmlns:c16="http://schemas.microsoft.com/office/drawing/2014/chart" uri="{C3380CC4-5D6E-409C-BE32-E72D297353CC}">
              <c16:uniqueId val="{00000009-B406-41C5-9120-0B07B29F6989}"/>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54587940794837342"/>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88FD-47E8-BCA0-3CA085F1F565}"/>
              </c:ext>
            </c:extLst>
          </c:dPt>
          <c:dPt>
            <c:idx val="7"/>
            <c:invertIfNegative val="0"/>
            <c:bubble3D val="0"/>
            <c:spPr>
              <a:solidFill>
                <a:srgbClr val="0A5D7A"/>
              </a:solidFill>
              <a:ln>
                <a:noFill/>
              </a:ln>
              <a:effectLst/>
            </c:spPr>
            <c:extLst>
              <c:ext xmlns:c16="http://schemas.microsoft.com/office/drawing/2014/chart" uri="{C3380CC4-5D6E-409C-BE32-E72D297353CC}">
                <c16:uniqueId val="{00000003-88FD-47E8-BCA0-3CA085F1F56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Air conditioners / zoned cooling</c:v>
                </c:pt>
                <c:pt idx="1">
                  <c:v>Boilers</c:v>
                </c:pt>
                <c:pt idx="2">
                  <c:v>Heat pumps</c:v>
                </c:pt>
                <c:pt idx="3">
                  <c:v>Lighting sensors</c:v>
                </c:pt>
                <c:pt idx="4">
                  <c:v>Movement/ Presence detectors</c:v>
                </c:pt>
                <c:pt idx="5">
                  <c:v>Pumps</c:v>
                </c:pt>
                <c:pt idx="6">
                  <c:v>Thermostatic valves</c:v>
                </c:pt>
                <c:pt idx="7">
                  <c:v>Thermostats/ zoned heating / room controller</c:v>
                </c:pt>
              </c:strCache>
            </c:strRef>
          </c:cat>
          <c:val>
            <c:numRef>
              <c:f>Sheet1!$B$2:$B$9</c:f>
              <c:numCache>
                <c:formatCode>0%</c:formatCode>
                <c:ptCount val="8"/>
                <c:pt idx="0">
                  <c:v>0.6</c:v>
                </c:pt>
                <c:pt idx="1">
                  <c:v>0.6</c:v>
                </c:pt>
                <c:pt idx="2">
                  <c:v>0.6</c:v>
                </c:pt>
                <c:pt idx="3">
                  <c:v>0.6</c:v>
                </c:pt>
                <c:pt idx="4">
                  <c:v>0.6</c:v>
                </c:pt>
                <c:pt idx="5">
                  <c:v>0.6</c:v>
                </c:pt>
                <c:pt idx="6">
                  <c:v>0.6</c:v>
                </c:pt>
                <c:pt idx="7">
                  <c:v>0.6</c:v>
                </c:pt>
              </c:numCache>
            </c:numRef>
          </c:val>
          <c:extLst>
            <c:ext xmlns:c16="http://schemas.microsoft.com/office/drawing/2014/chart" uri="{C3380CC4-5D6E-409C-BE32-E72D297353CC}">
              <c16:uniqueId val="{00000009-88FD-47E8-BCA0-3CA085F1F565}"/>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466526166342204"/>
          <c:y val="0"/>
          <c:w val="0.40118709150326798"/>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3"/>
            <c:invertIfNegative val="0"/>
            <c:bubble3D val="0"/>
            <c:spPr>
              <a:solidFill>
                <a:srgbClr val="EF7D00"/>
              </a:solidFill>
              <a:ln>
                <a:noFill/>
              </a:ln>
              <a:effectLst/>
            </c:spPr>
            <c:extLst>
              <c:ext xmlns:c16="http://schemas.microsoft.com/office/drawing/2014/chart" uri="{C3380CC4-5D6E-409C-BE32-E72D297353CC}">
                <c16:uniqueId val="{00000000-C855-44B3-9181-6381D7B7D8B4}"/>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Yes, (almost) all our projects involve installation of smart products</c:v>
                </c:pt>
                <c:pt idx="1">
                  <c:v>Yes, on a regular basis, majority of our projects involve installation of smart products</c:v>
                </c:pt>
                <c:pt idx="2">
                  <c:v>Yes, occasionally, small part of our projects involve installation of smart products</c:v>
                </c:pt>
                <c:pt idx="3">
                  <c:v>No, (almost) none of our projects involve installation of smart products</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6-D70E-4BA7-9933-AE0A3AA1140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466519607843138"/>
          <c:y val="0"/>
          <c:w val="0.40118709150326798"/>
          <c:h val="1"/>
        </c:manualLayout>
      </c:layout>
      <c:barChart>
        <c:barDir val="bar"/>
        <c:grouping val="clustered"/>
        <c:varyColors val="0"/>
        <c:ser>
          <c:idx val="0"/>
          <c:order val="0"/>
          <c:tx>
            <c:strRef>
              <c:f>Sheet1!$B$1</c:f>
              <c:strCache>
                <c:ptCount val="1"/>
                <c:pt idx="0">
                  <c:v>Total</c:v>
                </c:pt>
              </c:strCache>
            </c:strRef>
          </c:tx>
          <c:spPr>
            <a:solidFill>
              <a:srgbClr val="0A5D7A">
                <a:alpha val="50000"/>
              </a:srgbClr>
            </a:solidFill>
            <a:ln>
              <a:noFill/>
            </a:ln>
            <a:effectLst/>
          </c:spPr>
          <c:invertIfNegative val="0"/>
          <c:dPt>
            <c:idx val="3"/>
            <c:invertIfNegative val="0"/>
            <c:bubble3D val="0"/>
            <c:spPr>
              <a:solidFill>
                <a:srgbClr val="EF7D00">
                  <a:alpha val="50000"/>
                </a:srgbClr>
              </a:solidFill>
              <a:ln>
                <a:noFill/>
              </a:ln>
              <a:effectLst/>
            </c:spPr>
            <c:extLst>
              <c:ext xmlns:c16="http://schemas.microsoft.com/office/drawing/2014/chart" uri="{C3380CC4-5D6E-409C-BE32-E72D297353CC}">
                <c16:uniqueId val="{00000001-C55B-4664-9378-5A6FD390B09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YES, (almost) all our projects involve installation of smart products </c:v>
                </c:pt>
                <c:pt idx="1">
                  <c:v>YES, on a regular basis, majority of our projects involve installation of smart products </c:v>
                </c:pt>
                <c:pt idx="2">
                  <c:v>YES, occasionally, small part of our projects involve installation of smart products </c:v>
                </c:pt>
                <c:pt idx="3">
                  <c:v>NO, (almost) none of our projects involve installation of smart products</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6-C55B-4664-9378-5A6FD390B09A}"/>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rgbClr val="4A4A49"/>
          </a:solidFill>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positive</c:v>
                </c:pt>
              </c:strCache>
            </c:strRef>
          </c:tx>
          <c:spPr>
            <a:solidFill>
              <a:srgbClr val="0A5D7A"/>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Sheet1!$B$2:$B$6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0-98AE-452E-8094-FDEDDD99666F}"/>
            </c:ext>
          </c:extLst>
        </c:ser>
        <c:ser>
          <c:idx val="1"/>
          <c:order val="1"/>
          <c:tx>
            <c:strRef>
              <c:f>Sheet1!$C$1</c:f>
              <c:strCache>
                <c:ptCount val="1"/>
                <c:pt idx="0">
                  <c:v>Neutral</c:v>
                </c:pt>
              </c:strCache>
            </c:strRef>
          </c:tx>
          <c:spPr>
            <a:solidFill>
              <a:srgbClr val="7F7F7F"/>
            </a:solidFill>
            <a:ln>
              <a:solidFill>
                <a:sysClr val="window" lastClr="FFFFFF"/>
              </a:solidFill>
            </a:ln>
            <a:effectLst/>
          </c:spPr>
          <c:invertIfNegative val="0"/>
          <c:dPt>
            <c:idx val="0"/>
            <c:invertIfNegative val="0"/>
            <c:bubble3D val="0"/>
            <c:spPr>
              <a:solidFill>
                <a:srgbClr val="7F7F7F"/>
              </a:solidFill>
              <a:ln>
                <a:solidFill>
                  <a:sysClr val="window" lastClr="FFFFFF"/>
                </a:solidFill>
              </a:ln>
              <a:effectLst/>
            </c:spPr>
            <c:extLst>
              <c:ext xmlns:c16="http://schemas.microsoft.com/office/drawing/2014/chart" uri="{C3380CC4-5D6E-409C-BE32-E72D297353CC}">
                <c16:uniqueId val="{00000002-98AE-452E-8094-FDEDDD99666F}"/>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Sheet1!$C$2:$C$6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3-98AE-452E-8094-FDEDDD99666F}"/>
            </c:ext>
          </c:extLst>
        </c:ser>
        <c:ser>
          <c:idx val="2"/>
          <c:order val="2"/>
          <c:tx>
            <c:strRef>
              <c:f>Sheet1!$D$1</c:f>
              <c:strCache>
                <c:ptCount val="1"/>
                <c:pt idx="0">
                  <c:v>(Very) negative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Sheet1!$D$2:$D$6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4-98AE-452E-8094-FDEDDD99666F}"/>
            </c:ext>
          </c:extLst>
        </c:ser>
        <c:ser>
          <c:idx val="3"/>
          <c:order val="3"/>
          <c:tx>
            <c:strRef>
              <c:f>Sheet1!$E$1</c:f>
              <c:strCache>
                <c:ptCount val="1"/>
                <c:pt idx="0">
                  <c:v>Don't know</c:v>
                </c:pt>
              </c:strCache>
            </c:strRef>
          </c:tx>
          <c:spPr>
            <a:solidFill>
              <a:sysClr val="window" lastClr="FFFFFF">
                <a:lumMod val="85000"/>
              </a:sysClr>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Sheet1!$E$2:$E$6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5-98AE-452E-8094-FDEDDD99666F}"/>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positive</c:v>
                </c:pt>
              </c:strCache>
            </c:strRef>
          </c:tx>
          <c:spPr>
            <a:solidFill>
              <a:srgbClr val="0A5D7A"/>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Sheet1!$B$2:$B$6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0-56B1-4CEE-AEF8-7812D6BF5150}"/>
            </c:ext>
          </c:extLst>
        </c:ser>
        <c:ser>
          <c:idx val="1"/>
          <c:order val="1"/>
          <c:tx>
            <c:strRef>
              <c:f>Sheet1!$C$1</c:f>
              <c:strCache>
                <c:ptCount val="1"/>
                <c:pt idx="0">
                  <c:v>Neutral</c:v>
                </c:pt>
              </c:strCache>
            </c:strRef>
          </c:tx>
          <c:spPr>
            <a:solidFill>
              <a:srgbClr val="7F7F7F"/>
            </a:solidFill>
            <a:ln>
              <a:solidFill>
                <a:sysClr val="window" lastClr="FFFFFF"/>
              </a:solidFill>
            </a:ln>
            <a:effectLst/>
          </c:spPr>
          <c:invertIfNegative val="0"/>
          <c:dPt>
            <c:idx val="0"/>
            <c:invertIfNegative val="0"/>
            <c:bubble3D val="0"/>
            <c:spPr>
              <a:solidFill>
                <a:srgbClr val="7F7F7F"/>
              </a:solidFill>
              <a:ln>
                <a:solidFill>
                  <a:sysClr val="window" lastClr="FFFFFF"/>
                </a:solidFill>
              </a:ln>
              <a:effectLst/>
            </c:spPr>
            <c:extLst>
              <c:ext xmlns:c16="http://schemas.microsoft.com/office/drawing/2014/chart" uri="{C3380CC4-5D6E-409C-BE32-E72D297353CC}">
                <c16:uniqueId val="{00000002-56B1-4CEE-AEF8-7812D6BF515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Sheet1!$C$2:$C$6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3-56B1-4CEE-AEF8-7812D6BF5150}"/>
            </c:ext>
          </c:extLst>
        </c:ser>
        <c:ser>
          <c:idx val="2"/>
          <c:order val="2"/>
          <c:tx>
            <c:strRef>
              <c:f>Sheet1!$D$1</c:f>
              <c:strCache>
                <c:ptCount val="1"/>
                <c:pt idx="0">
                  <c:v>(Very) negative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Sheet1!$D$2:$D$6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4-56B1-4CEE-AEF8-7812D6BF5150}"/>
            </c:ext>
          </c:extLst>
        </c:ser>
        <c:ser>
          <c:idx val="3"/>
          <c:order val="3"/>
          <c:tx>
            <c:strRef>
              <c:f>Sheet1!$E$1</c:f>
              <c:strCache>
                <c:ptCount val="1"/>
                <c:pt idx="0">
                  <c:v>Don't know</c:v>
                </c:pt>
              </c:strCache>
            </c:strRef>
          </c:tx>
          <c:spPr>
            <a:solidFill>
              <a:sysClr val="window" lastClr="FFFFFF">
                <a:lumMod val="85000"/>
              </a:sysClr>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c:v>
                </c:pt>
                <c:pt idx="2">
                  <c:v>1 – 4 FTE</c:v>
                </c:pt>
                <c:pt idx="3">
                  <c:v>5 – 14 FTE</c:v>
                </c:pt>
                <c:pt idx="4">
                  <c:v>15 + FTE</c:v>
                </c:pt>
              </c:strCache>
            </c:strRef>
          </c:cat>
          <c:val>
            <c:numRef>
              <c:f>Sheet1!$E$2:$E$6</c:f>
              <c:numCache>
                <c:formatCode>General</c:formatCode>
                <c:ptCount val="5"/>
                <c:pt idx="0" formatCode="0%">
                  <c:v>0.25</c:v>
                </c:pt>
                <c:pt idx="2" formatCode="0%">
                  <c:v>0.25</c:v>
                </c:pt>
                <c:pt idx="3" formatCode="0%">
                  <c:v>0.25</c:v>
                </c:pt>
                <c:pt idx="4" formatCode="0%">
                  <c:v>0.25</c:v>
                </c:pt>
              </c:numCache>
            </c:numRef>
          </c:val>
          <c:extLst>
            <c:ext xmlns:c16="http://schemas.microsoft.com/office/drawing/2014/chart" uri="{C3380CC4-5D6E-409C-BE32-E72D297353CC}">
              <c16:uniqueId val="{00000005-56B1-4CEE-AEF8-7812D6BF5150}"/>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Reeks 1</c:v>
                </c:pt>
              </c:strCache>
            </c:strRef>
          </c:tx>
          <c:spPr>
            <a:solidFill>
              <a:srgbClr val="0A5D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Electrical installation</c:v>
                </c:pt>
                <c:pt idx="1">
                  <c:v>Home automation installation</c:v>
                </c:pt>
                <c:pt idx="2">
                  <c:v>Solar cell, solar collectors installation</c:v>
                </c:pt>
              </c:strCache>
            </c:strRef>
          </c:cat>
          <c:val>
            <c:numRef>
              <c:f>Blad1!$B$2:$B$4</c:f>
              <c:numCache>
                <c:formatCode>0%</c:formatCode>
                <c:ptCount val="3"/>
                <c:pt idx="0">
                  <c:v>0.4</c:v>
                </c:pt>
                <c:pt idx="1">
                  <c:v>0.4</c:v>
                </c:pt>
                <c:pt idx="2">
                  <c:v>0.4</c:v>
                </c:pt>
              </c:numCache>
            </c:numRef>
          </c:val>
          <c:extLst>
            <c:ext xmlns:c16="http://schemas.microsoft.com/office/drawing/2014/chart" uri="{C3380CC4-5D6E-409C-BE32-E72D297353CC}">
              <c16:uniqueId val="{00000000-4AA8-4244-8AE2-54536E4195A9}"/>
            </c:ext>
          </c:extLst>
        </c:ser>
        <c:dLbls>
          <c:showLegendKey val="0"/>
          <c:showVal val="0"/>
          <c:showCatName val="0"/>
          <c:showSerName val="0"/>
          <c:showPercent val="0"/>
          <c:showBubbleSize val="0"/>
        </c:dLbls>
        <c:gapWidth val="50"/>
        <c:axId val="804001008"/>
        <c:axId val="804006256"/>
      </c:barChart>
      <c:catAx>
        <c:axId val="804001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006256"/>
        <c:crosses val="autoZero"/>
        <c:auto val="1"/>
        <c:lblAlgn val="ctr"/>
        <c:lblOffset val="100"/>
        <c:noMultiLvlLbl val="0"/>
      </c:catAx>
      <c:valAx>
        <c:axId val="804006256"/>
        <c:scaling>
          <c:orientation val="minMax"/>
          <c:max val="1"/>
        </c:scaling>
        <c:delete val="1"/>
        <c:axPos val="t"/>
        <c:numFmt formatCode="0%" sourceLinked="1"/>
        <c:majorTickMark val="out"/>
        <c:minorTickMark val="none"/>
        <c:tickLblPos val="nextTo"/>
        <c:crossAx val="8040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Significantly increasing</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Sheet1!$B$2:$B$3</c:f>
              <c:numCache>
                <c:formatCode>0%</c:formatCode>
                <c:ptCount val="2"/>
                <c:pt idx="0">
                  <c:v>0.25</c:v>
                </c:pt>
                <c:pt idx="1">
                  <c:v>0.25</c:v>
                </c:pt>
              </c:numCache>
            </c:numRef>
          </c:val>
          <c:extLst>
            <c:ext xmlns:c16="http://schemas.microsoft.com/office/drawing/2014/chart" uri="{C3380CC4-5D6E-409C-BE32-E72D297353CC}">
              <c16:uniqueId val="{00000000-3363-4821-9D9A-358CBBF204EA}"/>
            </c:ext>
          </c:extLst>
        </c:ser>
        <c:ser>
          <c:idx val="1"/>
          <c:order val="1"/>
          <c:tx>
            <c:strRef>
              <c:f>Sheet1!$C$1</c:f>
              <c:strCache>
                <c:ptCount val="1"/>
                <c:pt idx="0">
                  <c:v>Slightly increasing</c:v>
                </c:pt>
              </c:strCache>
            </c:strRef>
          </c:tx>
          <c:spPr>
            <a:solidFill>
              <a:srgbClr val="3B7D95"/>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Sheet1!$C$2:$C$3</c:f>
              <c:numCache>
                <c:formatCode>0%</c:formatCode>
                <c:ptCount val="2"/>
                <c:pt idx="0">
                  <c:v>0.25</c:v>
                </c:pt>
                <c:pt idx="1">
                  <c:v>0.25</c:v>
                </c:pt>
              </c:numCache>
            </c:numRef>
          </c:val>
          <c:extLst>
            <c:ext xmlns:c16="http://schemas.microsoft.com/office/drawing/2014/chart" uri="{C3380CC4-5D6E-409C-BE32-E72D297353CC}">
              <c16:uniqueId val="{00000003-3363-4821-9D9A-358CBBF204EA}"/>
            </c:ext>
          </c:extLst>
        </c:ser>
        <c:ser>
          <c:idx val="2"/>
          <c:order val="2"/>
          <c:tx>
            <c:strRef>
              <c:f>Sheet1!$D$1</c:f>
              <c:strCache>
                <c:ptCount val="1"/>
                <c:pt idx="0">
                  <c:v>Remains unchanged</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Sheet1!$D$2:$D$3</c:f>
              <c:numCache>
                <c:formatCode>0%</c:formatCode>
                <c:ptCount val="2"/>
                <c:pt idx="0">
                  <c:v>0.25</c:v>
                </c:pt>
                <c:pt idx="1">
                  <c:v>0.25</c:v>
                </c:pt>
              </c:numCache>
            </c:numRef>
          </c:val>
          <c:extLst>
            <c:ext xmlns:c16="http://schemas.microsoft.com/office/drawing/2014/chart" uri="{C3380CC4-5D6E-409C-BE32-E72D297353CC}">
              <c16:uniqueId val="{00000004-3363-4821-9D9A-358CBBF204EA}"/>
            </c:ext>
          </c:extLst>
        </c:ser>
        <c:ser>
          <c:idx val="3"/>
          <c:order val="3"/>
          <c:tx>
            <c:strRef>
              <c:f>Sheet1!$E$1</c:f>
              <c:strCache>
                <c:ptCount val="1"/>
                <c:pt idx="0">
                  <c:v>Slightly decreasing</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Sheet1!$E$2:$E$3</c:f>
              <c:numCache>
                <c:formatCode>0%</c:formatCode>
                <c:ptCount val="2"/>
                <c:pt idx="0">
                  <c:v>0.25</c:v>
                </c:pt>
                <c:pt idx="1">
                  <c:v>0.25</c:v>
                </c:pt>
              </c:numCache>
            </c:numRef>
          </c:val>
          <c:extLst>
            <c:ext xmlns:c16="http://schemas.microsoft.com/office/drawing/2014/chart" uri="{C3380CC4-5D6E-409C-BE32-E72D297353CC}">
              <c16:uniqueId val="{00000006-3363-4821-9D9A-358CBBF204EA}"/>
            </c:ext>
          </c:extLst>
        </c:ser>
        <c:ser>
          <c:idx val="4"/>
          <c:order val="4"/>
          <c:tx>
            <c:strRef>
              <c:f>Sheet1!$F$1</c:f>
              <c:strCache>
                <c:ptCount val="1"/>
                <c:pt idx="0">
                  <c:v>Significantly decreasing</c:v>
                </c:pt>
              </c:strCache>
            </c:strRef>
          </c:tx>
          <c:spPr>
            <a:solidFill>
              <a:srgbClr val="C000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Sheet1!$F$2:$F$3</c:f>
              <c:numCache>
                <c:formatCode>0%</c:formatCode>
                <c:ptCount val="2"/>
                <c:pt idx="0">
                  <c:v>0.25</c:v>
                </c:pt>
                <c:pt idx="1">
                  <c:v>0.25</c:v>
                </c:pt>
              </c:numCache>
            </c:numRef>
          </c:val>
          <c:extLst>
            <c:ext xmlns:c16="http://schemas.microsoft.com/office/drawing/2014/chart" uri="{C3380CC4-5D6E-409C-BE32-E72D297353CC}">
              <c16:uniqueId val="{00000007-3363-4821-9D9A-358CBBF204EA}"/>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FFA-4E1F-A5C3-DF0867D93487}"/>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63-4821-9D9A-358CBBF204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Sheet1!$G$2:$G$3</c:f>
              <c:numCache>
                <c:formatCode>General</c:formatCode>
                <c:ptCount val="2"/>
              </c:numCache>
            </c:numRef>
          </c:val>
          <c:extLst>
            <c:ext xmlns:c16="http://schemas.microsoft.com/office/drawing/2014/chart" uri="{C3380CC4-5D6E-409C-BE32-E72D297353CC}">
              <c16:uniqueId val="{0000000A-3363-4821-9D9A-358CBBF204EA}"/>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Significantly increasing</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Sheet1!$B$2:$B$3</c:f>
              <c:numCache>
                <c:formatCode>0%</c:formatCode>
                <c:ptCount val="2"/>
                <c:pt idx="0">
                  <c:v>0.25</c:v>
                </c:pt>
                <c:pt idx="1">
                  <c:v>0.25</c:v>
                </c:pt>
              </c:numCache>
            </c:numRef>
          </c:val>
          <c:extLst>
            <c:ext xmlns:c16="http://schemas.microsoft.com/office/drawing/2014/chart" uri="{C3380CC4-5D6E-409C-BE32-E72D297353CC}">
              <c16:uniqueId val="{00000000-D0BE-4D89-B19B-D2E4A15E5C0C}"/>
            </c:ext>
          </c:extLst>
        </c:ser>
        <c:ser>
          <c:idx val="1"/>
          <c:order val="1"/>
          <c:tx>
            <c:strRef>
              <c:f>Sheet1!$C$1</c:f>
              <c:strCache>
                <c:ptCount val="1"/>
                <c:pt idx="0">
                  <c:v>Slightly increasing</c:v>
                </c:pt>
              </c:strCache>
            </c:strRef>
          </c:tx>
          <c:spPr>
            <a:solidFill>
              <a:srgbClr val="3B7D95"/>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Sheet1!$C$2:$C$3</c:f>
              <c:numCache>
                <c:formatCode>0%</c:formatCode>
                <c:ptCount val="2"/>
                <c:pt idx="0">
                  <c:v>0.25</c:v>
                </c:pt>
                <c:pt idx="1">
                  <c:v>0.25</c:v>
                </c:pt>
              </c:numCache>
            </c:numRef>
          </c:val>
          <c:extLst>
            <c:ext xmlns:c16="http://schemas.microsoft.com/office/drawing/2014/chart" uri="{C3380CC4-5D6E-409C-BE32-E72D297353CC}">
              <c16:uniqueId val="{00000001-D0BE-4D89-B19B-D2E4A15E5C0C}"/>
            </c:ext>
          </c:extLst>
        </c:ser>
        <c:ser>
          <c:idx val="2"/>
          <c:order val="2"/>
          <c:tx>
            <c:strRef>
              <c:f>Sheet1!$D$1</c:f>
              <c:strCache>
                <c:ptCount val="1"/>
                <c:pt idx="0">
                  <c:v>Remains unchanged</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Sheet1!$D$2:$D$3</c:f>
              <c:numCache>
                <c:formatCode>0%</c:formatCode>
                <c:ptCount val="2"/>
                <c:pt idx="0">
                  <c:v>0.25</c:v>
                </c:pt>
                <c:pt idx="1">
                  <c:v>0.25</c:v>
                </c:pt>
              </c:numCache>
            </c:numRef>
          </c:val>
          <c:extLst>
            <c:ext xmlns:c16="http://schemas.microsoft.com/office/drawing/2014/chart" uri="{C3380CC4-5D6E-409C-BE32-E72D297353CC}">
              <c16:uniqueId val="{00000002-D0BE-4D89-B19B-D2E4A15E5C0C}"/>
            </c:ext>
          </c:extLst>
        </c:ser>
        <c:ser>
          <c:idx val="3"/>
          <c:order val="3"/>
          <c:tx>
            <c:strRef>
              <c:f>Sheet1!$E$1</c:f>
              <c:strCache>
                <c:ptCount val="1"/>
                <c:pt idx="0">
                  <c:v>Slightly decreasing</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Sheet1!$E$2:$E$3</c:f>
              <c:numCache>
                <c:formatCode>0%</c:formatCode>
                <c:ptCount val="2"/>
                <c:pt idx="0">
                  <c:v>0.25</c:v>
                </c:pt>
                <c:pt idx="1">
                  <c:v>0.25</c:v>
                </c:pt>
              </c:numCache>
            </c:numRef>
          </c:val>
          <c:extLst>
            <c:ext xmlns:c16="http://schemas.microsoft.com/office/drawing/2014/chart" uri="{C3380CC4-5D6E-409C-BE32-E72D297353CC}">
              <c16:uniqueId val="{00000003-D0BE-4D89-B19B-D2E4A15E5C0C}"/>
            </c:ext>
          </c:extLst>
        </c:ser>
        <c:ser>
          <c:idx val="4"/>
          <c:order val="4"/>
          <c:tx>
            <c:strRef>
              <c:f>Sheet1!$F$1</c:f>
              <c:strCache>
                <c:ptCount val="1"/>
                <c:pt idx="0">
                  <c:v>Significantly decreasing</c:v>
                </c:pt>
              </c:strCache>
            </c:strRef>
          </c:tx>
          <c:spPr>
            <a:solidFill>
              <a:srgbClr val="C000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Sheet1!$F$2:$F$3</c:f>
              <c:numCache>
                <c:formatCode>0%</c:formatCode>
                <c:ptCount val="2"/>
                <c:pt idx="0">
                  <c:v>0.25</c:v>
                </c:pt>
                <c:pt idx="1">
                  <c:v>0.25</c:v>
                </c:pt>
              </c:numCache>
            </c:numRef>
          </c:val>
          <c:extLst>
            <c:ext xmlns:c16="http://schemas.microsoft.com/office/drawing/2014/chart" uri="{C3380CC4-5D6E-409C-BE32-E72D297353CC}">
              <c16:uniqueId val="{00000004-D0BE-4D89-B19B-D2E4A15E5C0C}"/>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0BE-4D89-B19B-D2E4A15E5C0C}"/>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BE-4D89-B19B-D2E4A15E5C0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Sheet1!$G$2:$G$3</c:f>
              <c:numCache>
                <c:formatCode>General</c:formatCode>
                <c:ptCount val="2"/>
              </c:numCache>
            </c:numRef>
          </c:val>
          <c:extLst>
            <c:ext xmlns:c16="http://schemas.microsoft.com/office/drawing/2014/chart" uri="{C3380CC4-5D6E-409C-BE32-E72D297353CC}">
              <c16:uniqueId val="{00000007-D0BE-4D89-B19B-D2E4A15E5C0C}"/>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Significantly increasing</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Sheet1!$B$2:$B$3</c:f>
              <c:numCache>
                <c:formatCode>0%</c:formatCode>
                <c:ptCount val="2"/>
                <c:pt idx="0">
                  <c:v>0.25</c:v>
                </c:pt>
                <c:pt idx="1">
                  <c:v>0.25</c:v>
                </c:pt>
              </c:numCache>
            </c:numRef>
          </c:val>
          <c:extLst>
            <c:ext xmlns:c16="http://schemas.microsoft.com/office/drawing/2014/chart" uri="{C3380CC4-5D6E-409C-BE32-E72D297353CC}">
              <c16:uniqueId val="{00000000-73B8-4E8C-9642-17720CF0D7B7}"/>
            </c:ext>
          </c:extLst>
        </c:ser>
        <c:ser>
          <c:idx val="1"/>
          <c:order val="1"/>
          <c:tx>
            <c:strRef>
              <c:f>Sheet1!$C$1</c:f>
              <c:strCache>
                <c:ptCount val="1"/>
                <c:pt idx="0">
                  <c:v>Slightly increasing</c:v>
                </c:pt>
              </c:strCache>
            </c:strRef>
          </c:tx>
          <c:spPr>
            <a:solidFill>
              <a:srgbClr val="3B7D95"/>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Sheet1!$C$2:$C$3</c:f>
              <c:numCache>
                <c:formatCode>0%</c:formatCode>
                <c:ptCount val="2"/>
                <c:pt idx="0">
                  <c:v>0.25</c:v>
                </c:pt>
                <c:pt idx="1">
                  <c:v>0.25</c:v>
                </c:pt>
              </c:numCache>
            </c:numRef>
          </c:val>
          <c:extLst>
            <c:ext xmlns:c16="http://schemas.microsoft.com/office/drawing/2014/chart" uri="{C3380CC4-5D6E-409C-BE32-E72D297353CC}">
              <c16:uniqueId val="{00000001-73B8-4E8C-9642-17720CF0D7B7}"/>
            </c:ext>
          </c:extLst>
        </c:ser>
        <c:ser>
          <c:idx val="2"/>
          <c:order val="2"/>
          <c:tx>
            <c:strRef>
              <c:f>Sheet1!$D$1</c:f>
              <c:strCache>
                <c:ptCount val="1"/>
                <c:pt idx="0">
                  <c:v>Remains unchanged</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Sheet1!$D$2:$D$3</c:f>
              <c:numCache>
                <c:formatCode>0%</c:formatCode>
                <c:ptCount val="2"/>
                <c:pt idx="0">
                  <c:v>0.25</c:v>
                </c:pt>
                <c:pt idx="1">
                  <c:v>0.25</c:v>
                </c:pt>
              </c:numCache>
            </c:numRef>
          </c:val>
          <c:extLst>
            <c:ext xmlns:c16="http://schemas.microsoft.com/office/drawing/2014/chart" uri="{C3380CC4-5D6E-409C-BE32-E72D297353CC}">
              <c16:uniqueId val="{00000002-73B8-4E8C-9642-17720CF0D7B7}"/>
            </c:ext>
          </c:extLst>
        </c:ser>
        <c:ser>
          <c:idx val="3"/>
          <c:order val="3"/>
          <c:tx>
            <c:strRef>
              <c:f>Sheet1!$E$1</c:f>
              <c:strCache>
                <c:ptCount val="1"/>
                <c:pt idx="0">
                  <c:v>Slightly decreasing</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Sheet1!$E$2:$E$3</c:f>
              <c:numCache>
                <c:formatCode>0%</c:formatCode>
                <c:ptCount val="2"/>
                <c:pt idx="0">
                  <c:v>0.25</c:v>
                </c:pt>
                <c:pt idx="1">
                  <c:v>0.25</c:v>
                </c:pt>
              </c:numCache>
            </c:numRef>
          </c:val>
          <c:extLst>
            <c:ext xmlns:c16="http://schemas.microsoft.com/office/drawing/2014/chart" uri="{C3380CC4-5D6E-409C-BE32-E72D297353CC}">
              <c16:uniqueId val="{00000003-73B8-4E8C-9642-17720CF0D7B7}"/>
            </c:ext>
          </c:extLst>
        </c:ser>
        <c:ser>
          <c:idx val="4"/>
          <c:order val="4"/>
          <c:tx>
            <c:strRef>
              <c:f>Sheet1!$F$1</c:f>
              <c:strCache>
                <c:ptCount val="1"/>
                <c:pt idx="0">
                  <c:v>Significantly decreasing</c:v>
                </c:pt>
              </c:strCache>
            </c:strRef>
          </c:tx>
          <c:spPr>
            <a:solidFill>
              <a:srgbClr val="C000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Sheet1!$F$2:$F$3</c:f>
              <c:numCache>
                <c:formatCode>0%</c:formatCode>
                <c:ptCount val="2"/>
                <c:pt idx="0">
                  <c:v>0.25</c:v>
                </c:pt>
                <c:pt idx="1">
                  <c:v>0.25</c:v>
                </c:pt>
              </c:numCache>
            </c:numRef>
          </c:val>
          <c:extLst>
            <c:ext xmlns:c16="http://schemas.microsoft.com/office/drawing/2014/chart" uri="{C3380CC4-5D6E-409C-BE32-E72D297353CC}">
              <c16:uniqueId val="{00000004-73B8-4E8C-9642-17720CF0D7B7}"/>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3B8-4E8C-9642-17720CF0D7B7}"/>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B8-4E8C-9642-17720CF0D7B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Sheet1!$G$2:$G$3</c:f>
              <c:numCache>
                <c:formatCode>General</c:formatCode>
                <c:ptCount val="2"/>
              </c:numCache>
            </c:numRef>
          </c:val>
          <c:extLst>
            <c:ext xmlns:c16="http://schemas.microsoft.com/office/drawing/2014/chart" uri="{C3380CC4-5D6E-409C-BE32-E72D297353CC}">
              <c16:uniqueId val="{00000007-73B8-4E8C-9642-17720CF0D7B7}"/>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8B27-4CAA-A633-8539F1A91751}"/>
              </c:ext>
            </c:extLst>
          </c:dPt>
          <c:dPt>
            <c:idx val="7"/>
            <c:invertIfNegative val="0"/>
            <c:bubble3D val="0"/>
            <c:spPr>
              <a:solidFill>
                <a:srgbClr val="EF7D00"/>
              </a:solidFill>
              <a:ln>
                <a:noFill/>
              </a:ln>
              <a:effectLst/>
            </c:spPr>
            <c:extLst>
              <c:ext xmlns:c16="http://schemas.microsoft.com/office/drawing/2014/chart" uri="{C3380CC4-5D6E-409C-BE32-E72D297353CC}">
                <c16:uniqueId val="{00000008-8B27-4CAA-A633-8539F1A91751}"/>
              </c:ext>
            </c:extLst>
          </c:dPt>
          <c:dPt>
            <c:idx val="8"/>
            <c:invertIfNegative val="0"/>
            <c:bubble3D val="0"/>
            <c:spPr>
              <a:solidFill>
                <a:srgbClr val="0A5D7A"/>
              </a:solidFill>
              <a:ln>
                <a:noFill/>
              </a:ln>
              <a:effectLst/>
            </c:spPr>
            <c:extLst>
              <c:ext xmlns:c16="http://schemas.microsoft.com/office/drawing/2014/chart" uri="{C3380CC4-5D6E-409C-BE32-E72D297353CC}">
                <c16:uniqueId val="{00000009-8B27-4CAA-A633-8539F1A91751}"/>
              </c:ext>
            </c:extLst>
          </c:dPt>
          <c:dPt>
            <c:idx val="9"/>
            <c:invertIfNegative val="0"/>
            <c:bubble3D val="0"/>
            <c:spPr>
              <a:solidFill>
                <a:srgbClr val="0A5D7A"/>
              </a:solidFill>
              <a:ln>
                <a:noFill/>
              </a:ln>
              <a:effectLst/>
            </c:spPr>
            <c:extLst>
              <c:ext xmlns:c16="http://schemas.microsoft.com/office/drawing/2014/chart" uri="{C3380CC4-5D6E-409C-BE32-E72D297353CC}">
                <c16:uniqueId val="{0000000A-8B27-4CAA-A633-8539F1A9175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Central heating/ cooling control/ smart thermostats</c:v>
                </c:pt>
                <c:pt idx="1">
                  <c:v>Lighting</c:v>
                </c:pt>
                <c:pt idx="2">
                  <c:v>Security access control / entry solutions (doors, lock, etc)</c:v>
                </c:pt>
                <c:pt idx="3">
                  <c:v>Smart water;  including leak detection, water treatment, water drainage and water boosting</c:v>
                </c:pt>
                <c:pt idx="4">
                  <c:v>Video surveillance / cameras</c:v>
                </c:pt>
                <c:pt idx="5">
                  <c:v>Water treatment</c:v>
                </c:pt>
                <c:pt idx="6">
                  <c:v>Zoned heating/ cooling</c:v>
                </c:pt>
                <c:pt idx="7">
                  <c:v>No increase noticed</c:v>
                </c:pt>
                <c:pt idx="8">
                  <c:v>Other</c:v>
                </c:pt>
                <c:pt idx="9">
                  <c:v>Don't know/no opinion</c:v>
                </c:pt>
              </c:strCache>
            </c:strRef>
          </c:cat>
          <c:val>
            <c:numRef>
              <c:f>Sheet1!$B$2:$B$11</c:f>
              <c:numCache>
                <c:formatCode>0%</c:formatCode>
                <c:ptCount val="10"/>
                <c:pt idx="0">
                  <c:v>0.6</c:v>
                </c:pt>
                <c:pt idx="1">
                  <c:v>0.6</c:v>
                </c:pt>
                <c:pt idx="2">
                  <c:v>0.6</c:v>
                </c:pt>
                <c:pt idx="3">
                  <c:v>0.6</c:v>
                </c:pt>
                <c:pt idx="4">
                  <c:v>0.6</c:v>
                </c:pt>
                <c:pt idx="5">
                  <c:v>0.6</c:v>
                </c:pt>
                <c:pt idx="6">
                  <c:v>0.6</c:v>
                </c:pt>
                <c:pt idx="7">
                  <c:v>0.6</c:v>
                </c:pt>
                <c:pt idx="8">
                  <c:v>0.6</c:v>
                </c:pt>
                <c:pt idx="9">
                  <c:v>0.6</c:v>
                </c:pt>
              </c:numCache>
            </c:numRef>
          </c:val>
          <c:extLst>
            <c:ext xmlns:c16="http://schemas.microsoft.com/office/drawing/2014/chart" uri="{C3380CC4-5D6E-409C-BE32-E72D297353CC}">
              <c16:uniqueId val="{00000002-8B27-4CAA-A633-8539F1A91751}"/>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E96D-470E-8ADD-98F7C048F014}"/>
              </c:ext>
            </c:extLst>
          </c:dPt>
          <c:dLbls>
            <c:dLbl>
              <c:idx val="11"/>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7033764624101821"/>
                      <c:h val="7.4433041482155127E-2"/>
                    </c:manualLayout>
                  </c15:layout>
                </c:ext>
                <c:ext xmlns:c16="http://schemas.microsoft.com/office/drawing/2014/chart" uri="{C3380CC4-5D6E-409C-BE32-E72D297353CC}">
                  <c16:uniqueId val="{00000002-5FED-4C1C-B4A6-BB93C5D5941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Central heating/ cooling control/ smart thermostats</c:v>
                </c:pt>
                <c:pt idx="1">
                  <c:v>Zoned heating/ cooling</c:v>
                </c:pt>
                <c:pt idx="2">
                  <c:v>CO2, smoke, humidity sensors</c:v>
                </c:pt>
                <c:pt idx="3">
                  <c:v>Lighting</c:v>
                </c:pt>
                <c:pt idx="4">
                  <c:v>Water boosting and drainage</c:v>
                </c:pt>
                <c:pt idx="5">
                  <c:v>Water treatment</c:v>
                </c:pt>
                <c:pt idx="6">
                  <c:v>Water leak detection</c:v>
                </c:pt>
                <c:pt idx="7">
                  <c:v>Movement/ Presence detectors</c:v>
                </c:pt>
                <c:pt idx="8">
                  <c:v>Video surveillance / cameras</c:v>
                </c:pt>
                <c:pt idx="9">
                  <c:v>Security access control / entry solutions (doors, lock, etc)</c:v>
                </c:pt>
                <c:pt idx="10">
                  <c:v>Smart irrigation</c:v>
                </c:pt>
                <c:pt idx="11">
                  <c:v>Sun shading and sun blinds</c:v>
                </c:pt>
              </c:strCache>
            </c:strRef>
          </c:cat>
          <c:val>
            <c:numRef>
              <c:f>Sheet1!$B$2:$B$13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extLst>
            <c:ext xmlns:c16="http://schemas.microsoft.com/office/drawing/2014/chart" uri="{C3380CC4-5D6E-409C-BE32-E72D297353CC}">
              <c16:uniqueId val="{00000010-E96D-470E-8ADD-98F7C048F01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E96D-470E-8ADD-98F7C048F0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High demand from the end user</c:v>
                </c:pt>
                <c:pt idx="1">
                  <c:v>Clear benefit for the end user</c:v>
                </c:pt>
                <c:pt idx="2">
                  <c:v>The smart buildings are the future</c:v>
                </c:pt>
                <c:pt idx="3">
                  <c:v>Very easy to understand and use by the end user</c:v>
                </c:pt>
                <c:pt idx="4">
                  <c:v>Easy to install and connect</c:v>
                </c:pt>
                <c:pt idx="5">
                  <c:v>Acceptable price</c:v>
                </c:pt>
                <c:pt idx="6">
                  <c:v>Energy savings / environmental</c:v>
                </c:pt>
                <c:pt idx="7">
                  <c:v>I like working with products which are connected to internet or work via apps</c:v>
                </c:pt>
                <c:pt idx="8">
                  <c:v>Other</c:v>
                </c:pt>
              </c:strCache>
            </c:strRef>
          </c:cat>
          <c:val>
            <c:numRef>
              <c:f>Sheet1!$B$2:$B$10</c:f>
              <c:numCache>
                <c:formatCode>0%</c:formatCode>
                <c:ptCount val="9"/>
                <c:pt idx="0">
                  <c:v>0.6</c:v>
                </c:pt>
                <c:pt idx="1">
                  <c:v>0.6</c:v>
                </c:pt>
                <c:pt idx="2">
                  <c:v>0.6</c:v>
                </c:pt>
                <c:pt idx="3">
                  <c:v>0.6</c:v>
                </c:pt>
                <c:pt idx="4">
                  <c:v>0.6</c:v>
                </c:pt>
                <c:pt idx="5">
                  <c:v>0.6</c:v>
                </c:pt>
                <c:pt idx="6">
                  <c:v>0.6</c:v>
                </c:pt>
                <c:pt idx="7">
                  <c:v>0.6</c:v>
                </c:pt>
                <c:pt idx="8">
                  <c:v>0.6</c:v>
                </c:pt>
              </c:numCache>
            </c:numRef>
          </c:val>
          <c:extLst>
            <c:ext xmlns:c16="http://schemas.microsoft.com/office/drawing/2014/chart" uri="{C3380CC4-5D6E-409C-BE32-E72D297353CC}">
              <c16:uniqueId val="{00000010-E96D-470E-8ADD-98F7C048F014}"/>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030563368983266E-4"/>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3FF7-4CCF-BA88-AA47A6965B12}"/>
              </c:ext>
            </c:extLst>
          </c:dPt>
          <c:dPt>
            <c:idx val="10"/>
            <c:invertIfNegative val="0"/>
            <c:bubble3D val="0"/>
            <c:spPr>
              <a:solidFill>
                <a:srgbClr val="0A5D7A"/>
              </a:solidFill>
              <a:ln>
                <a:noFill/>
              </a:ln>
              <a:effectLst/>
            </c:spPr>
            <c:extLst>
              <c:ext xmlns:c16="http://schemas.microsoft.com/office/drawing/2014/chart" uri="{C3380CC4-5D6E-409C-BE32-E72D297353CC}">
                <c16:uniqueId val="{0000000B-3FF7-4CCF-BA88-AA47A6965B12}"/>
              </c:ext>
            </c:extLst>
          </c:dPt>
          <c:dLbls>
            <c:dLbl>
              <c:idx val="1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2895433646007282"/>
                      <c:h val="7.2411307327867033E-2"/>
                    </c:manualLayout>
                  </c15:layout>
                </c:ext>
                <c:ext xmlns:c16="http://schemas.microsoft.com/office/drawing/2014/chart" uri="{C3380CC4-5D6E-409C-BE32-E72D297353CC}">
                  <c16:uniqueId val="{0000000B-3FF7-4CCF-BA88-AA47A6965B1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Higher energy savings</c:v>
                </c:pt>
                <c:pt idx="1">
                  <c:v>More control and adaptability</c:v>
                </c:pt>
                <c:pt idx="2">
                  <c:v>Control via apps</c:v>
                </c:pt>
                <c:pt idx="3">
                  <c:v>Just want to try new (IOT) technology</c:v>
                </c:pt>
                <c:pt idx="4">
                  <c:v>Monitoring possibilities</c:v>
                </c:pt>
                <c:pt idx="5">
                  <c:v>Future proof and upgrading possibilities</c:v>
                </c:pt>
                <c:pt idx="6">
                  <c:v>Regulation and legislation</c:v>
                </c:pt>
                <c:pt idx="7">
                  <c:v>Recommendation from others</c:v>
                </c:pt>
                <c:pt idx="8">
                  <c:v>Increases the comfort</c:v>
                </c:pt>
                <c:pt idx="9">
                  <c:v>Other</c:v>
                </c:pt>
                <c:pt idx="10">
                  <c:v>Don't know/no opinion</c:v>
                </c:pt>
              </c:strCache>
            </c:strRef>
          </c:cat>
          <c:val>
            <c:numRef>
              <c:f>Sheet1!$B$2:$B$12</c:f>
              <c:numCache>
                <c:formatCode>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D-3FF7-4CCF-BA88-AA47A6965B1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EF7D00"/>
            </a:solidFill>
            <a:ln>
              <a:noFill/>
            </a:ln>
            <a:effectLst/>
          </c:spPr>
          <c:invertIfNegative val="0"/>
          <c:dPt>
            <c:idx val="0"/>
            <c:invertIfNegative val="0"/>
            <c:bubble3D val="0"/>
            <c:spPr>
              <a:solidFill>
                <a:srgbClr val="EF7D00"/>
              </a:solidFill>
              <a:ln>
                <a:noFill/>
              </a:ln>
              <a:effectLst/>
            </c:spPr>
            <c:extLst>
              <c:ext xmlns:c16="http://schemas.microsoft.com/office/drawing/2014/chart" uri="{C3380CC4-5D6E-409C-BE32-E72D297353CC}">
                <c16:uniqueId val="{00000001-E5F8-45DC-8BEA-22FF46DE51D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or very low demand from the end user</c:v>
                </c:pt>
                <c:pt idx="1">
                  <c:v>Too complex for the end user</c:v>
                </c:pt>
                <c:pt idx="2">
                  <c:v>Create too much trouble when installed</c:v>
                </c:pt>
                <c:pt idx="3">
                  <c:v>Too complicated to install</c:v>
                </c:pt>
                <c:pt idx="4">
                  <c:v>Too expensive products</c:v>
                </c:pt>
                <c:pt idx="5">
                  <c:v>Other</c:v>
                </c:pt>
              </c:strCache>
            </c:strRef>
          </c:cat>
          <c:val>
            <c:numRef>
              <c:f>Sheet1!$B$2:$B$7</c:f>
              <c:numCache>
                <c:formatCode>0%</c:formatCode>
                <c:ptCount val="6"/>
                <c:pt idx="0">
                  <c:v>0.6</c:v>
                </c:pt>
                <c:pt idx="1">
                  <c:v>0.6</c:v>
                </c:pt>
                <c:pt idx="2">
                  <c:v>0.6</c:v>
                </c:pt>
                <c:pt idx="3">
                  <c:v>0.6</c:v>
                </c:pt>
                <c:pt idx="4">
                  <c:v>0.6</c:v>
                </c:pt>
                <c:pt idx="5">
                  <c:v>0.6</c:v>
                </c:pt>
              </c:numCache>
            </c:numRef>
          </c:val>
          <c:extLst>
            <c:ext xmlns:c16="http://schemas.microsoft.com/office/drawing/2014/chart" uri="{C3380CC4-5D6E-409C-BE32-E72D297353CC}">
              <c16:uniqueId val="{0000000F-E5F8-45DC-8BEA-22FF46DE51D2}"/>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317A-4B41-893D-A78B494E4575}"/>
              </c:ext>
            </c:extLst>
          </c:dPt>
          <c:dPt>
            <c:idx val="6"/>
            <c:invertIfNegative val="0"/>
            <c:bubble3D val="0"/>
            <c:spPr>
              <a:solidFill>
                <a:srgbClr val="EF7D00"/>
              </a:solidFill>
              <a:ln>
                <a:noFill/>
              </a:ln>
              <a:effectLst/>
            </c:spPr>
            <c:extLst>
              <c:ext xmlns:c16="http://schemas.microsoft.com/office/drawing/2014/chart" uri="{C3380CC4-5D6E-409C-BE32-E72D297353CC}">
                <c16:uniqueId val="{00000006-E4B0-4F6B-943C-57DC6B9CCB0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Complexity in regards to connecting to WiFi e.g. in relation with data security</c:v>
                </c:pt>
                <c:pt idx="1">
                  <c:v>Complex to program/configure</c:v>
                </c:pt>
                <c:pt idx="2">
                  <c:v>Not possible to integrate with other systems/ non-compatible software’s used by manufacturers</c:v>
                </c:pt>
                <c:pt idx="3">
                  <c:v>Complex installation</c:v>
                </c:pt>
                <c:pt idx="4">
                  <c:v>Difficult to explain to the customer how the system works</c:v>
                </c:pt>
                <c:pt idx="5">
                  <c:v>Not reliable/ call back/ malfunctions/ bad performance</c:v>
                </c:pt>
                <c:pt idx="6">
                  <c:v>No issues</c:v>
                </c:pt>
                <c:pt idx="7">
                  <c:v>Other</c:v>
                </c:pt>
              </c:strCache>
            </c:strRef>
          </c:cat>
          <c:val>
            <c:numRef>
              <c:f>Sheet1!$B$2:$B$9</c:f>
              <c:numCache>
                <c:formatCode>0%</c:formatCode>
                <c:ptCount val="8"/>
                <c:pt idx="0">
                  <c:v>0.6</c:v>
                </c:pt>
                <c:pt idx="1">
                  <c:v>0.6</c:v>
                </c:pt>
                <c:pt idx="2">
                  <c:v>0.6</c:v>
                </c:pt>
                <c:pt idx="3">
                  <c:v>0.6</c:v>
                </c:pt>
                <c:pt idx="4">
                  <c:v>0.6</c:v>
                </c:pt>
                <c:pt idx="5">
                  <c:v>0.6</c:v>
                </c:pt>
                <c:pt idx="6">
                  <c:v>0.6</c:v>
                </c:pt>
                <c:pt idx="7">
                  <c:v>0.6</c:v>
                </c:pt>
              </c:numCache>
            </c:numRef>
          </c:val>
          <c:extLst>
            <c:ext xmlns:c16="http://schemas.microsoft.com/office/drawing/2014/chart" uri="{C3380CC4-5D6E-409C-BE32-E72D297353CC}">
              <c16:uniqueId val="{00000010-317A-4B41-893D-A78B494E4575}"/>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21C8-46C6-9BDA-7672E5083D77}"/>
              </c:ext>
            </c:extLst>
          </c:dPt>
          <c:dPt>
            <c:idx val="9"/>
            <c:invertIfNegative val="0"/>
            <c:bubble3D val="0"/>
            <c:spPr>
              <a:solidFill>
                <a:srgbClr val="0A5D7A"/>
              </a:solidFill>
              <a:ln>
                <a:noFill/>
              </a:ln>
              <a:effectLst/>
            </c:spPr>
            <c:extLst>
              <c:ext xmlns:c16="http://schemas.microsoft.com/office/drawing/2014/chart" uri="{C3380CC4-5D6E-409C-BE32-E72D297353CC}">
                <c16:uniqueId val="{00000005-DDF0-459C-A56A-343C5FE6540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Thermostats/ zoned heating / room controller</c:v>
                </c:pt>
                <c:pt idx="1">
                  <c:v>Lighting sensors</c:v>
                </c:pt>
                <c:pt idx="2">
                  <c:v>Air conditioners / zoned cooling</c:v>
                </c:pt>
                <c:pt idx="3">
                  <c:v>Thermostatic valves</c:v>
                </c:pt>
                <c:pt idx="4">
                  <c:v>Pumps</c:v>
                </c:pt>
                <c:pt idx="5">
                  <c:v>Movement/ Presence detectors</c:v>
                </c:pt>
                <c:pt idx="6">
                  <c:v>Water treatment systems</c:v>
                </c:pt>
                <c:pt idx="7">
                  <c:v>Connection/ Internet</c:v>
                </c:pt>
                <c:pt idx="8">
                  <c:v>Other</c:v>
                </c:pt>
                <c:pt idx="9">
                  <c:v>Don't know/no opinion</c:v>
                </c:pt>
              </c:strCache>
            </c:strRef>
          </c:cat>
          <c:val>
            <c:numRef>
              <c:f>Sheet1!$B$2:$B$11</c:f>
              <c:numCache>
                <c:formatCode>0%</c:formatCode>
                <c:ptCount val="10"/>
                <c:pt idx="0">
                  <c:v>0.6</c:v>
                </c:pt>
                <c:pt idx="1">
                  <c:v>0.6</c:v>
                </c:pt>
                <c:pt idx="2">
                  <c:v>0.6</c:v>
                </c:pt>
                <c:pt idx="3">
                  <c:v>0.6</c:v>
                </c:pt>
                <c:pt idx="4">
                  <c:v>0.6</c:v>
                </c:pt>
                <c:pt idx="5">
                  <c:v>0.6</c:v>
                </c:pt>
                <c:pt idx="6">
                  <c:v>0.6</c:v>
                </c:pt>
                <c:pt idx="7">
                  <c:v>0.6</c:v>
                </c:pt>
                <c:pt idx="8">
                  <c:v>0.6</c:v>
                </c:pt>
                <c:pt idx="9">
                  <c:v>0.6</c:v>
                </c:pt>
              </c:numCache>
            </c:numRef>
          </c:val>
          <c:extLst>
            <c:ext xmlns:c16="http://schemas.microsoft.com/office/drawing/2014/chart" uri="{C3380CC4-5D6E-409C-BE32-E72D297353CC}">
              <c16:uniqueId val="{0000000F-21C8-46C6-9BDA-7672E5083D77}"/>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20922925143885E-2"/>
          <c:y val="2.3332362274032934E-2"/>
          <c:w val="0.98051812781403691"/>
          <c:h val="0.91091790026315278"/>
        </c:manualLayout>
      </c:layout>
      <c:lineChart>
        <c:grouping val="standard"/>
        <c:varyColors val="0"/>
        <c:ser>
          <c:idx val="0"/>
          <c:order val="0"/>
          <c:tx>
            <c:strRef>
              <c:f>Sheet1!$D$1</c:f>
              <c:strCache>
                <c:ptCount val="1"/>
                <c:pt idx="0">
                  <c:v>UK</c:v>
                </c:pt>
              </c:strCache>
            </c:strRef>
          </c:tx>
          <c:spPr>
            <a:ln w="28575" cap="rnd">
              <a:solidFill>
                <a:schemeClr val="bg2"/>
              </a:solidFill>
              <a:round/>
            </a:ln>
            <a:effectLst/>
          </c:spPr>
          <c:marker>
            <c:symbol val="none"/>
          </c:marker>
          <c:dLbls>
            <c:dLbl>
              <c:idx val="16"/>
              <c:layout>
                <c:manualLayout>
                  <c:x val="-1.4158713431756564E-2"/>
                  <c:y val="-4.3760317505066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C-4BB6-A2F7-32CAB2115E96}"/>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Sheet1!$D$2:$D$109</c:f>
              <c:numCache>
                <c:formatCode>0.0</c:formatCode>
                <c:ptCount val="10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numCache>
            </c:numRef>
          </c:val>
          <c:smooth val="0"/>
          <c:extLst>
            <c:ext xmlns:c16="http://schemas.microsoft.com/office/drawing/2014/chart" uri="{C3380CC4-5D6E-409C-BE32-E72D297353CC}">
              <c16:uniqueId val="{00000001-9A4C-4BB6-A2F7-32CAB2115E96}"/>
            </c:ext>
          </c:extLst>
        </c:ser>
        <c:ser>
          <c:idx val="1"/>
          <c:order val="1"/>
          <c:tx>
            <c:strRef>
              <c:f>Sheet1!$E$1</c:f>
              <c:strCache>
                <c:ptCount val="1"/>
                <c:pt idx="0">
                  <c:v>DE</c:v>
                </c:pt>
              </c:strCache>
            </c:strRef>
          </c:tx>
          <c:spPr>
            <a:ln w="28575" cap="rnd">
              <a:solidFill>
                <a:srgbClr val="EF7D00"/>
              </a:solidFill>
              <a:round/>
            </a:ln>
            <a:effectLst/>
          </c:spPr>
          <c:marker>
            <c:symbol val="none"/>
          </c:marker>
          <c:dPt>
            <c:idx val="3"/>
            <c:marker>
              <c:symbol val="none"/>
            </c:marker>
            <c:bubble3D val="0"/>
            <c:extLst>
              <c:ext xmlns:c16="http://schemas.microsoft.com/office/drawing/2014/chart" uri="{C3380CC4-5D6E-409C-BE32-E72D297353CC}">
                <c16:uniqueId val="{00000003-9A4C-4BB6-A2F7-32CAB2115E96}"/>
              </c:ext>
            </c:extLst>
          </c:dPt>
          <c:dLbls>
            <c:dLbl>
              <c:idx val="34"/>
              <c:layout>
                <c:manualLayout>
                  <c:x val="-1.1980449826870963E-2"/>
                  <c:y val="-3.5803896140509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F7D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Sheet1!$E$2:$E$109</c:f>
              <c:numCache>
                <c:formatCode>General</c:formatCode>
                <c:ptCount val="108"/>
                <c:pt idx="18" formatCode="0.0">
                  <c:v>5</c:v>
                </c:pt>
                <c:pt idx="19" formatCode="0.0">
                  <c:v>5</c:v>
                </c:pt>
                <c:pt idx="20" formatCode="0.0">
                  <c:v>5</c:v>
                </c:pt>
                <c:pt idx="21" formatCode="0.0">
                  <c:v>5</c:v>
                </c:pt>
                <c:pt idx="22" formatCode="0.0">
                  <c:v>5</c:v>
                </c:pt>
                <c:pt idx="23" formatCode="0.0">
                  <c:v>5</c:v>
                </c:pt>
                <c:pt idx="24" formatCode="0.0">
                  <c:v>5</c:v>
                </c:pt>
                <c:pt idx="25" formatCode="0.0">
                  <c:v>5</c:v>
                </c:pt>
                <c:pt idx="26" formatCode="0.0">
                  <c:v>5</c:v>
                </c:pt>
                <c:pt idx="27" formatCode="0.0">
                  <c:v>5</c:v>
                </c:pt>
                <c:pt idx="28" formatCode="0.0">
                  <c:v>5</c:v>
                </c:pt>
                <c:pt idx="29" formatCode="0.0">
                  <c:v>5</c:v>
                </c:pt>
                <c:pt idx="30" formatCode="0.0">
                  <c:v>5</c:v>
                </c:pt>
                <c:pt idx="31" formatCode="0.0">
                  <c:v>5</c:v>
                </c:pt>
                <c:pt idx="32" formatCode="0.0">
                  <c:v>5</c:v>
                </c:pt>
                <c:pt idx="33" formatCode="0.0">
                  <c:v>5</c:v>
                </c:pt>
                <c:pt idx="34" formatCode="0.0">
                  <c:v>5</c:v>
                </c:pt>
              </c:numCache>
            </c:numRef>
          </c:val>
          <c:smooth val="0"/>
          <c:extLst>
            <c:ext xmlns:c16="http://schemas.microsoft.com/office/drawing/2014/chart" uri="{C3380CC4-5D6E-409C-BE32-E72D297353CC}">
              <c16:uniqueId val="{00000005-9A4C-4BB6-A2F7-32CAB2115E96}"/>
            </c:ext>
          </c:extLst>
        </c:ser>
        <c:ser>
          <c:idx val="2"/>
          <c:order val="2"/>
          <c:tx>
            <c:strRef>
              <c:f>Sheet1!$F$1</c:f>
              <c:strCache>
                <c:ptCount val="1"/>
                <c:pt idx="0">
                  <c:v>FR</c:v>
                </c:pt>
              </c:strCache>
            </c:strRef>
          </c:tx>
          <c:spPr>
            <a:ln w="28575" cap="rnd">
              <a:solidFill>
                <a:srgbClr val="EF7D00"/>
              </a:solidFill>
              <a:round/>
            </a:ln>
            <a:effectLst/>
          </c:spPr>
          <c:marker>
            <c:symbol val="none"/>
          </c:marker>
          <c:dPt>
            <c:idx val="36"/>
            <c:marker>
              <c:symbol val="none"/>
            </c:marker>
            <c:bubble3D val="0"/>
            <c:extLst>
              <c:ext xmlns:c16="http://schemas.microsoft.com/office/drawing/2014/chart" uri="{C3380CC4-5D6E-409C-BE32-E72D297353CC}">
                <c16:uniqueId val="{00000006-9A4C-4BB6-A2F7-32CAB2115E96}"/>
              </c:ext>
            </c:extLst>
          </c:dPt>
          <c:dPt>
            <c:idx val="41"/>
            <c:marker>
              <c:symbol val="none"/>
            </c:marker>
            <c:bubble3D val="0"/>
            <c:extLst>
              <c:ext xmlns:c16="http://schemas.microsoft.com/office/drawing/2014/chart" uri="{C3380CC4-5D6E-409C-BE32-E72D297353CC}">
                <c16:uniqueId val="{00000007-9A4C-4BB6-A2F7-32CAB2115E96}"/>
              </c:ext>
            </c:extLst>
          </c:dPt>
          <c:dPt>
            <c:idx val="43"/>
            <c:marker>
              <c:symbol val="none"/>
            </c:marker>
            <c:bubble3D val="0"/>
            <c:extLst>
              <c:ext xmlns:c16="http://schemas.microsoft.com/office/drawing/2014/chart" uri="{C3380CC4-5D6E-409C-BE32-E72D297353CC}">
                <c16:uniqueId val="{00000009-9A4C-4BB6-A2F7-32CAB2115E96}"/>
              </c:ext>
            </c:extLst>
          </c:dPt>
          <c:dPt>
            <c:idx val="45"/>
            <c:marker>
              <c:symbol val="none"/>
            </c:marker>
            <c:bubble3D val="0"/>
            <c:extLst>
              <c:ext xmlns:c16="http://schemas.microsoft.com/office/drawing/2014/chart" uri="{C3380CC4-5D6E-409C-BE32-E72D297353CC}">
                <c16:uniqueId val="{0000000A-9A4C-4BB6-A2F7-32CAB2115E96}"/>
              </c:ext>
            </c:extLst>
          </c:dPt>
          <c:dPt>
            <c:idx val="46"/>
            <c:marker>
              <c:symbol val="none"/>
            </c:marker>
            <c:bubble3D val="0"/>
            <c:extLst>
              <c:ext xmlns:c16="http://schemas.microsoft.com/office/drawing/2014/chart" uri="{C3380CC4-5D6E-409C-BE32-E72D297353CC}">
                <c16:uniqueId val="{0000000B-9A4C-4BB6-A2F7-32CAB2115E96}"/>
              </c:ext>
            </c:extLst>
          </c:dPt>
          <c:dLbls>
            <c:dLbl>
              <c:idx val="52"/>
              <c:layout>
                <c:manualLayout>
                  <c:x val="-2.0693504246413412E-2"/>
                  <c:y val="-3.978210682278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F7D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Sheet1!$F$2:$F$109</c:f>
              <c:numCache>
                <c:formatCode>General</c:formatCode>
                <c:ptCount val="108"/>
                <c:pt idx="36" formatCode="0.0">
                  <c:v>5</c:v>
                </c:pt>
                <c:pt idx="37" formatCode="0.0">
                  <c:v>5</c:v>
                </c:pt>
                <c:pt idx="38" formatCode="0.0">
                  <c:v>5</c:v>
                </c:pt>
                <c:pt idx="39" formatCode="0.0">
                  <c:v>5</c:v>
                </c:pt>
                <c:pt idx="40" formatCode="0.0">
                  <c:v>5</c:v>
                </c:pt>
                <c:pt idx="41" formatCode="0.0">
                  <c:v>5</c:v>
                </c:pt>
                <c:pt idx="42" formatCode="0.0">
                  <c:v>5</c:v>
                </c:pt>
                <c:pt idx="43" formatCode="0.0">
                  <c:v>5</c:v>
                </c:pt>
                <c:pt idx="44" formatCode="0.0">
                  <c:v>5</c:v>
                </c:pt>
                <c:pt idx="45" formatCode="0.0">
                  <c:v>5</c:v>
                </c:pt>
                <c:pt idx="46" formatCode="0.0">
                  <c:v>5</c:v>
                </c:pt>
                <c:pt idx="47" formatCode="0.0">
                  <c:v>5</c:v>
                </c:pt>
                <c:pt idx="48" formatCode="0.0">
                  <c:v>5</c:v>
                </c:pt>
                <c:pt idx="49" formatCode="0.0">
                  <c:v>5</c:v>
                </c:pt>
                <c:pt idx="50" formatCode="0.0">
                  <c:v>5</c:v>
                </c:pt>
                <c:pt idx="51" formatCode="0.0">
                  <c:v>5</c:v>
                </c:pt>
                <c:pt idx="52" formatCode="0.0">
                  <c:v>5</c:v>
                </c:pt>
              </c:numCache>
            </c:numRef>
          </c:val>
          <c:smooth val="0"/>
          <c:extLst>
            <c:ext xmlns:c16="http://schemas.microsoft.com/office/drawing/2014/chart" uri="{C3380CC4-5D6E-409C-BE32-E72D297353CC}">
              <c16:uniqueId val="{0000000D-9A4C-4BB6-A2F7-32CAB2115E96}"/>
            </c:ext>
          </c:extLst>
        </c:ser>
        <c:ser>
          <c:idx val="3"/>
          <c:order val="3"/>
          <c:tx>
            <c:strRef>
              <c:f>Sheet1!$G$1</c:f>
              <c:strCache>
                <c:ptCount val="1"/>
                <c:pt idx="0">
                  <c:v>PL</c:v>
                </c:pt>
              </c:strCache>
            </c:strRef>
          </c:tx>
          <c:spPr>
            <a:ln w="28575" cap="rnd">
              <a:solidFill>
                <a:schemeClr val="bg1">
                  <a:lumMod val="75000"/>
                </a:schemeClr>
              </a:solidFill>
              <a:round/>
            </a:ln>
            <a:effectLst/>
          </c:spPr>
          <c:marker>
            <c:symbol val="none"/>
          </c:marker>
          <c:dPt>
            <c:idx val="16"/>
            <c:marker>
              <c:symbol val="circle"/>
              <c:size val="6"/>
              <c:spPr>
                <a:solidFill>
                  <a:schemeClr val="bg1">
                    <a:lumMod val="65000"/>
                  </a:schemeClr>
                </a:solidFill>
                <a:ln w="9525">
                  <a:solidFill>
                    <a:schemeClr val="bg1">
                      <a:lumMod val="75000"/>
                    </a:schemeClr>
                  </a:solidFill>
                </a:ln>
                <a:effectLst/>
              </c:spPr>
            </c:marker>
            <c:bubble3D val="0"/>
            <c:extLst>
              <c:ext xmlns:c16="http://schemas.microsoft.com/office/drawing/2014/chart" uri="{C3380CC4-5D6E-409C-BE32-E72D297353CC}">
                <c16:uniqueId val="{0000000E-9A4C-4BB6-A2F7-32CAB2115E96}"/>
              </c:ext>
            </c:extLst>
          </c:dPt>
          <c:dPt>
            <c:idx val="55"/>
            <c:marker>
              <c:symbol val="none"/>
            </c:marker>
            <c:bubble3D val="0"/>
            <c:extLst>
              <c:ext xmlns:c16="http://schemas.microsoft.com/office/drawing/2014/chart" uri="{C3380CC4-5D6E-409C-BE32-E72D297353CC}">
                <c16:uniqueId val="{0000000F-9A4C-4BB6-A2F7-32CAB2115E96}"/>
              </c:ext>
            </c:extLst>
          </c:dPt>
          <c:dPt>
            <c:idx val="60"/>
            <c:marker>
              <c:symbol val="none"/>
            </c:marker>
            <c:bubble3D val="0"/>
            <c:extLst>
              <c:ext xmlns:c16="http://schemas.microsoft.com/office/drawing/2014/chart" uri="{C3380CC4-5D6E-409C-BE32-E72D297353CC}">
                <c16:uniqueId val="{00000010-9A4C-4BB6-A2F7-32CAB2115E96}"/>
              </c:ext>
            </c:extLst>
          </c:dPt>
          <c:dLbls>
            <c:dLbl>
              <c:idx val="70"/>
              <c:layout>
                <c:manualLayout>
                  <c:x val="-2.0693504246413332E-2"/>
                  <c:y val="-2.784747477595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Sheet1!$G$2:$G$109</c:f>
              <c:numCache>
                <c:formatCode>General</c:formatCode>
                <c:ptCount val="108"/>
                <c:pt idx="54" formatCode="0.0">
                  <c:v>5</c:v>
                </c:pt>
                <c:pt idx="55" formatCode="0.0">
                  <c:v>5</c:v>
                </c:pt>
                <c:pt idx="56" formatCode="0.0">
                  <c:v>5</c:v>
                </c:pt>
                <c:pt idx="57" formatCode="0.0">
                  <c:v>5</c:v>
                </c:pt>
                <c:pt idx="58" formatCode="0.0">
                  <c:v>5</c:v>
                </c:pt>
                <c:pt idx="59" formatCode="0.0">
                  <c:v>5</c:v>
                </c:pt>
                <c:pt idx="60" formatCode="0.0">
                  <c:v>5</c:v>
                </c:pt>
                <c:pt idx="61" formatCode="0.0">
                  <c:v>5</c:v>
                </c:pt>
                <c:pt idx="62" formatCode="0.0">
                  <c:v>5</c:v>
                </c:pt>
                <c:pt idx="63" formatCode="0.0">
                  <c:v>5</c:v>
                </c:pt>
                <c:pt idx="64" formatCode="0.0">
                  <c:v>5</c:v>
                </c:pt>
                <c:pt idx="65" formatCode="0.0">
                  <c:v>5</c:v>
                </c:pt>
                <c:pt idx="66" formatCode="0.0">
                  <c:v>5</c:v>
                </c:pt>
                <c:pt idx="67" formatCode="0.0">
                  <c:v>5</c:v>
                </c:pt>
                <c:pt idx="68" formatCode="0.0">
                  <c:v>5</c:v>
                </c:pt>
                <c:pt idx="69" formatCode="0.0">
                  <c:v>5</c:v>
                </c:pt>
                <c:pt idx="70" formatCode="0.0">
                  <c:v>5</c:v>
                </c:pt>
              </c:numCache>
            </c:numRef>
          </c:val>
          <c:smooth val="0"/>
          <c:extLst>
            <c:ext xmlns:c16="http://schemas.microsoft.com/office/drawing/2014/chart" uri="{C3380CC4-5D6E-409C-BE32-E72D297353CC}">
              <c16:uniqueId val="{00000012-9A4C-4BB6-A2F7-32CAB2115E96}"/>
            </c:ext>
          </c:extLst>
        </c:ser>
        <c:ser>
          <c:idx val="4"/>
          <c:order val="4"/>
          <c:tx>
            <c:strRef>
              <c:f>Sheet1!$H$1</c:f>
              <c:strCache>
                <c:ptCount val="1"/>
                <c:pt idx="0">
                  <c:v>BE</c:v>
                </c:pt>
              </c:strCache>
            </c:strRef>
          </c:tx>
          <c:spPr>
            <a:ln w="28575" cap="rnd">
              <a:solidFill>
                <a:schemeClr val="bg2"/>
              </a:solidFill>
              <a:round/>
            </a:ln>
            <a:effectLst/>
          </c:spPr>
          <c:marker>
            <c:symbol val="none"/>
          </c:marker>
          <c:dPt>
            <c:idx val="3"/>
            <c:marker>
              <c:symbol val="none"/>
            </c:marker>
            <c:bubble3D val="0"/>
            <c:extLst>
              <c:ext xmlns:c16="http://schemas.microsoft.com/office/drawing/2014/chart" uri="{C3380CC4-5D6E-409C-BE32-E72D297353CC}">
                <c16:uniqueId val="{00000014-9A4C-4BB6-A2F7-32CAB2115E96}"/>
              </c:ext>
            </c:extLst>
          </c:dPt>
          <c:dPt>
            <c:idx val="22"/>
            <c:marker>
              <c:symbol val="circle"/>
              <c:size val="6"/>
              <c:spPr>
                <a:solidFill>
                  <a:schemeClr val="bg1">
                    <a:lumMod val="75000"/>
                  </a:schemeClr>
                </a:solidFill>
                <a:ln w="9525">
                  <a:solidFill>
                    <a:schemeClr val="bg2"/>
                  </a:solidFill>
                </a:ln>
                <a:effectLst/>
              </c:spPr>
            </c:marker>
            <c:bubble3D val="0"/>
            <c:extLst>
              <c:ext xmlns:c16="http://schemas.microsoft.com/office/drawing/2014/chart" uri="{C3380CC4-5D6E-409C-BE32-E72D297353CC}">
                <c16:uniqueId val="{00000015-9A4C-4BB6-A2F7-32CAB2115E96}"/>
              </c:ext>
            </c:extLst>
          </c:dPt>
          <c:dLbls>
            <c:dLbl>
              <c:idx val="88"/>
              <c:layout>
                <c:manualLayout>
                  <c:x val="-1.1980449826870923E-2"/>
                  <c:y val="-2.784747477595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Sheet1!$H$2:$H$109</c:f>
              <c:numCache>
                <c:formatCode>General</c:formatCode>
                <c:ptCount val="108"/>
                <c:pt idx="72" formatCode="0.0">
                  <c:v>5</c:v>
                </c:pt>
                <c:pt idx="73" formatCode="0.0">
                  <c:v>5</c:v>
                </c:pt>
                <c:pt idx="74" formatCode="0.0">
                  <c:v>5</c:v>
                </c:pt>
                <c:pt idx="75" formatCode="0.0">
                  <c:v>5</c:v>
                </c:pt>
                <c:pt idx="76" formatCode="0.0">
                  <c:v>5</c:v>
                </c:pt>
                <c:pt idx="77" formatCode="0.0">
                  <c:v>5</c:v>
                </c:pt>
                <c:pt idx="78" formatCode="0.0">
                  <c:v>5</c:v>
                </c:pt>
                <c:pt idx="79" formatCode="0.0">
                  <c:v>5</c:v>
                </c:pt>
                <c:pt idx="80" formatCode="0.0">
                  <c:v>5</c:v>
                </c:pt>
                <c:pt idx="81" formatCode="0.0">
                  <c:v>5</c:v>
                </c:pt>
                <c:pt idx="82" formatCode="0.0">
                  <c:v>5</c:v>
                </c:pt>
                <c:pt idx="83" formatCode="0.0">
                  <c:v>5</c:v>
                </c:pt>
                <c:pt idx="84" formatCode="0.0">
                  <c:v>5</c:v>
                </c:pt>
                <c:pt idx="85" formatCode="0.0">
                  <c:v>5</c:v>
                </c:pt>
                <c:pt idx="86" formatCode="0.0">
                  <c:v>5</c:v>
                </c:pt>
                <c:pt idx="87" formatCode="0.0">
                  <c:v>5</c:v>
                </c:pt>
                <c:pt idx="88" formatCode="0.0">
                  <c:v>5</c:v>
                </c:pt>
                <c:pt idx="89" formatCode="0.0">
                  <c:v>5</c:v>
                </c:pt>
              </c:numCache>
            </c:numRef>
          </c:val>
          <c:smooth val="0"/>
          <c:extLst>
            <c:ext xmlns:c16="http://schemas.microsoft.com/office/drawing/2014/chart" uri="{C3380CC4-5D6E-409C-BE32-E72D297353CC}">
              <c16:uniqueId val="{00000017-9A4C-4BB6-A2F7-32CAB2115E96}"/>
            </c:ext>
          </c:extLst>
        </c:ser>
        <c:ser>
          <c:idx val="5"/>
          <c:order val="5"/>
          <c:tx>
            <c:strRef>
              <c:f>Sheet1!$I$1</c:f>
              <c:strCache>
                <c:ptCount val="1"/>
                <c:pt idx="0">
                  <c:v>NL</c:v>
                </c:pt>
              </c:strCache>
            </c:strRef>
          </c:tx>
          <c:spPr>
            <a:ln w="28575" cap="rnd">
              <a:solidFill>
                <a:srgbClr val="EF7D00"/>
              </a:solidFill>
              <a:round/>
            </a:ln>
            <a:effectLst/>
          </c:spPr>
          <c:marker>
            <c:symbol val="none"/>
          </c:marker>
          <c:dPt>
            <c:idx val="27"/>
            <c:marker>
              <c:symbol val="circle"/>
              <c:size val="6"/>
              <c:spPr>
                <a:solidFill>
                  <a:srgbClr val="BFBFBF"/>
                </a:solidFill>
                <a:ln w="9525">
                  <a:solidFill>
                    <a:srgbClr val="EF7D00"/>
                  </a:solidFill>
                </a:ln>
                <a:effectLst/>
              </c:spPr>
            </c:marker>
            <c:bubble3D val="0"/>
            <c:extLst>
              <c:ext xmlns:c16="http://schemas.microsoft.com/office/drawing/2014/chart" uri="{C3380CC4-5D6E-409C-BE32-E72D297353CC}">
                <c16:uniqueId val="{00000018-9A4C-4BB6-A2F7-32CAB2115E96}"/>
              </c:ext>
            </c:extLst>
          </c:dPt>
          <c:dPt>
            <c:idx val="36"/>
            <c:marker>
              <c:symbol val="none"/>
            </c:marker>
            <c:bubble3D val="0"/>
            <c:extLst>
              <c:ext xmlns:c16="http://schemas.microsoft.com/office/drawing/2014/chart" uri="{C3380CC4-5D6E-409C-BE32-E72D297353CC}">
                <c16:uniqueId val="{00000019-9A4C-4BB6-A2F7-32CAB2115E96}"/>
              </c:ext>
            </c:extLst>
          </c:dPt>
          <c:dPt>
            <c:idx val="41"/>
            <c:marker>
              <c:symbol val="none"/>
            </c:marker>
            <c:bubble3D val="0"/>
            <c:extLst>
              <c:ext xmlns:c16="http://schemas.microsoft.com/office/drawing/2014/chart" uri="{C3380CC4-5D6E-409C-BE32-E72D297353CC}">
                <c16:uniqueId val="{0000001A-9A4C-4BB6-A2F7-32CAB2115E96}"/>
              </c:ext>
            </c:extLst>
          </c:dPt>
          <c:dPt>
            <c:idx val="43"/>
            <c:marker>
              <c:symbol val="none"/>
            </c:marker>
            <c:bubble3D val="0"/>
            <c:extLst>
              <c:ext xmlns:c16="http://schemas.microsoft.com/office/drawing/2014/chart" uri="{C3380CC4-5D6E-409C-BE32-E72D297353CC}">
                <c16:uniqueId val="{0000001C-9A4C-4BB6-A2F7-32CAB2115E96}"/>
              </c:ext>
            </c:extLst>
          </c:dPt>
          <c:dPt>
            <c:idx val="45"/>
            <c:marker>
              <c:symbol val="none"/>
            </c:marker>
            <c:bubble3D val="0"/>
            <c:extLst>
              <c:ext xmlns:c16="http://schemas.microsoft.com/office/drawing/2014/chart" uri="{C3380CC4-5D6E-409C-BE32-E72D297353CC}">
                <c16:uniqueId val="{0000001D-9A4C-4BB6-A2F7-32CAB2115E96}"/>
              </c:ext>
            </c:extLst>
          </c:dPt>
          <c:dPt>
            <c:idx val="46"/>
            <c:marker>
              <c:symbol val="none"/>
            </c:marker>
            <c:bubble3D val="0"/>
            <c:extLst>
              <c:ext xmlns:c16="http://schemas.microsoft.com/office/drawing/2014/chart" uri="{C3380CC4-5D6E-409C-BE32-E72D297353CC}">
                <c16:uniqueId val="{0000001E-9A4C-4BB6-A2F7-32CAB2115E96}"/>
              </c:ext>
            </c:extLst>
          </c:dPt>
          <c:dLbls>
            <c:dLbl>
              <c:idx val="106"/>
              <c:layout>
                <c:manualLayout>
                  <c:x val="-4.3565272097712444E-3"/>
                  <c:y val="-3.978210682278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A4C-4BB6-A2F7-32CAB2115E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F7D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Sheet1!$I$2:$I$109</c:f>
              <c:numCache>
                <c:formatCode>General</c:formatCode>
                <c:ptCount val="108"/>
                <c:pt idx="91" formatCode="0.0">
                  <c:v>5</c:v>
                </c:pt>
                <c:pt idx="92" formatCode="0.0">
                  <c:v>5</c:v>
                </c:pt>
                <c:pt idx="93" formatCode="0.0">
                  <c:v>5</c:v>
                </c:pt>
                <c:pt idx="94" formatCode="0.0">
                  <c:v>5</c:v>
                </c:pt>
                <c:pt idx="95" formatCode="0.0">
                  <c:v>5</c:v>
                </c:pt>
                <c:pt idx="96" formatCode="0.0">
                  <c:v>5</c:v>
                </c:pt>
                <c:pt idx="97" formatCode="0.0">
                  <c:v>5</c:v>
                </c:pt>
                <c:pt idx="98" formatCode="0.0">
                  <c:v>5</c:v>
                </c:pt>
                <c:pt idx="99" formatCode="0.0">
                  <c:v>5</c:v>
                </c:pt>
                <c:pt idx="100" formatCode="0.0">
                  <c:v>5</c:v>
                </c:pt>
                <c:pt idx="101" formatCode="0.0">
                  <c:v>5</c:v>
                </c:pt>
                <c:pt idx="102" formatCode="0.0">
                  <c:v>5</c:v>
                </c:pt>
                <c:pt idx="103" formatCode="0.0">
                  <c:v>5</c:v>
                </c:pt>
                <c:pt idx="104" formatCode="0.0">
                  <c:v>5</c:v>
                </c:pt>
                <c:pt idx="105" formatCode="0.0">
                  <c:v>5</c:v>
                </c:pt>
                <c:pt idx="106" formatCode="0.0">
                  <c:v>5</c:v>
                </c:pt>
                <c:pt idx="107" formatCode="0.0">
                  <c:v>5</c:v>
                </c:pt>
              </c:numCache>
            </c:numRef>
          </c:val>
          <c:smooth val="0"/>
          <c:extLst>
            <c:ext xmlns:c16="http://schemas.microsoft.com/office/drawing/2014/chart" uri="{C3380CC4-5D6E-409C-BE32-E72D297353CC}">
              <c16:uniqueId val="{00000020-9A4C-4BB6-A2F7-32CAB2115E96}"/>
            </c:ext>
          </c:extLst>
        </c:ser>
        <c:ser>
          <c:idx val="6"/>
          <c:order val="6"/>
          <c:tx>
            <c:strRef>
              <c:f>Sheet1!$J$1</c:f>
              <c:strCache>
                <c:ptCount val="1"/>
                <c:pt idx="0">
                  <c:v>ES</c:v>
                </c:pt>
              </c:strCache>
            </c:strRef>
          </c:tx>
          <c:spPr>
            <a:ln w="28575" cap="rnd">
              <a:solidFill>
                <a:schemeClr val="bg1">
                  <a:lumMod val="75000"/>
                </a:schemeClr>
              </a:solidFill>
              <a:round/>
            </a:ln>
            <a:effectLst/>
          </c:spPr>
          <c:marker>
            <c:symbol val="none"/>
          </c:marker>
          <c:dPt>
            <c:idx val="16"/>
            <c:marker>
              <c:symbol val="circle"/>
              <c:size val="6"/>
              <c:spPr>
                <a:solidFill>
                  <a:schemeClr val="bg1">
                    <a:lumMod val="75000"/>
                  </a:schemeClr>
                </a:solidFill>
                <a:ln w="9525">
                  <a:solidFill>
                    <a:schemeClr val="bg1">
                      <a:lumMod val="75000"/>
                    </a:schemeClr>
                  </a:solidFill>
                </a:ln>
                <a:effectLst/>
              </c:spPr>
            </c:marker>
            <c:bubble3D val="0"/>
            <c:extLst>
              <c:ext xmlns:c16="http://schemas.microsoft.com/office/drawing/2014/chart" uri="{C3380CC4-5D6E-409C-BE32-E72D297353CC}">
                <c16:uniqueId val="{00000021-9A4C-4BB6-A2F7-32CAB2115E96}"/>
              </c:ext>
            </c:extLst>
          </c:dPt>
          <c:dPt>
            <c:idx val="55"/>
            <c:marker>
              <c:symbol val="none"/>
            </c:marker>
            <c:bubble3D val="0"/>
            <c:extLst>
              <c:ext xmlns:c16="http://schemas.microsoft.com/office/drawing/2014/chart" uri="{C3380CC4-5D6E-409C-BE32-E72D297353CC}">
                <c16:uniqueId val="{00000022-9A4C-4BB6-A2F7-32CAB2115E96}"/>
              </c:ext>
            </c:extLst>
          </c:dPt>
          <c:dPt>
            <c:idx val="60"/>
            <c:marker>
              <c:symbol val="none"/>
            </c:marker>
            <c:bubble3D val="0"/>
            <c:extLst>
              <c:ext xmlns:c16="http://schemas.microsoft.com/office/drawing/2014/chart" uri="{C3380CC4-5D6E-409C-BE32-E72D297353CC}">
                <c16:uniqueId val="{00000023-9A4C-4BB6-A2F7-32CAB2115E96}"/>
              </c:ext>
            </c:extLst>
          </c:dPt>
          <c:dLbls>
            <c:dLbl>
              <c:idx val="63"/>
              <c:layout>
                <c:manualLayout>
                  <c:x val="-1.3069581629313733E-2"/>
                  <c:y val="4.7738528187345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A4C-4BB6-A2F7-32CAB2115E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A4A49"/>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Sheet1!$A$2:$C$109</c:f>
              <c:multiLvlStrCache>
                <c:ptCount val="108"/>
                <c:lvl>
                  <c:pt idx="0">
                    <c:v>17</c:v>
                  </c:pt>
                  <c:pt idx="4">
                    <c:v>18</c:v>
                  </c:pt>
                  <c:pt idx="8">
                    <c:v>19</c:v>
                  </c:pt>
                  <c:pt idx="12">
                    <c:v>20</c:v>
                  </c:pt>
                  <c:pt idx="16">
                    <c:v>21</c:v>
                  </c:pt>
                  <c:pt idx="18">
                    <c:v>17</c:v>
                  </c:pt>
                  <c:pt idx="22">
                    <c:v>18</c:v>
                  </c:pt>
                  <c:pt idx="26">
                    <c:v>19</c:v>
                  </c:pt>
                  <c:pt idx="30">
                    <c:v>20</c:v>
                  </c:pt>
                  <c:pt idx="34">
                    <c:v>21</c:v>
                  </c:pt>
                  <c:pt idx="36">
                    <c:v>17</c:v>
                  </c:pt>
                  <c:pt idx="40">
                    <c:v>18</c:v>
                  </c:pt>
                  <c:pt idx="44">
                    <c:v>19</c:v>
                  </c:pt>
                  <c:pt idx="48">
                    <c:v>20</c:v>
                  </c:pt>
                  <c:pt idx="52">
                    <c:v>21</c:v>
                  </c:pt>
                  <c:pt idx="54">
                    <c:v>17</c:v>
                  </c:pt>
                  <c:pt idx="58">
                    <c:v>18</c:v>
                  </c:pt>
                  <c:pt idx="62">
                    <c:v>19</c:v>
                  </c:pt>
                  <c:pt idx="66">
                    <c:v>20</c:v>
                  </c:pt>
                  <c:pt idx="70">
                    <c:v>21</c:v>
                  </c:pt>
                  <c:pt idx="72">
                    <c:v>17</c:v>
                  </c:pt>
                  <c:pt idx="76">
                    <c:v>18</c:v>
                  </c:pt>
                  <c:pt idx="80">
                    <c:v>19</c:v>
                  </c:pt>
                  <c:pt idx="84">
                    <c:v>20</c:v>
                  </c:pt>
                  <c:pt idx="88">
                    <c:v>21</c:v>
                  </c:pt>
                  <c:pt idx="91">
                    <c:v>17</c:v>
                  </c:pt>
                  <c:pt idx="95">
                    <c:v>18</c:v>
                  </c:pt>
                  <c:pt idx="99">
                    <c:v>19</c:v>
                  </c:pt>
                  <c:pt idx="103">
                    <c:v>20</c:v>
                  </c:pt>
                  <c:pt idx="107">
                    <c:v>21</c:v>
                  </c:pt>
                </c:lvl>
                <c:lvl>
                  <c:pt idx="0">
                    <c:v>United Kingdom</c:v>
                  </c:pt>
                  <c:pt idx="18">
                    <c:v>Germany</c:v>
                  </c:pt>
                  <c:pt idx="36">
                    <c:v>France</c:v>
                  </c:pt>
                  <c:pt idx="54">
                    <c:v>Poland</c:v>
                  </c:pt>
                  <c:pt idx="72">
                    <c:v>Belgium</c:v>
                  </c:pt>
                  <c:pt idx="91">
                    <c:v>The Netherlands</c:v>
                  </c:pt>
                </c:lvl>
              </c:multiLvlStrCache>
            </c:multiLvlStrRef>
          </c:cat>
          <c:val>
            <c:numRef>
              <c:f>Sheet1!$J$2:$J$109</c:f>
              <c:numCache>
                <c:formatCode>General</c:formatCode>
                <c:ptCount val="108"/>
              </c:numCache>
            </c:numRef>
          </c:val>
          <c:smooth val="0"/>
          <c:extLst>
            <c:ext xmlns:c16="http://schemas.microsoft.com/office/drawing/2014/chart" uri="{C3380CC4-5D6E-409C-BE32-E72D297353CC}">
              <c16:uniqueId val="{00000025-9A4C-4BB6-A2F7-32CAB2115E96}"/>
            </c:ext>
          </c:extLst>
        </c:ser>
        <c:dLbls>
          <c:showLegendKey val="0"/>
          <c:showVal val="0"/>
          <c:showCatName val="0"/>
          <c:showSerName val="0"/>
          <c:showPercent val="0"/>
          <c:showBubbleSize val="0"/>
        </c:dLbls>
        <c:smooth val="0"/>
        <c:axId val="810690352"/>
        <c:axId val="810682152"/>
      </c:lineChart>
      <c:catAx>
        <c:axId val="810690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lumMod val="50000"/>
                  </a:schemeClr>
                </a:solidFill>
                <a:latin typeface="+mn-lt"/>
                <a:ea typeface="+mn-ea"/>
                <a:cs typeface="+mn-cs"/>
              </a:defRPr>
            </a:pPr>
            <a:endParaRPr lang="en-US"/>
          </a:p>
        </c:txPr>
        <c:crossAx val="810682152"/>
        <c:crosses val="autoZero"/>
        <c:auto val="1"/>
        <c:lblAlgn val="ctr"/>
        <c:lblOffset val="100"/>
        <c:noMultiLvlLbl val="0"/>
      </c:catAx>
      <c:valAx>
        <c:axId val="810682152"/>
        <c:scaling>
          <c:orientation val="minMax"/>
          <c:max val="9"/>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bg1">
                    <a:lumMod val="65000"/>
                  </a:schemeClr>
                </a:solidFill>
                <a:latin typeface="+mn-lt"/>
                <a:ea typeface="+mn-ea"/>
                <a:cs typeface="+mn-cs"/>
              </a:defRPr>
            </a:pPr>
            <a:endParaRPr lang="en-US"/>
          </a:p>
        </c:txPr>
        <c:crossAx val="810690352"/>
        <c:crosses val="autoZero"/>
        <c:crossBetween val="between"/>
        <c:maj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comfortable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Sheet1!$B$2:$B$3</c:f>
              <c:numCache>
                <c:formatCode>0%</c:formatCode>
                <c:ptCount val="2"/>
                <c:pt idx="0">
                  <c:v>0.2</c:v>
                </c:pt>
                <c:pt idx="1">
                  <c:v>0.2</c:v>
                </c:pt>
              </c:numCache>
            </c:numRef>
          </c:val>
          <c:extLst>
            <c:ext xmlns:c16="http://schemas.microsoft.com/office/drawing/2014/chart" uri="{C3380CC4-5D6E-409C-BE32-E72D297353CC}">
              <c16:uniqueId val="{00000000-3363-4821-9D9A-358CBBF204EA}"/>
            </c:ext>
          </c:extLst>
        </c:ser>
        <c:ser>
          <c:idx val="1"/>
          <c:order val="1"/>
          <c:tx>
            <c:strRef>
              <c:f>Sheet1!$C$1</c:f>
              <c:strCache>
                <c:ptCount val="1"/>
                <c:pt idx="0">
                  <c:v>Rather comfortable</c:v>
                </c:pt>
              </c:strCache>
            </c:strRef>
          </c:tx>
          <c:spPr>
            <a:solidFill>
              <a:srgbClr val="3B7D95"/>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Sheet1!$C$2:$C$3</c:f>
              <c:numCache>
                <c:formatCode>0%</c:formatCode>
                <c:ptCount val="2"/>
                <c:pt idx="0">
                  <c:v>0.2</c:v>
                </c:pt>
                <c:pt idx="1">
                  <c:v>0.2</c:v>
                </c:pt>
              </c:numCache>
            </c:numRef>
          </c:val>
          <c:extLst>
            <c:ext xmlns:c16="http://schemas.microsoft.com/office/drawing/2014/chart" uri="{C3380CC4-5D6E-409C-BE32-E72D297353CC}">
              <c16:uniqueId val="{00000003-3363-4821-9D9A-358CBBF204EA}"/>
            </c:ext>
          </c:extLst>
        </c:ser>
        <c:ser>
          <c:idx val="2"/>
          <c:order val="2"/>
          <c:tx>
            <c:strRef>
              <c:f>Sheet1!$D$1</c:f>
              <c:strCache>
                <c:ptCount val="1"/>
                <c:pt idx="0">
                  <c:v>Neutral</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Sheet1!$D$2:$D$3</c:f>
              <c:numCache>
                <c:formatCode>0%</c:formatCode>
                <c:ptCount val="2"/>
                <c:pt idx="0">
                  <c:v>0.2</c:v>
                </c:pt>
                <c:pt idx="1">
                  <c:v>0.2</c:v>
                </c:pt>
              </c:numCache>
            </c:numRef>
          </c:val>
          <c:extLst>
            <c:ext xmlns:c16="http://schemas.microsoft.com/office/drawing/2014/chart" uri="{C3380CC4-5D6E-409C-BE32-E72D297353CC}">
              <c16:uniqueId val="{00000004-3363-4821-9D9A-358CBBF204EA}"/>
            </c:ext>
          </c:extLst>
        </c:ser>
        <c:ser>
          <c:idx val="3"/>
          <c:order val="3"/>
          <c:tx>
            <c:strRef>
              <c:f>Sheet1!$E$1</c:f>
              <c:strCache>
                <c:ptCount val="1"/>
                <c:pt idx="0">
                  <c:v>Rather uncomfortable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Sheet1!$E$2:$E$3</c:f>
              <c:numCache>
                <c:formatCode>0%</c:formatCode>
                <c:ptCount val="2"/>
                <c:pt idx="0">
                  <c:v>0.2</c:v>
                </c:pt>
                <c:pt idx="1">
                  <c:v>0.2</c:v>
                </c:pt>
              </c:numCache>
            </c:numRef>
          </c:val>
          <c:extLst>
            <c:ext xmlns:c16="http://schemas.microsoft.com/office/drawing/2014/chart" uri="{C3380CC4-5D6E-409C-BE32-E72D297353CC}">
              <c16:uniqueId val="{00000006-3363-4821-9D9A-358CBBF204EA}"/>
            </c:ext>
          </c:extLst>
        </c:ser>
        <c:ser>
          <c:idx val="4"/>
          <c:order val="4"/>
          <c:tx>
            <c:strRef>
              <c:f>Sheet1!$F$1</c:f>
              <c:strCache>
                <c:ptCount val="1"/>
                <c:pt idx="0">
                  <c:v>Not comfortable at all</c:v>
                </c:pt>
              </c:strCache>
            </c:strRef>
          </c:tx>
          <c:spPr>
            <a:solidFill>
              <a:srgbClr val="C000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Sheet1!$F$2:$F$3</c:f>
              <c:numCache>
                <c:formatCode>0%</c:formatCode>
                <c:ptCount val="2"/>
                <c:pt idx="0">
                  <c:v>0.2</c:v>
                </c:pt>
                <c:pt idx="1">
                  <c:v>0.2</c:v>
                </c:pt>
              </c:numCache>
            </c:numRef>
          </c:val>
          <c:extLst>
            <c:ext xmlns:c16="http://schemas.microsoft.com/office/drawing/2014/chart" uri="{C3380CC4-5D6E-409C-BE32-E72D297353CC}">
              <c16:uniqueId val="{00000007-3363-4821-9D9A-358CBBF204EA}"/>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Sheet1!$G$2:$G$3</c:f>
              <c:numCache>
                <c:formatCode>General</c:formatCode>
                <c:ptCount val="2"/>
              </c:numCache>
            </c:numRef>
          </c:val>
          <c:extLst>
            <c:ext xmlns:c16="http://schemas.microsoft.com/office/drawing/2014/chart" uri="{C3380CC4-5D6E-409C-BE32-E72D297353CC}">
              <c16:uniqueId val="{0000000A-3363-4821-9D9A-358CBBF204EA}"/>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400">
          <a:solidFill>
            <a:schemeClr val="bg1"/>
          </a:solidFill>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comfortable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Sheet1!$B$2:$B$3</c:f>
              <c:numCache>
                <c:formatCode>0%</c:formatCode>
                <c:ptCount val="2"/>
                <c:pt idx="0">
                  <c:v>0.2</c:v>
                </c:pt>
                <c:pt idx="1">
                  <c:v>0.2</c:v>
                </c:pt>
              </c:numCache>
            </c:numRef>
          </c:val>
          <c:extLst>
            <c:ext xmlns:c16="http://schemas.microsoft.com/office/drawing/2014/chart" uri="{C3380CC4-5D6E-409C-BE32-E72D297353CC}">
              <c16:uniqueId val="{00000000-ED7E-4ACB-9A75-1F66A0059249}"/>
            </c:ext>
          </c:extLst>
        </c:ser>
        <c:ser>
          <c:idx val="1"/>
          <c:order val="1"/>
          <c:tx>
            <c:strRef>
              <c:f>Sheet1!$C$1</c:f>
              <c:strCache>
                <c:ptCount val="1"/>
                <c:pt idx="0">
                  <c:v>Rather comfortable</c:v>
                </c:pt>
              </c:strCache>
            </c:strRef>
          </c:tx>
          <c:spPr>
            <a:solidFill>
              <a:srgbClr val="3B7D95"/>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Sheet1!$C$2:$C$3</c:f>
              <c:numCache>
                <c:formatCode>0%</c:formatCode>
                <c:ptCount val="2"/>
                <c:pt idx="0">
                  <c:v>0.2</c:v>
                </c:pt>
                <c:pt idx="1">
                  <c:v>0.2</c:v>
                </c:pt>
              </c:numCache>
            </c:numRef>
          </c:val>
          <c:extLst>
            <c:ext xmlns:c16="http://schemas.microsoft.com/office/drawing/2014/chart" uri="{C3380CC4-5D6E-409C-BE32-E72D297353CC}">
              <c16:uniqueId val="{00000001-ED7E-4ACB-9A75-1F66A0059249}"/>
            </c:ext>
          </c:extLst>
        </c:ser>
        <c:ser>
          <c:idx val="2"/>
          <c:order val="2"/>
          <c:tx>
            <c:strRef>
              <c:f>Sheet1!$D$1</c:f>
              <c:strCache>
                <c:ptCount val="1"/>
                <c:pt idx="0">
                  <c:v>Neutral</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Sheet1!$D$2:$D$3</c:f>
              <c:numCache>
                <c:formatCode>0%</c:formatCode>
                <c:ptCount val="2"/>
                <c:pt idx="0">
                  <c:v>0.2</c:v>
                </c:pt>
                <c:pt idx="1">
                  <c:v>0.2</c:v>
                </c:pt>
              </c:numCache>
            </c:numRef>
          </c:val>
          <c:extLst>
            <c:ext xmlns:c16="http://schemas.microsoft.com/office/drawing/2014/chart" uri="{C3380CC4-5D6E-409C-BE32-E72D297353CC}">
              <c16:uniqueId val="{00000002-ED7E-4ACB-9A75-1F66A0059249}"/>
            </c:ext>
          </c:extLst>
        </c:ser>
        <c:ser>
          <c:idx val="3"/>
          <c:order val="3"/>
          <c:tx>
            <c:strRef>
              <c:f>Sheet1!$E$1</c:f>
              <c:strCache>
                <c:ptCount val="1"/>
                <c:pt idx="0">
                  <c:v>Rather uncomfortable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Sheet1!$E$2:$E$3</c:f>
              <c:numCache>
                <c:formatCode>0%</c:formatCode>
                <c:ptCount val="2"/>
                <c:pt idx="0">
                  <c:v>0.2</c:v>
                </c:pt>
                <c:pt idx="1">
                  <c:v>0.2</c:v>
                </c:pt>
              </c:numCache>
            </c:numRef>
          </c:val>
          <c:extLst>
            <c:ext xmlns:c16="http://schemas.microsoft.com/office/drawing/2014/chart" uri="{C3380CC4-5D6E-409C-BE32-E72D297353CC}">
              <c16:uniqueId val="{00000003-ED7E-4ACB-9A75-1F66A0059249}"/>
            </c:ext>
          </c:extLst>
        </c:ser>
        <c:ser>
          <c:idx val="4"/>
          <c:order val="4"/>
          <c:tx>
            <c:strRef>
              <c:f>Sheet1!$F$1</c:f>
              <c:strCache>
                <c:ptCount val="1"/>
                <c:pt idx="0">
                  <c:v>Not comfortable at all</c:v>
                </c:pt>
              </c:strCache>
            </c:strRef>
          </c:tx>
          <c:spPr>
            <a:solidFill>
              <a:srgbClr val="C000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Sheet1!$F$2:$F$3</c:f>
              <c:numCache>
                <c:formatCode>0%</c:formatCode>
                <c:ptCount val="2"/>
                <c:pt idx="0">
                  <c:v>0.2</c:v>
                </c:pt>
                <c:pt idx="1">
                  <c:v>0.2</c:v>
                </c:pt>
              </c:numCache>
            </c:numRef>
          </c:val>
          <c:extLst>
            <c:ext xmlns:c16="http://schemas.microsoft.com/office/drawing/2014/chart" uri="{C3380CC4-5D6E-409C-BE32-E72D297353CC}">
              <c16:uniqueId val="{00000004-ED7E-4ACB-9A75-1F66A0059249}"/>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2019</c:v>
                </c:pt>
              </c:numCache>
            </c:numRef>
          </c:cat>
          <c:val>
            <c:numRef>
              <c:f>Sheet1!$G$2:$G$3</c:f>
              <c:numCache>
                <c:formatCode>General</c:formatCode>
                <c:ptCount val="2"/>
              </c:numCache>
            </c:numRef>
          </c:val>
          <c:extLst>
            <c:ext xmlns:c16="http://schemas.microsoft.com/office/drawing/2014/chart" uri="{C3380CC4-5D6E-409C-BE32-E72D297353CC}">
              <c16:uniqueId val="{00000005-ED7E-4ACB-9A75-1F66A0059249}"/>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400">
          <a:solidFill>
            <a:schemeClr val="bg1"/>
          </a:solidFill>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positive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xxx</c:v>
                </c:pt>
              </c:strCache>
            </c:strRef>
          </c:cat>
          <c:val>
            <c:numRef>
              <c:f>Sheet1!$B$2</c:f>
              <c:numCache>
                <c:formatCode>0%</c:formatCode>
                <c:ptCount val="1"/>
                <c:pt idx="0">
                  <c:v>0.25</c:v>
                </c:pt>
              </c:numCache>
            </c:numRef>
          </c:val>
          <c:extLst>
            <c:ext xmlns:c16="http://schemas.microsoft.com/office/drawing/2014/chart" uri="{C3380CC4-5D6E-409C-BE32-E72D297353CC}">
              <c16:uniqueId val="{00000000-71EF-46F1-B2F3-7E592AE101AE}"/>
            </c:ext>
          </c:extLst>
        </c:ser>
        <c:ser>
          <c:idx val="1"/>
          <c:order val="1"/>
          <c:tx>
            <c:strRef>
              <c:f>Sheet1!$C$1</c:f>
              <c:strCache>
                <c:ptCount val="1"/>
                <c:pt idx="0">
                  <c:v>Positive</c:v>
                </c:pt>
              </c:strCache>
            </c:strRef>
          </c:tx>
          <c:spPr>
            <a:solidFill>
              <a:srgbClr val="3B7D95"/>
            </a:solidFill>
            <a:ln w="19050">
              <a:solidFill>
                <a:sysClr val="window" lastClr="FFFFFF"/>
              </a:solidFill>
            </a:ln>
            <a:effectLst/>
          </c:spPr>
          <c:invertIfNegative val="0"/>
          <c:dPt>
            <c:idx val="0"/>
            <c:invertIfNegative val="0"/>
            <c:bubble3D val="0"/>
            <c:spPr>
              <a:solidFill>
                <a:srgbClr val="0A5D7A"/>
              </a:solidFill>
              <a:ln w="19050">
                <a:solidFill>
                  <a:sysClr val="window" lastClr="FFFFFF"/>
                </a:solidFill>
              </a:ln>
              <a:effectLst/>
            </c:spPr>
            <c:extLst>
              <c:ext xmlns:c16="http://schemas.microsoft.com/office/drawing/2014/chart" uri="{C3380CC4-5D6E-409C-BE32-E72D297353CC}">
                <c16:uniqueId val="{00000000-1BDD-45A4-85CE-095CAC011871}"/>
              </c:ext>
            </c:extLst>
          </c:dPt>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xxx</c:v>
                </c:pt>
              </c:strCache>
            </c:strRef>
          </c:cat>
          <c:val>
            <c:numRef>
              <c:f>Sheet1!$C$2</c:f>
              <c:numCache>
                <c:formatCode>0%</c:formatCode>
                <c:ptCount val="1"/>
                <c:pt idx="0">
                  <c:v>0.25</c:v>
                </c:pt>
              </c:numCache>
            </c:numRef>
          </c:val>
          <c:extLst>
            <c:ext xmlns:c16="http://schemas.microsoft.com/office/drawing/2014/chart" uri="{C3380CC4-5D6E-409C-BE32-E72D297353CC}">
              <c16:uniqueId val="{00000003-71EF-46F1-B2F3-7E592AE101AE}"/>
            </c:ext>
          </c:extLst>
        </c:ser>
        <c:ser>
          <c:idx val="2"/>
          <c:order val="2"/>
          <c:tx>
            <c:strRef>
              <c:f>Sheet1!$D$1</c:f>
              <c:strCache>
                <c:ptCount val="1"/>
                <c:pt idx="0">
                  <c:v>Neutral</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xxx</c:v>
                </c:pt>
              </c:strCache>
            </c:strRef>
          </c:cat>
          <c:val>
            <c:numRef>
              <c:f>Sheet1!$D$2</c:f>
              <c:numCache>
                <c:formatCode>0%</c:formatCode>
                <c:ptCount val="1"/>
                <c:pt idx="0">
                  <c:v>0.25</c:v>
                </c:pt>
              </c:numCache>
            </c:numRef>
          </c:val>
          <c:extLst>
            <c:ext xmlns:c16="http://schemas.microsoft.com/office/drawing/2014/chart" uri="{C3380CC4-5D6E-409C-BE32-E72D297353CC}">
              <c16:uniqueId val="{00000004-71EF-46F1-B2F3-7E592AE101AE}"/>
            </c:ext>
          </c:extLst>
        </c:ser>
        <c:ser>
          <c:idx val="3"/>
          <c:order val="3"/>
          <c:tx>
            <c:strRef>
              <c:f>Sheet1!$E$1</c:f>
              <c:strCache>
                <c:ptCount val="1"/>
                <c:pt idx="0">
                  <c:v>Negative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xxx</c:v>
                </c:pt>
              </c:strCache>
            </c:strRef>
          </c:cat>
          <c:val>
            <c:numRef>
              <c:f>Sheet1!$E$2</c:f>
              <c:numCache>
                <c:formatCode>0%</c:formatCode>
                <c:ptCount val="1"/>
                <c:pt idx="0">
                  <c:v>0.25</c:v>
                </c:pt>
              </c:numCache>
            </c:numRef>
          </c:val>
          <c:extLst>
            <c:ext xmlns:c16="http://schemas.microsoft.com/office/drawing/2014/chart" uri="{C3380CC4-5D6E-409C-BE32-E72D297353CC}">
              <c16:uniqueId val="{00000006-71EF-46F1-B2F3-7E592AE101AE}"/>
            </c:ext>
          </c:extLst>
        </c:ser>
        <c:ser>
          <c:idx val="4"/>
          <c:order val="4"/>
          <c:tx>
            <c:strRef>
              <c:f>Sheet1!$F$1</c:f>
              <c:strCache>
                <c:ptCount val="1"/>
                <c:pt idx="0">
                  <c:v>Very negative</c:v>
                </c:pt>
              </c:strCache>
            </c:strRef>
          </c:tx>
          <c:spPr>
            <a:solidFill>
              <a:srgbClr val="EF7D00"/>
            </a:solidFill>
            <a:ln w="19050">
              <a:solidFill>
                <a:sysClr val="window" lastClr="FFFFFF"/>
              </a:solidFill>
            </a:ln>
            <a:effectLst/>
          </c:spPr>
          <c:invertIfNegative val="0"/>
          <c:cat>
            <c:strRef>
              <c:f>Sheet1!$A$2</c:f>
              <c:strCache>
                <c:ptCount val="1"/>
                <c:pt idx="0">
                  <c:v>xxx</c:v>
                </c:pt>
              </c:strCache>
            </c:strRef>
          </c:cat>
          <c:val>
            <c:numRef>
              <c:f>Sheet1!$F$2</c:f>
              <c:numCache>
                <c:formatCode>0%</c:formatCode>
                <c:ptCount val="1"/>
                <c:pt idx="0">
                  <c:v>0</c:v>
                </c:pt>
              </c:numCache>
            </c:numRef>
          </c:val>
          <c:extLst>
            <c:ext xmlns:c16="http://schemas.microsoft.com/office/drawing/2014/chart" uri="{C3380CC4-5D6E-409C-BE32-E72D297353CC}">
              <c16:uniqueId val="{00000007-71EF-46F1-B2F3-7E592AE101AE}"/>
            </c:ext>
          </c:extLst>
        </c:ser>
        <c:ser>
          <c:idx val="5"/>
          <c:order val="5"/>
          <c:tx>
            <c:strRef>
              <c:f>Sheet1!$G$1</c:f>
              <c:strCache>
                <c:ptCount val="1"/>
                <c:pt idx="0">
                  <c:v>Don't know/no opinion</c:v>
                </c:pt>
              </c:strCache>
            </c:strRef>
          </c:tx>
          <c:spPr>
            <a:solidFill>
              <a:srgbClr val="B9C6CF"/>
            </a:solidFill>
            <a:ln w="19050">
              <a:solidFill>
                <a:sysClr val="window" lastClr="FFFFFF"/>
              </a:solidFill>
            </a:ln>
            <a:effectLst/>
          </c:spPr>
          <c:invertIfNegative val="0"/>
          <c:cat>
            <c:strRef>
              <c:f>Sheet1!$A$2</c:f>
              <c:strCache>
                <c:ptCount val="1"/>
                <c:pt idx="0">
                  <c:v>xxx</c:v>
                </c:pt>
              </c:strCache>
            </c:strRef>
          </c:cat>
          <c:val>
            <c:numRef>
              <c:f>Sheet1!$G$2</c:f>
              <c:numCache>
                <c:formatCode>0%</c:formatCode>
                <c:ptCount val="1"/>
                <c:pt idx="0">
                  <c:v>0</c:v>
                </c:pt>
              </c:numCache>
            </c:numRef>
          </c:val>
          <c:extLst>
            <c:ext xmlns:c16="http://schemas.microsoft.com/office/drawing/2014/chart" uri="{C3380CC4-5D6E-409C-BE32-E72D297353CC}">
              <c16:uniqueId val="{00000008-71EF-46F1-B2F3-7E592AE101AE}"/>
            </c:ext>
          </c:extLst>
        </c:ser>
        <c:dLbls>
          <c:showLegendKey val="0"/>
          <c:showVal val="0"/>
          <c:showCatName val="0"/>
          <c:showSerName val="0"/>
          <c:showPercent val="0"/>
          <c:showBubbleSize val="0"/>
        </c:dLbls>
        <c:gapWidth val="7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05D7-4382-8E6A-652EB387BD0E}"/>
              </c:ext>
            </c:extLst>
          </c:dPt>
          <c:dPt>
            <c:idx val="8"/>
            <c:invertIfNegative val="0"/>
            <c:bubble3D val="0"/>
            <c:spPr>
              <a:solidFill>
                <a:srgbClr val="0A5D7A"/>
              </a:solidFill>
              <a:ln>
                <a:noFill/>
              </a:ln>
              <a:effectLst/>
            </c:spPr>
            <c:extLst>
              <c:ext xmlns:c16="http://schemas.microsoft.com/office/drawing/2014/chart" uri="{C3380CC4-5D6E-409C-BE32-E72D297353CC}">
                <c16:uniqueId val="{00000005-05D7-4382-8E6A-652EB387BD0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Convenient for installers/ can do that at any time</c:v>
                </c:pt>
                <c:pt idx="1">
                  <c:v>Ensures fast response and solution of the problem for the customer</c:v>
                </c:pt>
                <c:pt idx="2">
                  <c:v>No inconvenience for the end user/ no visits at home/ no need of appointment</c:v>
                </c:pt>
                <c:pt idx="3">
                  <c:v>Better planned maintenance of the devices</c:v>
                </c:pt>
                <c:pt idx="4">
                  <c:v>Higher efficiency / Saves time for traveling to the client</c:v>
                </c:pt>
                <c:pt idx="5">
                  <c:v>Cost effective/ less travelling costs, etc</c:v>
                </c:pt>
                <c:pt idx="6">
                  <c:v>Remote monitoring</c:v>
                </c:pt>
                <c:pt idx="7">
                  <c:v>Other</c:v>
                </c:pt>
                <c:pt idx="8">
                  <c:v>Don't know/no opinion</c:v>
                </c:pt>
              </c:strCache>
            </c:strRef>
          </c:cat>
          <c:val>
            <c:numRef>
              <c:f>Sheet1!$B$2:$B$10</c:f>
              <c:numCache>
                <c:formatCode>0%</c:formatCode>
                <c:ptCount val="9"/>
                <c:pt idx="0">
                  <c:v>0.6</c:v>
                </c:pt>
                <c:pt idx="1">
                  <c:v>0.6</c:v>
                </c:pt>
                <c:pt idx="2">
                  <c:v>0.6</c:v>
                </c:pt>
                <c:pt idx="3">
                  <c:v>0.6</c:v>
                </c:pt>
                <c:pt idx="4">
                  <c:v>0.6</c:v>
                </c:pt>
                <c:pt idx="5">
                  <c:v>0.6</c:v>
                </c:pt>
                <c:pt idx="6">
                  <c:v>0.6</c:v>
                </c:pt>
                <c:pt idx="7">
                  <c:v>0.6</c:v>
                </c:pt>
                <c:pt idx="8">
                  <c:v>0.6</c:v>
                </c:pt>
              </c:numCache>
            </c:numRef>
          </c:val>
          <c:extLst>
            <c:ext xmlns:c16="http://schemas.microsoft.com/office/drawing/2014/chart" uri="{C3380CC4-5D6E-409C-BE32-E72D297353CC}">
              <c16:uniqueId val="{00000006-05D7-4382-8E6A-652EB387BD0E}"/>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1"/>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CD4C-4092-8E33-9F5F64FC06CC}"/>
              </c:ext>
            </c:extLst>
          </c:dPt>
          <c:dPt>
            <c:idx val="4"/>
            <c:invertIfNegative val="0"/>
            <c:bubble3D val="0"/>
            <c:spPr>
              <a:solidFill>
                <a:srgbClr val="0A5D7A"/>
              </a:solidFill>
              <a:ln>
                <a:noFill/>
              </a:ln>
              <a:effectLst/>
            </c:spPr>
            <c:extLst>
              <c:ext xmlns:c16="http://schemas.microsoft.com/office/drawing/2014/chart" uri="{C3380CC4-5D6E-409C-BE32-E72D297353CC}">
                <c16:uniqueId val="{00000004-6314-4337-B314-45D839FFA22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Electrical installers</c:v>
                </c:pt>
                <c:pt idx="1">
                  <c:v>The HVAC (heating, ventilation, air conditioning) and sanitary installers</c:v>
                </c:pt>
                <c:pt idx="2">
                  <c:v>Home automation specialists</c:v>
                </c:pt>
                <c:pt idx="3">
                  <c:v>Other</c:v>
                </c:pt>
                <c:pt idx="4">
                  <c:v>Don't know/no opinion</c:v>
                </c:pt>
              </c:strCache>
            </c:strRef>
          </c:cat>
          <c:val>
            <c:numRef>
              <c:f>Sheet1!$B$2:$B$6</c:f>
              <c:numCache>
                <c:formatCode>0%</c:formatCode>
                <c:ptCount val="5"/>
                <c:pt idx="0">
                  <c:v>0.6</c:v>
                </c:pt>
                <c:pt idx="1">
                  <c:v>0.6</c:v>
                </c:pt>
                <c:pt idx="2">
                  <c:v>0.6</c:v>
                </c:pt>
                <c:pt idx="3">
                  <c:v>0.6</c:v>
                </c:pt>
                <c:pt idx="4">
                  <c:v>0.6</c:v>
                </c:pt>
              </c:numCache>
            </c:numRef>
          </c:val>
          <c:extLst>
            <c:ext xmlns:c16="http://schemas.microsoft.com/office/drawing/2014/chart" uri="{C3380CC4-5D6E-409C-BE32-E72D297353CC}">
              <c16:uniqueId val="{0000000A-CD4C-4092-8E33-9F5F64FC06CC}"/>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0.75610873484393226"/>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3FDE-48A2-B6C0-9A912D759F70}"/>
              </c:ext>
            </c:extLst>
          </c:dPt>
          <c:dPt>
            <c:idx val="2"/>
            <c:invertIfNegative val="0"/>
            <c:bubble3D val="0"/>
            <c:spPr>
              <a:solidFill>
                <a:srgbClr val="EF7D00"/>
              </a:solidFill>
              <a:ln>
                <a:noFill/>
              </a:ln>
              <a:effectLst/>
            </c:spPr>
            <c:extLst>
              <c:ext xmlns:c16="http://schemas.microsoft.com/office/drawing/2014/chart" uri="{C3380CC4-5D6E-409C-BE32-E72D297353CC}">
                <c16:uniqueId val="{00000004-67CE-4A98-AB6F-AB56D8AB8CCB}"/>
              </c:ext>
            </c:extLst>
          </c:dPt>
          <c:dPt>
            <c:idx val="3"/>
            <c:invertIfNegative val="0"/>
            <c:bubble3D val="0"/>
            <c:spPr>
              <a:solidFill>
                <a:srgbClr val="0A5D7A"/>
              </a:solidFill>
              <a:ln>
                <a:noFill/>
              </a:ln>
              <a:effectLst/>
            </c:spPr>
            <c:extLst>
              <c:ext xmlns:c16="http://schemas.microsoft.com/office/drawing/2014/chart" uri="{C3380CC4-5D6E-409C-BE32-E72D297353CC}">
                <c16:uniqueId val="{00000003-3FDE-48A2-B6C0-9A912D759F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know/no opinion</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6-3FDE-48A2-B6C0-9A912D759F70}"/>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9769779660024"/>
          <c:h val="0.77406624483014608"/>
        </c:manualLayout>
      </c:layout>
      <c:barChart>
        <c:barDir val="bar"/>
        <c:grouping val="clustered"/>
        <c:varyColors val="0"/>
        <c:ser>
          <c:idx val="0"/>
          <c:order val="0"/>
          <c:tx>
            <c:strRef>
              <c:f>Sheet1!$B$1</c:f>
              <c:strCache>
                <c:ptCount val="1"/>
                <c:pt idx="0">
                  <c:v>Total</c:v>
                </c:pt>
              </c:strCache>
            </c:strRef>
          </c:tx>
          <c:spPr>
            <a:solidFill>
              <a:srgbClr val="0A5D7A"/>
            </a:solidFill>
            <a:ln>
              <a:noFill/>
            </a:ln>
            <a:effectLst/>
          </c:spPr>
          <c:invertIfNegative val="0"/>
          <c:dPt>
            <c:idx val="0"/>
            <c:invertIfNegative val="0"/>
            <c:bubble3D val="0"/>
            <c:spPr>
              <a:solidFill>
                <a:srgbClr val="0A5D7A"/>
              </a:solidFill>
              <a:ln>
                <a:noFill/>
              </a:ln>
              <a:effectLst/>
            </c:spPr>
            <c:extLst>
              <c:ext xmlns:c16="http://schemas.microsoft.com/office/drawing/2014/chart" uri="{C3380CC4-5D6E-409C-BE32-E72D297353CC}">
                <c16:uniqueId val="{00000001-60E6-4C2A-88E0-71B0AB38C8CD}"/>
              </c:ext>
            </c:extLst>
          </c:dPt>
          <c:dPt>
            <c:idx val="2"/>
            <c:invertIfNegative val="0"/>
            <c:bubble3D val="0"/>
            <c:spPr>
              <a:solidFill>
                <a:srgbClr val="EF7D00"/>
              </a:solidFill>
              <a:ln>
                <a:noFill/>
              </a:ln>
              <a:effectLst/>
            </c:spPr>
            <c:extLst>
              <c:ext xmlns:c16="http://schemas.microsoft.com/office/drawing/2014/chart" uri="{C3380CC4-5D6E-409C-BE32-E72D297353CC}">
                <c16:uniqueId val="{00000002-090B-4174-8798-008FF196E10D}"/>
              </c:ext>
            </c:extLst>
          </c:dPt>
          <c:dLbls>
            <c:dLbl>
              <c:idx val="3"/>
              <c:delete val="1"/>
              <c:extLst>
                <c:ext xmlns:c15="http://schemas.microsoft.com/office/drawing/2012/chart" uri="{CE6537A1-D6FC-4f65-9D91-7224C49458BB}"/>
                <c:ext xmlns:c16="http://schemas.microsoft.com/office/drawing/2014/chart" uri="{C3380CC4-5D6E-409C-BE32-E72D297353CC}">
                  <c16:uniqueId val="{00000003-60E6-4C2A-88E0-71B0AB38C8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already do so</c:v>
                </c:pt>
                <c:pt idx="1">
                  <c:v>We are planning to do that</c:v>
                </c:pt>
                <c:pt idx="2">
                  <c:v>No</c:v>
                </c:pt>
                <c:pt idx="3">
                  <c:v>Don't know/no opinion</c:v>
                </c:pt>
              </c:strCache>
            </c:strRef>
          </c:cat>
          <c:val>
            <c:numRef>
              <c:f>Sheet1!$B$2:$B$5</c:f>
              <c:numCache>
                <c:formatCode>0%</c:formatCode>
                <c:ptCount val="4"/>
                <c:pt idx="0">
                  <c:v>0.6</c:v>
                </c:pt>
                <c:pt idx="1">
                  <c:v>0.2</c:v>
                </c:pt>
                <c:pt idx="2">
                  <c:v>0.2</c:v>
                </c:pt>
                <c:pt idx="3">
                  <c:v>0</c:v>
                </c:pt>
              </c:numCache>
            </c:numRef>
          </c:val>
          <c:extLst>
            <c:ext xmlns:c16="http://schemas.microsoft.com/office/drawing/2014/chart" uri="{C3380CC4-5D6E-409C-BE32-E72D297353CC}">
              <c16:uniqueId val="{00000004-60E6-4C2A-88E0-71B0AB38C8C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5</c:v>
                </c:pt>
              </c:strCache>
            </c:strRef>
          </c:tx>
          <c:spPr>
            <a:solidFill>
              <a:srgbClr val="0A5D7A"/>
            </a:solidFill>
            <a:ln w="19050">
              <a:solidFill>
                <a:sysClr val="window" lastClr="FFFFFF"/>
              </a:solid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expect that HVAC installers and plumbers will need to acquire some programming skills in order to be able to program and configure more complex smart building installations </c:v>
                </c:pt>
                <c:pt idx="1">
                  <c:v>I expect that HVAC installers will need to acquire electrical installation skills in order to offer complete smart building installation </c:v>
                </c:pt>
                <c:pt idx="2">
                  <c:v>Smart buildings require close cooperation between electrical and HVAC installers and plumbers </c:v>
                </c:pt>
                <c:pt idx="3">
                  <c:v>The majority of the smart building solutions in the market are easy to install.</c:v>
                </c:pt>
                <c:pt idx="4">
                  <c:v>With the increasing number of Do-It-Yourself home automation solutions the role of the installers in this area is diminishing.</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0-B53B-443E-B1D7-309DEF30A221}"/>
            </c:ext>
          </c:extLst>
        </c:ser>
        <c:ser>
          <c:idx val="1"/>
          <c:order val="1"/>
          <c:tx>
            <c:strRef>
              <c:f>Sheet1!$C$1</c:f>
              <c:strCache>
                <c:ptCount val="1"/>
                <c:pt idx="0">
                  <c:v>4</c:v>
                </c:pt>
              </c:strCache>
            </c:strRef>
          </c:tx>
          <c:spPr>
            <a:solidFill>
              <a:srgbClr val="0A5D7A"/>
            </a:solidFill>
            <a:ln w="19050">
              <a:solidFill>
                <a:sysClr val="window" lastClr="FFFFFF"/>
              </a:solid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expect that HVAC installers and plumbers will need to acquire some programming skills in order to be able to program and configure more complex smart building installations </c:v>
                </c:pt>
                <c:pt idx="1">
                  <c:v>I expect that HVAC installers will need to acquire electrical installation skills in order to offer complete smart building installation </c:v>
                </c:pt>
                <c:pt idx="2">
                  <c:v>Smart buildings require close cooperation between electrical and HVAC installers and plumbers </c:v>
                </c:pt>
                <c:pt idx="3">
                  <c:v>The majority of the smart building solutions in the market are easy to install.</c:v>
                </c:pt>
                <c:pt idx="4">
                  <c:v>With the increasing number of Do-It-Yourself home automation solutions the role of the installers in this area is diminishing.</c:v>
                </c:pt>
              </c:strCache>
            </c:strRef>
          </c:cat>
          <c:val>
            <c:numRef>
              <c:f>Sheet1!$C$2:$C$6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1-B53B-443E-B1D7-309DEF30A221}"/>
            </c:ext>
          </c:extLst>
        </c:ser>
        <c:ser>
          <c:idx val="2"/>
          <c:order val="2"/>
          <c:tx>
            <c:strRef>
              <c:f>Sheet1!$D$1</c:f>
              <c:strCache>
                <c:ptCount val="1"/>
                <c:pt idx="0">
                  <c:v>3</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expect that HVAC installers and plumbers will need to acquire some programming skills in order to be able to program and configure more complex smart building installations </c:v>
                </c:pt>
                <c:pt idx="1">
                  <c:v>I expect that HVAC installers will need to acquire electrical installation skills in order to offer complete smart building installation </c:v>
                </c:pt>
                <c:pt idx="2">
                  <c:v>Smart buildings require close cooperation between electrical and HVAC installers and plumbers </c:v>
                </c:pt>
                <c:pt idx="3">
                  <c:v>The majority of the smart building solutions in the market are easy to install.</c:v>
                </c:pt>
                <c:pt idx="4">
                  <c:v>With the increasing number of Do-It-Yourself home automation solutions the role of the installers in this area is diminishing.</c:v>
                </c:pt>
              </c:strCache>
            </c:strRef>
          </c:cat>
          <c:val>
            <c:numRef>
              <c:f>Sheet1!$D$2:$D$6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2-B53B-443E-B1D7-309DEF30A221}"/>
            </c:ext>
          </c:extLst>
        </c:ser>
        <c:ser>
          <c:idx val="3"/>
          <c:order val="3"/>
          <c:tx>
            <c:strRef>
              <c:f>Sheet1!$E$1</c:f>
              <c:strCache>
                <c:ptCount val="1"/>
                <c:pt idx="0">
                  <c:v>2</c:v>
                </c:pt>
              </c:strCache>
            </c:strRef>
          </c:tx>
          <c:spPr>
            <a:solidFill>
              <a:srgbClr val="EF7D00"/>
            </a:solidFill>
            <a:ln w="19050">
              <a:solidFill>
                <a:sysClr val="window" lastClr="FFFFFF"/>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5-424A-A74D-437E19ABA27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C5-424A-A74D-437E19ABA27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A8-45F5-92E4-84D4CAC1E921}"/>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expect that HVAC installers and plumbers will need to acquire some programming skills in order to be able to program and configure more complex smart building installations </c:v>
                </c:pt>
                <c:pt idx="1">
                  <c:v>I expect that HVAC installers will need to acquire electrical installation skills in order to offer complete smart building installation </c:v>
                </c:pt>
                <c:pt idx="2">
                  <c:v>Smart buildings require close cooperation between electrical and HVAC installers and plumbers </c:v>
                </c:pt>
                <c:pt idx="3">
                  <c:v>The majority of the smart building solutions in the market are easy to install.</c:v>
                </c:pt>
                <c:pt idx="4">
                  <c:v>With the increasing number of Do-It-Yourself home automation solutions the role of the installers in this area is diminishing.</c:v>
                </c:pt>
              </c:strCache>
            </c:strRef>
          </c:cat>
          <c:val>
            <c:numRef>
              <c:f>Sheet1!$E$2:$E$6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3-B53B-443E-B1D7-309DEF30A221}"/>
            </c:ext>
          </c:extLst>
        </c:ser>
        <c:ser>
          <c:idx val="4"/>
          <c:order val="4"/>
          <c:tx>
            <c:strRef>
              <c:f>Sheet1!$F$1</c:f>
              <c:strCache>
                <c:ptCount val="1"/>
                <c:pt idx="0">
                  <c:v>1</c:v>
                </c:pt>
              </c:strCache>
            </c:strRef>
          </c:tx>
          <c:spPr>
            <a:solidFill>
              <a:srgbClr val="EF7D00"/>
            </a:solidFill>
            <a:ln w="19050">
              <a:solidFill>
                <a:sysClr val="window" lastClr="FFFFFF"/>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3B-443E-B1D7-309DEF30A221}"/>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expect that HVAC installers and plumbers will need to acquire some programming skills in order to be able to program and configure more complex smart building installations </c:v>
                </c:pt>
                <c:pt idx="1">
                  <c:v>I expect that HVAC installers will need to acquire electrical installation skills in order to offer complete smart building installation </c:v>
                </c:pt>
                <c:pt idx="2">
                  <c:v>Smart buildings require close cooperation between electrical and HVAC installers and plumbers </c:v>
                </c:pt>
                <c:pt idx="3">
                  <c:v>The majority of the smart building solutions in the market are easy to install.</c:v>
                </c:pt>
                <c:pt idx="4">
                  <c:v>With the increasing number of Do-It-Yourself home automation solutions the role of the installers in this area is diminishing.</c:v>
                </c:pt>
              </c:strCache>
            </c:strRef>
          </c:cat>
          <c:val>
            <c:numRef>
              <c:f>Sheet1!$F$2:$F$6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6-B53B-443E-B1D7-309DEF30A221}"/>
            </c:ext>
          </c:extLst>
        </c:ser>
        <c:ser>
          <c:idx val="5"/>
          <c:order val="5"/>
          <c:tx>
            <c:strRef>
              <c:f>Sheet1!$G$1</c:f>
              <c:strCache>
                <c:ptCount val="1"/>
                <c:pt idx="0">
                  <c:v>DK</c:v>
                </c:pt>
              </c:strCache>
            </c:strRef>
          </c:tx>
          <c:spPr>
            <a:solidFill>
              <a:srgbClr val="CECECE"/>
            </a:solidFill>
            <a:ln>
              <a:solidFill>
                <a:sysClr val="window" lastClr="FFFFFF"/>
              </a:solidFill>
            </a:ln>
          </c:spPr>
          <c:invertIfNegative val="0"/>
          <c:cat>
            <c:strRef>
              <c:f>Sheet1!$A$2:$A$6</c:f>
              <c:strCache>
                <c:ptCount val="5"/>
                <c:pt idx="0">
                  <c:v>I expect that HVAC installers and plumbers will need to acquire some programming skills in order to be able to program and configure more complex smart building installations </c:v>
                </c:pt>
                <c:pt idx="1">
                  <c:v>I expect that HVAC installers will need to acquire electrical installation skills in order to offer complete smart building installation </c:v>
                </c:pt>
                <c:pt idx="2">
                  <c:v>Smart buildings require close cooperation between electrical and HVAC installers and plumbers </c:v>
                </c:pt>
                <c:pt idx="3">
                  <c:v>The majority of the smart building solutions in the market are easy to install.</c:v>
                </c:pt>
                <c:pt idx="4">
                  <c:v>With the increasing number of Do-It-Yourself home automation solutions the role of the installers in this area is diminishing.</c:v>
                </c:pt>
              </c:strCache>
            </c:strRef>
          </c:cat>
          <c:val>
            <c:numRef>
              <c:f>Sheet1!$G$2:$G$6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2-2C0C-450B-9F9F-7C19A5A8B160}"/>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0"/>
        <c:axPos val="l"/>
        <c:numFmt formatCode="General" sourceLinked="1"/>
        <c:majorTickMark val="none"/>
        <c:minorTickMark val="none"/>
        <c:tickLblPos val="nextTo"/>
        <c:spPr>
          <a:ln>
            <a:noFill/>
          </a:ln>
        </c:spPr>
        <c:txPr>
          <a:bodyPr/>
          <a:lstStyle/>
          <a:p>
            <a:pPr>
              <a:defRPr sz="1200">
                <a:solidFill>
                  <a:srgbClr val="4A4A49"/>
                </a:solidFill>
                <a:latin typeface="Arial" panose="020B0604020202020204" pitchFamily="34" charset="0"/>
                <a:cs typeface="Arial" panose="020B0604020202020204" pitchFamily="34" charset="0"/>
              </a:defRPr>
            </a:pPr>
            <a:endParaRPr lang="en-US"/>
          </a:p>
        </c:txPr>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UK</c:v>
                </c:pt>
              </c:strCache>
            </c:strRef>
          </c:tx>
          <c:spPr>
            <a:solidFill>
              <a:srgbClr val="0A5D7A"/>
            </a:solidFill>
            <a:ln>
              <a:noFill/>
            </a:ln>
            <a:effectLst/>
          </c:spPr>
          <c:invertIfNegative val="0"/>
          <c:dPt>
            <c:idx val="2"/>
            <c:invertIfNegative val="0"/>
            <c:bubble3D val="0"/>
            <c:spPr>
              <a:solidFill>
                <a:srgbClr val="0A5D7A"/>
              </a:solidFill>
              <a:ln>
                <a:noFill/>
              </a:ln>
              <a:effectLst/>
            </c:spPr>
            <c:extLst>
              <c:ext xmlns:c16="http://schemas.microsoft.com/office/drawing/2014/chart" uri="{C3380CC4-5D6E-409C-BE32-E72D297353CC}">
                <c16:uniqueId val="{00000001-F5E5-44E0-9627-50669758604F}"/>
              </c:ext>
            </c:extLst>
          </c:dPt>
          <c:dPt>
            <c:idx val="9"/>
            <c:invertIfNegative val="0"/>
            <c:bubble3D val="0"/>
            <c:spPr>
              <a:solidFill>
                <a:srgbClr val="0A5D7A"/>
              </a:solidFill>
              <a:ln>
                <a:noFill/>
              </a:ln>
              <a:effectLst/>
            </c:spPr>
            <c:extLst>
              <c:ext xmlns:c16="http://schemas.microsoft.com/office/drawing/2014/chart" uri="{C3380CC4-5D6E-409C-BE32-E72D297353CC}">
                <c16:uniqueId val="{00000005-F5E5-44E0-9627-50669758604F}"/>
              </c:ext>
            </c:extLst>
          </c:dPt>
          <c:dPt>
            <c:idx val="10"/>
            <c:invertIfNegative val="0"/>
            <c:bubble3D val="0"/>
            <c:spPr>
              <a:solidFill>
                <a:srgbClr val="0A5D7A"/>
              </a:solidFill>
              <a:ln>
                <a:noFill/>
              </a:ln>
              <a:effectLst/>
            </c:spPr>
            <c:extLst>
              <c:ext xmlns:c16="http://schemas.microsoft.com/office/drawing/2014/chart" uri="{C3380CC4-5D6E-409C-BE32-E72D297353CC}">
                <c16:uniqueId val="{00000005-8CAD-48D6-9D7B-FE71B80C6DF5}"/>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5172188123522008"/>
                      <c:h val="7.3117205824295761E-2"/>
                    </c:manualLayout>
                  </c15:layout>
                </c:ext>
                <c:ext xmlns:c16="http://schemas.microsoft.com/office/drawing/2014/chart" uri="{C3380CC4-5D6E-409C-BE32-E72D297353CC}">
                  <c16:uniqueId val="{00000006-F5E5-44E0-9627-50669758604F}"/>
                </c:ext>
              </c:extLst>
            </c:dLbl>
            <c:dLbl>
              <c:idx val="1"/>
              <c:layout>
                <c:manualLayout>
                  <c:x val="-2.2389161477035409E-2"/>
                  <c:y val="1.2095244731751847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F5E5-44E0-9627-50669758604F}"/>
                </c:ext>
              </c:extLst>
            </c:dLbl>
            <c:dLbl>
              <c:idx val="2"/>
              <c:delete val="1"/>
              <c:extLst>
                <c:ext xmlns:c15="http://schemas.microsoft.com/office/drawing/2012/chart" uri="{CE6537A1-D6FC-4f65-9D91-7224C49458BB}">
                  <c15:layout>
                    <c:manualLayout>
                      <c:w val="0.27423269290707697"/>
                      <c:h val="7.3117195104020719E-2"/>
                    </c:manualLayout>
                  </c15:layout>
                </c:ext>
                <c:ext xmlns:c16="http://schemas.microsoft.com/office/drawing/2014/chart" uri="{C3380CC4-5D6E-409C-BE32-E72D297353CC}">
                  <c16:uniqueId val="{00000001-F5E5-44E0-9627-50669758604F}"/>
                </c:ext>
              </c:extLst>
            </c:dLbl>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F5E5-44E0-9627-50669758604F}"/>
                </c:ext>
              </c:extLst>
            </c:dLbl>
            <c:dLbl>
              <c:idx val="4"/>
              <c:delete val="1"/>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F5E5-44E0-9627-50669758604F}"/>
                </c:ext>
              </c:extLst>
            </c:dLbl>
            <c:dLbl>
              <c:idx val="5"/>
              <c:layout>
                <c:manualLayout>
                  <c:x val="-5.4824608737920243E-2"/>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4002222339258131"/>
                      <c:h val="7.3117205824295761E-2"/>
                    </c:manualLayout>
                  </c15:layout>
                </c:ext>
                <c:ext xmlns:c16="http://schemas.microsoft.com/office/drawing/2014/chart" uri="{C3380CC4-5D6E-409C-BE32-E72D297353CC}">
                  <c16:uniqueId val="{0000000A-F5E5-44E0-9627-50669758604F}"/>
                </c:ext>
              </c:extLst>
            </c:dLbl>
            <c:dLbl>
              <c:idx val="6"/>
              <c:layout>
                <c:manualLayout>
                  <c:x val="-5.3804093973696301E-2"/>
                  <c:y val="2.430248821025540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F5E5-44E0-9627-50669758604F}"/>
                </c:ext>
              </c:extLst>
            </c:dLbl>
            <c:dLbl>
              <c:idx val="8"/>
              <c:layout>
                <c:manualLayout>
                  <c:x val="-0.38039169808649165"/>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6195206688774939"/>
                      <c:h val="7.2780232306108389E-2"/>
                    </c:manualLayout>
                  </c15:layout>
                </c:ext>
                <c:ext xmlns:c16="http://schemas.microsoft.com/office/drawing/2014/chart" uri="{C3380CC4-5D6E-409C-BE32-E72D297353CC}">
                  <c16:uniqueId val="{00000003-F5E5-44E0-9627-50669758604F}"/>
                </c:ext>
              </c:extLst>
            </c:dLbl>
            <c:dLbl>
              <c:idx val="9"/>
              <c:layout>
                <c:manualLayout>
                  <c:x val="-0.39266075481830609"/>
                  <c:y val="2.4190489460687553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205824295761E-2"/>
                    </c:manualLayout>
                  </c15:layout>
                </c:ext>
                <c:ext xmlns:c16="http://schemas.microsoft.com/office/drawing/2014/chart" uri="{C3380CC4-5D6E-409C-BE32-E72D297353CC}">
                  <c16:uniqueId val="{00000005-F5E5-44E0-9627-50669758604F}"/>
                </c:ext>
              </c:extLst>
            </c:dLbl>
            <c:dLbl>
              <c:idx val="10"/>
              <c:layout>
                <c:manualLayout>
                  <c:x val="-4.5640839239569728E-2"/>
                  <c:y val="3.2167211249799297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8CAD-48D6-9D7B-FE71B80C6DF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Owner / Director/ Manager</c:v>
                </c:pt>
                <c:pt idx="1">
                  <c:v>Project manager</c:v>
                </c:pt>
                <c:pt idx="2">
                  <c:v>Calculator</c:v>
                </c:pt>
                <c:pt idx="3">
                  <c:v>Buyer/purchaser</c:v>
                </c:pt>
                <c:pt idx="4">
                  <c:v>Installer</c:v>
                </c:pt>
                <c:pt idx="5">
                  <c:v>Engineer/designer</c:v>
                </c:pt>
                <c:pt idx="6">
                  <c:v>Senior buyer/ Senior purchaser</c:v>
                </c:pt>
                <c:pt idx="8">
                  <c:v>xxxx</c:v>
                </c:pt>
                <c:pt idx="9">
                  <c:v>xxxx</c:v>
                </c:pt>
                <c:pt idx="10">
                  <c:v>xxxx</c:v>
                </c:pt>
              </c:strCache>
            </c:strRef>
          </c:cat>
          <c:val>
            <c:numRef>
              <c:f>Sheet1!$B$2:$B$12</c:f>
              <c:numCache>
                <c:formatCode>0%</c:formatCode>
                <c:ptCount val="11"/>
                <c:pt idx="0">
                  <c:v>0.89682539682539697</c:v>
                </c:pt>
                <c:pt idx="1">
                  <c:v>7.9365079365079361E-3</c:v>
                </c:pt>
                <c:pt idx="2">
                  <c:v>0</c:v>
                </c:pt>
                <c:pt idx="3">
                  <c:v>3.968253968253968E-2</c:v>
                </c:pt>
                <c:pt idx="4">
                  <c:v>0</c:v>
                </c:pt>
                <c:pt idx="5">
                  <c:v>3.968253968253968E-2</c:v>
                </c:pt>
                <c:pt idx="6">
                  <c:v>1.5873015873015872E-2</c:v>
                </c:pt>
                <c:pt idx="8">
                  <c:v>0.45238095238095238</c:v>
                </c:pt>
                <c:pt idx="9">
                  <c:v>0.33333333333333326</c:v>
                </c:pt>
                <c:pt idx="10">
                  <c:v>0.21428571428571427</c:v>
                </c:pt>
              </c:numCache>
            </c:numRef>
          </c:val>
          <c:extLst>
            <c:ext xmlns:c16="http://schemas.microsoft.com/office/drawing/2014/chart" uri="{C3380CC4-5D6E-409C-BE32-E72D297353CC}">
              <c16:uniqueId val="{0000000C-F5E5-44E0-9627-50669758604F}"/>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Germany</c:v>
                </c:pt>
              </c:strCache>
            </c:strRef>
          </c:tx>
          <c:spPr>
            <a:solidFill>
              <a:srgbClr val="0A5D7A"/>
            </a:solidFill>
            <a:ln>
              <a:noFill/>
            </a:ln>
            <a:effectLst/>
          </c:spPr>
          <c:invertIfNegative val="0"/>
          <c:dPt>
            <c:idx val="2"/>
            <c:invertIfNegative val="0"/>
            <c:bubble3D val="0"/>
            <c:spPr>
              <a:solidFill>
                <a:srgbClr val="0A5D7A"/>
              </a:solidFill>
              <a:ln>
                <a:noFill/>
              </a:ln>
              <a:effectLst/>
            </c:spPr>
            <c:extLst>
              <c:ext xmlns:c16="http://schemas.microsoft.com/office/drawing/2014/chart" uri="{C3380CC4-5D6E-409C-BE32-E72D297353CC}">
                <c16:uniqueId val="{00000001-7E7E-48FB-BC04-F9A581FD3033}"/>
              </c:ext>
            </c:extLst>
          </c:dPt>
          <c:dPt>
            <c:idx val="9"/>
            <c:invertIfNegative val="0"/>
            <c:bubble3D val="0"/>
            <c:spPr>
              <a:solidFill>
                <a:srgbClr val="0A5D7A"/>
              </a:solidFill>
              <a:ln>
                <a:noFill/>
              </a:ln>
              <a:effectLst/>
            </c:spPr>
            <c:extLst>
              <c:ext xmlns:c16="http://schemas.microsoft.com/office/drawing/2014/chart" uri="{C3380CC4-5D6E-409C-BE32-E72D297353CC}">
                <c16:uniqueId val="{00000005-7E7E-48FB-BC04-F9A581FD3033}"/>
              </c:ext>
            </c:extLst>
          </c:dPt>
          <c:dPt>
            <c:idx val="10"/>
            <c:invertIfNegative val="0"/>
            <c:bubble3D val="0"/>
            <c:spPr>
              <a:solidFill>
                <a:srgbClr val="0A5D7A"/>
              </a:solidFill>
              <a:ln>
                <a:noFill/>
              </a:ln>
              <a:effectLst/>
            </c:spPr>
            <c:extLst>
              <c:ext xmlns:c16="http://schemas.microsoft.com/office/drawing/2014/chart" uri="{C3380CC4-5D6E-409C-BE32-E72D297353CC}">
                <c16:uniqueId val="{00000006-90B2-403F-998B-B7C8F3F4DA4B}"/>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34075695948763596"/>
                      <c:h val="7.3117205824295761E-2"/>
                    </c:manualLayout>
                  </c15:layout>
                </c:ext>
                <c:ext xmlns:c16="http://schemas.microsoft.com/office/drawing/2014/chart" uri="{C3380CC4-5D6E-409C-BE32-E72D297353CC}">
                  <c16:uniqueId val="{00000006-7E7E-48FB-BC04-F9A581FD3033}"/>
                </c:ext>
              </c:extLst>
            </c:dLbl>
            <c:dLbl>
              <c:idx val="1"/>
              <c:layout>
                <c:manualLayout>
                  <c:x val="-7.8956070379256529E-3"/>
                  <c:y val="-1.1570000469742019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6268680298280409"/>
                      <c:h val="7.3117205824295761E-2"/>
                    </c:manualLayout>
                  </c15:layout>
                </c:ext>
                <c:ext xmlns:c16="http://schemas.microsoft.com/office/drawing/2014/chart" uri="{C3380CC4-5D6E-409C-BE32-E72D297353CC}">
                  <c16:uniqueId val="{00000007-7E7E-48FB-BC04-F9A581FD3033}"/>
                </c:ext>
              </c:extLst>
            </c:dLbl>
            <c:dLbl>
              <c:idx val="2"/>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6195206688774939"/>
                      <c:h val="7.3117205824295761E-2"/>
                    </c:manualLayout>
                  </c15:layout>
                </c:ext>
                <c:ext xmlns:c16="http://schemas.microsoft.com/office/drawing/2014/chart" uri="{C3380CC4-5D6E-409C-BE32-E72D297353CC}">
                  <c16:uniqueId val="{00000001-7E7E-48FB-BC04-F9A581FD3033}"/>
                </c:ext>
              </c:extLst>
            </c:dLbl>
            <c:dLbl>
              <c:idx val="3"/>
              <c:layout>
                <c:manualLayout>
                  <c:x val="-1.4134820188234035E-2"/>
                  <c:y val="5.3877013128912166E-1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6195206688774939"/>
                      <c:h val="6.668463090331575E-2"/>
                    </c:manualLayout>
                  </c15:layout>
                </c:ext>
                <c:ext xmlns:c16="http://schemas.microsoft.com/office/drawing/2014/chart" uri="{C3380CC4-5D6E-409C-BE32-E72D297353CC}">
                  <c16:uniqueId val="{00000008-7E7E-48FB-BC04-F9A581FD3033}"/>
                </c:ext>
              </c:extLst>
            </c:dLbl>
            <c:dLbl>
              <c:idx val="4"/>
              <c:layout>
                <c:manualLayout>
                  <c:x val="-1.5955256212232536E-3"/>
                  <c:y val="-6.2527871140153616E-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5098714514016538"/>
                      <c:h val="7.3117312168562876E-2"/>
                    </c:manualLayout>
                  </c15:layout>
                </c:ext>
                <c:ext xmlns:c16="http://schemas.microsoft.com/office/drawing/2014/chart" uri="{C3380CC4-5D6E-409C-BE32-E72D297353CC}">
                  <c16:uniqueId val="{00000009-7E7E-48FB-BC04-F9A581FD3033}"/>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058117538780856"/>
                      <c:h val="7.3117205824295761E-2"/>
                    </c:manualLayout>
                  </c15:layout>
                </c:ext>
                <c:ext xmlns:c16="http://schemas.microsoft.com/office/drawing/2014/chart" uri="{C3380CC4-5D6E-409C-BE32-E72D297353CC}">
                  <c16:uniqueId val="{0000000A-7E7E-48FB-BC04-F9A581FD3033}"/>
                </c:ext>
              </c:extLst>
            </c:dLbl>
            <c:dLbl>
              <c:idx val="7"/>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C-7E7E-48FB-BC04-F9A581FD3033}"/>
                </c:ext>
              </c:extLst>
            </c:dLbl>
            <c:dLbl>
              <c:idx val="8"/>
              <c:dLblPos val="ctr"/>
              <c:showLegendKey val="0"/>
              <c:showVal val="1"/>
              <c:showCatName val="0"/>
              <c:showSerName val="0"/>
              <c:showPercent val="0"/>
              <c:showBubbleSize val="0"/>
              <c:extLst>
                <c:ext xmlns:c15="http://schemas.microsoft.com/office/drawing/2012/chart" uri="{CE6537A1-D6FC-4f65-9D91-7224C49458BB}">
                  <c15:layout>
                    <c:manualLayout>
                      <c:w val="0.36195206688774939"/>
                      <c:h val="7.2780232306108389E-2"/>
                    </c:manualLayout>
                  </c15:layout>
                </c:ext>
                <c:ext xmlns:c16="http://schemas.microsoft.com/office/drawing/2014/chart" uri="{C3380CC4-5D6E-409C-BE32-E72D297353CC}">
                  <c16:uniqueId val="{00000003-7E7E-48FB-BC04-F9A581FD3033}"/>
                </c:ext>
              </c:extLst>
            </c:dLbl>
            <c:dLbl>
              <c:idx val="9"/>
              <c:dLblPos val="ctr"/>
              <c:showLegendKey val="0"/>
              <c:showVal val="1"/>
              <c:showCatName val="0"/>
              <c:showSerName val="0"/>
              <c:showPercent val="0"/>
              <c:showBubbleSize val="0"/>
              <c:extLst>
                <c:ext xmlns:c15="http://schemas.microsoft.com/office/drawing/2012/chart" uri="{CE6537A1-D6FC-4f65-9D91-7224C49458BB}">
                  <c15:layout>
                    <c:manualLayout>
                      <c:w val="0.36195206688774939"/>
                      <c:h val="7.3117205824295761E-2"/>
                    </c:manualLayout>
                  </c15:layout>
                </c:ext>
                <c:ext xmlns:c16="http://schemas.microsoft.com/office/drawing/2014/chart" uri="{C3380CC4-5D6E-409C-BE32-E72D297353CC}">
                  <c16:uniqueId val="{00000005-7E7E-48FB-BC04-F9A581FD3033}"/>
                </c:ext>
              </c:extLst>
            </c:dLbl>
            <c:dLbl>
              <c:idx val="10"/>
              <c:layout>
                <c:manualLayout>
                  <c:x val="-2.6695699246873893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6-90B2-403F-998B-B7C8F3F4DA4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Owner / Director/ Manager</c:v>
                </c:pt>
                <c:pt idx="1">
                  <c:v>Project manager</c:v>
                </c:pt>
                <c:pt idx="2">
                  <c:v>Calculator</c:v>
                </c:pt>
                <c:pt idx="3">
                  <c:v>Buyer/purchaser</c:v>
                </c:pt>
                <c:pt idx="4">
                  <c:v>Installer</c:v>
                </c:pt>
                <c:pt idx="5">
                  <c:v>Engineer/designer</c:v>
                </c:pt>
                <c:pt idx="6">
                  <c:v>Senior buyer/ Senior purchaser</c:v>
                </c:pt>
                <c:pt idx="8">
                  <c:v>xxxx</c:v>
                </c:pt>
                <c:pt idx="9">
                  <c:v>xxxx</c:v>
                </c:pt>
                <c:pt idx="10">
                  <c:v>xxxx</c:v>
                </c:pt>
              </c:strCache>
            </c:strRef>
          </c:cat>
          <c:val>
            <c:numRef>
              <c:f>Sheet1!$B$2:$B$12</c:f>
              <c:numCache>
                <c:formatCode>0%</c:formatCode>
                <c:ptCount val="11"/>
                <c:pt idx="0">
                  <c:v>0.61111111111111116</c:v>
                </c:pt>
                <c:pt idx="1">
                  <c:v>0.17460317460317459</c:v>
                </c:pt>
                <c:pt idx="2">
                  <c:v>0</c:v>
                </c:pt>
                <c:pt idx="3">
                  <c:v>0.10317460317460317</c:v>
                </c:pt>
                <c:pt idx="4">
                  <c:v>7.9365079365079361E-2</c:v>
                </c:pt>
                <c:pt idx="5">
                  <c:v>7.9365079365079361E-3</c:v>
                </c:pt>
                <c:pt idx="6">
                  <c:v>2.3809523809523808E-2</c:v>
                </c:pt>
                <c:pt idx="8">
                  <c:v>0.36507936507936506</c:v>
                </c:pt>
                <c:pt idx="9">
                  <c:v>0.45238095238095238</c:v>
                </c:pt>
                <c:pt idx="10">
                  <c:v>0.18253968253968253</c:v>
                </c:pt>
              </c:numCache>
            </c:numRef>
          </c:val>
          <c:extLst>
            <c:ext xmlns:c16="http://schemas.microsoft.com/office/drawing/2014/chart" uri="{C3380CC4-5D6E-409C-BE32-E72D297353CC}">
              <c16:uniqueId val="{0000000D-7E7E-48FB-BC04-F9A581FD3033}"/>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Very positive</c:v>
                </c:pt>
              </c:strCache>
            </c:strRef>
          </c:tx>
          <c:spPr>
            <a:solidFill>
              <a:srgbClr val="0A5D7A"/>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Sheet1!$B$2:$B$7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0-94CD-4320-8CD6-15510F72A34D}"/>
            </c:ext>
          </c:extLst>
        </c:ser>
        <c:ser>
          <c:idx val="1"/>
          <c:order val="1"/>
          <c:tx>
            <c:strRef>
              <c:f>Sheet1!$C$1</c:f>
              <c:strCache>
                <c:ptCount val="1"/>
                <c:pt idx="0">
                  <c:v>Positive</c:v>
                </c:pt>
              </c:strCache>
            </c:strRef>
          </c:tx>
          <c:spPr>
            <a:solidFill>
              <a:srgbClr val="0A5D7A"/>
            </a:solidFill>
            <a:ln w="19050">
              <a:solidFill>
                <a:sysClr val="window" lastClr="FFFFFF"/>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94CD-4320-8CD6-15510F72A34D}"/>
                </c:ext>
              </c:extLst>
            </c:dLbl>
            <c:dLbl>
              <c:idx val="8"/>
              <c:delete val="1"/>
              <c:extLst>
                <c:ext xmlns:c15="http://schemas.microsoft.com/office/drawing/2012/chart" uri="{CE6537A1-D6FC-4f65-9D91-7224C49458BB}"/>
                <c:ext xmlns:c16="http://schemas.microsoft.com/office/drawing/2014/chart" uri="{C3380CC4-5D6E-409C-BE32-E72D297353CC}">
                  <c16:uniqueId val="{00000002-94CD-4320-8CD6-15510F72A34D}"/>
                </c:ext>
              </c:extLst>
            </c:dLbl>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Sheet1!$C$2:$C$7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3-94CD-4320-8CD6-15510F72A34D}"/>
            </c:ext>
          </c:extLst>
        </c:ser>
        <c:ser>
          <c:idx val="2"/>
          <c:order val="2"/>
          <c:tx>
            <c:strRef>
              <c:f>Sheet1!$D$1</c:f>
              <c:strCache>
                <c:ptCount val="1"/>
                <c:pt idx="0">
                  <c:v>Neutral</c:v>
                </c:pt>
              </c:strCache>
            </c:strRef>
          </c:tx>
          <c:spPr>
            <a:solidFill>
              <a:sysClr val="window" lastClr="FFFFFF">
                <a:lumMod val="50000"/>
              </a:sysClr>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Sheet1!$D$2:$D$7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4-94CD-4320-8CD6-15510F72A34D}"/>
            </c:ext>
          </c:extLst>
        </c:ser>
        <c:ser>
          <c:idx val="3"/>
          <c:order val="3"/>
          <c:tx>
            <c:strRef>
              <c:f>Sheet1!$E$1</c:f>
              <c:strCache>
                <c:ptCount val="1"/>
                <c:pt idx="0">
                  <c:v>Negative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Sheet1!$E$2:$E$7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6-94CD-4320-8CD6-15510F72A34D}"/>
            </c:ext>
          </c:extLst>
        </c:ser>
        <c:ser>
          <c:idx val="4"/>
          <c:order val="4"/>
          <c:tx>
            <c:strRef>
              <c:f>Sheet1!$F$1</c:f>
              <c:strCache>
                <c:ptCount val="1"/>
                <c:pt idx="0">
                  <c:v>Very negative</c:v>
                </c:pt>
              </c:strCache>
            </c:strRef>
          </c:tx>
          <c:spPr>
            <a:solidFill>
              <a:srgbClr val="EF7D00"/>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Germany</c:v>
                </c:pt>
                <c:pt idx="2">
                  <c:v>France</c:v>
                </c:pt>
                <c:pt idx="3">
                  <c:v>Poland</c:v>
                </c:pt>
                <c:pt idx="4">
                  <c:v>Belgium</c:v>
                </c:pt>
                <c:pt idx="5">
                  <c:v>The Netherlands</c:v>
                </c:pt>
              </c:strCache>
            </c:strRef>
          </c:cat>
          <c:val>
            <c:numRef>
              <c:f>Sheet1!$F$2:$F$7</c:f>
              <c:numCache>
                <c:formatCode>0%</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C-94CD-4320-8CD6-15510F72A34D}"/>
            </c:ext>
          </c:extLst>
        </c:ser>
        <c:ser>
          <c:idx val="5"/>
          <c:order val="5"/>
          <c:tx>
            <c:strRef>
              <c:f>Sheet1!$G$1</c:f>
              <c:strCache>
                <c:ptCount val="1"/>
                <c:pt idx="0">
                  <c:v>Don’t know</c:v>
                </c:pt>
              </c:strCache>
            </c:strRef>
          </c:tx>
          <c:spPr>
            <a:solidFill>
              <a:srgbClr val="B9C6CF"/>
            </a:solidFill>
            <a:ln w="19050">
              <a:solidFill>
                <a:sysClr val="window" lastClr="FFFFFF"/>
              </a:solidFill>
            </a:ln>
            <a:effectLst/>
          </c:spPr>
          <c:invertIfNegative val="0"/>
          <c:cat>
            <c:strRef>
              <c:f>Sheet1!$A$2:$A$7</c:f>
              <c:strCache>
                <c:ptCount val="6"/>
                <c:pt idx="0">
                  <c:v>UK</c:v>
                </c:pt>
                <c:pt idx="1">
                  <c:v>Germany</c:v>
                </c:pt>
                <c:pt idx="2">
                  <c:v>France</c:v>
                </c:pt>
                <c:pt idx="3">
                  <c:v>Poland</c:v>
                </c:pt>
                <c:pt idx="4">
                  <c:v>Belgium</c:v>
                </c:pt>
                <c:pt idx="5">
                  <c:v>The Netherlands</c:v>
                </c:pt>
              </c:strCache>
            </c:strRef>
          </c:cat>
          <c:val>
            <c:numRef>
              <c:f>Sheet1!$G$2:$G$7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AA03-48D1-A80E-2EC688316243}"/>
            </c:ext>
          </c:extLst>
        </c:ser>
        <c:dLbls>
          <c:showLegendKey val="0"/>
          <c:showVal val="0"/>
          <c:showCatName val="0"/>
          <c:showSerName val="0"/>
          <c:showPercent val="0"/>
          <c:showBubbleSize val="0"/>
        </c:dLbls>
        <c:gapWidth val="4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solidFill>
        <a:sysClr val="window" lastClr="FFFFFF"/>
      </a:solidFill>
    </a:ln>
    <a:effectLst/>
  </c:spPr>
  <c:txPr>
    <a:bodyPr/>
    <a:lstStyle/>
    <a:p>
      <a:pPr>
        <a:defRPr sz="1050">
          <a:solidFill>
            <a:schemeClr val="bg1"/>
          </a:solidFill>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France</c:v>
                </c:pt>
              </c:strCache>
            </c:strRef>
          </c:tx>
          <c:spPr>
            <a:solidFill>
              <a:srgbClr val="0A5D7A"/>
            </a:solidFill>
            <a:ln>
              <a:noFill/>
            </a:ln>
            <a:effectLst/>
          </c:spPr>
          <c:invertIfNegative val="0"/>
          <c:dPt>
            <c:idx val="2"/>
            <c:invertIfNegative val="0"/>
            <c:bubble3D val="0"/>
            <c:spPr>
              <a:solidFill>
                <a:srgbClr val="0A5D7A"/>
              </a:solidFill>
              <a:ln>
                <a:noFill/>
              </a:ln>
              <a:effectLst/>
            </c:spPr>
            <c:extLst>
              <c:ext xmlns:c16="http://schemas.microsoft.com/office/drawing/2014/chart" uri="{C3380CC4-5D6E-409C-BE32-E72D297353CC}">
                <c16:uniqueId val="{00000001-93FB-44E6-B2BF-02341A0AD241}"/>
              </c:ext>
            </c:extLst>
          </c:dPt>
          <c:dPt>
            <c:idx val="9"/>
            <c:invertIfNegative val="0"/>
            <c:bubble3D val="0"/>
            <c:spPr>
              <a:solidFill>
                <a:srgbClr val="0A5D7A"/>
              </a:solidFill>
              <a:ln>
                <a:noFill/>
              </a:ln>
              <a:effectLst/>
            </c:spPr>
            <c:extLst>
              <c:ext xmlns:c16="http://schemas.microsoft.com/office/drawing/2014/chart" uri="{C3380CC4-5D6E-409C-BE32-E72D297353CC}">
                <c16:uniqueId val="{00000005-93FB-44E6-B2BF-02341A0AD241}"/>
              </c:ext>
            </c:extLst>
          </c:dPt>
          <c:dPt>
            <c:idx val="10"/>
            <c:invertIfNegative val="0"/>
            <c:bubble3D val="0"/>
            <c:spPr>
              <a:solidFill>
                <a:srgbClr val="0A5D7A"/>
              </a:solidFill>
              <a:ln>
                <a:noFill/>
              </a:ln>
              <a:effectLst/>
            </c:spPr>
            <c:extLst>
              <c:ext xmlns:c16="http://schemas.microsoft.com/office/drawing/2014/chart" uri="{C3380CC4-5D6E-409C-BE32-E72D297353CC}">
                <c16:uniqueId val="{00000005-3023-4AEC-81FA-D4A249D5B7A8}"/>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35172188123522008"/>
                      <c:h val="7.3117205824295761E-2"/>
                    </c:manualLayout>
                  </c15:layout>
                </c:ext>
                <c:ext xmlns:c16="http://schemas.microsoft.com/office/drawing/2014/chart" uri="{C3380CC4-5D6E-409C-BE32-E72D297353CC}">
                  <c16:uniqueId val="{00000006-93FB-44E6-B2BF-02341A0AD241}"/>
                </c:ext>
              </c:extLst>
            </c:dLbl>
            <c:dLbl>
              <c:idx val="1"/>
              <c:layout>
                <c:manualLayout>
                  <c:x val="5.917776900967766E-2"/>
                  <c:y val="-1.7812018091985224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5040617696347651"/>
                      <c:h val="7.3117080768553486E-2"/>
                    </c:manualLayout>
                  </c15:layout>
                </c:ext>
                <c:ext xmlns:c16="http://schemas.microsoft.com/office/drawing/2014/chart" uri="{C3380CC4-5D6E-409C-BE32-E72D297353CC}">
                  <c16:uniqueId val="{00000007-93FB-44E6-B2BF-02341A0AD241}"/>
                </c:ext>
              </c:extLst>
            </c:dLbl>
            <c:dLbl>
              <c:idx val="2"/>
              <c:layout>
                <c:manualLayout>
                  <c:x val="-1.5445430519953136E-2"/>
                  <c:y val="4.8380978921375106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6195206688774939"/>
                      <c:h val="7.3117205824295761E-2"/>
                    </c:manualLayout>
                  </c15:layout>
                </c:ext>
                <c:ext xmlns:c16="http://schemas.microsoft.com/office/drawing/2014/chart" uri="{C3380CC4-5D6E-409C-BE32-E72D297353CC}">
                  <c16:uniqueId val="{00000001-93FB-44E6-B2BF-02341A0AD241}"/>
                </c:ext>
              </c:extLst>
            </c:dLbl>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4002222339258131"/>
                      <c:h val="7.3117205824295761E-2"/>
                    </c:manualLayout>
                  </c15:layout>
                </c:ext>
                <c:ext xmlns:c16="http://schemas.microsoft.com/office/drawing/2014/chart" uri="{C3380CC4-5D6E-409C-BE32-E72D297353CC}">
                  <c16:uniqueId val="{00000008-93FB-44E6-B2BF-02341A0AD241}"/>
                </c:ext>
              </c:extLst>
            </c:dLbl>
            <c:dLbl>
              <c:idx val="4"/>
              <c:layout>
                <c:manualLayout>
                  <c:x val="-4.9377978120232528E-2"/>
                  <c:y val="2.3017152848000493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6195206688774939"/>
                      <c:h val="7.3117208406048351E-2"/>
                    </c:manualLayout>
                  </c15:layout>
                </c:ext>
                <c:ext xmlns:c16="http://schemas.microsoft.com/office/drawing/2014/chart" uri="{C3380CC4-5D6E-409C-BE32-E72D297353CC}">
                  <c16:uniqueId val="{00000009-93FB-44E6-B2BF-02341A0AD241}"/>
                </c:ext>
              </c:extLst>
            </c:dLbl>
            <c:dLbl>
              <c:idx val="5"/>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712745814982917"/>
                      <c:h val="6.0251948419003651E-2"/>
                    </c:manualLayout>
                  </c15:layout>
                </c:ext>
                <c:ext xmlns:c16="http://schemas.microsoft.com/office/drawing/2014/chart" uri="{C3380CC4-5D6E-409C-BE32-E72D297353CC}">
                  <c16:uniqueId val="{0000000A-93FB-44E6-B2BF-02341A0AD241}"/>
                </c:ext>
              </c:extLst>
            </c:dLbl>
            <c:dLbl>
              <c:idx val="7"/>
              <c:delete val="1"/>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C-93FB-44E6-B2BF-02341A0AD241}"/>
                </c:ext>
              </c:extLst>
            </c:dLbl>
            <c:dLbl>
              <c:idx val="8"/>
              <c:layout>
                <c:manualLayout>
                  <c:x val="-0.37841714879226135"/>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729169886353334"/>
                      <c:h val="7.2780232306108389E-2"/>
                    </c:manualLayout>
                  </c15:layout>
                </c:ext>
                <c:ext xmlns:c16="http://schemas.microsoft.com/office/drawing/2014/chart" uri="{C3380CC4-5D6E-409C-BE32-E72D297353CC}">
                  <c16:uniqueId val="{00000003-93FB-44E6-B2BF-02341A0AD241}"/>
                </c:ext>
              </c:extLst>
            </c:dLbl>
            <c:dLbl>
              <c:idx val="9"/>
              <c:layout>
                <c:manualLayout>
                  <c:x val="-0.36584590917763948"/>
                  <c:y val="-6.287187362767329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9484683213050159"/>
                      <c:h val="7.3117205824295761E-2"/>
                    </c:manualLayout>
                  </c15:layout>
                </c:ext>
                <c:ext xmlns:c16="http://schemas.microsoft.com/office/drawing/2014/chart" uri="{C3380CC4-5D6E-409C-BE32-E72D297353CC}">
                  <c16:uniqueId val="{00000005-93FB-44E6-B2BF-02341A0AD241}"/>
                </c:ext>
              </c:extLst>
            </c:dLbl>
            <c:dLbl>
              <c:idx val="10"/>
              <c:layout>
                <c:manualLayout>
                  <c:x val="-5.3538173036825731E-2"/>
                  <c:y val="-4.8221059386827419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6.3468289661159707E-2"/>
                    </c:manualLayout>
                  </c15:layout>
                </c:ext>
                <c:ext xmlns:c16="http://schemas.microsoft.com/office/drawing/2014/chart" uri="{C3380CC4-5D6E-409C-BE32-E72D297353CC}">
                  <c16:uniqueId val="{00000005-3023-4AEC-81FA-D4A249D5B7A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Owner / Director/ Manager</c:v>
                </c:pt>
                <c:pt idx="1">
                  <c:v>Project manager</c:v>
                </c:pt>
                <c:pt idx="2">
                  <c:v>Calculator</c:v>
                </c:pt>
                <c:pt idx="3">
                  <c:v>Buyer/purchaser</c:v>
                </c:pt>
                <c:pt idx="4">
                  <c:v>Installer</c:v>
                </c:pt>
                <c:pt idx="5">
                  <c:v>Engineer/designer</c:v>
                </c:pt>
                <c:pt idx="6">
                  <c:v>Senior buyer/ Senior purchaser</c:v>
                </c:pt>
                <c:pt idx="8">
                  <c:v>xxxx</c:v>
                </c:pt>
                <c:pt idx="9">
                  <c:v>xxxx</c:v>
                </c:pt>
                <c:pt idx="10">
                  <c:v>xxxx</c:v>
                </c:pt>
              </c:strCache>
            </c:strRef>
          </c:cat>
          <c:val>
            <c:numRef>
              <c:f>Sheet1!$B$2:$B$12</c:f>
              <c:numCache>
                <c:formatCode>0%</c:formatCode>
                <c:ptCount val="11"/>
                <c:pt idx="0">
                  <c:v>0.47199999999999998</c:v>
                </c:pt>
                <c:pt idx="1">
                  <c:v>9.6000000000000002E-2</c:v>
                </c:pt>
                <c:pt idx="2">
                  <c:v>0.28799999999999998</c:v>
                </c:pt>
                <c:pt idx="3">
                  <c:v>0.04</c:v>
                </c:pt>
                <c:pt idx="4">
                  <c:v>2.4E-2</c:v>
                </c:pt>
                <c:pt idx="5">
                  <c:v>5.6000000000000008E-2</c:v>
                </c:pt>
                <c:pt idx="6">
                  <c:v>2.4E-2</c:v>
                </c:pt>
                <c:pt idx="8">
                  <c:v>0.39200000000000002</c:v>
                </c:pt>
                <c:pt idx="9">
                  <c:v>0.38400000000000001</c:v>
                </c:pt>
                <c:pt idx="10">
                  <c:v>0.22400000000000003</c:v>
                </c:pt>
              </c:numCache>
            </c:numRef>
          </c:val>
          <c:extLst>
            <c:ext xmlns:c16="http://schemas.microsoft.com/office/drawing/2014/chart" uri="{C3380CC4-5D6E-409C-BE32-E72D297353CC}">
              <c16:uniqueId val="{0000000D-93FB-44E6-B2BF-02341A0AD241}"/>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Poland</c:v>
                </c:pt>
              </c:strCache>
            </c:strRef>
          </c:tx>
          <c:spPr>
            <a:solidFill>
              <a:srgbClr val="0A5D7A"/>
            </a:solidFill>
            <a:ln>
              <a:noFill/>
            </a:ln>
            <a:effectLst/>
          </c:spPr>
          <c:invertIfNegative val="0"/>
          <c:dPt>
            <c:idx val="2"/>
            <c:invertIfNegative val="0"/>
            <c:bubble3D val="0"/>
            <c:spPr>
              <a:solidFill>
                <a:srgbClr val="0A5D7A"/>
              </a:solidFill>
              <a:ln>
                <a:noFill/>
              </a:ln>
              <a:effectLst/>
            </c:spPr>
            <c:extLst>
              <c:ext xmlns:c16="http://schemas.microsoft.com/office/drawing/2014/chart" uri="{C3380CC4-5D6E-409C-BE32-E72D297353CC}">
                <c16:uniqueId val="{00000001-7414-4BF5-93ED-BE10B8F89D8D}"/>
              </c:ext>
            </c:extLst>
          </c:dPt>
          <c:dPt>
            <c:idx val="9"/>
            <c:invertIfNegative val="0"/>
            <c:bubble3D val="0"/>
            <c:spPr>
              <a:solidFill>
                <a:srgbClr val="0A5D7A"/>
              </a:solidFill>
              <a:ln>
                <a:noFill/>
              </a:ln>
              <a:effectLst/>
            </c:spPr>
            <c:extLst>
              <c:ext xmlns:c16="http://schemas.microsoft.com/office/drawing/2014/chart" uri="{C3380CC4-5D6E-409C-BE32-E72D297353CC}">
                <c16:uniqueId val="{00000005-7414-4BF5-93ED-BE10B8F89D8D}"/>
              </c:ext>
            </c:extLst>
          </c:dPt>
          <c:dPt>
            <c:idx val="10"/>
            <c:invertIfNegative val="0"/>
            <c:bubble3D val="0"/>
            <c:spPr>
              <a:solidFill>
                <a:srgbClr val="0A5D7A"/>
              </a:solidFill>
              <a:ln>
                <a:noFill/>
              </a:ln>
              <a:effectLst/>
            </c:spPr>
            <c:extLst>
              <c:ext xmlns:c16="http://schemas.microsoft.com/office/drawing/2014/chart" uri="{C3380CC4-5D6E-409C-BE32-E72D297353CC}">
                <c16:uniqueId val="{00000005-8DA3-4025-85F5-40503F20943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6268680298280409"/>
                      <c:h val="7.3117205824295761E-2"/>
                    </c:manualLayout>
                  </c15:layout>
                </c:ext>
                <c:ext xmlns:c16="http://schemas.microsoft.com/office/drawing/2014/chart" uri="{C3380CC4-5D6E-409C-BE32-E72D297353CC}">
                  <c16:uniqueId val="{00000006-7414-4BF5-93ED-BE10B8F89D8D}"/>
                </c:ext>
              </c:extLst>
            </c:dLbl>
            <c:dLbl>
              <c:idx val="1"/>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7414-4BF5-93ED-BE10B8F89D8D}"/>
                </c:ext>
              </c:extLst>
            </c:dLbl>
            <c:dLbl>
              <c:idx val="2"/>
              <c:delete val="1"/>
              <c:extLst>
                <c:ext xmlns:c15="http://schemas.microsoft.com/office/drawing/2012/chart" uri="{CE6537A1-D6FC-4f65-9D91-7224C49458BB}">
                  <c15:layout>
                    <c:manualLayout>
                      <c:w val="0.27423269290707697"/>
                      <c:h val="7.3117195104020719E-2"/>
                    </c:manualLayout>
                  </c15:layout>
                </c:ext>
                <c:ext xmlns:c16="http://schemas.microsoft.com/office/drawing/2014/chart" uri="{C3380CC4-5D6E-409C-BE32-E72D297353CC}">
                  <c16:uniqueId val="{00000001-7414-4BF5-93ED-BE10B8F89D8D}"/>
                </c:ext>
              </c:extLst>
            </c:dLbl>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7414-4BF5-93ED-BE10B8F89D8D}"/>
                </c:ext>
              </c:extLst>
            </c:dLbl>
            <c:dLbl>
              <c:idx val="4"/>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7414-4BF5-93ED-BE10B8F89D8D}"/>
                </c:ext>
              </c:extLst>
            </c:dLbl>
            <c:dLbl>
              <c:idx val="5"/>
              <c:layout>
                <c:manualLayout>
                  <c:x val="-0.33672454476148705"/>
                  <c:y val="3.021666856820196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6195206688774939"/>
                      <c:h val="7.3117313387627877E-2"/>
                    </c:manualLayout>
                  </c15:layout>
                </c:ext>
                <c:ext xmlns:c16="http://schemas.microsoft.com/office/drawing/2014/chart" uri="{C3380CC4-5D6E-409C-BE32-E72D297353CC}">
                  <c16:uniqueId val="{0000000A-7414-4BF5-93ED-BE10B8F89D8D}"/>
                </c:ext>
              </c:extLst>
            </c:dLbl>
            <c:dLbl>
              <c:idx val="6"/>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7414-4BF5-93ED-BE10B8F89D8D}"/>
                </c:ext>
              </c:extLst>
            </c:dLbl>
            <c:dLbl>
              <c:idx val="8"/>
              <c:layout>
                <c:manualLayout>
                  <c:x val="-0.3777838598078635"/>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5098714514016538"/>
                      <c:h val="7.2780232306108389E-2"/>
                    </c:manualLayout>
                  </c15:layout>
                </c:ext>
                <c:ext xmlns:c16="http://schemas.microsoft.com/office/drawing/2014/chart" uri="{C3380CC4-5D6E-409C-BE32-E72D297353CC}">
                  <c16:uniqueId val="{00000003-7414-4BF5-93ED-BE10B8F89D8D}"/>
                </c:ext>
              </c:extLst>
            </c:dLbl>
            <c:dLbl>
              <c:idx val="9"/>
              <c:layout>
                <c:manualLayout>
                  <c:x val="-0.38206320111824932"/>
                  <c:y val="4.8380978921375106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8388191038291747"/>
                      <c:h val="7.3117205824295761E-2"/>
                    </c:manualLayout>
                  </c15:layout>
                </c:ext>
                <c:ext xmlns:c16="http://schemas.microsoft.com/office/drawing/2014/chart" uri="{C3380CC4-5D6E-409C-BE32-E72D297353CC}">
                  <c16:uniqueId val="{00000005-7414-4BF5-93ED-BE10B8F89D8D}"/>
                </c:ext>
              </c:extLst>
            </c:dLbl>
            <c:dLbl>
              <c:idx val="10"/>
              <c:layout>
                <c:manualLayout>
                  <c:x val="-1.0983052720552494E-2"/>
                  <c:y val="1.1396484716300975E-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8DA3-4025-85F5-40503F2094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Owner / Director/ Manager</c:v>
                </c:pt>
                <c:pt idx="1">
                  <c:v>Project manager</c:v>
                </c:pt>
                <c:pt idx="2">
                  <c:v>Calculator</c:v>
                </c:pt>
                <c:pt idx="3">
                  <c:v>Buyer/purchaser</c:v>
                </c:pt>
                <c:pt idx="4">
                  <c:v>Installer</c:v>
                </c:pt>
                <c:pt idx="5">
                  <c:v>Engineer/designer</c:v>
                </c:pt>
                <c:pt idx="6">
                  <c:v>Senior buyer/ Senior purchaser</c:v>
                </c:pt>
                <c:pt idx="8">
                  <c:v>xxxx</c:v>
                </c:pt>
                <c:pt idx="9">
                  <c:v>xxxx</c:v>
                </c:pt>
                <c:pt idx="10">
                  <c:v>xxxx</c:v>
                </c:pt>
              </c:strCache>
            </c:strRef>
          </c:cat>
          <c:val>
            <c:numRef>
              <c:f>Sheet1!$B$2:$B$12</c:f>
              <c:numCache>
                <c:formatCode>0%</c:formatCode>
                <c:ptCount val="11"/>
                <c:pt idx="0">
                  <c:v>0.92248062015503873</c:v>
                </c:pt>
                <c:pt idx="1">
                  <c:v>0</c:v>
                </c:pt>
                <c:pt idx="2">
                  <c:v>7.7519379844961248E-3</c:v>
                </c:pt>
                <c:pt idx="3">
                  <c:v>2.3255813953488372E-2</c:v>
                </c:pt>
                <c:pt idx="4">
                  <c:v>2.3255813953488372E-2</c:v>
                </c:pt>
                <c:pt idx="5">
                  <c:v>1.550387596899225E-2</c:v>
                </c:pt>
                <c:pt idx="6">
                  <c:v>0</c:v>
                </c:pt>
                <c:pt idx="8">
                  <c:v>0.48062015503875971</c:v>
                </c:pt>
                <c:pt idx="9">
                  <c:v>0.29457364341085274</c:v>
                </c:pt>
                <c:pt idx="10">
                  <c:v>0.22480620155038761</c:v>
                </c:pt>
              </c:numCache>
            </c:numRef>
          </c:val>
          <c:extLst>
            <c:ext xmlns:c16="http://schemas.microsoft.com/office/drawing/2014/chart" uri="{C3380CC4-5D6E-409C-BE32-E72D297353CC}">
              <c16:uniqueId val="{0000000D-7414-4BF5-93ED-BE10B8F89D8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Belgium</c:v>
                </c:pt>
              </c:strCache>
            </c:strRef>
          </c:tx>
          <c:spPr>
            <a:solidFill>
              <a:srgbClr val="0A5D7A"/>
            </a:solidFill>
            <a:ln>
              <a:noFill/>
            </a:ln>
            <a:effectLst/>
          </c:spPr>
          <c:invertIfNegative val="0"/>
          <c:dPt>
            <c:idx val="2"/>
            <c:invertIfNegative val="0"/>
            <c:bubble3D val="0"/>
            <c:spPr>
              <a:solidFill>
                <a:srgbClr val="0A5D7A"/>
              </a:solidFill>
              <a:ln>
                <a:noFill/>
              </a:ln>
              <a:effectLst/>
            </c:spPr>
            <c:extLst>
              <c:ext xmlns:c16="http://schemas.microsoft.com/office/drawing/2014/chart" uri="{C3380CC4-5D6E-409C-BE32-E72D297353CC}">
                <c16:uniqueId val="{00000001-A744-4417-AE4E-91D3515B0B3F}"/>
              </c:ext>
            </c:extLst>
          </c:dPt>
          <c:dPt>
            <c:idx val="9"/>
            <c:invertIfNegative val="0"/>
            <c:bubble3D val="0"/>
            <c:spPr>
              <a:solidFill>
                <a:srgbClr val="0A5D7A"/>
              </a:solidFill>
              <a:ln>
                <a:noFill/>
              </a:ln>
              <a:effectLst/>
            </c:spPr>
            <c:extLst>
              <c:ext xmlns:c16="http://schemas.microsoft.com/office/drawing/2014/chart" uri="{C3380CC4-5D6E-409C-BE32-E72D297353CC}">
                <c16:uniqueId val="{00000005-A744-4417-AE4E-91D3515B0B3F}"/>
              </c:ext>
            </c:extLst>
          </c:dPt>
          <c:dPt>
            <c:idx val="10"/>
            <c:invertIfNegative val="0"/>
            <c:bubble3D val="0"/>
            <c:spPr>
              <a:solidFill>
                <a:srgbClr val="0A5D7A"/>
              </a:solidFill>
              <a:ln>
                <a:noFill/>
              </a:ln>
              <a:effectLst/>
            </c:spPr>
            <c:extLst>
              <c:ext xmlns:c16="http://schemas.microsoft.com/office/drawing/2014/chart" uri="{C3380CC4-5D6E-409C-BE32-E72D297353CC}">
                <c16:uniqueId val="{00000005-8BED-457B-AA9E-889900F7F95D}"/>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6268680298280409"/>
                      <c:h val="7.3117205824295761E-2"/>
                    </c:manualLayout>
                  </c15:layout>
                </c:ext>
                <c:ext xmlns:c16="http://schemas.microsoft.com/office/drawing/2014/chart" uri="{C3380CC4-5D6E-409C-BE32-E72D297353CC}">
                  <c16:uniqueId val="{00000006-A744-4417-AE4E-91D3515B0B3F}"/>
                </c:ext>
              </c:extLst>
            </c:dLbl>
            <c:dLbl>
              <c:idx val="1"/>
              <c:layout>
                <c:manualLayout>
                  <c:x val="-4.8255152865686615E-2"/>
                  <c:y val="1.1508576421320696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0786219424488381"/>
                      <c:h val="7.3117195104020719E-2"/>
                    </c:manualLayout>
                  </c15:layout>
                </c:ext>
                <c:ext xmlns:c16="http://schemas.microsoft.com/office/drawing/2014/chart" uri="{C3380CC4-5D6E-409C-BE32-E72D297353CC}">
                  <c16:uniqueId val="{00000007-A744-4417-AE4E-91D3515B0B3F}"/>
                </c:ext>
              </c:extLst>
            </c:dLbl>
            <c:dLbl>
              <c:idx val="2"/>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23269290707697"/>
                      <c:h val="7.3117195104020719E-2"/>
                    </c:manualLayout>
                  </c15:layout>
                </c:ext>
                <c:ext xmlns:c16="http://schemas.microsoft.com/office/drawing/2014/chart" uri="{C3380CC4-5D6E-409C-BE32-E72D297353CC}">
                  <c16:uniqueId val="{00000001-A744-4417-AE4E-91D3515B0B3F}"/>
                </c:ext>
              </c:extLst>
            </c:dLbl>
            <c:dLbl>
              <c:idx val="3"/>
              <c:delete val="1"/>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A744-4417-AE4E-91D3515B0B3F}"/>
                </c:ext>
              </c:extLst>
            </c:dLbl>
            <c:dLbl>
              <c:idx val="4"/>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326777115949296"/>
                      <c:h val="7.3117195104020719E-2"/>
                    </c:manualLayout>
                  </c15:layout>
                </c:ext>
                <c:ext xmlns:c16="http://schemas.microsoft.com/office/drawing/2014/chart" uri="{C3380CC4-5D6E-409C-BE32-E72D297353CC}">
                  <c16:uniqueId val="{00000009-A744-4417-AE4E-91D3515B0B3F}"/>
                </c:ext>
              </c:extLst>
            </c:dLbl>
            <c:dLbl>
              <c:idx val="5"/>
              <c:delete val="1"/>
              <c:extLst>
                <c:ext xmlns:c15="http://schemas.microsoft.com/office/drawing/2012/chart" uri="{CE6537A1-D6FC-4f65-9D91-7224C49458BB}">
                  <c15:layout>
                    <c:manualLayout>
                      <c:w val="0.34002222339258131"/>
                      <c:h val="7.3117313387627877E-2"/>
                    </c:manualLayout>
                  </c15:layout>
                </c:ext>
                <c:ext xmlns:c16="http://schemas.microsoft.com/office/drawing/2014/chart" uri="{C3380CC4-5D6E-409C-BE32-E72D297353CC}">
                  <c16:uniqueId val="{0000000A-A744-4417-AE4E-91D3515B0B3F}"/>
                </c:ext>
              </c:extLst>
            </c:dLbl>
            <c:dLbl>
              <c:idx val="6"/>
              <c:layout>
                <c:manualLayout>
                  <c:x val="-5.3804093973696301E-2"/>
                  <c:y val="2.4302488210255408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B-A744-4417-AE4E-91D3515B0B3F}"/>
                </c:ext>
              </c:extLst>
            </c:dLbl>
            <c:dLbl>
              <c:idx val="8"/>
              <c:layout>
                <c:manualLayout>
                  <c:x val="-0.37437566857962828"/>
                  <c:y val="-3.2158347317240992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6195206688774939"/>
                      <c:h val="7.2780232306108389E-2"/>
                    </c:manualLayout>
                  </c15:layout>
                </c:ext>
                <c:ext xmlns:c16="http://schemas.microsoft.com/office/drawing/2014/chart" uri="{C3380CC4-5D6E-409C-BE32-E72D297353CC}">
                  <c16:uniqueId val="{00000003-A744-4417-AE4E-91D3515B0B3F}"/>
                </c:ext>
              </c:extLst>
            </c:dLbl>
            <c:dLbl>
              <c:idx val="9"/>
              <c:layout>
                <c:manualLayout>
                  <c:x val="-8.0135878691703522E-2"/>
                  <c:y val="1.8994141195014268E-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42774159737325368"/>
                      <c:h val="7.3117205824295761E-2"/>
                    </c:manualLayout>
                  </c15:layout>
                </c:ext>
                <c:ext xmlns:c16="http://schemas.microsoft.com/office/drawing/2014/chart" uri="{C3380CC4-5D6E-409C-BE32-E72D297353CC}">
                  <c16:uniqueId val="{00000005-A744-4417-AE4E-91D3515B0B3F}"/>
                </c:ext>
              </c:extLst>
            </c:dLbl>
            <c:dLbl>
              <c:idx val="10"/>
              <c:layout>
                <c:manualLayout>
                  <c:x val="-4.3933074261875114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8BED-457B-AA9E-889900F7F9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Owner / Director/ Manager</c:v>
                </c:pt>
                <c:pt idx="1">
                  <c:v>Project manager</c:v>
                </c:pt>
                <c:pt idx="2">
                  <c:v>Calculator</c:v>
                </c:pt>
                <c:pt idx="3">
                  <c:v>Buyer/purchaser</c:v>
                </c:pt>
                <c:pt idx="4">
                  <c:v>Installer</c:v>
                </c:pt>
                <c:pt idx="5">
                  <c:v>Engineer/designer</c:v>
                </c:pt>
                <c:pt idx="6">
                  <c:v>Senior buyer/ Senior purchaser</c:v>
                </c:pt>
                <c:pt idx="8">
                  <c:v>xxxx</c:v>
                </c:pt>
                <c:pt idx="9">
                  <c:v>xxxx</c:v>
                </c:pt>
                <c:pt idx="10">
                  <c:v>xxxx</c:v>
                </c:pt>
              </c:strCache>
            </c:strRef>
          </c:cat>
          <c:val>
            <c:numRef>
              <c:f>Sheet1!$B$2:$B$12</c:f>
              <c:numCache>
                <c:formatCode>0%</c:formatCode>
                <c:ptCount val="11"/>
                <c:pt idx="0">
                  <c:v>0.78</c:v>
                </c:pt>
                <c:pt idx="1">
                  <c:v>0.08</c:v>
                </c:pt>
                <c:pt idx="2">
                  <c:v>7.0000000000000007E-2</c:v>
                </c:pt>
                <c:pt idx="3">
                  <c:v>0.01</c:v>
                </c:pt>
                <c:pt idx="4">
                  <c:v>0.01</c:v>
                </c:pt>
                <c:pt idx="5">
                  <c:v>0</c:v>
                </c:pt>
                <c:pt idx="6">
                  <c:v>0.01</c:v>
                </c:pt>
                <c:pt idx="8">
                  <c:v>0.62</c:v>
                </c:pt>
                <c:pt idx="9">
                  <c:v>0.17</c:v>
                </c:pt>
                <c:pt idx="10">
                  <c:v>0.21</c:v>
                </c:pt>
              </c:numCache>
            </c:numRef>
          </c:val>
          <c:extLst>
            <c:ext xmlns:c16="http://schemas.microsoft.com/office/drawing/2014/chart" uri="{C3380CC4-5D6E-409C-BE32-E72D297353CC}">
              <c16:uniqueId val="{0000000D-A744-4417-AE4E-91D3515B0B3F}"/>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68477043792091E-3"/>
          <c:y val="0"/>
          <c:w val="0.98720774541708423"/>
          <c:h val="1"/>
        </c:manualLayout>
      </c:layout>
      <c:barChart>
        <c:barDir val="bar"/>
        <c:grouping val="clustered"/>
        <c:varyColors val="0"/>
        <c:ser>
          <c:idx val="0"/>
          <c:order val="0"/>
          <c:tx>
            <c:strRef>
              <c:f>Sheet1!$B$1</c:f>
              <c:strCache>
                <c:ptCount val="1"/>
                <c:pt idx="0">
                  <c:v>The Netherlands</c:v>
                </c:pt>
              </c:strCache>
            </c:strRef>
          </c:tx>
          <c:spPr>
            <a:solidFill>
              <a:srgbClr val="0A5D7A"/>
            </a:solidFill>
            <a:ln>
              <a:noFill/>
            </a:ln>
            <a:effectLst/>
          </c:spPr>
          <c:invertIfNegative val="0"/>
          <c:dPt>
            <c:idx val="2"/>
            <c:invertIfNegative val="0"/>
            <c:bubble3D val="0"/>
            <c:spPr>
              <a:solidFill>
                <a:srgbClr val="0A5D7A"/>
              </a:solidFill>
              <a:ln>
                <a:noFill/>
              </a:ln>
              <a:effectLst/>
            </c:spPr>
            <c:extLst>
              <c:ext xmlns:c16="http://schemas.microsoft.com/office/drawing/2014/chart" uri="{C3380CC4-5D6E-409C-BE32-E72D297353CC}">
                <c16:uniqueId val="{00000001-95E1-4F7E-BB49-C0FC1457476D}"/>
              </c:ext>
            </c:extLst>
          </c:dPt>
          <c:dPt>
            <c:idx val="9"/>
            <c:invertIfNegative val="0"/>
            <c:bubble3D val="0"/>
            <c:spPr>
              <a:solidFill>
                <a:srgbClr val="0A5D7A"/>
              </a:solidFill>
              <a:ln>
                <a:noFill/>
              </a:ln>
              <a:effectLst/>
            </c:spPr>
            <c:extLst>
              <c:ext xmlns:c16="http://schemas.microsoft.com/office/drawing/2014/chart" uri="{C3380CC4-5D6E-409C-BE32-E72D297353CC}">
                <c16:uniqueId val="{00000005-95E1-4F7E-BB49-C0FC1457476D}"/>
              </c:ext>
            </c:extLst>
          </c:dPt>
          <c:dPt>
            <c:idx val="10"/>
            <c:invertIfNegative val="0"/>
            <c:bubble3D val="0"/>
            <c:spPr>
              <a:solidFill>
                <a:srgbClr val="0A5D7A"/>
              </a:solidFill>
              <a:ln>
                <a:noFill/>
              </a:ln>
              <a:effectLst/>
            </c:spPr>
            <c:extLst>
              <c:ext xmlns:c16="http://schemas.microsoft.com/office/drawing/2014/chart" uri="{C3380CC4-5D6E-409C-BE32-E72D297353CC}">
                <c16:uniqueId val="{00000005-67BD-4C8B-9899-EDEA7D6260A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38461664647797217"/>
                      <c:h val="7.3117205824295761E-2"/>
                    </c:manualLayout>
                  </c15:layout>
                </c:ext>
                <c:ext xmlns:c16="http://schemas.microsoft.com/office/drawing/2014/chart" uri="{C3380CC4-5D6E-409C-BE32-E72D297353CC}">
                  <c16:uniqueId val="{00000006-95E1-4F7E-BB49-C0FC1457476D}"/>
                </c:ext>
              </c:extLst>
            </c:dLbl>
            <c:dLbl>
              <c:idx val="1"/>
              <c:layout>
                <c:manualLayout>
                  <c:x val="-3.8431619035449491E-2"/>
                  <c:y val="1.2908763088268309E-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6268680298280409"/>
                      <c:h val="7.3117208406048351E-2"/>
                    </c:manualLayout>
                  </c15:layout>
                </c:ext>
                <c:ext xmlns:c16="http://schemas.microsoft.com/office/drawing/2014/chart" uri="{C3380CC4-5D6E-409C-BE32-E72D297353CC}">
                  <c16:uniqueId val="{00000007-95E1-4F7E-BB49-C0FC1457476D}"/>
                </c:ext>
              </c:extLst>
            </c:dLbl>
            <c:dLbl>
              <c:idx val="2"/>
              <c:layout>
                <c:manualLayout>
                  <c:x val="-1.0964921747584039E-2"/>
                  <c:y val="5.2490789790177441E-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90573016449973"/>
                      <c:h val="7.3117313387627877E-2"/>
                    </c:manualLayout>
                  </c15:layout>
                </c:ext>
                <c:ext xmlns:c16="http://schemas.microsoft.com/office/drawing/2014/chart" uri="{C3380CC4-5D6E-409C-BE32-E72D297353CC}">
                  <c16:uniqueId val="{00000001-95E1-4F7E-BB49-C0FC1457476D}"/>
                </c:ext>
              </c:extLst>
            </c:dLbl>
            <c:dLbl>
              <c:idx val="3"/>
              <c:delete val="1"/>
              <c:extLst>
                <c:ext xmlns:c15="http://schemas.microsoft.com/office/drawing/2012/chart" uri="{CE6537A1-D6FC-4f65-9D91-7224C49458BB}">
                  <c15:layout>
                    <c:manualLayout>
                      <c:w val="0.28519761465466104"/>
                      <c:h val="7.3117195104020719E-2"/>
                    </c:manualLayout>
                  </c15:layout>
                </c:ext>
                <c:ext xmlns:c16="http://schemas.microsoft.com/office/drawing/2014/chart" uri="{C3380CC4-5D6E-409C-BE32-E72D297353CC}">
                  <c16:uniqueId val="{00000008-95E1-4F7E-BB49-C0FC1457476D}"/>
                </c:ext>
              </c:extLst>
            </c:dLbl>
            <c:dLbl>
              <c:idx val="4"/>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4002222339258131"/>
                      <c:h val="7.3117313387627877E-2"/>
                    </c:manualLayout>
                  </c15:layout>
                </c:ext>
                <c:ext xmlns:c16="http://schemas.microsoft.com/office/drawing/2014/chart" uri="{C3380CC4-5D6E-409C-BE32-E72D297353CC}">
                  <c16:uniqueId val="{00000009-95E1-4F7E-BB49-C0FC1457476D}"/>
                </c:ext>
              </c:extLst>
            </c:dLbl>
            <c:dLbl>
              <c:idx val="5"/>
              <c:layout>
                <c:manualLayout>
                  <c:x val="-3.2894333552919569E-2"/>
                  <c:y val="-5.5943960633741437E-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1677667562566961"/>
                      <c:h val="7.3117313387627877E-2"/>
                    </c:manualLayout>
                  </c15:layout>
                </c:ext>
                <c:ext xmlns:c16="http://schemas.microsoft.com/office/drawing/2014/chart" uri="{C3380CC4-5D6E-409C-BE32-E72D297353CC}">
                  <c16:uniqueId val="{0000000A-95E1-4F7E-BB49-C0FC1457476D}"/>
                </c:ext>
              </c:extLst>
            </c:dLbl>
            <c:dLbl>
              <c:idx val="7"/>
              <c:layout>
                <c:manualLayout>
                  <c:x val="-3.2894765242752151E-2"/>
                  <c:y val="-1.1508576421320696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A5D7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90573016449973"/>
                      <c:h val="7.3117195104020719E-2"/>
                    </c:manualLayout>
                  </c15:layout>
                </c:ext>
                <c:ext xmlns:c16="http://schemas.microsoft.com/office/drawing/2014/chart" uri="{C3380CC4-5D6E-409C-BE32-E72D297353CC}">
                  <c16:uniqueId val="{0000000C-95E1-4F7E-BB49-C0FC1457476D}"/>
                </c:ext>
              </c:extLst>
            </c:dLbl>
            <c:dLbl>
              <c:idx val="8"/>
              <c:layout>
                <c:manualLayout>
                  <c:x val="-0.38937645857202186"/>
                  <c:y val="-3.071950256612712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5098714514016538"/>
                      <c:h val="7.2780232306108389E-2"/>
                    </c:manualLayout>
                  </c15:layout>
                </c:ext>
                <c:ext xmlns:c16="http://schemas.microsoft.com/office/drawing/2014/chart" uri="{C3380CC4-5D6E-409C-BE32-E72D297353CC}">
                  <c16:uniqueId val="{00000003-95E1-4F7E-BB49-C0FC1457476D}"/>
                </c:ext>
              </c:extLst>
            </c:dLbl>
            <c:dLbl>
              <c:idx val="9"/>
              <c:layout>
                <c:manualLayout>
                  <c:x val="-1.1405245376817738E-2"/>
                  <c:y val="1.0413000422767818E-6"/>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205824295761E-2"/>
                    </c:manualLayout>
                  </c15:layout>
                </c:ext>
                <c:ext xmlns:c16="http://schemas.microsoft.com/office/drawing/2014/chart" uri="{C3380CC4-5D6E-409C-BE32-E72D297353CC}">
                  <c16:uniqueId val="{00000005-95E1-4F7E-BB49-C0FC1457476D}"/>
                </c:ext>
              </c:extLst>
            </c:dLbl>
            <c:dLbl>
              <c:idx val="10"/>
              <c:layout>
                <c:manualLayout>
                  <c:x val="-0.35463319746615335"/>
                  <c:y val="1.1396484716300975E-6"/>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4002222339258131"/>
                      <c:h val="7.3117195104020719E-2"/>
                    </c:manualLayout>
                  </c15:layout>
                </c:ext>
                <c:ext xmlns:c16="http://schemas.microsoft.com/office/drawing/2014/chart" uri="{C3380CC4-5D6E-409C-BE32-E72D297353CC}">
                  <c16:uniqueId val="{00000005-67BD-4C8B-9899-EDEA7D6260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A5D7A"/>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Owner / Director/ Manager</c:v>
                </c:pt>
                <c:pt idx="1">
                  <c:v>Project manager</c:v>
                </c:pt>
                <c:pt idx="2">
                  <c:v>Calculator</c:v>
                </c:pt>
                <c:pt idx="3">
                  <c:v>Buyer/purchaser</c:v>
                </c:pt>
                <c:pt idx="4">
                  <c:v>Installer</c:v>
                </c:pt>
                <c:pt idx="5">
                  <c:v>Engineer/designer</c:v>
                </c:pt>
                <c:pt idx="6">
                  <c:v>Senior buyer/ Senior purchaser</c:v>
                </c:pt>
                <c:pt idx="8">
                  <c:v>xxxx</c:v>
                </c:pt>
                <c:pt idx="9">
                  <c:v>xxxx</c:v>
                </c:pt>
                <c:pt idx="10">
                  <c:v>xxxx</c:v>
                </c:pt>
              </c:strCache>
            </c:strRef>
          </c:cat>
          <c:val>
            <c:numRef>
              <c:f>Sheet1!$B$2:$B$12</c:f>
              <c:numCache>
                <c:formatCode>0%</c:formatCode>
                <c:ptCount val="11"/>
                <c:pt idx="0">
                  <c:v>0.64</c:v>
                </c:pt>
                <c:pt idx="1">
                  <c:v>0.14000000000000001</c:v>
                </c:pt>
                <c:pt idx="2">
                  <c:v>0.04</c:v>
                </c:pt>
                <c:pt idx="3">
                  <c:v>0.01</c:v>
                </c:pt>
                <c:pt idx="4">
                  <c:v>0.02</c:v>
                </c:pt>
                <c:pt idx="5">
                  <c:v>0.01</c:v>
                </c:pt>
                <c:pt idx="6">
                  <c:v>0.01</c:v>
                </c:pt>
                <c:pt idx="8">
                  <c:v>0.49</c:v>
                </c:pt>
                <c:pt idx="9">
                  <c:v>0.18</c:v>
                </c:pt>
                <c:pt idx="10">
                  <c:v>0.33</c:v>
                </c:pt>
              </c:numCache>
            </c:numRef>
          </c:val>
          <c:extLst>
            <c:ext xmlns:c16="http://schemas.microsoft.com/office/drawing/2014/chart" uri="{C3380CC4-5D6E-409C-BE32-E72D297353CC}">
              <c16:uniqueId val="{0000000D-95E1-4F7E-BB49-C0FC1457476D}"/>
            </c:ext>
          </c:extLst>
        </c:ser>
        <c:dLbls>
          <c:showLegendKey val="0"/>
          <c:showVal val="0"/>
          <c:showCatName val="0"/>
          <c:showSerName val="0"/>
          <c:showPercent val="0"/>
          <c:showBubbleSize val="0"/>
        </c:dLbls>
        <c:gapWidth val="40"/>
        <c:axId val="823164112"/>
        <c:axId val="770045800"/>
      </c:barChart>
      <c:catAx>
        <c:axId val="823164112"/>
        <c:scaling>
          <c:orientation val="maxMin"/>
        </c:scaling>
        <c:delete val="1"/>
        <c:axPos val="l"/>
        <c:numFmt formatCode="General" sourceLinked="1"/>
        <c:majorTickMark val="out"/>
        <c:minorTickMark val="none"/>
        <c:tickLblPos val="nextTo"/>
        <c:crossAx val="770045800"/>
        <c:crosses val="autoZero"/>
        <c:auto val="1"/>
        <c:lblAlgn val="ctr"/>
        <c:lblOffset val="100"/>
        <c:noMultiLvlLbl val="0"/>
      </c:catAx>
      <c:valAx>
        <c:axId val="770045800"/>
        <c:scaling>
          <c:orientation val="minMax"/>
          <c:max val="1"/>
          <c:min val="0"/>
        </c:scaling>
        <c:delete val="1"/>
        <c:axPos val="t"/>
        <c:numFmt formatCode="0%" sourceLinked="1"/>
        <c:majorTickMark val="out"/>
        <c:minorTickMark val="none"/>
        <c:tickLblPos val="nextTo"/>
        <c:crossAx val="82316411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1D9E-4BC2-A795-7A21E412F237}"/>
              </c:ext>
            </c:extLst>
          </c:dPt>
          <c:dPt>
            <c:idx val="1"/>
            <c:bubble3D val="0"/>
            <c:spPr>
              <a:solidFill>
                <a:srgbClr val="B9C6CF"/>
              </a:solidFill>
              <a:ln w="19050">
                <a:noFill/>
              </a:ln>
              <a:effectLst/>
            </c:spPr>
            <c:extLst>
              <c:ext xmlns:c16="http://schemas.microsoft.com/office/drawing/2014/chart" uri="{C3380CC4-5D6E-409C-BE32-E72D297353CC}">
                <c16:uniqueId val="{00000003-1D9E-4BC2-A795-7A21E412F237}"/>
              </c:ext>
            </c:extLst>
          </c:dPt>
          <c:cat>
            <c:numRef>
              <c:f>Blad1!$A$2:$A$3</c:f>
              <c:numCache>
                <c:formatCode>General</c:formatCode>
                <c:ptCount val="2"/>
              </c:numCache>
            </c:numRef>
          </c:cat>
          <c:val>
            <c:numRef>
              <c:f>Blad1!$B$2:$B$3</c:f>
              <c:numCache>
                <c:formatCode>General</c:formatCode>
                <c:ptCount val="2"/>
                <c:pt idx="0">
                  <c:v>70</c:v>
                </c:pt>
                <c:pt idx="1">
                  <c:v>30</c:v>
                </c:pt>
              </c:numCache>
            </c:numRef>
          </c:val>
          <c:extLst>
            <c:ext xmlns:c16="http://schemas.microsoft.com/office/drawing/2014/chart" uri="{C3380CC4-5D6E-409C-BE32-E72D297353CC}">
              <c16:uniqueId val="{00000004-1D9E-4BC2-A795-7A21E412F2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1">
                <a:lumMod val="20000"/>
                <a:lumOff val="8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77DE-4BD7-AA3E-18FCBF0B4711}"/>
              </c:ext>
            </c:extLst>
          </c:dPt>
          <c:dPt>
            <c:idx val="1"/>
            <c:bubble3D val="0"/>
            <c:spPr>
              <a:solidFill>
                <a:srgbClr val="B9C6CF"/>
              </a:solidFill>
              <a:ln w="19050">
                <a:noFill/>
              </a:ln>
              <a:effectLst/>
            </c:spPr>
            <c:extLst>
              <c:ext xmlns:c16="http://schemas.microsoft.com/office/drawing/2014/chart" uri="{C3380CC4-5D6E-409C-BE32-E72D297353CC}">
                <c16:uniqueId val="{00000003-77DE-4BD7-AA3E-18FCBF0B4711}"/>
              </c:ext>
            </c:extLst>
          </c:dPt>
          <c:cat>
            <c:numRef>
              <c:f>Blad1!$A$2:$A$3</c:f>
              <c:numCache>
                <c:formatCode>General</c:formatCode>
                <c:ptCount val="2"/>
              </c:numCache>
            </c:numRef>
          </c:cat>
          <c:val>
            <c:numRef>
              <c:f>Blad1!$B$2:$B$3</c:f>
              <c:numCache>
                <c:formatCode>General</c:formatCode>
                <c:ptCount val="2"/>
                <c:pt idx="0">
                  <c:v>90</c:v>
                </c:pt>
                <c:pt idx="1">
                  <c:v>10</c:v>
                </c:pt>
              </c:numCache>
            </c:numRef>
          </c:val>
          <c:extLst>
            <c:ext xmlns:c16="http://schemas.microsoft.com/office/drawing/2014/chart" uri="{C3380CC4-5D6E-409C-BE32-E72D297353CC}">
              <c16:uniqueId val="{00000004-77DE-4BD7-AA3E-18FCBF0B47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482343120133E-2"/>
          <c:y val="0"/>
          <c:w val="0.95638503531375973"/>
          <c:h val="1"/>
        </c:manualLayout>
      </c:layout>
      <c:doughnutChart>
        <c:varyColors val="1"/>
        <c:ser>
          <c:idx val="0"/>
          <c:order val="0"/>
          <c:tx>
            <c:strRef>
              <c:f>Blad1!$B$1</c:f>
              <c:strCache>
                <c:ptCount val="1"/>
                <c:pt idx="0">
                  <c:v>Kolom1</c:v>
                </c:pt>
              </c:strCache>
            </c:strRef>
          </c:tx>
          <c:spPr>
            <a:solidFill>
              <a:schemeClr val="accent1">
                <a:lumMod val="20000"/>
                <a:lumOff val="8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CDE4-4CE0-A63C-39551639E9D7}"/>
              </c:ext>
            </c:extLst>
          </c:dPt>
          <c:dPt>
            <c:idx val="1"/>
            <c:bubble3D val="0"/>
            <c:spPr>
              <a:solidFill>
                <a:srgbClr val="B9C6CF"/>
              </a:solidFill>
              <a:ln w="19050">
                <a:noFill/>
              </a:ln>
              <a:effectLst/>
            </c:spPr>
            <c:extLst>
              <c:ext xmlns:c16="http://schemas.microsoft.com/office/drawing/2014/chart" uri="{C3380CC4-5D6E-409C-BE32-E72D297353CC}">
                <c16:uniqueId val="{00000003-CDE4-4CE0-A63C-39551639E9D7}"/>
              </c:ext>
            </c:extLst>
          </c:dPt>
          <c:cat>
            <c:numRef>
              <c:f>Blad1!$A$2:$A$3</c:f>
              <c:numCache>
                <c:formatCode>General</c:formatCode>
                <c:ptCount val="2"/>
              </c:numCache>
            </c:numRef>
          </c:cat>
          <c:val>
            <c:numRef>
              <c:f>Blad1!$B$2:$B$3</c:f>
              <c:numCache>
                <c:formatCode>General</c:formatCode>
                <c:ptCount val="2"/>
                <c:pt idx="0">
                  <c:v>70</c:v>
                </c:pt>
                <c:pt idx="1">
                  <c:v>30</c:v>
                </c:pt>
              </c:numCache>
            </c:numRef>
          </c:val>
          <c:extLst>
            <c:ext xmlns:c16="http://schemas.microsoft.com/office/drawing/2014/chart" uri="{C3380CC4-5D6E-409C-BE32-E72D297353CC}">
              <c16:uniqueId val="{00000004-CDE4-4CE0-A63C-39551639E9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903310843145743"/>
        </c:manualLayout>
      </c:layout>
      <c:barChart>
        <c:barDir val="bar"/>
        <c:grouping val="percentStacked"/>
        <c:varyColors val="0"/>
        <c:ser>
          <c:idx val="0"/>
          <c:order val="0"/>
          <c:tx>
            <c:strRef>
              <c:f>Sheet1!$B$1</c:f>
              <c:strCache>
                <c:ptCount val="1"/>
                <c:pt idx="0">
                  <c:v>Strongly agree</c:v>
                </c:pt>
              </c:strCache>
            </c:strRef>
          </c:tx>
          <c:spPr>
            <a:solidFill>
              <a:srgbClr val="497C9B"/>
            </a:solidFill>
            <a:ln w="19050">
              <a:solidFill>
                <a:sysClr val="window" lastClr="FFFFFF"/>
              </a:solid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2-0BFF-4C8D-A7CA-97F48968E528}"/>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3-0BFF-4C8D-A7CA-97F48968E528}"/>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30676686094920902"/>
                      <c:h val="9.4791975497876602E-2"/>
                    </c:manualLayout>
                  </c15:layout>
                </c:ext>
                <c:ext xmlns:c16="http://schemas.microsoft.com/office/drawing/2014/chart" uri="{C3380CC4-5D6E-409C-BE32-E72D297353CC}">
                  <c16:uniqueId val="{00000004-0BFF-4C8D-A7CA-97F48968E528}"/>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HVAC </c:v>
                </c:pt>
                <c:pt idx="1">
                  <c:v>Electrical Installations</c:v>
                </c:pt>
                <c:pt idx="2">
                  <c:v>Sanitary installations</c:v>
                </c:pt>
              </c:strCache>
            </c:strRef>
          </c:cat>
          <c:val>
            <c:numRef>
              <c:f>Sheet1!$B$2:$B$4</c:f>
              <c:numCache>
                <c:formatCode>0%</c:formatCode>
                <c:ptCount val="3"/>
                <c:pt idx="0">
                  <c:v>0.5</c:v>
                </c:pt>
                <c:pt idx="1">
                  <c:v>0.5</c:v>
                </c:pt>
                <c:pt idx="2">
                  <c:v>0.5</c:v>
                </c:pt>
              </c:numCache>
            </c:numRef>
          </c:val>
          <c:extLst>
            <c:ext xmlns:c16="http://schemas.microsoft.com/office/drawing/2014/chart" uri="{C3380CC4-5D6E-409C-BE32-E72D297353CC}">
              <c16:uniqueId val="{0000000A-0BFF-4C8D-A7CA-97F48968E528}"/>
            </c:ext>
          </c:extLst>
        </c:ser>
        <c:ser>
          <c:idx val="1"/>
          <c:order val="1"/>
          <c:tx>
            <c:strRef>
              <c:f>Sheet1!$C$1</c:f>
              <c:strCache>
                <c:ptCount val="1"/>
                <c:pt idx="0">
                  <c:v>other</c:v>
                </c:pt>
              </c:strCache>
            </c:strRef>
          </c:tx>
          <c:spPr>
            <a:solidFill>
              <a:sysClr val="window" lastClr="FFFFFF">
                <a:lumMod val="65000"/>
              </a:sysClr>
            </a:solidFill>
            <a:ln w="19050">
              <a:solidFill>
                <a:sysClr val="window" lastClr="FFFFFF"/>
              </a:solidFill>
            </a:ln>
            <a:effectLst/>
          </c:spPr>
          <c:invertIfNegative val="0"/>
          <c:cat>
            <c:strRef>
              <c:f>Sheet1!$A$2:$A$4</c:f>
              <c:strCache>
                <c:ptCount val="3"/>
                <c:pt idx="0">
                  <c:v>HVAC </c:v>
                </c:pt>
                <c:pt idx="1">
                  <c:v>Electrical Installations</c:v>
                </c:pt>
                <c:pt idx="2">
                  <c:v>Sanitary installations</c:v>
                </c:pt>
              </c:strCache>
            </c:strRef>
          </c:cat>
          <c:val>
            <c:numRef>
              <c:f>Sheet1!$C$2:$C$4</c:f>
              <c:numCache>
                <c:formatCode>0%</c:formatCode>
                <c:ptCount val="3"/>
                <c:pt idx="0">
                  <c:v>0.5</c:v>
                </c:pt>
                <c:pt idx="1">
                  <c:v>0.5</c:v>
                </c:pt>
                <c:pt idx="2">
                  <c:v>0.5</c:v>
                </c:pt>
              </c:numCache>
            </c:numRef>
          </c:val>
          <c:extLst>
            <c:ext xmlns:c16="http://schemas.microsoft.com/office/drawing/2014/chart" uri="{C3380CC4-5D6E-409C-BE32-E72D297353CC}">
              <c16:uniqueId val="{0000000B-0BFF-4C8D-A7CA-97F48968E528}"/>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903310843145743"/>
        </c:manualLayout>
      </c:layout>
      <c:barChart>
        <c:barDir val="bar"/>
        <c:grouping val="percentStacked"/>
        <c:varyColors val="0"/>
        <c:ser>
          <c:idx val="0"/>
          <c:order val="0"/>
          <c:tx>
            <c:strRef>
              <c:f>Sheet1!$B$1</c:f>
              <c:strCache>
                <c:ptCount val="1"/>
                <c:pt idx="0">
                  <c:v>Strongly agree</c:v>
                </c:pt>
              </c:strCache>
            </c:strRef>
          </c:tx>
          <c:spPr>
            <a:solidFill>
              <a:srgbClr val="497C9B"/>
            </a:solidFill>
            <a:ln w="19050">
              <a:solidFill>
                <a:sysClr val="window" lastClr="FFFFFF"/>
              </a:solid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0-DF8E-4813-8644-FBA0401B48DB}"/>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1-DF8E-4813-8644-FBA0401B48DB}"/>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30676686094920902"/>
                      <c:h val="9.4791975497876602E-2"/>
                    </c:manualLayout>
                  </c15:layout>
                </c:ext>
                <c:ext xmlns:c16="http://schemas.microsoft.com/office/drawing/2014/chart" uri="{C3380CC4-5D6E-409C-BE32-E72D297353CC}">
                  <c16:uniqueId val="{00000002-DF8E-4813-8644-FBA0401B48DB}"/>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HVAC </c:v>
                </c:pt>
                <c:pt idx="1">
                  <c:v>Electrical Installations</c:v>
                </c:pt>
                <c:pt idx="2">
                  <c:v>Sanitary installations</c:v>
                </c:pt>
              </c:strCache>
            </c:strRef>
          </c:cat>
          <c:val>
            <c:numRef>
              <c:f>Sheet1!$B$2:$B$4</c:f>
              <c:numCache>
                <c:formatCode>0%</c:formatCode>
                <c:ptCount val="3"/>
                <c:pt idx="0">
                  <c:v>0.5</c:v>
                </c:pt>
                <c:pt idx="1">
                  <c:v>0.5</c:v>
                </c:pt>
                <c:pt idx="2">
                  <c:v>0.5</c:v>
                </c:pt>
              </c:numCache>
            </c:numRef>
          </c:val>
          <c:extLst>
            <c:ext xmlns:c16="http://schemas.microsoft.com/office/drawing/2014/chart" uri="{C3380CC4-5D6E-409C-BE32-E72D297353CC}">
              <c16:uniqueId val="{00000003-DF8E-4813-8644-FBA0401B48DB}"/>
            </c:ext>
          </c:extLst>
        </c:ser>
        <c:ser>
          <c:idx val="1"/>
          <c:order val="1"/>
          <c:tx>
            <c:strRef>
              <c:f>Sheet1!$C$1</c:f>
              <c:strCache>
                <c:ptCount val="1"/>
                <c:pt idx="0">
                  <c:v>other</c:v>
                </c:pt>
              </c:strCache>
            </c:strRef>
          </c:tx>
          <c:spPr>
            <a:solidFill>
              <a:sysClr val="window" lastClr="FFFFFF">
                <a:lumMod val="65000"/>
              </a:sysClr>
            </a:solidFill>
            <a:ln w="19050">
              <a:solidFill>
                <a:sysClr val="window" lastClr="FFFFFF"/>
              </a:solidFill>
            </a:ln>
            <a:effectLst/>
          </c:spPr>
          <c:invertIfNegative val="0"/>
          <c:cat>
            <c:strRef>
              <c:f>Sheet1!$A$2:$A$4</c:f>
              <c:strCache>
                <c:ptCount val="3"/>
                <c:pt idx="0">
                  <c:v>HVAC </c:v>
                </c:pt>
                <c:pt idx="1">
                  <c:v>Electrical Installations</c:v>
                </c:pt>
                <c:pt idx="2">
                  <c:v>Sanitary installations</c:v>
                </c:pt>
              </c:strCache>
            </c:strRef>
          </c:cat>
          <c:val>
            <c:numRef>
              <c:f>Sheet1!$C$2:$C$4</c:f>
              <c:numCache>
                <c:formatCode>0%</c:formatCode>
                <c:ptCount val="3"/>
                <c:pt idx="0">
                  <c:v>0.5</c:v>
                </c:pt>
                <c:pt idx="1">
                  <c:v>0.5</c:v>
                </c:pt>
                <c:pt idx="2">
                  <c:v>0.5</c:v>
                </c:pt>
              </c:numCache>
            </c:numRef>
          </c:val>
          <c:extLst>
            <c:ext xmlns:c16="http://schemas.microsoft.com/office/drawing/2014/chart" uri="{C3380CC4-5D6E-409C-BE32-E72D297353CC}">
              <c16:uniqueId val="{00000004-DF8E-4813-8644-FBA0401B48DB}"/>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903310843145743"/>
        </c:manualLayout>
      </c:layout>
      <c:barChart>
        <c:barDir val="bar"/>
        <c:grouping val="percentStacked"/>
        <c:varyColors val="0"/>
        <c:ser>
          <c:idx val="0"/>
          <c:order val="0"/>
          <c:tx>
            <c:strRef>
              <c:f>Sheet1!$B$1</c:f>
              <c:strCache>
                <c:ptCount val="1"/>
                <c:pt idx="0">
                  <c:v>Strongly agree</c:v>
                </c:pt>
              </c:strCache>
            </c:strRef>
          </c:tx>
          <c:spPr>
            <a:solidFill>
              <a:srgbClr val="497C9B"/>
            </a:solidFill>
            <a:ln w="19050">
              <a:solidFill>
                <a:sysClr val="window" lastClr="FFFFFF"/>
              </a:solid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0-104E-4FAE-B3DD-1E09A5642B50}"/>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504329725228971"/>
                      <c:h val="9.4791975497876602E-2"/>
                    </c:manualLayout>
                  </c15:layout>
                </c:ext>
                <c:ext xmlns:c16="http://schemas.microsoft.com/office/drawing/2014/chart" uri="{C3380CC4-5D6E-409C-BE32-E72D297353CC}">
                  <c16:uniqueId val="{00000001-104E-4FAE-B3DD-1E09A5642B50}"/>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30676686094920902"/>
                      <c:h val="9.4791975497876602E-2"/>
                    </c:manualLayout>
                  </c15:layout>
                </c:ext>
                <c:ext xmlns:c16="http://schemas.microsoft.com/office/drawing/2014/chart" uri="{C3380CC4-5D6E-409C-BE32-E72D297353CC}">
                  <c16:uniqueId val="{00000002-104E-4FAE-B3DD-1E09A5642B50}"/>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HVAC </c:v>
                </c:pt>
                <c:pt idx="1">
                  <c:v>Electrical Installations</c:v>
                </c:pt>
                <c:pt idx="2">
                  <c:v>Sanitary installations</c:v>
                </c:pt>
              </c:strCache>
            </c:strRef>
          </c:cat>
          <c:val>
            <c:numRef>
              <c:f>Sheet1!$B$2:$B$4</c:f>
              <c:numCache>
                <c:formatCode>0%</c:formatCode>
                <c:ptCount val="3"/>
                <c:pt idx="0">
                  <c:v>0.5</c:v>
                </c:pt>
                <c:pt idx="1">
                  <c:v>0.5</c:v>
                </c:pt>
                <c:pt idx="2">
                  <c:v>0.5</c:v>
                </c:pt>
              </c:numCache>
            </c:numRef>
          </c:val>
          <c:extLst>
            <c:ext xmlns:c16="http://schemas.microsoft.com/office/drawing/2014/chart" uri="{C3380CC4-5D6E-409C-BE32-E72D297353CC}">
              <c16:uniqueId val="{00000003-104E-4FAE-B3DD-1E09A5642B50}"/>
            </c:ext>
          </c:extLst>
        </c:ser>
        <c:ser>
          <c:idx val="1"/>
          <c:order val="1"/>
          <c:tx>
            <c:strRef>
              <c:f>Sheet1!$C$1</c:f>
              <c:strCache>
                <c:ptCount val="1"/>
                <c:pt idx="0">
                  <c:v>other</c:v>
                </c:pt>
              </c:strCache>
            </c:strRef>
          </c:tx>
          <c:spPr>
            <a:solidFill>
              <a:sysClr val="window" lastClr="FFFFFF">
                <a:lumMod val="65000"/>
              </a:sysClr>
            </a:solidFill>
            <a:ln w="19050">
              <a:solidFill>
                <a:sysClr val="window" lastClr="FFFFFF"/>
              </a:solidFill>
            </a:ln>
            <a:effectLst/>
          </c:spPr>
          <c:invertIfNegative val="0"/>
          <c:cat>
            <c:strRef>
              <c:f>Sheet1!$A$2:$A$4</c:f>
              <c:strCache>
                <c:ptCount val="3"/>
                <c:pt idx="0">
                  <c:v>HVAC </c:v>
                </c:pt>
                <c:pt idx="1">
                  <c:v>Electrical Installations</c:v>
                </c:pt>
                <c:pt idx="2">
                  <c:v>Sanitary installations</c:v>
                </c:pt>
              </c:strCache>
            </c:strRef>
          </c:cat>
          <c:val>
            <c:numRef>
              <c:f>Sheet1!$C$2:$C$4</c:f>
              <c:numCache>
                <c:formatCode>0%</c:formatCode>
                <c:ptCount val="3"/>
                <c:pt idx="0">
                  <c:v>0.5</c:v>
                </c:pt>
                <c:pt idx="1">
                  <c:v>0.5</c:v>
                </c:pt>
                <c:pt idx="2">
                  <c:v>0.5</c:v>
                </c:pt>
              </c:numCache>
            </c:numRef>
          </c:val>
          <c:extLst>
            <c:ext xmlns:c16="http://schemas.microsoft.com/office/drawing/2014/chart" uri="{C3380CC4-5D6E-409C-BE32-E72D297353CC}">
              <c16:uniqueId val="{00000004-104E-4FAE-B3DD-1E09A5642B50}"/>
            </c:ext>
          </c:extLst>
        </c:ser>
        <c:dLbls>
          <c:showLegendKey val="0"/>
          <c:showVal val="0"/>
          <c:showCatName val="0"/>
          <c:showSerName val="0"/>
          <c:showPercent val="0"/>
          <c:showBubbleSize val="0"/>
        </c:dLbls>
        <c:gapWidth val="50"/>
        <c:overlap val="100"/>
        <c:axId val="1101485080"/>
        <c:axId val="1101488032"/>
      </c:barChart>
      <c:catAx>
        <c:axId val="1101485080"/>
        <c:scaling>
          <c:orientation val="maxMin"/>
        </c:scaling>
        <c:delete val="1"/>
        <c:axPos val="l"/>
        <c:numFmt formatCode="General" sourceLinked="1"/>
        <c:majorTickMark val="out"/>
        <c:minorTickMark val="none"/>
        <c:tickLblPos val="nextTo"/>
        <c:crossAx val="1101488032"/>
        <c:crosses val="autoZero"/>
        <c:auto val="1"/>
        <c:lblAlgn val="ctr"/>
        <c:lblOffset val="100"/>
        <c:noMultiLvlLbl val="0"/>
      </c:catAx>
      <c:valAx>
        <c:axId val="1101488032"/>
        <c:scaling>
          <c:orientation val="minMax"/>
          <c:max val="1"/>
        </c:scaling>
        <c:delete val="1"/>
        <c:axPos val="t"/>
        <c:numFmt formatCode="0%" sourceLinked="1"/>
        <c:majorTickMark val="out"/>
        <c:minorTickMark val="none"/>
        <c:tickLblPos val="nextTo"/>
        <c:crossAx val="1101485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C3735-E59A-49B4-B2BC-307366A0FF55}" type="datetimeFigureOut">
              <a:rPr lang="nl-NL" smtClean="0"/>
              <a:t>17-11-2022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BAAA-6600-4737-96BA-09AB67C0E1E7}" type="slidenum">
              <a:rPr lang="nl-NL" smtClean="0"/>
              <a:t>‹nr.›</a:t>
            </a:fld>
            <a:endParaRPr lang="nl-NL"/>
          </a:p>
        </p:txBody>
      </p:sp>
    </p:spTree>
    <p:extLst>
      <p:ext uri="{BB962C8B-B14F-4D97-AF65-F5344CB8AC3E}">
        <p14:creationId xmlns:p14="http://schemas.microsoft.com/office/powerpoint/2010/main" val="43191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4AA825C1-33C9-452D-BF38-C3EF8B7373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0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44EEBAAA-6600-4737-96BA-09AB67C0E1E7}" type="slidenum">
              <a:rPr lang="nl-NL" smtClean="0"/>
              <a:t>35</a:t>
            </a:fld>
            <a:endParaRPr lang="nl-NL"/>
          </a:p>
        </p:txBody>
      </p:sp>
    </p:spTree>
    <p:extLst>
      <p:ext uri="{BB962C8B-B14F-4D97-AF65-F5344CB8AC3E}">
        <p14:creationId xmlns:p14="http://schemas.microsoft.com/office/powerpoint/2010/main" val="404764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EEBAAA-6600-4737-96BA-09AB67C0E1E7}" type="slidenum">
              <a:rPr lang="nl-NL" smtClean="0"/>
              <a:t>37</a:t>
            </a:fld>
            <a:endParaRPr lang="nl-NL"/>
          </a:p>
        </p:txBody>
      </p:sp>
    </p:spTree>
    <p:extLst>
      <p:ext uri="{BB962C8B-B14F-4D97-AF65-F5344CB8AC3E}">
        <p14:creationId xmlns:p14="http://schemas.microsoft.com/office/powerpoint/2010/main" val="296791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44EEBAAA-6600-4737-96BA-09AB67C0E1E7}" type="slidenum">
              <a:rPr lang="nl-NL" smtClean="0"/>
              <a:t>39</a:t>
            </a:fld>
            <a:endParaRPr lang="nl-NL"/>
          </a:p>
        </p:txBody>
      </p:sp>
    </p:spTree>
    <p:extLst>
      <p:ext uri="{BB962C8B-B14F-4D97-AF65-F5344CB8AC3E}">
        <p14:creationId xmlns:p14="http://schemas.microsoft.com/office/powerpoint/2010/main" val="394458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DDCC9423-E84B-435A-AD11-6047514C31BD}"/>
              </a:ext>
            </a:extLst>
          </p:cNvPr>
          <p:cNvSpPr>
            <a:spLocks noGrp="1"/>
          </p:cNvSpPr>
          <p:nvPr>
            <p:ph type="sldNum" sz="quarter" idx="5"/>
          </p:nvPr>
        </p:nvSpPr>
        <p:spPr/>
        <p:txBody>
          <a:bodyPr/>
          <a:lstStyle/>
          <a:p>
            <a:fld id="{44EEBAAA-6600-4737-96BA-09AB67C0E1E7}" type="slidenum">
              <a:rPr lang="nl-NL" smtClean="0"/>
              <a:t>43</a:t>
            </a:fld>
            <a:endParaRPr lang="nl-NL"/>
          </a:p>
        </p:txBody>
      </p:sp>
    </p:spTree>
    <p:extLst>
      <p:ext uri="{BB962C8B-B14F-4D97-AF65-F5344CB8AC3E}">
        <p14:creationId xmlns:p14="http://schemas.microsoft.com/office/powerpoint/2010/main" val="150733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73EB390E-B6DC-4DD6-8788-8D15AD8D1657}"/>
              </a:ext>
            </a:extLst>
          </p:cNvPr>
          <p:cNvSpPr>
            <a:spLocks noGrp="1"/>
          </p:cNvSpPr>
          <p:nvPr>
            <p:ph type="sldNum" sz="quarter" idx="5"/>
          </p:nvPr>
        </p:nvSpPr>
        <p:spPr/>
        <p:txBody>
          <a:bodyPr/>
          <a:lstStyle/>
          <a:p>
            <a:fld id="{44EEBAAA-6600-4737-96BA-09AB67C0E1E7}" type="slidenum">
              <a:rPr lang="nl-NL" smtClean="0"/>
              <a:t>44</a:t>
            </a:fld>
            <a:endParaRPr lang="nl-NL"/>
          </a:p>
        </p:txBody>
      </p:sp>
    </p:spTree>
    <p:extLst>
      <p:ext uri="{BB962C8B-B14F-4D97-AF65-F5344CB8AC3E}">
        <p14:creationId xmlns:p14="http://schemas.microsoft.com/office/powerpoint/2010/main" val="344621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a:extLst>
              <a:ext uri="{FF2B5EF4-FFF2-40B4-BE49-F238E27FC236}">
                <a16:creationId xmlns:a16="http://schemas.microsoft.com/office/drawing/2014/main" id="{00D05C35-1F1F-452D-9657-92329D98C0A4}"/>
              </a:ext>
            </a:extLst>
          </p:cNvPr>
          <p:cNvSpPr>
            <a:spLocks noGrp="1"/>
          </p:cNvSpPr>
          <p:nvPr>
            <p:ph type="sldNum" sz="quarter" idx="5"/>
          </p:nvPr>
        </p:nvSpPr>
        <p:spPr/>
        <p:txBody>
          <a:bodyPr/>
          <a:lstStyle/>
          <a:p>
            <a:fld id="{44EEBAAA-6600-4737-96BA-09AB67C0E1E7}" type="slidenum">
              <a:rPr lang="nl-NL" smtClean="0"/>
              <a:t>45</a:t>
            </a:fld>
            <a:endParaRPr lang="nl-NL"/>
          </a:p>
        </p:txBody>
      </p:sp>
    </p:spTree>
    <p:extLst>
      <p:ext uri="{BB962C8B-B14F-4D97-AF65-F5344CB8AC3E}">
        <p14:creationId xmlns:p14="http://schemas.microsoft.com/office/powerpoint/2010/main" val="51248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Goed gekleurd erin zetten vanuit corporate presentatie</a:t>
            </a:r>
          </a:p>
        </p:txBody>
      </p:sp>
      <p:sp>
        <p:nvSpPr>
          <p:cNvPr id="4" name="Tijdelijke aanduiding voor dianummer 3">
            <a:extLst>
              <a:ext uri="{FF2B5EF4-FFF2-40B4-BE49-F238E27FC236}">
                <a16:creationId xmlns:a16="http://schemas.microsoft.com/office/drawing/2014/main" id="{A5B4EAC3-16F9-4AA0-A69D-AE8010566FDF}"/>
              </a:ext>
            </a:extLst>
          </p:cNvPr>
          <p:cNvSpPr>
            <a:spLocks noGrp="1"/>
          </p:cNvSpPr>
          <p:nvPr>
            <p:ph type="sldNum" sz="quarter" idx="5"/>
          </p:nvPr>
        </p:nvSpPr>
        <p:spPr/>
        <p:txBody>
          <a:bodyPr/>
          <a:lstStyle/>
          <a:p>
            <a:fld id="{44EEBAAA-6600-4737-96BA-09AB67C0E1E7}" type="slidenum">
              <a:rPr lang="nl-NL" smtClean="0"/>
              <a:t>47</a:t>
            </a:fld>
            <a:endParaRPr lang="nl-NL"/>
          </a:p>
        </p:txBody>
      </p:sp>
    </p:spTree>
    <p:extLst>
      <p:ext uri="{BB962C8B-B14F-4D97-AF65-F5344CB8AC3E}">
        <p14:creationId xmlns:p14="http://schemas.microsoft.com/office/powerpoint/2010/main" val="181445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EBAAA-6600-4737-96BA-09AB67C0E1E7}" type="slidenum">
              <a:rPr lang="nl-NL" smtClean="0"/>
              <a:t>8</a:t>
            </a:fld>
            <a:endParaRPr lang="nl-NL"/>
          </a:p>
        </p:txBody>
      </p:sp>
    </p:spTree>
    <p:extLst>
      <p:ext uri="{BB962C8B-B14F-4D97-AF65-F5344CB8AC3E}">
        <p14:creationId xmlns:p14="http://schemas.microsoft.com/office/powerpoint/2010/main" val="250194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Veritcal</a:t>
            </a:r>
            <a:r>
              <a:rPr lang="nl-NL" dirty="0"/>
              <a:t> bar </a:t>
            </a:r>
            <a:r>
              <a:rPr lang="nl-NL" dirty="0" err="1"/>
              <a:t>chart</a:t>
            </a:r>
            <a:r>
              <a:rPr lang="nl-NL" dirty="0"/>
              <a:t> basic </a:t>
            </a:r>
            <a:r>
              <a:rPr lang="nl-NL" dirty="0" err="1"/>
              <a:t>with</a:t>
            </a:r>
            <a:r>
              <a:rPr lang="nl-NL" dirty="0"/>
              <a:t> </a:t>
            </a:r>
            <a:r>
              <a:rPr lang="nl-NL" dirty="0" err="1"/>
              <a:t>comparison</a:t>
            </a:r>
            <a:r>
              <a:rPr lang="nl-NL" dirty="0"/>
              <a:t> (e.g. </a:t>
            </a:r>
            <a:r>
              <a:rPr lang="nl-NL" dirty="0" err="1"/>
              <a:t>age</a:t>
            </a:r>
            <a:r>
              <a:rPr lang="nl-NL" dirty="0"/>
              <a:t>, </a:t>
            </a:r>
            <a:r>
              <a:rPr lang="nl-NL" dirty="0" err="1"/>
              <a:t>region</a:t>
            </a:r>
            <a:r>
              <a:rPr lang="nl-NL" dirty="0"/>
              <a:t> etc.)</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38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Veritcal</a:t>
            </a:r>
            <a:r>
              <a:rPr lang="nl-NL" dirty="0"/>
              <a:t> bar </a:t>
            </a:r>
            <a:r>
              <a:rPr lang="nl-NL" dirty="0" err="1"/>
              <a:t>chart</a:t>
            </a:r>
            <a:r>
              <a:rPr lang="nl-NL" dirty="0"/>
              <a:t> basic </a:t>
            </a:r>
            <a:r>
              <a:rPr lang="nl-NL" dirty="0" err="1"/>
              <a:t>with</a:t>
            </a:r>
            <a:r>
              <a:rPr lang="nl-NL" dirty="0"/>
              <a:t> </a:t>
            </a:r>
            <a:r>
              <a:rPr lang="nl-NL" dirty="0" err="1"/>
              <a:t>comparison</a:t>
            </a:r>
            <a:r>
              <a:rPr lang="nl-NL" dirty="0"/>
              <a:t> (e.g. </a:t>
            </a:r>
            <a:r>
              <a:rPr lang="nl-NL" dirty="0" err="1"/>
              <a:t>age</a:t>
            </a:r>
            <a:r>
              <a:rPr lang="nl-NL" dirty="0"/>
              <a:t>, </a:t>
            </a:r>
            <a:r>
              <a:rPr lang="nl-NL" dirty="0" err="1"/>
              <a:t>region</a:t>
            </a:r>
            <a:r>
              <a:rPr lang="nl-NL" dirty="0"/>
              <a:t> etc.)</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0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8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EEBAAA-6600-4737-96BA-09AB67C0E1E7}" type="slidenum">
              <a:rPr lang="nl-NL" smtClean="0"/>
              <a:t>20</a:t>
            </a:fld>
            <a:endParaRPr lang="nl-NL"/>
          </a:p>
        </p:txBody>
      </p:sp>
    </p:spTree>
    <p:extLst>
      <p:ext uri="{BB962C8B-B14F-4D97-AF65-F5344CB8AC3E}">
        <p14:creationId xmlns:p14="http://schemas.microsoft.com/office/powerpoint/2010/main" val="52335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EBAAA-6600-4737-96BA-09AB67C0E1E7}" type="slidenum">
              <a:rPr lang="nl-NL" smtClean="0"/>
              <a:t>21</a:t>
            </a:fld>
            <a:endParaRPr lang="nl-NL"/>
          </a:p>
        </p:txBody>
      </p:sp>
    </p:spTree>
    <p:extLst>
      <p:ext uri="{BB962C8B-B14F-4D97-AF65-F5344CB8AC3E}">
        <p14:creationId xmlns:p14="http://schemas.microsoft.com/office/powerpoint/2010/main" val="426405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err="1"/>
              <a:t>Veritcal</a:t>
            </a:r>
            <a:r>
              <a:rPr lang="nl-NL"/>
              <a:t> bar </a:t>
            </a:r>
            <a:r>
              <a:rPr lang="nl-NL" err="1"/>
              <a:t>chart</a:t>
            </a:r>
            <a:r>
              <a:rPr lang="nl-NL"/>
              <a:t> basic </a:t>
            </a:r>
            <a:r>
              <a:rPr lang="nl-NL" err="1"/>
              <a:t>with</a:t>
            </a:r>
            <a:r>
              <a:rPr lang="nl-NL"/>
              <a:t> </a:t>
            </a:r>
            <a:r>
              <a:rPr lang="nl-NL" err="1"/>
              <a:t>comparison</a:t>
            </a:r>
            <a:r>
              <a:rPr lang="nl-NL"/>
              <a:t> (e.g. </a:t>
            </a:r>
            <a:r>
              <a:rPr lang="nl-NL" err="1"/>
              <a:t>age</a:t>
            </a:r>
            <a:r>
              <a:rPr lang="nl-NL"/>
              <a:t>, </a:t>
            </a:r>
            <a:r>
              <a:rPr lang="nl-NL" err="1"/>
              <a:t>region</a:t>
            </a:r>
            <a:r>
              <a:rPr lang="nl-NL"/>
              <a:t> etc.)</a:t>
            </a:r>
            <a:endParaRPr lang="en-GB"/>
          </a:p>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EBAAA-6600-4737-96BA-09AB67C0E1E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62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44EEBAAA-6600-4737-96BA-09AB67C0E1E7}" type="slidenum">
              <a:rPr lang="nl-NL" smtClean="0"/>
              <a:t>33</a:t>
            </a:fld>
            <a:endParaRPr lang="nl-NL"/>
          </a:p>
        </p:txBody>
      </p:sp>
    </p:spTree>
    <p:extLst>
      <p:ext uri="{BB962C8B-B14F-4D97-AF65-F5344CB8AC3E}">
        <p14:creationId xmlns:p14="http://schemas.microsoft.com/office/powerpoint/2010/main" val="26960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8261327-156B-4D05-90F2-29542A4617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err="1">
              <a:solidFill>
                <a:schemeClr val="bg1"/>
              </a:solidFill>
            </a:endParaRPr>
          </a:p>
        </p:txBody>
      </p:sp>
      <p:sp>
        <p:nvSpPr>
          <p:cNvPr id="11" name="Freeform 5">
            <a:extLst>
              <a:ext uri="{FF2B5EF4-FFF2-40B4-BE49-F238E27FC236}">
                <a16:creationId xmlns:a16="http://schemas.microsoft.com/office/drawing/2014/main" id="{BA7B0CDD-12F6-4EC3-9143-4612E3136B50}"/>
              </a:ext>
            </a:extLst>
          </p:cNvPr>
          <p:cNvSpPr>
            <a:spLocks/>
          </p:cNvSpPr>
          <p:nvPr userDrawn="1"/>
        </p:nvSpPr>
        <p:spPr bwMode="auto">
          <a:xfrm>
            <a:off x="1998663" y="2690813"/>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a:extLst>
              <a:ext uri="{FF2B5EF4-FFF2-40B4-BE49-F238E27FC236}">
                <a16:creationId xmlns:a16="http://schemas.microsoft.com/office/drawing/2014/main" id="{02963765-F9DC-445A-9F82-D5356215697C}"/>
              </a:ext>
            </a:extLst>
          </p:cNvPr>
          <p:cNvSpPr>
            <a:spLocks/>
          </p:cNvSpPr>
          <p:nvPr userDrawn="1"/>
        </p:nvSpPr>
        <p:spPr bwMode="auto">
          <a:xfrm>
            <a:off x="3019426" y="2651125"/>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a:extLst>
              <a:ext uri="{FF2B5EF4-FFF2-40B4-BE49-F238E27FC236}">
                <a16:creationId xmlns:a16="http://schemas.microsoft.com/office/drawing/2014/main" id="{87983CBD-AAE8-48BC-9914-A597617E816D}"/>
              </a:ext>
            </a:extLst>
          </p:cNvPr>
          <p:cNvSpPr>
            <a:spLocks noEditPoints="1"/>
          </p:cNvSpPr>
          <p:nvPr userDrawn="1"/>
        </p:nvSpPr>
        <p:spPr bwMode="auto">
          <a:xfrm>
            <a:off x="4068763" y="2690813"/>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Oval 8">
            <a:extLst>
              <a:ext uri="{FF2B5EF4-FFF2-40B4-BE49-F238E27FC236}">
                <a16:creationId xmlns:a16="http://schemas.microsoft.com/office/drawing/2014/main" id="{F875E9D4-3F6D-43E9-BF83-DAF4F8910B9A}"/>
              </a:ext>
            </a:extLst>
          </p:cNvPr>
          <p:cNvSpPr>
            <a:spLocks noChangeArrowheads="1"/>
          </p:cNvSpPr>
          <p:nvPr userDrawn="1"/>
        </p:nvSpPr>
        <p:spPr bwMode="auto">
          <a:xfrm>
            <a:off x="3298826" y="3608388"/>
            <a:ext cx="328613" cy="330200"/>
          </a:xfrm>
          <a:prstGeom prst="ellipse">
            <a:avLst/>
          </a:pr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9">
            <a:extLst>
              <a:ext uri="{FF2B5EF4-FFF2-40B4-BE49-F238E27FC236}">
                <a16:creationId xmlns:a16="http://schemas.microsoft.com/office/drawing/2014/main" id="{E3E44651-AA53-49AE-A027-3D5073A1F2E0}"/>
              </a:ext>
            </a:extLst>
          </p:cNvPr>
          <p:cNvSpPr>
            <a:spLocks noEditPoints="1"/>
          </p:cNvSpPr>
          <p:nvPr userDrawn="1"/>
        </p:nvSpPr>
        <p:spPr bwMode="auto">
          <a:xfrm>
            <a:off x="5262563" y="3216275"/>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rgbClr val="C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hthoek 15">
            <a:extLst>
              <a:ext uri="{FF2B5EF4-FFF2-40B4-BE49-F238E27FC236}">
                <a16:creationId xmlns:a16="http://schemas.microsoft.com/office/drawing/2014/main" id="{98901D6D-284C-48AC-A74A-69DAEE7083CE}"/>
              </a:ext>
            </a:extLst>
          </p:cNvPr>
          <p:cNvSpPr/>
          <p:nvPr userDrawn="1"/>
        </p:nvSpPr>
        <p:spPr>
          <a:xfrm>
            <a:off x="2863516" y="0"/>
            <a:ext cx="1191126" cy="244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err="1">
              <a:solidFill>
                <a:schemeClr val="bg1"/>
              </a:solidFill>
            </a:endParaRPr>
          </a:p>
        </p:txBody>
      </p:sp>
      <p:sp>
        <p:nvSpPr>
          <p:cNvPr id="17" name="Rechthoek 16">
            <a:extLst>
              <a:ext uri="{FF2B5EF4-FFF2-40B4-BE49-F238E27FC236}">
                <a16:creationId xmlns:a16="http://schemas.microsoft.com/office/drawing/2014/main" id="{B5715FF9-99FA-4CA9-8021-BF0B4A04901E}"/>
              </a:ext>
            </a:extLst>
          </p:cNvPr>
          <p:cNvSpPr/>
          <p:nvPr userDrawn="1"/>
        </p:nvSpPr>
        <p:spPr>
          <a:xfrm>
            <a:off x="1564105" y="4379495"/>
            <a:ext cx="3789948" cy="247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sz="1200" err="1">
              <a:solidFill>
                <a:schemeClr val="bg1"/>
              </a:solidFill>
            </a:endParaRPr>
          </a:p>
        </p:txBody>
      </p:sp>
    </p:spTree>
    <p:extLst>
      <p:ext uri="{BB962C8B-B14F-4D97-AF65-F5344CB8AC3E}">
        <p14:creationId xmlns:p14="http://schemas.microsoft.com/office/powerpoint/2010/main" val="256686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961988" y="0"/>
            <a:ext cx="4230012" cy="6858000"/>
          </a:xfrm>
          <a:prstGeom prst="rect">
            <a:avLst/>
          </a:prstGeom>
        </p:spPr>
        <p:txBody>
          <a:bodyPr/>
          <a:lstStyle/>
          <a:p>
            <a:r>
              <a:rPr lang="en-US"/>
              <a:t>Click icon to add picture</a:t>
            </a:r>
            <a:endParaRPr lang="nl-NL"/>
          </a:p>
        </p:txBody>
      </p:sp>
      <p:cxnSp>
        <p:nvCxnSpPr>
          <p:cNvPr id="7" name="Straight Connector 25">
            <a:extLst>
              <a:ext uri="{FF2B5EF4-FFF2-40B4-BE49-F238E27FC236}">
                <a16:creationId xmlns:a16="http://schemas.microsoft.com/office/drawing/2014/main" id="{9FC1AF51-25EB-4C3F-B25C-2B5B121AEE42}"/>
              </a:ext>
            </a:extLst>
          </p:cNvPr>
          <p:cNvCxnSpPr>
            <a:cxnSpLocks/>
          </p:cNvCxnSpPr>
          <p:nvPr userDrawn="1"/>
        </p:nvCxnSpPr>
        <p:spPr>
          <a:xfrm>
            <a:off x="7961989" y="2134"/>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jdelijke aanduiding voor verticale tekst 2">
            <a:extLst>
              <a:ext uri="{FF2B5EF4-FFF2-40B4-BE49-F238E27FC236}">
                <a16:creationId xmlns:a16="http://schemas.microsoft.com/office/drawing/2014/main" id="{1535BA40-FD98-4321-B177-2DE46DDD20DE}"/>
              </a:ext>
            </a:extLst>
          </p:cNvPr>
          <p:cNvSpPr>
            <a:spLocks noGrp="1"/>
          </p:cNvSpPr>
          <p:nvPr>
            <p:ph type="body" orient="vert" idx="1" hasCustomPrompt="1"/>
          </p:nvPr>
        </p:nvSpPr>
        <p:spPr>
          <a:xfrm>
            <a:off x="444500" y="1581149"/>
            <a:ext cx="7055896" cy="4724401"/>
          </a:xfrm>
          <a:prstGeom prst="rect">
            <a:avLst/>
          </a:prstGeom>
        </p:spPr>
        <p:txBody>
          <a:bodyPr vert="horz" numCol="1" spcCol="0" anchor="t" anchorCtr="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10" name="Tijdelijke aanduiding voor dianummer 5">
            <a:extLst>
              <a:ext uri="{FF2B5EF4-FFF2-40B4-BE49-F238E27FC236}">
                <a16:creationId xmlns:a16="http://schemas.microsoft.com/office/drawing/2014/main" id="{7EBCC88A-8283-45AD-AE53-31915B0FF53C}"/>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A6A6A6"/>
                </a:solidFill>
              </a:defRPr>
            </a:lvl1pPr>
          </a:lstStyle>
          <a:p>
            <a:fld id="{0E7476D2-0896-4839-9387-ABF8745D58E4}" type="slidenum">
              <a:rPr lang="nl-NL" smtClean="0"/>
              <a:pPr/>
              <a:t>‹nr.›</a:t>
            </a:fld>
            <a:endParaRPr lang="nl-NL"/>
          </a:p>
        </p:txBody>
      </p:sp>
      <p:sp>
        <p:nvSpPr>
          <p:cNvPr id="11" name="Tijdelijke aanduiding voor tekst 7">
            <a:extLst>
              <a:ext uri="{FF2B5EF4-FFF2-40B4-BE49-F238E27FC236}">
                <a16:creationId xmlns:a16="http://schemas.microsoft.com/office/drawing/2014/main" id="{37FA06A1-6E11-4D88-96D1-74D10F1A21CA}"/>
              </a:ext>
            </a:extLst>
          </p:cNvPr>
          <p:cNvSpPr>
            <a:spLocks noGrp="1"/>
          </p:cNvSpPr>
          <p:nvPr>
            <p:ph type="body" sz="quarter" idx="13" hasCustomPrompt="1"/>
          </p:nvPr>
        </p:nvSpPr>
        <p:spPr>
          <a:xfrm>
            <a:off x="444500" y="552450"/>
            <a:ext cx="7055896"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Tree>
    <p:extLst>
      <p:ext uri="{BB962C8B-B14F-4D97-AF65-F5344CB8AC3E}">
        <p14:creationId xmlns:p14="http://schemas.microsoft.com/office/powerpoint/2010/main" val="28764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7961988" y="0"/>
            <a:ext cx="4230012" cy="6858000"/>
          </a:xfrm>
          <a:prstGeom prst="rect">
            <a:avLst/>
          </a:prstGeom>
        </p:spPr>
        <p:txBody>
          <a:bodyPr/>
          <a:lstStyle/>
          <a:p>
            <a:r>
              <a:rPr lang="en-US"/>
              <a:t>Click icon to add picture</a:t>
            </a:r>
            <a:endParaRPr lang="nl-NL"/>
          </a:p>
        </p:txBody>
      </p:sp>
      <p:sp>
        <p:nvSpPr>
          <p:cNvPr id="9" name="Tijdelijke aanduiding voor verticale tekst 2">
            <a:extLst>
              <a:ext uri="{FF2B5EF4-FFF2-40B4-BE49-F238E27FC236}">
                <a16:creationId xmlns:a16="http://schemas.microsoft.com/office/drawing/2014/main" id="{1535BA40-FD98-4321-B177-2DE46DDD20DE}"/>
              </a:ext>
            </a:extLst>
          </p:cNvPr>
          <p:cNvSpPr>
            <a:spLocks noGrp="1"/>
          </p:cNvSpPr>
          <p:nvPr>
            <p:ph type="body" orient="vert" idx="1" hasCustomPrompt="1"/>
          </p:nvPr>
        </p:nvSpPr>
        <p:spPr>
          <a:xfrm>
            <a:off x="444500" y="1581149"/>
            <a:ext cx="7055896" cy="4724401"/>
          </a:xfrm>
          <a:prstGeom prst="rect">
            <a:avLst/>
          </a:prstGeom>
        </p:spPr>
        <p:txBody>
          <a:bodyPr vert="horz" numCol="1" spcCol="0" anchor="t" anchorCtr="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10" name="Tijdelijke aanduiding voor dianummer 5">
            <a:extLst>
              <a:ext uri="{FF2B5EF4-FFF2-40B4-BE49-F238E27FC236}">
                <a16:creationId xmlns:a16="http://schemas.microsoft.com/office/drawing/2014/main" id="{7EBCC88A-8283-45AD-AE53-31915B0FF53C}"/>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A6A6A6"/>
                </a:solidFill>
              </a:defRPr>
            </a:lvl1pPr>
          </a:lstStyle>
          <a:p>
            <a:fld id="{0E7476D2-0896-4839-9387-ABF8745D58E4}" type="slidenum">
              <a:rPr lang="nl-NL" smtClean="0"/>
              <a:pPr/>
              <a:t>‹nr.›</a:t>
            </a:fld>
            <a:endParaRPr lang="nl-NL"/>
          </a:p>
        </p:txBody>
      </p:sp>
      <p:sp>
        <p:nvSpPr>
          <p:cNvPr id="11" name="Tijdelijke aanduiding voor tekst 7">
            <a:extLst>
              <a:ext uri="{FF2B5EF4-FFF2-40B4-BE49-F238E27FC236}">
                <a16:creationId xmlns:a16="http://schemas.microsoft.com/office/drawing/2014/main" id="{37FA06A1-6E11-4D88-96D1-74D10F1A21CA}"/>
              </a:ext>
            </a:extLst>
          </p:cNvPr>
          <p:cNvSpPr>
            <a:spLocks noGrp="1"/>
          </p:cNvSpPr>
          <p:nvPr>
            <p:ph type="body" sz="quarter" idx="13" hasCustomPrompt="1"/>
          </p:nvPr>
        </p:nvSpPr>
        <p:spPr>
          <a:xfrm>
            <a:off x="444500" y="552450"/>
            <a:ext cx="7055896"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Tree>
    <p:extLst>
      <p:ext uri="{BB962C8B-B14F-4D97-AF65-F5344CB8AC3E}">
        <p14:creationId xmlns:p14="http://schemas.microsoft.com/office/powerpoint/2010/main" val="359152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dia UK">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6858000"/>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a:solidFill>
                <a:schemeClr val="bg1"/>
              </a:solidFill>
            </a:endParaRP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5905" y="-416480"/>
            <a:ext cx="3140242" cy="324000"/>
          </a:xfrm>
          <a:prstGeom prst="rect">
            <a:avLst/>
          </a:prstGeom>
          <a:noFill/>
        </p:spPr>
        <p:txBody>
          <a:bodyPr wrap="none" lIns="144000" tIns="144000" rIns="144000" bIns="144000" rtlCol="0" anchor="ctr">
            <a:noAutofit/>
          </a:bodyPr>
          <a:lstStyle/>
          <a:p>
            <a:pPr algn="ctr"/>
            <a:r>
              <a:rPr lang="nl-NL" sz="1200" b="0" cap="all" spc="50" baseline="0" err="1">
                <a:solidFill>
                  <a:schemeClr val="accent2"/>
                </a:solidFill>
                <a:latin typeface="+mn-lt"/>
                <a:cs typeface="Calibri" panose="020F0502020204030204" pitchFamily="34" charset="0"/>
              </a:rPr>
              <a:t>AfSluiting</a:t>
            </a:r>
            <a:r>
              <a:rPr lang="nl-NL" sz="1200" b="0" cap="all" spc="50" baseline="0">
                <a:solidFill>
                  <a:schemeClr val="accent2"/>
                </a:solidFill>
                <a:latin typeface="+mn-lt"/>
                <a:cs typeface="Calibri" panose="020F0502020204030204" pitchFamily="34" charset="0"/>
              </a:rPr>
              <a:t> dia #2</a:t>
            </a:r>
          </a:p>
        </p:txBody>
      </p:sp>
      <p:sp>
        <p:nvSpPr>
          <p:cNvPr id="31" name="Freeform 5">
            <a:extLst>
              <a:ext uri="{FF2B5EF4-FFF2-40B4-BE49-F238E27FC236}">
                <a16:creationId xmlns:a16="http://schemas.microsoft.com/office/drawing/2014/main" id="{C2BFD575-832F-41C5-9739-BE4FBD1695CB}"/>
              </a:ext>
            </a:extLst>
          </p:cNvPr>
          <p:cNvSpPr>
            <a:spLocks/>
          </p:cNvSpPr>
          <p:nvPr userDrawn="1"/>
        </p:nvSpPr>
        <p:spPr bwMode="auto">
          <a:xfrm>
            <a:off x="1998663" y="1969055"/>
            <a:ext cx="884238" cy="151923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D148CC2C-9EDA-4E3F-9784-D6EBEFF7BBD8}"/>
              </a:ext>
            </a:extLst>
          </p:cNvPr>
          <p:cNvSpPr>
            <a:spLocks/>
          </p:cNvSpPr>
          <p:nvPr userDrawn="1"/>
        </p:nvSpPr>
        <p:spPr bwMode="auto">
          <a:xfrm>
            <a:off x="3019426" y="1929367"/>
            <a:ext cx="876300" cy="1558925"/>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Freeform 7">
            <a:extLst>
              <a:ext uri="{FF2B5EF4-FFF2-40B4-BE49-F238E27FC236}">
                <a16:creationId xmlns:a16="http://schemas.microsoft.com/office/drawing/2014/main" id="{74661AAB-EFFD-413A-9CDB-7866A64B8248}"/>
              </a:ext>
            </a:extLst>
          </p:cNvPr>
          <p:cNvSpPr>
            <a:spLocks noEditPoints="1"/>
          </p:cNvSpPr>
          <p:nvPr userDrawn="1"/>
        </p:nvSpPr>
        <p:spPr bwMode="auto">
          <a:xfrm>
            <a:off x="4068763" y="1969055"/>
            <a:ext cx="811213" cy="1476375"/>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4" name="Oval 8">
            <a:extLst>
              <a:ext uri="{FF2B5EF4-FFF2-40B4-BE49-F238E27FC236}">
                <a16:creationId xmlns:a16="http://schemas.microsoft.com/office/drawing/2014/main" id="{EA80111C-BBE6-4A77-8E68-988838E99C4C}"/>
              </a:ext>
            </a:extLst>
          </p:cNvPr>
          <p:cNvSpPr>
            <a:spLocks noChangeArrowheads="1"/>
          </p:cNvSpPr>
          <p:nvPr userDrawn="1"/>
        </p:nvSpPr>
        <p:spPr bwMode="auto">
          <a:xfrm>
            <a:off x="3298826" y="2886630"/>
            <a:ext cx="328613" cy="330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73F340AE-46C0-45BF-B65A-E5D54D1F44DC}"/>
              </a:ext>
            </a:extLst>
          </p:cNvPr>
          <p:cNvSpPr>
            <a:spLocks noEditPoints="1"/>
          </p:cNvSpPr>
          <p:nvPr userDrawn="1"/>
        </p:nvSpPr>
        <p:spPr bwMode="auto">
          <a:xfrm>
            <a:off x="5262563" y="2494517"/>
            <a:ext cx="4927600" cy="428625"/>
          </a:xfrm>
          <a:custGeom>
            <a:avLst/>
            <a:gdLst>
              <a:gd name="T0" fmla="*/ 1472 w 1483"/>
              <a:gd name="T1" fmla="*/ 79 h 128"/>
              <a:gd name="T2" fmla="*/ 1425 w 1483"/>
              <a:gd name="T3" fmla="*/ 77 h 128"/>
              <a:gd name="T4" fmla="*/ 1429 w 1483"/>
              <a:gd name="T5" fmla="*/ 109 h 128"/>
              <a:gd name="T6" fmla="*/ 1402 w 1483"/>
              <a:gd name="T7" fmla="*/ 82 h 128"/>
              <a:gd name="T8" fmla="*/ 1409 w 1483"/>
              <a:gd name="T9" fmla="*/ 39 h 128"/>
              <a:gd name="T10" fmla="*/ 1329 w 1483"/>
              <a:gd name="T11" fmla="*/ 49 h 128"/>
              <a:gd name="T12" fmla="*/ 1271 w 1483"/>
              <a:gd name="T13" fmla="*/ 99 h 128"/>
              <a:gd name="T14" fmla="*/ 1319 w 1483"/>
              <a:gd name="T15" fmla="*/ 99 h 128"/>
              <a:gd name="T16" fmla="*/ 1238 w 1483"/>
              <a:gd name="T17" fmla="*/ 48 h 128"/>
              <a:gd name="T18" fmla="*/ 1238 w 1483"/>
              <a:gd name="T19" fmla="*/ 28 h 128"/>
              <a:gd name="T20" fmla="*/ 1238 w 1483"/>
              <a:gd name="T21" fmla="*/ 89 h 128"/>
              <a:gd name="T22" fmla="*/ 1171 w 1483"/>
              <a:gd name="T23" fmla="*/ 88 h 128"/>
              <a:gd name="T24" fmla="*/ 1171 w 1483"/>
              <a:gd name="T25" fmla="*/ 28 h 128"/>
              <a:gd name="T26" fmla="*/ 1133 w 1483"/>
              <a:gd name="T27" fmla="*/ 28 h 128"/>
              <a:gd name="T28" fmla="*/ 1119 w 1483"/>
              <a:gd name="T29" fmla="*/ 101 h 128"/>
              <a:gd name="T30" fmla="*/ 1114 w 1483"/>
              <a:gd name="T31" fmla="*/ 1 h 128"/>
              <a:gd name="T32" fmla="*/ 1081 w 1483"/>
              <a:gd name="T33" fmla="*/ 28 h 128"/>
              <a:gd name="T34" fmla="*/ 1034 w 1483"/>
              <a:gd name="T35" fmla="*/ 28 h 128"/>
              <a:gd name="T36" fmla="*/ 1070 w 1483"/>
              <a:gd name="T37" fmla="*/ 99 h 128"/>
              <a:gd name="T38" fmla="*/ 976 w 1483"/>
              <a:gd name="T39" fmla="*/ 35 h 128"/>
              <a:gd name="T40" fmla="*/ 994 w 1483"/>
              <a:gd name="T41" fmla="*/ 80 h 128"/>
              <a:gd name="T42" fmla="*/ 932 w 1483"/>
              <a:gd name="T43" fmla="*/ 99 h 128"/>
              <a:gd name="T44" fmla="*/ 873 w 1483"/>
              <a:gd name="T45" fmla="*/ 28 h 128"/>
              <a:gd name="T46" fmla="*/ 921 w 1483"/>
              <a:gd name="T47" fmla="*/ 53 h 128"/>
              <a:gd name="T48" fmla="*/ 820 w 1483"/>
              <a:gd name="T49" fmla="*/ 36 h 128"/>
              <a:gd name="T50" fmla="*/ 820 w 1483"/>
              <a:gd name="T51" fmla="*/ 27 h 128"/>
              <a:gd name="T52" fmla="*/ 764 w 1483"/>
              <a:gd name="T53" fmla="*/ 76 h 128"/>
              <a:gd name="T54" fmla="*/ 774 w 1483"/>
              <a:gd name="T55" fmla="*/ 19 h 128"/>
              <a:gd name="T56" fmla="*/ 575 w 1483"/>
              <a:gd name="T57" fmla="*/ 63 h 128"/>
              <a:gd name="T58" fmla="*/ 596 w 1483"/>
              <a:gd name="T59" fmla="*/ 128 h 128"/>
              <a:gd name="T60" fmla="*/ 595 w 1483"/>
              <a:gd name="T61" fmla="*/ 27 h 128"/>
              <a:gd name="T62" fmla="*/ 596 w 1483"/>
              <a:gd name="T63" fmla="*/ 119 h 128"/>
              <a:gd name="T64" fmla="*/ 545 w 1483"/>
              <a:gd name="T65" fmla="*/ 49 h 128"/>
              <a:gd name="T66" fmla="*/ 486 w 1483"/>
              <a:gd name="T67" fmla="*/ 99 h 128"/>
              <a:gd name="T68" fmla="*/ 534 w 1483"/>
              <a:gd name="T69" fmla="*/ 99 h 128"/>
              <a:gd name="T70" fmla="*/ 464 w 1483"/>
              <a:gd name="T71" fmla="*/ 99 h 128"/>
              <a:gd name="T72" fmla="*/ 451 w 1483"/>
              <a:gd name="T73" fmla="*/ 11 h 128"/>
              <a:gd name="T74" fmla="*/ 430 w 1483"/>
              <a:gd name="T75" fmla="*/ 91 h 128"/>
              <a:gd name="T76" fmla="*/ 423 w 1483"/>
              <a:gd name="T77" fmla="*/ 28 h 128"/>
              <a:gd name="T78" fmla="*/ 400 w 1483"/>
              <a:gd name="T79" fmla="*/ 38 h 128"/>
              <a:gd name="T80" fmla="*/ 335 w 1483"/>
              <a:gd name="T81" fmla="*/ 59 h 128"/>
              <a:gd name="T82" fmla="*/ 382 w 1483"/>
              <a:gd name="T83" fmla="*/ 83 h 128"/>
              <a:gd name="T84" fmla="*/ 358 w 1483"/>
              <a:gd name="T85" fmla="*/ 27 h 128"/>
              <a:gd name="T86" fmla="*/ 314 w 1483"/>
              <a:gd name="T87" fmla="*/ 28 h 128"/>
              <a:gd name="T88" fmla="*/ 252 w 1483"/>
              <a:gd name="T89" fmla="*/ 99 h 128"/>
              <a:gd name="T90" fmla="*/ 314 w 1483"/>
              <a:gd name="T91" fmla="*/ 99 h 128"/>
              <a:gd name="T92" fmla="*/ 238 w 1483"/>
              <a:gd name="T93" fmla="*/ 27 h 128"/>
              <a:gd name="T94" fmla="*/ 214 w 1483"/>
              <a:gd name="T95" fmla="*/ 99 h 128"/>
              <a:gd name="T96" fmla="*/ 170 w 1483"/>
              <a:gd name="T97" fmla="*/ 80 h 128"/>
              <a:gd name="T98" fmla="*/ 170 w 1483"/>
              <a:gd name="T99" fmla="*/ 39 h 128"/>
              <a:gd name="T100" fmla="*/ 170 w 1483"/>
              <a:gd name="T101" fmla="*/ 99 h 128"/>
              <a:gd name="T102" fmla="*/ 48 w 1483"/>
              <a:gd name="T103" fmla="*/ 77 h 128"/>
              <a:gd name="T104" fmla="*/ 13 w 1483"/>
              <a:gd name="T105" fmla="*/ 17 h 128"/>
              <a:gd name="T106" fmla="*/ 96 w 1483"/>
              <a:gd name="T10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3" h="128">
                <a:moveTo>
                  <a:pt x="1451" y="128"/>
                </a:moveTo>
                <a:cubicBezTo>
                  <a:pt x="1468" y="128"/>
                  <a:pt x="1483" y="119"/>
                  <a:pt x="1483" y="98"/>
                </a:cubicBezTo>
                <a:cubicBezTo>
                  <a:pt x="1483" y="28"/>
                  <a:pt x="1483" y="28"/>
                  <a:pt x="1483" y="28"/>
                </a:cubicBezTo>
                <a:cubicBezTo>
                  <a:pt x="1472" y="28"/>
                  <a:pt x="1472" y="28"/>
                  <a:pt x="1472" y="28"/>
                </a:cubicBezTo>
                <a:cubicBezTo>
                  <a:pt x="1472" y="79"/>
                  <a:pt x="1472" y="79"/>
                  <a:pt x="1472" y="79"/>
                </a:cubicBezTo>
                <a:cubicBezTo>
                  <a:pt x="1468" y="85"/>
                  <a:pt x="1460" y="90"/>
                  <a:pt x="1452" y="90"/>
                </a:cubicBezTo>
                <a:cubicBezTo>
                  <a:pt x="1442" y="90"/>
                  <a:pt x="1436" y="86"/>
                  <a:pt x="1436" y="74"/>
                </a:cubicBezTo>
                <a:cubicBezTo>
                  <a:pt x="1436" y="28"/>
                  <a:pt x="1436" y="28"/>
                  <a:pt x="1436" y="28"/>
                </a:cubicBezTo>
                <a:cubicBezTo>
                  <a:pt x="1425" y="28"/>
                  <a:pt x="1425" y="28"/>
                  <a:pt x="1425" y="28"/>
                </a:cubicBezTo>
                <a:cubicBezTo>
                  <a:pt x="1425" y="77"/>
                  <a:pt x="1425" y="77"/>
                  <a:pt x="1425" y="77"/>
                </a:cubicBezTo>
                <a:cubicBezTo>
                  <a:pt x="1425" y="92"/>
                  <a:pt x="1432" y="100"/>
                  <a:pt x="1447" y="100"/>
                </a:cubicBezTo>
                <a:cubicBezTo>
                  <a:pt x="1458" y="100"/>
                  <a:pt x="1467" y="94"/>
                  <a:pt x="1472" y="88"/>
                </a:cubicBezTo>
                <a:cubicBezTo>
                  <a:pt x="1472" y="98"/>
                  <a:pt x="1472" y="98"/>
                  <a:pt x="1472" y="98"/>
                </a:cubicBezTo>
                <a:cubicBezTo>
                  <a:pt x="1472" y="111"/>
                  <a:pt x="1464" y="119"/>
                  <a:pt x="1451" y="119"/>
                </a:cubicBezTo>
                <a:cubicBezTo>
                  <a:pt x="1442" y="119"/>
                  <a:pt x="1435" y="116"/>
                  <a:pt x="1429" y="109"/>
                </a:cubicBezTo>
                <a:cubicBezTo>
                  <a:pt x="1424" y="117"/>
                  <a:pt x="1424" y="117"/>
                  <a:pt x="1424" y="117"/>
                </a:cubicBezTo>
                <a:cubicBezTo>
                  <a:pt x="1431" y="125"/>
                  <a:pt x="1439" y="128"/>
                  <a:pt x="1451" y="128"/>
                </a:cubicBezTo>
                <a:moveTo>
                  <a:pt x="1383" y="101"/>
                </a:moveTo>
                <a:cubicBezTo>
                  <a:pt x="1396" y="101"/>
                  <a:pt x="1404" y="96"/>
                  <a:pt x="1409" y="89"/>
                </a:cubicBezTo>
                <a:cubicBezTo>
                  <a:pt x="1402" y="82"/>
                  <a:pt x="1402" y="82"/>
                  <a:pt x="1402" y="82"/>
                </a:cubicBezTo>
                <a:cubicBezTo>
                  <a:pt x="1397" y="88"/>
                  <a:pt x="1391" y="91"/>
                  <a:pt x="1384" y="91"/>
                </a:cubicBezTo>
                <a:cubicBezTo>
                  <a:pt x="1369" y="91"/>
                  <a:pt x="1359" y="79"/>
                  <a:pt x="1359" y="64"/>
                </a:cubicBezTo>
                <a:cubicBezTo>
                  <a:pt x="1359" y="48"/>
                  <a:pt x="1369" y="36"/>
                  <a:pt x="1384" y="36"/>
                </a:cubicBezTo>
                <a:cubicBezTo>
                  <a:pt x="1391" y="36"/>
                  <a:pt x="1397" y="39"/>
                  <a:pt x="1402" y="45"/>
                </a:cubicBezTo>
                <a:cubicBezTo>
                  <a:pt x="1409" y="39"/>
                  <a:pt x="1409" y="39"/>
                  <a:pt x="1409" y="39"/>
                </a:cubicBezTo>
                <a:cubicBezTo>
                  <a:pt x="1404" y="32"/>
                  <a:pt x="1396" y="27"/>
                  <a:pt x="1383" y="27"/>
                </a:cubicBezTo>
                <a:cubicBezTo>
                  <a:pt x="1362" y="27"/>
                  <a:pt x="1348" y="43"/>
                  <a:pt x="1348" y="64"/>
                </a:cubicBezTo>
                <a:cubicBezTo>
                  <a:pt x="1348" y="85"/>
                  <a:pt x="1362" y="101"/>
                  <a:pt x="1383" y="101"/>
                </a:cubicBezTo>
                <a:moveTo>
                  <a:pt x="1329" y="99"/>
                </a:moveTo>
                <a:cubicBezTo>
                  <a:pt x="1329" y="49"/>
                  <a:pt x="1329" y="49"/>
                  <a:pt x="1329" y="49"/>
                </a:cubicBezTo>
                <a:cubicBezTo>
                  <a:pt x="1329" y="34"/>
                  <a:pt x="1322" y="27"/>
                  <a:pt x="1307" y="27"/>
                </a:cubicBezTo>
                <a:cubicBezTo>
                  <a:pt x="1296" y="27"/>
                  <a:pt x="1287" y="33"/>
                  <a:pt x="1282" y="39"/>
                </a:cubicBezTo>
                <a:cubicBezTo>
                  <a:pt x="1282" y="28"/>
                  <a:pt x="1282" y="28"/>
                  <a:pt x="1282" y="28"/>
                </a:cubicBezTo>
                <a:cubicBezTo>
                  <a:pt x="1271" y="28"/>
                  <a:pt x="1271" y="28"/>
                  <a:pt x="1271" y="28"/>
                </a:cubicBezTo>
                <a:cubicBezTo>
                  <a:pt x="1271" y="99"/>
                  <a:pt x="1271" y="99"/>
                  <a:pt x="1271" y="99"/>
                </a:cubicBezTo>
                <a:cubicBezTo>
                  <a:pt x="1282" y="99"/>
                  <a:pt x="1282" y="99"/>
                  <a:pt x="1282" y="99"/>
                </a:cubicBezTo>
                <a:cubicBezTo>
                  <a:pt x="1282" y="47"/>
                  <a:pt x="1282" y="47"/>
                  <a:pt x="1282" y="47"/>
                </a:cubicBezTo>
                <a:cubicBezTo>
                  <a:pt x="1286" y="42"/>
                  <a:pt x="1294" y="36"/>
                  <a:pt x="1303" y="36"/>
                </a:cubicBezTo>
                <a:cubicBezTo>
                  <a:pt x="1312" y="36"/>
                  <a:pt x="1319" y="40"/>
                  <a:pt x="1319" y="53"/>
                </a:cubicBezTo>
                <a:cubicBezTo>
                  <a:pt x="1319" y="99"/>
                  <a:pt x="1319" y="99"/>
                  <a:pt x="1319" y="99"/>
                </a:cubicBezTo>
                <a:lnTo>
                  <a:pt x="1329" y="99"/>
                </a:lnTo>
                <a:close/>
                <a:moveTo>
                  <a:pt x="1216" y="91"/>
                </a:moveTo>
                <a:cubicBezTo>
                  <a:pt x="1202" y="91"/>
                  <a:pt x="1193" y="80"/>
                  <a:pt x="1193" y="64"/>
                </a:cubicBezTo>
                <a:cubicBezTo>
                  <a:pt x="1193" y="48"/>
                  <a:pt x="1202" y="36"/>
                  <a:pt x="1216" y="36"/>
                </a:cubicBezTo>
                <a:cubicBezTo>
                  <a:pt x="1225" y="36"/>
                  <a:pt x="1234" y="42"/>
                  <a:pt x="1238" y="48"/>
                </a:cubicBezTo>
                <a:cubicBezTo>
                  <a:pt x="1238" y="80"/>
                  <a:pt x="1238" y="80"/>
                  <a:pt x="1238" y="80"/>
                </a:cubicBezTo>
                <a:cubicBezTo>
                  <a:pt x="1234" y="86"/>
                  <a:pt x="1225" y="91"/>
                  <a:pt x="1216" y="91"/>
                </a:cubicBezTo>
                <a:moveTo>
                  <a:pt x="1249" y="99"/>
                </a:moveTo>
                <a:cubicBezTo>
                  <a:pt x="1249" y="28"/>
                  <a:pt x="1249" y="28"/>
                  <a:pt x="1249" y="28"/>
                </a:cubicBezTo>
                <a:cubicBezTo>
                  <a:pt x="1238" y="28"/>
                  <a:pt x="1238" y="28"/>
                  <a:pt x="1238" y="28"/>
                </a:cubicBezTo>
                <a:cubicBezTo>
                  <a:pt x="1238" y="39"/>
                  <a:pt x="1238" y="39"/>
                  <a:pt x="1238" y="39"/>
                </a:cubicBezTo>
                <a:cubicBezTo>
                  <a:pt x="1232" y="31"/>
                  <a:pt x="1223" y="27"/>
                  <a:pt x="1214" y="27"/>
                </a:cubicBezTo>
                <a:cubicBezTo>
                  <a:pt x="1195" y="27"/>
                  <a:pt x="1182" y="41"/>
                  <a:pt x="1182" y="64"/>
                </a:cubicBezTo>
                <a:cubicBezTo>
                  <a:pt x="1182" y="87"/>
                  <a:pt x="1195" y="101"/>
                  <a:pt x="1214" y="101"/>
                </a:cubicBezTo>
                <a:cubicBezTo>
                  <a:pt x="1224" y="101"/>
                  <a:pt x="1232" y="96"/>
                  <a:pt x="1238" y="89"/>
                </a:cubicBezTo>
                <a:cubicBezTo>
                  <a:pt x="1238" y="99"/>
                  <a:pt x="1238" y="99"/>
                  <a:pt x="1238" y="99"/>
                </a:cubicBezTo>
                <a:lnTo>
                  <a:pt x="1249" y="99"/>
                </a:lnTo>
                <a:close/>
                <a:moveTo>
                  <a:pt x="1161" y="101"/>
                </a:moveTo>
                <a:cubicBezTo>
                  <a:pt x="1167" y="101"/>
                  <a:pt x="1171" y="99"/>
                  <a:pt x="1174" y="96"/>
                </a:cubicBezTo>
                <a:cubicBezTo>
                  <a:pt x="1171" y="88"/>
                  <a:pt x="1171" y="88"/>
                  <a:pt x="1171" y="88"/>
                </a:cubicBezTo>
                <a:cubicBezTo>
                  <a:pt x="1169" y="90"/>
                  <a:pt x="1167" y="91"/>
                  <a:pt x="1163" y="91"/>
                </a:cubicBezTo>
                <a:cubicBezTo>
                  <a:pt x="1159" y="91"/>
                  <a:pt x="1156" y="87"/>
                  <a:pt x="1156" y="82"/>
                </a:cubicBezTo>
                <a:cubicBezTo>
                  <a:pt x="1156" y="38"/>
                  <a:pt x="1156" y="38"/>
                  <a:pt x="1156" y="38"/>
                </a:cubicBezTo>
                <a:cubicBezTo>
                  <a:pt x="1171" y="38"/>
                  <a:pt x="1171" y="38"/>
                  <a:pt x="1171" y="38"/>
                </a:cubicBezTo>
                <a:cubicBezTo>
                  <a:pt x="1171" y="28"/>
                  <a:pt x="1171" y="28"/>
                  <a:pt x="1171" y="28"/>
                </a:cubicBezTo>
                <a:cubicBezTo>
                  <a:pt x="1156" y="28"/>
                  <a:pt x="1156" y="28"/>
                  <a:pt x="1156" y="28"/>
                </a:cubicBezTo>
                <a:cubicBezTo>
                  <a:pt x="1156" y="9"/>
                  <a:pt x="1156" y="9"/>
                  <a:pt x="1156" y="9"/>
                </a:cubicBezTo>
                <a:cubicBezTo>
                  <a:pt x="1145" y="9"/>
                  <a:pt x="1145" y="9"/>
                  <a:pt x="1145" y="9"/>
                </a:cubicBezTo>
                <a:cubicBezTo>
                  <a:pt x="1145" y="28"/>
                  <a:pt x="1145" y="28"/>
                  <a:pt x="1145" y="28"/>
                </a:cubicBezTo>
                <a:cubicBezTo>
                  <a:pt x="1133" y="28"/>
                  <a:pt x="1133" y="28"/>
                  <a:pt x="1133" y="28"/>
                </a:cubicBezTo>
                <a:cubicBezTo>
                  <a:pt x="1133" y="38"/>
                  <a:pt x="1133" y="38"/>
                  <a:pt x="1133" y="38"/>
                </a:cubicBezTo>
                <a:cubicBezTo>
                  <a:pt x="1145" y="38"/>
                  <a:pt x="1145" y="38"/>
                  <a:pt x="1145" y="38"/>
                </a:cubicBezTo>
                <a:cubicBezTo>
                  <a:pt x="1145" y="84"/>
                  <a:pt x="1145" y="84"/>
                  <a:pt x="1145" y="84"/>
                </a:cubicBezTo>
                <a:cubicBezTo>
                  <a:pt x="1145" y="95"/>
                  <a:pt x="1150" y="101"/>
                  <a:pt x="1161" y="101"/>
                </a:cubicBezTo>
                <a:moveTo>
                  <a:pt x="1119" y="101"/>
                </a:moveTo>
                <a:cubicBezTo>
                  <a:pt x="1126" y="101"/>
                  <a:pt x="1129" y="99"/>
                  <a:pt x="1132" y="96"/>
                </a:cubicBezTo>
                <a:cubicBezTo>
                  <a:pt x="1129" y="88"/>
                  <a:pt x="1129" y="88"/>
                  <a:pt x="1129" y="88"/>
                </a:cubicBezTo>
                <a:cubicBezTo>
                  <a:pt x="1128" y="90"/>
                  <a:pt x="1125" y="91"/>
                  <a:pt x="1122" y="91"/>
                </a:cubicBezTo>
                <a:cubicBezTo>
                  <a:pt x="1117" y="91"/>
                  <a:pt x="1114" y="87"/>
                  <a:pt x="1114" y="82"/>
                </a:cubicBezTo>
                <a:cubicBezTo>
                  <a:pt x="1114" y="1"/>
                  <a:pt x="1114" y="1"/>
                  <a:pt x="1114" y="1"/>
                </a:cubicBezTo>
                <a:cubicBezTo>
                  <a:pt x="1103" y="1"/>
                  <a:pt x="1103" y="1"/>
                  <a:pt x="1103" y="1"/>
                </a:cubicBezTo>
                <a:cubicBezTo>
                  <a:pt x="1103" y="84"/>
                  <a:pt x="1103" y="84"/>
                  <a:pt x="1103" y="84"/>
                </a:cubicBezTo>
                <a:cubicBezTo>
                  <a:pt x="1103" y="95"/>
                  <a:pt x="1109" y="101"/>
                  <a:pt x="1119" y="101"/>
                </a:cubicBezTo>
                <a:moveTo>
                  <a:pt x="1081" y="99"/>
                </a:moveTo>
                <a:cubicBezTo>
                  <a:pt x="1081" y="28"/>
                  <a:pt x="1081" y="28"/>
                  <a:pt x="1081" y="28"/>
                </a:cubicBezTo>
                <a:cubicBezTo>
                  <a:pt x="1070" y="28"/>
                  <a:pt x="1070" y="28"/>
                  <a:pt x="1070" y="28"/>
                </a:cubicBezTo>
                <a:cubicBezTo>
                  <a:pt x="1070" y="80"/>
                  <a:pt x="1070" y="80"/>
                  <a:pt x="1070" y="80"/>
                </a:cubicBezTo>
                <a:cubicBezTo>
                  <a:pt x="1066" y="86"/>
                  <a:pt x="1058" y="91"/>
                  <a:pt x="1050" y="91"/>
                </a:cubicBezTo>
                <a:cubicBezTo>
                  <a:pt x="1040" y="91"/>
                  <a:pt x="1034" y="88"/>
                  <a:pt x="1034" y="75"/>
                </a:cubicBezTo>
                <a:cubicBezTo>
                  <a:pt x="1034" y="28"/>
                  <a:pt x="1034" y="28"/>
                  <a:pt x="1034" y="28"/>
                </a:cubicBezTo>
                <a:cubicBezTo>
                  <a:pt x="1023" y="28"/>
                  <a:pt x="1023" y="28"/>
                  <a:pt x="1023" y="28"/>
                </a:cubicBezTo>
                <a:cubicBezTo>
                  <a:pt x="1023" y="78"/>
                  <a:pt x="1023" y="78"/>
                  <a:pt x="1023" y="78"/>
                </a:cubicBezTo>
                <a:cubicBezTo>
                  <a:pt x="1023" y="94"/>
                  <a:pt x="1030" y="101"/>
                  <a:pt x="1045" y="101"/>
                </a:cubicBezTo>
                <a:cubicBezTo>
                  <a:pt x="1056" y="101"/>
                  <a:pt x="1065" y="95"/>
                  <a:pt x="1070" y="89"/>
                </a:cubicBezTo>
                <a:cubicBezTo>
                  <a:pt x="1070" y="99"/>
                  <a:pt x="1070" y="99"/>
                  <a:pt x="1070" y="99"/>
                </a:cubicBezTo>
                <a:lnTo>
                  <a:pt x="1081" y="99"/>
                </a:lnTo>
                <a:close/>
                <a:moveTo>
                  <a:pt x="977" y="101"/>
                </a:moveTo>
                <a:cubicBezTo>
                  <a:pt x="995" y="101"/>
                  <a:pt x="1005" y="91"/>
                  <a:pt x="1005" y="80"/>
                </a:cubicBezTo>
                <a:cubicBezTo>
                  <a:pt x="1005" y="52"/>
                  <a:pt x="961" y="62"/>
                  <a:pt x="961" y="47"/>
                </a:cubicBezTo>
                <a:cubicBezTo>
                  <a:pt x="961" y="40"/>
                  <a:pt x="967" y="35"/>
                  <a:pt x="976" y="35"/>
                </a:cubicBezTo>
                <a:cubicBezTo>
                  <a:pt x="986" y="35"/>
                  <a:pt x="993" y="39"/>
                  <a:pt x="998" y="44"/>
                </a:cubicBezTo>
                <a:cubicBezTo>
                  <a:pt x="1003" y="37"/>
                  <a:pt x="1003" y="37"/>
                  <a:pt x="1003" y="37"/>
                </a:cubicBezTo>
                <a:cubicBezTo>
                  <a:pt x="997" y="31"/>
                  <a:pt x="989" y="27"/>
                  <a:pt x="976" y="27"/>
                </a:cubicBezTo>
                <a:cubicBezTo>
                  <a:pt x="959" y="27"/>
                  <a:pt x="950" y="36"/>
                  <a:pt x="950" y="47"/>
                </a:cubicBezTo>
                <a:cubicBezTo>
                  <a:pt x="950" y="73"/>
                  <a:pt x="994" y="63"/>
                  <a:pt x="994" y="80"/>
                </a:cubicBezTo>
                <a:cubicBezTo>
                  <a:pt x="994" y="87"/>
                  <a:pt x="988" y="92"/>
                  <a:pt x="977" y="92"/>
                </a:cubicBezTo>
                <a:cubicBezTo>
                  <a:pt x="967" y="92"/>
                  <a:pt x="958" y="87"/>
                  <a:pt x="954" y="82"/>
                </a:cubicBezTo>
                <a:cubicBezTo>
                  <a:pt x="948" y="90"/>
                  <a:pt x="948" y="90"/>
                  <a:pt x="948" y="90"/>
                </a:cubicBezTo>
                <a:cubicBezTo>
                  <a:pt x="955" y="97"/>
                  <a:pt x="965" y="101"/>
                  <a:pt x="977" y="101"/>
                </a:cubicBezTo>
                <a:moveTo>
                  <a:pt x="932" y="99"/>
                </a:moveTo>
                <a:cubicBezTo>
                  <a:pt x="932" y="49"/>
                  <a:pt x="932" y="49"/>
                  <a:pt x="932" y="49"/>
                </a:cubicBezTo>
                <a:cubicBezTo>
                  <a:pt x="932" y="34"/>
                  <a:pt x="924" y="27"/>
                  <a:pt x="910" y="27"/>
                </a:cubicBezTo>
                <a:cubicBezTo>
                  <a:pt x="899" y="27"/>
                  <a:pt x="889" y="33"/>
                  <a:pt x="884" y="39"/>
                </a:cubicBezTo>
                <a:cubicBezTo>
                  <a:pt x="884" y="28"/>
                  <a:pt x="884" y="28"/>
                  <a:pt x="884" y="28"/>
                </a:cubicBezTo>
                <a:cubicBezTo>
                  <a:pt x="873" y="28"/>
                  <a:pt x="873" y="28"/>
                  <a:pt x="873" y="28"/>
                </a:cubicBezTo>
                <a:cubicBezTo>
                  <a:pt x="873" y="99"/>
                  <a:pt x="873" y="99"/>
                  <a:pt x="873" y="99"/>
                </a:cubicBezTo>
                <a:cubicBezTo>
                  <a:pt x="884" y="99"/>
                  <a:pt x="884" y="99"/>
                  <a:pt x="884" y="99"/>
                </a:cubicBezTo>
                <a:cubicBezTo>
                  <a:pt x="884" y="47"/>
                  <a:pt x="884" y="47"/>
                  <a:pt x="884" y="47"/>
                </a:cubicBezTo>
                <a:cubicBezTo>
                  <a:pt x="888" y="42"/>
                  <a:pt x="896" y="36"/>
                  <a:pt x="905" y="36"/>
                </a:cubicBezTo>
                <a:cubicBezTo>
                  <a:pt x="915" y="36"/>
                  <a:pt x="921" y="40"/>
                  <a:pt x="921" y="53"/>
                </a:cubicBezTo>
                <a:cubicBezTo>
                  <a:pt x="921" y="99"/>
                  <a:pt x="921" y="99"/>
                  <a:pt x="921" y="99"/>
                </a:cubicBezTo>
                <a:lnTo>
                  <a:pt x="932" y="99"/>
                </a:lnTo>
                <a:close/>
                <a:moveTo>
                  <a:pt x="820" y="91"/>
                </a:moveTo>
                <a:cubicBezTo>
                  <a:pt x="805" y="91"/>
                  <a:pt x="797" y="78"/>
                  <a:pt x="797" y="64"/>
                </a:cubicBezTo>
                <a:cubicBezTo>
                  <a:pt x="797" y="49"/>
                  <a:pt x="805" y="36"/>
                  <a:pt x="820" y="36"/>
                </a:cubicBezTo>
                <a:cubicBezTo>
                  <a:pt x="835" y="36"/>
                  <a:pt x="844" y="49"/>
                  <a:pt x="844" y="64"/>
                </a:cubicBezTo>
                <a:cubicBezTo>
                  <a:pt x="844" y="78"/>
                  <a:pt x="835" y="91"/>
                  <a:pt x="820" y="91"/>
                </a:cubicBezTo>
                <a:moveTo>
                  <a:pt x="820" y="101"/>
                </a:moveTo>
                <a:cubicBezTo>
                  <a:pt x="842" y="101"/>
                  <a:pt x="855" y="84"/>
                  <a:pt x="855" y="64"/>
                </a:cubicBezTo>
                <a:cubicBezTo>
                  <a:pt x="855" y="43"/>
                  <a:pt x="842" y="27"/>
                  <a:pt x="820" y="27"/>
                </a:cubicBezTo>
                <a:cubicBezTo>
                  <a:pt x="798" y="27"/>
                  <a:pt x="785" y="43"/>
                  <a:pt x="785" y="64"/>
                </a:cubicBezTo>
                <a:cubicBezTo>
                  <a:pt x="785" y="84"/>
                  <a:pt x="798" y="101"/>
                  <a:pt x="820" y="101"/>
                </a:cubicBezTo>
                <a:moveTo>
                  <a:pt x="737" y="101"/>
                </a:moveTo>
                <a:cubicBezTo>
                  <a:pt x="754" y="101"/>
                  <a:pt x="766" y="93"/>
                  <a:pt x="774" y="81"/>
                </a:cubicBezTo>
                <a:cubicBezTo>
                  <a:pt x="764" y="76"/>
                  <a:pt x="764" y="76"/>
                  <a:pt x="764" y="76"/>
                </a:cubicBezTo>
                <a:cubicBezTo>
                  <a:pt x="758" y="84"/>
                  <a:pt x="748" y="90"/>
                  <a:pt x="737" y="90"/>
                </a:cubicBezTo>
                <a:cubicBezTo>
                  <a:pt x="715" y="90"/>
                  <a:pt x="699" y="74"/>
                  <a:pt x="699" y="50"/>
                </a:cubicBezTo>
                <a:cubicBezTo>
                  <a:pt x="699" y="27"/>
                  <a:pt x="715" y="11"/>
                  <a:pt x="737" y="11"/>
                </a:cubicBezTo>
                <a:cubicBezTo>
                  <a:pt x="748" y="11"/>
                  <a:pt x="758" y="16"/>
                  <a:pt x="764" y="25"/>
                </a:cubicBezTo>
                <a:cubicBezTo>
                  <a:pt x="774" y="19"/>
                  <a:pt x="774" y="19"/>
                  <a:pt x="774" y="19"/>
                </a:cubicBezTo>
                <a:cubicBezTo>
                  <a:pt x="766" y="8"/>
                  <a:pt x="754" y="0"/>
                  <a:pt x="737" y="0"/>
                </a:cubicBezTo>
                <a:cubicBezTo>
                  <a:pt x="708" y="0"/>
                  <a:pt x="686" y="20"/>
                  <a:pt x="686" y="50"/>
                </a:cubicBezTo>
                <a:cubicBezTo>
                  <a:pt x="686" y="80"/>
                  <a:pt x="708" y="101"/>
                  <a:pt x="737" y="101"/>
                </a:cubicBezTo>
                <a:moveTo>
                  <a:pt x="598" y="90"/>
                </a:moveTo>
                <a:cubicBezTo>
                  <a:pt x="583" y="90"/>
                  <a:pt x="575" y="79"/>
                  <a:pt x="575" y="63"/>
                </a:cubicBezTo>
                <a:cubicBezTo>
                  <a:pt x="575" y="48"/>
                  <a:pt x="583" y="36"/>
                  <a:pt x="598" y="36"/>
                </a:cubicBezTo>
                <a:cubicBezTo>
                  <a:pt x="606" y="36"/>
                  <a:pt x="615" y="42"/>
                  <a:pt x="619" y="48"/>
                </a:cubicBezTo>
                <a:cubicBezTo>
                  <a:pt x="619" y="79"/>
                  <a:pt x="619" y="79"/>
                  <a:pt x="619" y="79"/>
                </a:cubicBezTo>
                <a:cubicBezTo>
                  <a:pt x="615" y="85"/>
                  <a:pt x="606" y="90"/>
                  <a:pt x="598" y="90"/>
                </a:cubicBezTo>
                <a:moveTo>
                  <a:pt x="596" y="128"/>
                </a:moveTo>
                <a:cubicBezTo>
                  <a:pt x="613" y="128"/>
                  <a:pt x="630" y="121"/>
                  <a:pt x="630" y="98"/>
                </a:cubicBezTo>
                <a:cubicBezTo>
                  <a:pt x="630" y="28"/>
                  <a:pt x="630" y="28"/>
                  <a:pt x="630" y="28"/>
                </a:cubicBezTo>
                <a:cubicBezTo>
                  <a:pt x="619" y="28"/>
                  <a:pt x="619" y="28"/>
                  <a:pt x="619" y="28"/>
                </a:cubicBezTo>
                <a:cubicBezTo>
                  <a:pt x="619" y="39"/>
                  <a:pt x="619" y="39"/>
                  <a:pt x="619" y="39"/>
                </a:cubicBezTo>
                <a:cubicBezTo>
                  <a:pt x="613" y="31"/>
                  <a:pt x="604" y="27"/>
                  <a:pt x="595" y="27"/>
                </a:cubicBezTo>
                <a:cubicBezTo>
                  <a:pt x="576" y="27"/>
                  <a:pt x="563" y="41"/>
                  <a:pt x="563" y="63"/>
                </a:cubicBezTo>
                <a:cubicBezTo>
                  <a:pt x="563" y="86"/>
                  <a:pt x="576" y="100"/>
                  <a:pt x="595" y="100"/>
                </a:cubicBezTo>
                <a:cubicBezTo>
                  <a:pt x="605" y="100"/>
                  <a:pt x="613" y="95"/>
                  <a:pt x="619" y="88"/>
                </a:cubicBezTo>
                <a:cubicBezTo>
                  <a:pt x="619" y="98"/>
                  <a:pt x="619" y="98"/>
                  <a:pt x="619" y="98"/>
                </a:cubicBezTo>
                <a:cubicBezTo>
                  <a:pt x="619" y="113"/>
                  <a:pt x="608" y="119"/>
                  <a:pt x="596" y="119"/>
                </a:cubicBezTo>
                <a:cubicBezTo>
                  <a:pt x="586" y="119"/>
                  <a:pt x="579" y="116"/>
                  <a:pt x="573" y="109"/>
                </a:cubicBezTo>
                <a:cubicBezTo>
                  <a:pt x="567" y="117"/>
                  <a:pt x="567" y="117"/>
                  <a:pt x="567" y="117"/>
                </a:cubicBezTo>
                <a:cubicBezTo>
                  <a:pt x="576" y="126"/>
                  <a:pt x="584" y="128"/>
                  <a:pt x="596" y="128"/>
                </a:cubicBezTo>
                <a:moveTo>
                  <a:pt x="545" y="99"/>
                </a:moveTo>
                <a:cubicBezTo>
                  <a:pt x="545" y="49"/>
                  <a:pt x="545" y="49"/>
                  <a:pt x="545" y="49"/>
                </a:cubicBezTo>
                <a:cubicBezTo>
                  <a:pt x="545" y="34"/>
                  <a:pt x="537" y="27"/>
                  <a:pt x="523" y="27"/>
                </a:cubicBezTo>
                <a:cubicBezTo>
                  <a:pt x="512" y="27"/>
                  <a:pt x="502" y="33"/>
                  <a:pt x="497" y="39"/>
                </a:cubicBezTo>
                <a:cubicBezTo>
                  <a:pt x="497" y="28"/>
                  <a:pt x="497" y="28"/>
                  <a:pt x="497" y="28"/>
                </a:cubicBezTo>
                <a:cubicBezTo>
                  <a:pt x="486" y="28"/>
                  <a:pt x="486" y="28"/>
                  <a:pt x="486" y="28"/>
                </a:cubicBezTo>
                <a:cubicBezTo>
                  <a:pt x="486" y="99"/>
                  <a:pt x="486" y="99"/>
                  <a:pt x="486" y="99"/>
                </a:cubicBezTo>
                <a:cubicBezTo>
                  <a:pt x="497" y="99"/>
                  <a:pt x="497" y="99"/>
                  <a:pt x="497" y="99"/>
                </a:cubicBezTo>
                <a:cubicBezTo>
                  <a:pt x="497" y="47"/>
                  <a:pt x="497" y="47"/>
                  <a:pt x="497" y="47"/>
                </a:cubicBezTo>
                <a:cubicBezTo>
                  <a:pt x="501" y="42"/>
                  <a:pt x="510" y="36"/>
                  <a:pt x="518" y="36"/>
                </a:cubicBezTo>
                <a:cubicBezTo>
                  <a:pt x="528" y="36"/>
                  <a:pt x="534" y="40"/>
                  <a:pt x="534" y="53"/>
                </a:cubicBezTo>
                <a:cubicBezTo>
                  <a:pt x="534" y="99"/>
                  <a:pt x="534" y="99"/>
                  <a:pt x="534" y="99"/>
                </a:cubicBezTo>
                <a:lnTo>
                  <a:pt x="545" y="99"/>
                </a:lnTo>
                <a:close/>
                <a:moveTo>
                  <a:pt x="464" y="28"/>
                </a:moveTo>
                <a:cubicBezTo>
                  <a:pt x="453" y="28"/>
                  <a:pt x="453" y="28"/>
                  <a:pt x="453" y="28"/>
                </a:cubicBezTo>
                <a:cubicBezTo>
                  <a:pt x="453" y="99"/>
                  <a:pt x="453" y="99"/>
                  <a:pt x="453" y="99"/>
                </a:cubicBezTo>
                <a:cubicBezTo>
                  <a:pt x="464" y="99"/>
                  <a:pt x="464" y="99"/>
                  <a:pt x="464" y="99"/>
                </a:cubicBezTo>
                <a:lnTo>
                  <a:pt x="464" y="28"/>
                </a:lnTo>
                <a:close/>
                <a:moveTo>
                  <a:pt x="459" y="18"/>
                </a:moveTo>
                <a:cubicBezTo>
                  <a:pt x="463" y="18"/>
                  <a:pt x="466" y="15"/>
                  <a:pt x="466" y="11"/>
                </a:cubicBezTo>
                <a:cubicBezTo>
                  <a:pt x="466" y="7"/>
                  <a:pt x="463" y="3"/>
                  <a:pt x="459" y="3"/>
                </a:cubicBezTo>
                <a:cubicBezTo>
                  <a:pt x="455" y="3"/>
                  <a:pt x="451" y="7"/>
                  <a:pt x="451" y="11"/>
                </a:cubicBezTo>
                <a:cubicBezTo>
                  <a:pt x="451" y="15"/>
                  <a:pt x="455" y="18"/>
                  <a:pt x="459" y="18"/>
                </a:cubicBezTo>
                <a:moveTo>
                  <a:pt x="428" y="101"/>
                </a:moveTo>
                <a:cubicBezTo>
                  <a:pt x="434" y="101"/>
                  <a:pt x="438" y="99"/>
                  <a:pt x="441" y="96"/>
                </a:cubicBezTo>
                <a:cubicBezTo>
                  <a:pt x="438" y="88"/>
                  <a:pt x="438" y="88"/>
                  <a:pt x="438" y="88"/>
                </a:cubicBezTo>
                <a:cubicBezTo>
                  <a:pt x="436" y="90"/>
                  <a:pt x="434" y="91"/>
                  <a:pt x="430" y="91"/>
                </a:cubicBezTo>
                <a:cubicBezTo>
                  <a:pt x="426" y="91"/>
                  <a:pt x="423" y="87"/>
                  <a:pt x="423" y="82"/>
                </a:cubicBezTo>
                <a:cubicBezTo>
                  <a:pt x="423" y="38"/>
                  <a:pt x="423" y="38"/>
                  <a:pt x="423" y="38"/>
                </a:cubicBezTo>
                <a:cubicBezTo>
                  <a:pt x="438" y="38"/>
                  <a:pt x="438" y="38"/>
                  <a:pt x="438" y="38"/>
                </a:cubicBezTo>
                <a:cubicBezTo>
                  <a:pt x="438" y="28"/>
                  <a:pt x="438" y="28"/>
                  <a:pt x="438" y="28"/>
                </a:cubicBezTo>
                <a:cubicBezTo>
                  <a:pt x="423" y="28"/>
                  <a:pt x="423" y="28"/>
                  <a:pt x="423" y="28"/>
                </a:cubicBezTo>
                <a:cubicBezTo>
                  <a:pt x="423" y="9"/>
                  <a:pt x="423" y="9"/>
                  <a:pt x="423" y="9"/>
                </a:cubicBezTo>
                <a:cubicBezTo>
                  <a:pt x="412" y="9"/>
                  <a:pt x="412" y="9"/>
                  <a:pt x="412" y="9"/>
                </a:cubicBezTo>
                <a:cubicBezTo>
                  <a:pt x="412" y="28"/>
                  <a:pt x="412" y="28"/>
                  <a:pt x="412" y="28"/>
                </a:cubicBezTo>
                <a:cubicBezTo>
                  <a:pt x="400" y="28"/>
                  <a:pt x="400" y="28"/>
                  <a:pt x="400" y="28"/>
                </a:cubicBezTo>
                <a:cubicBezTo>
                  <a:pt x="400" y="38"/>
                  <a:pt x="400" y="38"/>
                  <a:pt x="400" y="38"/>
                </a:cubicBezTo>
                <a:cubicBezTo>
                  <a:pt x="412" y="38"/>
                  <a:pt x="412" y="38"/>
                  <a:pt x="412" y="38"/>
                </a:cubicBezTo>
                <a:cubicBezTo>
                  <a:pt x="412" y="84"/>
                  <a:pt x="412" y="84"/>
                  <a:pt x="412" y="84"/>
                </a:cubicBezTo>
                <a:cubicBezTo>
                  <a:pt x="412" y="95"/>
                  <a:pt x="417" y="101"/>
                  <a:pt x="428" y="101"/>
                </a:cubicBezTo>
                <a:moveTo>
                  <a:pt x="381" y="59"/>
                </a:moveTo>
                <a:cubicBezTo>
                  <a:pt x="335" y="59"/>
                  <a:pt x="335" y="59"/>
                  <a:pt x="335" y="59"/>
                </a:cubicBezTo>
                <a:cubicBezTo>
                  <a:pt x="335" y="48"/>
                  <a:pt x="343" y="36"/>
                  <a:pt x="358" y="36"/>
                </a:cubicBezTo>
                <a:cubicBezTo>
                  <a:pt x="374" y="36"/>
                  <a:pt x="381" y="49"/>
                  <a:pt x="381" y="59"/>
                </a:cubicBezTo>
                <a:moveTo>
                  <a:pt x="359" y="101"/>
                </a:moveTo>
                <a:cubicBezTo>
                  <a:pt x="371" y="101"/>
                  <a:pt x="380" y="97"/>
                  <a:pt x="388" y="90"/>
                </a:cubicBezTo>
                <a:cubicBezTo>
                  <a:pt x="382" y="83"/>
                  <a:pt x="382" y="83"/>
                  <a:pt x="382" y="83"/>
                </a:cubicBezTo>
                <a:cubicBezTo>
                  <a:pt x="377" y="89"/>
                  <a:pt x="369" y="92"/>
                  <a:pt x="360" y="92"/>
                </a:cubicBezTo>
                <a:cubicBezTo>
                  <a:pt x="345" y="92"/>
                  <a:pt x="336" y="81"/>
                  <a:pt x="335" y="67"/>
                </a:cubicBezTo>
                <a:cubicBezTo>
                  <a:pt x="392" y="67"/>
                  <a:pt x="392" y="67"/>
                  <a:pt x="392" y="67"/>
                </a:cubicBezTo>
                <a:cubicBezTo>
                  <a:pt x="392" y="65"/>
                  <a:pt x="392" y="65"/>
                  <a:pt x="392" y="65"/>
                </a:cubicBezTo>
                <a:cubicBezTo>
                  <a:pt x="392" y="43"/>
                  <a:pt x="380" y="27"/>
                  <a:pt x="358" y="27"/>
                </a:cubicBezTo>
                <a:cubicBezTo>
                  <a:pt x="338" y="27"/>
                  <a:pt x="323" y="43"/>
                  <a:pt x="323" y="64"/>
                </a:cubicBezTo>
                <a:cubicBezTo>
                  <a:pt x="323" y="86"/>
                  <a:pt x="338" y="101"/>
                  <a:pt x="359" y="101"/>
                </a:cubicBezTo>
                <a:moveTo>
                  <a:pt x="314" y="99"/>
                </a:moveTo>
                <a:cubicBezTo>
                  <a:pt x="283" y="60"/>
                  <a:pt x="283" y="60"/>
                  <a:pt x="283" y="60"/>
                </a:cubicBezTo>
                <a:cubicBezTo>
                  <a:pt x="314" y="28"/>
                  <a:pt x="314" y="28"/>
                  <a:pt x="314" y="28"/>
                </a:cubicBezTo>
                <a:cubicBezTo>
                  <a:pt x="300" y="28"/>
                  <a:pt x="300" y="28"/>
                  <a:pt x="300" y="28"/>
                </a:cubicBezTo>
                <a:cubicBezTo>
                  <a:pt x="263" y="66"/>
                  <a:pt x="263" y="66"/>
                  <a:pt x="263" y="66"/>
                </a:cubicBezTo>
                <a:cubicBezTo>
                  <a:pt x="263" y="1"/>
                  <a:pt x="263" y="1"/>
                  <a:pt x="263" y="1"/>
                </a:cubicBezTo>
                <a:cubicBezTo>
                  <a:pt x="252" y="1"/>
                  <a:pt x="252" y="1"/>
                  <a:pt x="252" y="1"/>
                </a:cubicBezTo>
                <a:cubicBezTo>
                  <a:pt x="252" y="99"/>
                  <a:pt x="252" y="99"/>
                  <a:pt x="252" y="99"/>
                </a:cubicBezTo>
                <a:cubicBezTo>
                  <a:pt x="263" y="99"/>
                  <a:pt x="263" y="99"/>
                  <a:pt x="263" y="99"/>
                </a:cubicBezTo>
                <a:cubicBezTo>
                  <a:pt x="263" y="79"/>
                  <a:pt x="263" y="79"/>
                  <a:pt x="263" y="79"/>
                </a:cubicBezTo>
                <a:cubicBezTo>
                  <a:pt x="275" y="67"/>
                  <a:pt x="275" y="67"/>
                  <a:pt x="275" y="67"/>
                </a:cubicBezTo>
                <a:cubicBezTo>
                  <a:pt x="300" y="99"/>
                  <a:pt x="300" y="99"/>
                  <a:pt x="300" y="99"/>
                </a:cubicBezTo>
                <a:lnTo>
                  <a:pt x="314" y="99"/>
                </a:lnTo>
                <a:close/>
                <a:moveTo>
                  <a:pt x="214" y="99"/>
                </a:moveTo>
                <a:cubicBezTo>
                  <a:pt x="214" y="49"/>
                  <a:pt x="214" y="49"/>
                  <a:pt x="214" y="49"/>
                </a:cubicBezTo>
                <a:cubicBezTo>
                  <a:pt x="218" y="43"/>
                  <a:pt x="227" y="38"/>
                  <a:pt x="234" y="38"/>
                </a:cubicBezTo>
                <a:cubicBezTo>
                  <a:pt x="235" y="38"/>
                  <a:pt x="237" y="38"/>
                  <a:pt x="238" y="38"/>
                </a:cubicBezTo>
                <a:cubicBezTo>
                  <a:pt x="238" y="27"/>
                  <a:pt x="238" y="27"/>
                  <a:pt x="238" y="27"/>
                </a:cubicBezTo>
                <a:cubicBezTo>
                  <a:pt x="228" y="27"/>
                  <a:pt x="220" y="32"/>
                  <a:pt x="214" y="40"/>
                </a:cubicBezTo>
                <a:cubicBezTo>
                  <a:pt x="214" y="28"/>
                  <a:pt x="214" y="28"/>
                  <a:pt x="214" y="28"/>
                </a:cubicBezTo>
                <a:cubicBezTo>
                  <a:pt x="203" y="28"/>
                  <a:pt x="203" y="28"/>
                  <a:pt x="203" y="28"/>
                </a:cubicBezTo>
                <a:cubicBezTo>
                  <a:pt x="203" y="99"/>
                  <a:pt x="203" y="99"/>
                  <a:pt x="203" y="99"/>
                </a:cubicBezTo>
                <a:lnTo>
                  <a:pt x="214" y="99"/>
                </a:lnTo>
                <a:close/>
                <a:moveTo>
                  <a:pt x="149" y="91"/>
                </a:moveTo>
                <a:cubicBezTo>
                  <a:pt x="135" y="91"/>
                  <a:pt x="126" y="80"/>
                  <a:pt x="126" y="64"/>
                </a:cubicBezTo>
                <a:cubicBezTo>
                  <a:pt x="126" y="48"/>
                  <a:pt x="135" y="36"/>
                  <a:pt x="149" y="36"/>
                </a:cubicBezTo>
                <a:cubicBezTo>
                  <a:pt x="158" y="36"/>
                  <a:pt x="166" y="42"/>
                  <a:pt x="170" y="48"/>
                </a:cubicBezTo>
                <a:cubicBezTo>
                  <a:pt x="170" y="80"/>
                  <a:pt x="170" y="80"/>
                  <a:pt x="170" y="80"/>
                </a:cubicBezTo>
                <a:cubicBezTo>
                  <a:pt x="166" y="86"/>
                  <a:pt x="158" y="91"/>
                  <a:pt x="149" y="91"/>
                </a:cubicBezTo>
                <a:moveTo>
                  <a:pt x="181" y="99"/>
                </a:moveTo>
                <a:cubicBezTo>
                  <a:pt x="181" y="28"/>
                  <a:pt x="181" y="28"/>
                  <a:pt x="181" y="28"/>
                </a:cubicBezTo>
                <a:cubicBezTo>
                  <a:pt x="170" y="28"/>
                  <a:pt x="170" y="28"/>
                  <a:pt x="170" y="28"/>
                </a:cubicBezTo>
                <a:cubicBezTo>
                  <a:pt x="170" y="39"/>
                  <a:pt x="170" y="39"/>
                  <a:pt x="170" y="39"/>
                </a:cubicBezTo>
                <a:cubicBezTo>
                  <a:pt x="165" y="31"/>
                  <a:pt x="156" y="27"/>
                  <a:pt x="146" y="27"/>
                </a:cubicBezTo>
                <a:cubicBezTo>
                  <a:pt x="128" y="27"/>
                  <a:pt x="115" y="41"/>
                  <a:pt x="115" y="64"/>
                </a:cubicBezTo>
                <a:cubicBezTo>
                  <a:pt x="115" y="87"/>
                  <a:pt x="128" y="101"/>
                  <a:pt x="146" y="101"/>
                </a:cubicBezTo>
                <a:cubicBezTo>
                  <a:pt x="156" y="101"/>
                  <a:pt x="165" y="96"/>
                  <a:pt x="170" y="89"/>
                </a:cubicBezTo>
                <a:cubicBezTo>
                  <a:pt x="170" y="99"/>
                  <a:pt x="170" y="99"/>
                  <a:pt x="170" y="99"/>
                </a:cubicBezTo>
                <a:lnTo>
                  <a:pt x="181" y="99"/>
                </a:lnTo>
                <a:close/>
                <a:moveTo>
                  <a:pt x="96" y="99"/>
                </a:moveTo>
                <a:cubicBezTo>
                  <a:pt x="96" y="1"/>
                  <a:pt x="96" y="1"/>
                  <a:pt x="96" y="1"/>
                </a:cubicBezTo>
                <a:cubicBezTo>
                  <a:pt x="79" y="1"/>
                  <a:pt x="79" y="1"/>
                  <a:pt x="79" y="1"/>
                </a:cubicBezTo>
                <a:cubicBezTo>
                  <a:pt x="48" y="77"/>
                  <a:pt x="48" y="77"/>
                  <a:pt x="48" y="77"/>
                </a:cubicBezTo>
                <a:cubicBezTo>
                  <a:pt x="18" y="1"/>
                  <a:pt x="18" y="1"/>
                  <a:pt x="18" y="1"/>
                </a:cubicBezTo>
                <a:cubicBezTo>
                  <a:pt x="0" y="1"/>
                  <a:pt x="0" y="1"/>
                  <a:pt x="0" y="1"/>
                </a:cubicBezTo>
                <a:cubicBezTo>
                  <a:pt x="0" y="99"/>
                  <a:pt x="0" y="99"/>
                  <a:pt x="0" y="99"/>
                </a:cubicBezTo>
                <a:cubicBezTo>
                  <a:pt x="13" y="99"/>
                  <a:pt x="13" y="99"/>
                  <a:pt x="13" y="99"/>
                </a:cubicBezTo>
                <a:cubicBezTo>
                  <a:pt x="13" y="17"/>
                  <a:pt x="13" y="17"/>
                  <a:pt x="13" y="17"/>
                </a:cubicBezTo>
                <a:cubicBezTo>
                  <a:pt x="46" y="99"/>
                  <a:pt x="46" y="99"/>
                  <a:pt x="46" y="99"/>
                </a:cubicBezTo>
                <a:cubicBezTo>
                  <a:pt x="51" y="99"/>
                  <a:pt x="51" y="99"/>
                  <a:pt x="51" y="99"/>
                </a:cubicBezTo>
                <a:cubicBezTo>
                  <a:pt x="84" y="17"/>
                  <a:pt x="84" y="17"/>
                  <a:pt x="84" y="17"/>
                </a:cubicBezTo>
                <a:cubicBezTo>
                  <a:pt x="84" y="99"/>
                  <a:pt x="84" y="99"/>
                  <a:pt x="84" y="99"/>
                </a:cubicBezTo>
                <a:lnTo>
                  <a:pt x="96"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ekstvak 12">
            <a:extLst>
              <a:ext uri="{FF2B5EF4-FFF2-40B4-BE49-F238E27FC236}">
                <a16:creationId xmlns:a16="http://schemas.microsoft.com/office/drawing/2014/main" id="{74017F25-175F-44A1-960A-4976947FC8BB}"/>
              </a:ext>
            </a:extLst>
          </p:cNvPr>
          <p:cNvSpPr txBox="1"/>
          <p:nvPr userDrawn="1"/>
        </p:nvSpPr>
        <p:spPr>
          <a:xfrm>
            <a:off x="2321943" y="5481495"/>
            <a:ext cx="6865189" cy="916903"/>
          </a:xfrm>
          <a:prstGeom prst="rect">
            <a:avLst/>
          </a:prstGeom>
          <a:noFill/>
        </p:spPr>
        <p:txBody>
          <a:bodyPr wrap="square" lIns="0" tIns="0" rIns="0" bIns="0" rtlCol="0">
            <a:noAutofit/>
          </a:bodyPr>
          <a:lstStyle/>
          <a:p>
            <a:pPr algn="ctr"/>
            <a:r>
              <a:rPr lang="nl-NL" sz="1000">
                <a:solidFill>
                  <a:schemeClr val="bg1"/>
                </a:solidFill>
              </a:rPr>
              <a:t>© </a:t>
            </a:r>
            <a:fld id="{B49BE6BA-4099-48A6-8476-20552574E95E}" type="datetime4">
              <a:rPr kumimoji="0" lang="en-GB" sz="1000" b="0" i="0" u="none" strike="noStrike" kern="1200" cap="none" spc="0" normalizeH="0" smtClean="0">
                <a:ln>
                  <a:noFill/>
                </a:ln>
                <a:solidFill>
                  <a:schemeClr val="bg1"/>
                </a:solidFill>
                <a:effectLst/>
                <a:uLnTx/>
                <a:uFillTx/>
                <a:latin typeface="Arial" pitchFamily="34" charset="0"/>
                <a:cs typeface="Arial" pitchFamily="34" charset="0"/>
              </a:rPr>
              <a:pPr algn="ctr"/>
              <a:t>17 November 2022</a:t>
            </a:fld>
            <a:r>
              <a:rPr kumimoji="0" lang="en-GB" sz="1000" b="0" i="0" u="none" strike="noStrike" kern="1200" cap="none" spc="0" normalizeH="0">
                <a:ln>
                  <a:noFill/>
                </a:ln>
                <a:solidFill>
                  <a:schemeClr val="bg1"/>
                </a:solidFill>
                <a:effectLst/>
                <a:uLnTx/>
                <a:uFillTx/>
                <a:latin typeface="Arial" pitchFamily="34" charset="0"/>
                <a:cs typeface="Arial" pitchFamily="34" charset="0"/>
              </a:rPr>
              <a:t>, </a:t>
            </a:r>
            <a:r>
              <a:rPr lang="nl-NL" sz="1000">
                <a:solidFill>
                  <a:schemeClr val="bg1"/>
                </a:solidFill>
              </a:rPr>
              <a:t>USP Marketing Consultancy B.V.</a:t>
            </a:r>
          </a:p>
          <a:p>
            <a:pPr algn="ctr"/>
            <a:endParaRPr lang="nl-NL" sz="100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1000" b="0" i="0" u="none" strike="noStrike" kern="1200" cap="none" spc="0" normalizeH="0" baseline="0">
              <a:ln>
                <a:noFill/>
              </a:ln>
              <a:solidFill>
                <a:schemeClr val="bg1"/>
              </a:solidFill>
              <a:effectLst/>
              <a:uLnTx/>
              <a:uFillTx/>
              <a:latin typeface="Arial" pitchFamily="34" charset="0"/>
              <a:cs typeface="Arial" pitchFamily="34" charset="0"/>
            </a:endParaRPr>
          </a:p>
          <a:p>
            <a:pPr algn="ctr"/>
            <a:r>
              <a:rPr lang="en-GB" sz="1000">
                <a:solidFill>
                  <a:schemeClr val="bg1"/>
                </a:solidFill>
                <a:latin typeface="Arial" pitchFamily="34" charset="0"/>
                <a:cs typeface="Arial" pitchFamily="34" charset="0"/>
              </a:rPr>
              <a:t>The information in this publication is strictly confidential and all relevant copyrights, database rights and other (intellectual) </a:t>
            </a:r>
          </a:p>
          <a:p>
            <a:pPr algn="ctr"/>
            <a:r>
              <a:rPr lang="en-GB" sz="1000">
                <a:solidFill>
                  <a:schemeClr val="bg1"/>
                </a:solidFill>
                <a:latin typeface="Arial" pitchFamily="34" charset="0"/>
                <a:cs typeface="Arial" pitchFamily="34" charset="0"/>
              </a:rPr>
              <a:t>property rights are explicitly reserved. No part of this publication may be reproduced and/or published without the prior </a:t>
            </a:r>
          </a:p>
          <a:p>
            <a:pPr algn="ctr"/>
            <a:r>
              <a:rPr lang="en-GB" sz="1000">
                <a:solidFill>
                  <a:schemeClr val="bg1"/>
                </a:solidFill>
                <a:latin typeface="Arial" pitchFamily="34" charset="0"/>
                <a:cs typeface="Arial" pitchFamily="34" charset="0"/>
              </a:rPr>
              <a:t>written permission of USP Marketing Consultancy B.V.</a:t>
            </a:r>
            <a:endParaRPr lang="en-GB" sz="3600">
              <a:solidFill>
                <a:schemeClr val="bg1"/>
              </a:solidFill>
            </a:endParaRPr>
          </a:p>
        </p:txBody>
      </p:sp>
    </p:spTree>
    <p:extLst>
      <p:ext uri="{BB962C8B-B14F-4D97-AF65-F5344CB8AC3E}">
        <p14:creationId xmlns:p14="http://schemas.microsoft.com/office/powerpoint/2010/main" val="13693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33% pictur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ABA805A-2CC6-488A-9A33-4CB8847AFA90}"/>
              </a:ext>
            </a:extLst>
          </p:cNvPr>
          <p:cNvSpPr>
            <a:spLocks noGrp="1"/>
          </p:cNvSpPr>
          <p:nvPr>
            <p:ph type="pic" sz="quarter" idx="10"/>
          </p:nvPr>
        </p:nvSpPr>
        <p:spPr>
          <a:xfrm>
            <a:off x="6127845" y="0"/>
            <a:ext cx="6064155" cy="6858000"/>
          </a:xfrm>
        </p:spPr>
        <p:txBody>
          <a:body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A2084DF5-9973-4FFF-A5EA-B958CC4673B2}"/>
              </a:ext>
            </a:extLst>
          </p:cNvPr>
          <p:cNvSpPr>
            <a:spLocks noGrp="1"/>
          </p:cNvSpPr>
          <p:nvPr>
            <p:ph type="body" sz="quarter" idx="13" hasCustomPrompt="1"/>
          </p:nvPr>
        </p:nvSpPr>
        <p:spPr>
          <a:xfrm>
            <a:off x="444500" y="552450"/>
            <a:ext cx="6794496" cy="488950"/>
          </a:xfrm>
        </p:spPr>
        <p:txBody>
          <a:bodyPr anchor="ctr"/>
          <a:lstStyle>
            <a:lvl1pPr marL="0" indent="0">
              <a:lnSpc>
                <a:spcPct val="100000"/>
              </a:lnSpc>
              <a:buFont typeface="Arial" panose="020B0604020202020204" pitchFamily="34" charset="0"/>
              <a:buNone/>
              <a:defRPr sz="2800"/>
            </a:lvl1pPr>
            <a:lvl2pPr marL="180975" indent="0">
              <a:buNone/>
              <a:defRPr/>
            </a:lvl2pPr>
          </a:lstStyle>
          <a:p>
            <a:pPr lvl="0"/>
            <a:r>
              <a:rPr lang="nl-NL" err="1"/>
              <a:t>Key</a:t>
            </a:r>
            <a:r>
              <a:rPr lang="nl-NL"/>
              <a:t> take-</a:t>
            </a:r>
            <a:r>
              <a:rPr lang="nl-NL" err="1"/>
              <a:t>away</a:t>
            </a:r>
            <a:r>
              <a:rPr lang="nl-NL"/>
              <a:t>: </a:t>
            </a:r>
            <a:r>
              <a:rPr lang="nl-NL" err="1"/>
              <a:t>so</a:t>
            </a:r>
            <a:r>
              <a:rPr lang="nl-NL"/>
              <a:t> </a:t>
            </a:r>
            <a:r>
              <a:rPr lang="nl-NL" err="1"/>
              <a:t>what</a:t>
            </a:r>
            <a:r>
              <a:rPr lang="nl-NL"/>
              <a:t>?</a:t>
            </a:r>
          </a:p>
        </p:txBody>
      </p:sp>
      <p:cxnSp>
        <p:nvCxnSpPr>
          <p:cNvPr id="5" name="Straight Connector 25">
            <a:extLst>
              <a:ext uri="{FF2B5EF4-FFF2-40B4-BE49-F238E27FC236}">
                <a16:creationId xmlns:a16="http://schemas.microsoft.com/office/drawing/2014/main" id="{283B6C8A-736B-4848-BB67-5B8F028CF76B}"/>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21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15B13D04-5F85-4E84-8D68-35489BD2B743}"/>
              </a:ext>
            </a:extLst>
          </p:cNvPr>
          <p:cNvSpPr/>
          <p:nvPr userDrawn="1"/>
        </p:nvSpPr>
        <p:spPr>
          <a:xfrm>
            <a:off x="0" y="5689238"/>
            <a:ext cx="12192000" cy="1164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3" name="Rechthoek 2">
            <a:extLst>
              <a:ext uri="{FF2B5EF4-FFF2-40B4-BE49-F238E27FC236}">
                <a16:creationId xmlns:a16="http://schemas.microsoft.com/office/drawing/2014/main" id="{C4E26FAA-ED72-4463-AB3F-FB70CE313C3E}"/>
              </a:ext>
            </a:extLst>
          </p:cNvPr>
          <p:cNvSpPr/>
          <p:nvPr userDrawn="1"/>
        </p:nvSpPr>
        <p:spPr>
          <a:xfrm>
            <a:off x="0" y="0"/>
            <a:ext cx="12192000" cy="5716037"/>
          </a:xfrm>
          <a:prstGeom prst="rect">
            <a:avLst/>
          </a:prstGeom>
          <a:solidFill>
            <a:srgbClr val="0A5D7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a:solidFill>
                <a:schemeClr val="bg1"/>
              </a:solidFill>
            </a:endParaRPr>
          </a:p>
        </p:txBody>
      </p:sp>
      <p:sp>
        <p:nvSpPr>
          <p:cNvPr id="87" name="Tijdelijke aanduiding voor afbeelding 12">
            <a:extLst>
              <a:ext uri="{FF2B5EF4-FFF2-40B4-BE49-F238E27FC236}">
                <a16:creationId xmlns:a16="http://schemas.microsoft.com/office/drawing/2014/main" id="{93EE9F20-F9B5-42AF-9F9C-BB704AB0F4C9}"/>
              </a:ext>
            </a:extLst>
          </p:cNvPr>
          <p:cNvSpPr>
            <a:spLocks noGrp="1"/>
          </p:cNvSpPr>
          <p:nvPr>
            <p:ph type="pic" sz="quarter" idx="14"/>
          </p:nvPr>
        </p:nvSpPr>
        <p:spPr>
          <a:xfrm>
            <a:off x="221" y="-4254"/>
            <a:ext cx="12191779" cy="5693492"/>
          </a:xfrm>
          <a:prstGeom prst="rect">
            <a:avLst/>
          </a:prstGeom>
          <a:noFill/>
          <a:ln>
            <a:solidFill>
              <a:srgbClr val="0A5D7A"/>
            </a:solidFill>
          </a:ln>
        </p:spPr>
        <p:txBody>
          <a:bodyPr lIns="0" tIns="2700000" anchor="t" anchorCtr="0">
            <a:normAutofit/>
          </a:bodyPr>
          <a:lstStyle>
            <a:lvl1pPr marL="0" indent="0" algn="ctr">
              <a:buNone/>
              <a:defRPr sz="1200" b="1" baseline="0">
                <a:solidFill>
                  <a:schemeClr val="accent1">
                    <a:lumMod val="40000"/>
                    <a:lumOff val="60000"/>
                  </a:schemeClr>
                </a:solidFill>
              </a:defRPr>
            </a:lvl1pPr>
          </a:lstStyle>
          <a:p>
            <a:r>
              <a:rPr lang="en-US"/>
              <a:t>Click icon to add picture</a:t>
            </a:r>
            <a:endParaRPr lang="nl-NL"/>
          </a:p>
        </p:txBody>
      </p:sp>
      <p:sp>
        <p:nvSpPr>
          <p:cNvPr id="85" name="Tijdelijke aanduiding voor tekst 412">
            <a:extLst>
              <a:ext uri="{FF2B5EF4-FFF2-40B4-BE49-F238E27FC236}">
                <a16:creationId xmlns:a16="http://schemas.microsoft.com/office/drawing/2014/main" id="{95A718C5-CD62-4FFD-88E7-36654B191943}"/>
              </a:ext>
            </a:extLst>
          </p:cNvPr>
          <p:cNvSpPr>
            <a:spLocks noGrp="1"/>
          </p:cNvSpPr>
          <p:nvPr>
            <p:ph type="body" sz="quarter" idx="53" hasCustomPrompt="1"/>
          </p:nvPr>
        </p:nvSpPr>
        <p:spPr>
          <a:xfrm>
            <a:off x="444501" y="6351282"/>
            <a:ext cx="5651499" cy="269272"/>
          </a:xfrm>
          <a:prstGeom prst="rect">
            <a:avLst/>
          </a:prstGeom>
        </p:spPr>
        <p:txBody>
          <a:bodyPr anchor="t">
            <a:normAutofit/>
          </a:bodyPr>
          <a:lstStyle>
            <a:lvl1pPr marL="0" indent="0" algn="l">
              <a:lnSpc>
                <a:spcPct val="90000"/>
              </a:lnSpc>
              <a:spcBef>
                <a:spcPts val="0"/>
              </a:spcBef>
              <a:spcAft>
                <a:spcPts val="0"/>
              </a:spcAft>
              <a:buNone/>
              <a:defRPr sz="1400" b="0">
                <a:solidFill>
                  <a:srgbClr val="4A4A49"/>
                </a:solidFill>
                <a:latin typeface="+mj-lt"/>
              </a:defRPr>
            </a:lvl1pPr>
          </a:lstStyle>
          <a:p>
            <a:pPr lvl="0"/>
            <a:r>
              <a:rPr lang="nl-NL"/>
              <a:t>Projectteam</a:t>
            </a:r>
            <a:endParaRPr lang="en-US"/>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44500" y="5934622"/>
            <a:ext cx="7870825" cy="388904"/>
          </a:xfrm>
          <a:prstGeom prst="rect">
            <a:avLst/>
          </a:prstGeom>
        </p:spPr>
        <p:txBody>
          <a:bodyPr anchor="b"/>
          <a:lstStyle>
            <a:lvl1pPr algn="l">
              <a:defRPr sz="2400">
                <a:solidFill>
                  <a:srgbClr val="4A4A49"/>
                </a:solidFill>
              </a:defRPr>
            </a:lvl1pPr>
          </a:lstStyle>
          <a:p>
            <a:r>
              <a:rPr lang="en-GB" noProof="0"/>
              <a:t>Report &lt;</a:t>
            </a:r>
            <a:r>
              <a:rPr lang="en-GB" noProof="0" err="1"/>
              <a:t>projectnaam</a:t>
            </a:r>
            <a:r>
              <a:rPr lang="en-GB" noProof="0"/>
              <a:t>&gt;</a:t>
            </a:r>
          </a:p>
        </p:txBody>
      </p:sp>
      <p:sp>
        <p:nvSpPr>
          <p:cNvPr id="19" name="Tijdelijke aanduiding voor tekst 18">
            <a:extLst>
              <a:ext uri="{FF2B5EF4-FFF2-40B4-BE49-F238E27FC236}">
                <a16:creationId xmlns:a16="http://schemas.microsoft.com/office/drawing/2014/main" id="{334DE3EB-8788-4F1F-BD00-8E698912AB7F}"/>
              </a:ext>
            </a:extLst>
          </p:cNvPr>
          <p:cNvSpPr>
            <a:spLocks noGrp="1"/>
          </p:cNvSpPr>
          <p:nvPr>
            <p:ph type="body" sz="quarter" idx="55" hasCustomPrompt="1"/>
          </p:nvPr>
        </p:nvSpPr>
        <p:spPr>
          <a:xfrm>
            <a:off x="10268255" y="6148716"/>
            <a:ext cx="1554118" cy="268561"/>
          </a:xfrm>
          <a:prstGeom prst="rect">
            <a:avLst/>
          </a:prstGeom>
          <a:blipFill>
            <a:blip r:embed="rId2"/>
            <a:stretch>
              <a:fillRect/>
            </a:stretch>
          </a:blipFill>
        </p:spPr>
        <p:txBody>
          <a:bodyPr/>
          <a:lstStyle>
            <a:lvl1pPr marL="0" indent="0" algn="ctr">
              <a:buNone/>
              <a:defRPr sz="100">
                <a:solidFill>
                  <a:schemeClr val="bg1"/>
                </a:solidFill>
              </a:defRPr>
            </a:lvl1pPr>
          </a:lstStyle>
          <a:p>
            <a:pPr lvl="0"/>
            <a:r>
              <a:rPr lang="nl-NL"/>
              <a:t> </a:t>
            </a:r>
          </a:p>
        </p:txBody>
      </p:sp>
      <p:sp>
        <p:nvSpPr>
          <p:cNvPr id="21" name="Tijdelijke aanduiding voor afbeelding 12">
            <a:extLst>
              <a:ext uri="{FF2B5EF4-FFF2-40B4-BE49-F238E27FC236}">
                <a16:creationId xmlns:a16="http://schemas.microsoft.com/office/drawing/2014/main" id="{7246EC51-80C4-4B3E-92A2-B0A8751208CF}"/>
              </a:ext>
            </a:extLst>
          </p:cNvPr>
          <p:cNvSpPr>
            <a:spLocks noGrp="1"/>
          </p:cNvSpPr>
          <p:nvPr>
            <p:ph type="pic" sz="quarter" idx="56" hasCustomPrompt="1"/>
          </p:nvPr>
        </p:nvSpPr>
        <p:spPr>
          <a:xfrm>
            <a:off x="8549170" y="6143276"/>
            <a:ext cx="1554118" cy="283228"/>
          </a:xfrm>
          <a:prstGeom prst="rect">
            <a:avLst/>
          </a:prstGeom>
          <a:solidFill>
            <a:schemeClr val="bg1"/>
          </a:solidFill>
        </p:spPr>
        <p:txBody>
          <a:bodyPr tIns="0" anchor="ctr">
            <a:normAutofit/>
          </a:bodyPr>
          <a:lstStyle>
            <a:lvl1pPr marL="0" indent="0" algn="ctr">
              <a:buNone/>
              <a:defRPr sz="700" b="0" i="1" baseline="0">
                <a:solidFill>
                  <a:schemeClr val="bg2">
                    <a:lumMod val="75000"/>
                  </a:schemeClr>
                </a:solidFill>
                <a:latin typeface="+mj-lt"/>
              </a:defRPr>
            </a:lvl1pPr>
          </a:lstStyle>
          <a:p>
            <a:r>
              <a:rPr lang="nl-NL"/>
              <a:t>Klik op onderstaand pictogram</a:t>
            </a:r>
            <a:br>
              <a:rPr lang="nl-NL"/>
            </a:br>
            <a:r>
              <a:rPr lang="nl-NL"/>
              <a:t>om een klantlogo in te voegen</a:t>
            </a:r>
          </a:p>
        </p:txBody>
      </p:sp>
    </p:spTree>
    <p:extLst>
      <p:ext uri="{BB962C8B-B14F-4D97-AF65-F5344CB8AC3E}">
        <p14:creationId xmlns:p14="http://schemas.microsoft.com/office/powerpoint/2010/main" val="28582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1 Kolom">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0A5D7A"/>
              </a:buClr>
              <a:defRPr lang="nl-NL" sz="1200" kern="1200" noProof="0" dirty="0">
                <a:solidFill>
                  <a:schemeClr val="tx2"/>
                </a:solidFill>
                <a:latin typeface="+mn-lt"/>
                <a:ea typeface="+mn-ea"/>
                <a:cs typeface="+mn-cs"/>
              </a:defRPr>
            </a:lvl7pPr>
            <a:lvl8pPr>
              <a:defRPr lang="nl-NL" sz="1200" kern="1200" noProof="0" dirty="0">
                <a:solidFill>
                  <a:schemeClr val="tx2"/>
                </a:solidFill>
                <a:latin typeface="+mn-lt"/>
                <a:ea typeface="+mn-ea"/>
                <a:cs typeface="+mn-cs"/>
              </a:defRPr>
            </a:lvl8pPr>
            <a:lvl9pPr>
              <a:defRPr sz="1200"/>
            </a:lvl9pPr>
          </a:lstStyle>
          <a:p>
            <a:pPr lvl="0"/>
            <a:r>
              <a:rPr lang="en-GB" noProof="0"/>
              <a:t>Bullet</a:t>
            </a:r>
          </a:p>
          <a:p>
            <a:pPr lvl="1"/>
            <a:r>
              <a:rPr lang="en-GB" noProof="0"/>
              <a:t>Sub-bullet #1</a:t>
            </a:r>
          </a:p>
          <a:p>
            <a:pPr lvl="2"/>
            <a:r>
              <a:rPr lang="en-GB" noProof="0"/>
              <a:t>Sub-bullet #2</a:t>
            </a:r>
          </a:p>
          <a:p>
            <a:pPr lvl="3"/>
            <a:r>
              <a:rPr lang="en-GB" noProof="0" err="1"/>
              <a:t>Leestekst</a:t>
            </a:r>
            <a:endParaRPr lang="en-GB" noProof="0"/>
          </a:p>
          <a:p>
            <a:pPr lvl="4"/>
            <a:r>
              <a:rPr lang="en-GB" noProof="0"/>
              <a:t>Kop Bold</a:t>
            </a:r>
          </a:p>
          <a:p>
            <a:pPr lvl="5"/>
            <a:r>
              <a:rPr lang="en-GB" noProof="0"/>
              <a:t>Kop </a:t>
            </a:r>
            <a:r>
              <a:rPr lang="en-GB" noProof="0" err="1"/>
              <a:t>normaal</a:t>
            </a:r>
            <a:endParaRPr lang="en-GB" noProof="0"/>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defRPr>
                <a:solidFill>
                  <a:srgbClr val="757F7F"/>
                </a:solidFill>
              </a:defRPr>
            </a:lvl1pPr>
          </a:lstStyle>
          <a:p>
            <a:fld id="{7AD0FE45-509C-4BDF-9EDE-64426F8DF3D2}" type="slidenum">
              <a:rPr lang="nl-NL" smtClean="0"/>
              <a:pPr/>
              <a:t>‹nr.›</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63172"/>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a:t>Explanation: What does the data say to support the key take-away?</a:t>
            </a:r>
            <a:endParaRPr lang="en-GB" sz="1400" b="0" noProof="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i="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a:solidFill>
                  <a:srgbClr val="4A4A49"/>
                </a:solidFill>
              </a:rPr>
              <a:t>Topic </a:t>
            </a:r>
            <a:r>
              <a:rPr lang="en-GB" sz="1400" noProof="0">
                <a:solidFill>
                  <a:srgbClr val="4A4A49"/>
                </a:solidFill>
              </a:rPr>
              <a:t>1</a:t>
            </a:r>
            <a:r>
              <a:rPr lang="en-GB" sz="1400" b="0" noProof="0">
                <a:solidFill>
                  <a:srgbClr val="2F758E"/>
                </a:solidFill>
              </a:rPr>
              <a:t> </a:t>
            </a:r>
            <a:r>
              <a:rPr lang="en-GB" sz="1400" b="0" noProof="0">
                <a:solidFill>
                  <a:schemeClr val="bg1">
                    <a:lumMod val="65000"/>
                  </a:schemeClr>
                </a:solidFill>
              </a:rPr>
              <a:t>| Topic 2 | Topic 3</a:t>
            </a:r>
            <a:r>
              <a:rPr lang="en-GB" sz="1400" b="0" noProof="0">
                <a:solidFill>
                  <a:srgbClr val="2F758E"/>
                </a:solidFill>
              </a:rPr>
              <a:t> </a:t>
            </a:r>
            <a:r>
              <a:rPr lang="en-GB" sz="1400" b="0" noProof="0">
                <a:solidFill>
                  <a:schemeClr val="bg1">
                    <a:lumMod val="65000"/>
                  </a:schemeClr>
                </a:solidFill>
              </a:rPr>
              <a:t>| Topic 4</a:t>
            </a:r>
            <a:endParaRPr lang="en-GB" sz="1400" b="1" noProof="0">
              <a:solidFill>
                <a:schemeClr val="accent2"/>
              </a:solidFill>
            </a:endParaRPr>
          </a:p>
        </p:txBody>
      </p:sp>
    </p:spTree>
    <p:extLst>
      <p:ext uri="{BB962C8B-B14F-4D97-AF65-F5344CB8AC3E}">
        <p14:creationId xmlns:p14="http://schemas.microsoft.com/office/powerpoint/2010/main" val="24965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 - 1 Kolom">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defRPr>
                <a:solidFill>
                  <a:srgbClr val="757F7F"/>
                </a:solidFill>
              </a:defRPr>
            </a:lvl1pPr>
          </a:lstStyle>
          <a:p>
            <a:fld id="{7AD0FE45-509C-4BDF-9EDE-64426F8DF3D2}" type="slidenum">
              <a:rPr lang="nl-NL" smtClean="0"/>
              <a:pPr/>
              <a:t>‹nr.›</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
        <p:nvSpPr>
          <p:cNvPr id="12" name="Tijdelijke aanduiding voor tekst 11">
            <a:extLst>
              <a:ext uri="{FF2B5EF4-FFF2-40B4-BE49-F238E27FC236}">
                <a16:creationId xmlns:a16="http://schemas.microsoft.com/office/drawing/2014/main" id="{2A3AB654-E4C5-4D0F-9500-3C488EEC745B}"/>
              </a:ext>
            </a:extLst>
          </p:cNvPr>
          <p:cNvSpPr>
            <a:spLocks noGrp="1"/>
          </p:cNvSpPr>
          <p:nvPr>
            <p:ph type="body" sz="quarter" idx="14" hasCustomPrompt="1"/>
          </p:nvPr>
        </p:nvSpPr>
        <p:spPr>
          <a:xfrm>
            <a:off x="444500" y="1063172"/>
            <a:ext cx="10793770" cy="374162"/>
          </a:xfrm>
        </p:spPr>
        <p:txBody>
          <a:bodyPr/>
          <a:lstStyle>
            <a:lvl1pPr marL="0" indent="0" algn="l">
              <a:lnSpc>
                <a:spcPct val="100000"/>
              </a:lnSpc>
              <a:buNone/>
              <a:defRPr sz="1400"/>
            </a:lvl1pPr>
            <a:lvl2pPr marL="180975" indent="0">
              <a:buNone/>
              <a:defRPr/>
            </a:lvl2pPr>
          </a:lstStyle>
          <a:p>
            <a:pPr algn="l">
              <a:lnSpc>
                <a:spcPct val="90000"/>
              </a:lnSpc>
            </a:pPr>
            <a:r>
              <a:rPr lang="en-GB" sz="1400" b="0" noProof="0"/>
              <a:t>Explanation: What does the data say to support the key take-away?</a:t>
            </a:r>
            <a:endParaRPr lang="en-GB" sz="1400" b="0" noProof="0">
              <a:solidFill>
                <a:schemeClr val="accent2"/>
              </a:solidFill>
            </a:endParaRPr>
          </a:p>
        </p:txBody>
      </p:sp>
      <p:sp>
        <p:nvSpPr>
          <p:cNvPr id="14" name="Tijdelijke aanduiding voor tekst 13">
            <a:extLst>
              <a:ext uri="{FF2B5EF4-FFF2-40B4-BE49-F238E27FC236}">
                <a16:creationId xmlns:a16="http://schemas.microsoft.com/office/drawing/2014/main" id="{7BC6109B-B0F4-48D9-B09A-63633DA81010}"/>
              </a:ext>
            </a:extLst>
          </p:cNvPr>
          <p:cNvSpPr>
            <a:spLocks noGrp="1"/>
          </p:cNvSpPr>
          <p:nvPr>
            <p:ph type="body" sz="quarter" idx="15" hasCustomPrompt="1"/>
          </p:nvPr>
        </p:nvSpPr>
        <p:spPr>
          <a:xfrm>
            <a:off x="444499" y="0"/>
            <a:ext cx="10793771" cy="552450"/>
          </a:xfrm>
        </p:spPr>
        <p:txBody>
          <a:bodyPr anchor="ctr"/>
          <a:lstStyle>
            <a:lvl5pPr marL="0" marR="0" indent="0" algn="l" defTabSz="914400" rtl="0" eaLnBrk="1" fontAlgn="auto" latinLnBrk="0" hangingPunct="1">
              <a:lnSpc>
                <a:spcPts val="1500"/>
              </a:lnSpc>
              <a:spcBef>
                <a:spcPts val="400"/>
              </a:spcBef>
              <a:spcAft>
                <a:spcPts val="400"/>
              </a:spcAft>
              <a:buClrTx/>
              <a:buSzTx/>
              <a:buFont typeface="Arial" panose="020B0604020202020204" pitchFamily="34" charset="0"/>
              <a:buNone/>
              <a:tabLst/>
              <a:defRPr sz="1200" i="0"/>
            </a:lvl5pPr>
          </a:lstStyle>
          <a:p>
            <a:pPr marL="285750" marR="0" lvl="4" indent="-285750" algn="l" defTabSz="914400" rtl="0" eaLnBrk="1" fontAlgn="auto" latinLnBrk="0" hangingPunct="1">
              <a:lnSpc>
                <a:spcPts val="1500"/>
              </a:lnSpc>
              <a:spcBef>
                <a:spcPts val="400"/>
              </a:spcBef>
              <a:spcAft>
                <a:spcPts val="400"/>
              </a:spcAft>
              <a:buClrTx/>
              <a:buSzTx/>
              <a:tabLst/>
              <a:defRPr/>
            </a:pPr>
            <a:r>
              <a:rPr lang="en-GB" sz="1400" b="1" noProof="0">
                <a:solidFill>
                  <a:srgbClr val="4A4A49"/>
                </a:solidFill>
              </a:rPr>
              <a:t>Topic </a:t>
            </a:r>
            <a:r>
              <a:rPr lang="en-GB" sz="1400" noProof="0">
                <a:solidFill>
                  <a:srgbClr val="4A4A49"/>
                </a:solidFill>
              </a:rPr>
              <a:t>1</a:t>
            </a:r>
            <a:r>
              <a:rPr lang="en-GB" sz="1400" b="0" noProof="0">
                <a:solidFill>
                  <a:srgbClr val="2F758E"/>
                </a:solidFill>
              </a:rPr>
              <a:t> </a:t>
            </a:r>
            <a:r>
              <a:rPr lang="en-GB" sz="1400" b="0" noProof="0">
                <a:solidFill>
                  <a:schemeClr val="bg1">
                    <a:lumMod val="65000"/>
                  </a:schemeClr>
                </a:solidFill>
              </a:rPr>
              <a:t>| Topic 2 | Topic 3</a:t>
            </a:r>
            <a:r>
              <a:rPr lang="en-GB" sz="1400" b="0" noProof="0">
                <a:solidFill>
                  <a:srgbClr val="2F758E"/>
                </a:solidFill>
              </a:rPr>
              <a:t> </a:t>
            </a:r>
            <a:r>
              <a:rPr lang="en-GB" sz="1400" b="0" noProof="0">
                <a:solidFill>
                  <a:schemeClr val="bg1">
                    <a:lumMod val="65000"/>
                  </a:schemeClr>
                </a:solidFill>
              </a:rPr>
              <a:t>| Topic 4</a:t>
            </a:r>
            <a:endParaRPr lang="en-GB" sz="1400" b="1" noProof="0">
              <a:solidFill>
                <a:schemeClr val="accent2"/>
              </a:solidFill>
            </a:endParaRPr>
          </a:p>
        </p:txBody>
      </p:sp>
    </p:spTree>
    <p:extLst>
      <p:ext uri="{BB962C8B-B14F-4D97-AF65-F5344CB8AC3E}">
        <p14:creationId xmlns:p14="http://schemas.microsoft.com/office/powerpoint/2010/main" val="418249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1 headliner">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11293914" cy="4616593"/>
          </a:xfrm>
          <a:prstGeom prst="rect">
            <a:avLst/>
          </a:prstGeom>
        </p:spPr>
        <p:txBody>
          <a:bodyPr vert="horz" numCol="1" spcCol="0">
            <a:noAutofit/>
          </a:bodyPr>
          <a:lstStyle>
            <a:lvl1pPr>
              <a:buClr>
                <a:srgbClr val="0A5D7A"/>
              </a:buClr>
              <a:defRPr sz="1200"/>
            </a:lvl1pPr>
            <a:lvl2pPr>
              <a:defRPr sz="1200"/>
            </a:lvl2pPr>
            <a:lvl3pPr>
              <a:defRPr sz="1200"/>
            </a:lvl3pPr>
            <a:lvl4pPr>
              <a:defRPr sz="1200"/>
            </a:lvl4pPr>
            <a:lvl5pPr>
              <a:defRPr sz="1200"/>
            </a:lvl5pPr>
            <a:lvl6pPr>
              <a:defRPr sz="1200"/>
            </a:lvl6pPr>
            <a:lvl7pPr>
              <a:buClr>
                <a:srgbClr val="0A5D7A"/>
              </a:buClr>
              <a:defRPr sz="1200"/>
            </a:lvl7pPr>
            <a:lvl8pP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‹nr.›</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Tree>
    <p:extLst>
      <p:ext uri="{BB962C8B-B14F-4D97-AF65-F5344CB8AC3E}">
        <p14:creationId xmlns:p14="http://schemas.microsoft.com/office/powerpoint/2010/main" val="15171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r - emtpy slide">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‹nr.›</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Tree>
    <p:extLst>
      <p:ext uri="{BB962C8B-B14F-4D97-AF65-F5344CB8AC3E}">
        <p14:creationId xmlns:p14="http://schemas.microsoft.com/office/powerpoint/2010/main" val="26579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1 headliner - picture">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44500" y="1581149"/>
            <a:ext cx="6249598"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‹nr.›</a:t>
            </a:fld>
            <a:endParaRPr lang="nl-NL"/>
          </a:p>
        </p:txBody>
      </p:sp>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10793770"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
        <p:nvSpPr>
          <p:cNvPr id="4" name="Tijdelijke aanduiding voor afbeelding 3">
            <a:extLst>
              <a:ext uri="{FF2B5EF4-FFF2-40B4-BE49-F238E27FC236}">
                <a16:creationId xmlns:a16="http://schemas.microsoft.com/office/drawing/2014/main" id="{CAF648AE-081F-48AD-AB4B-45FB914BC8FD}"/>
              </a:ext>
            </a:extLst>
          </p:cNvPr>
          <p:cNvSpPr>
            <a:spLocks noGrp="1"/>
          </p:cNvSpPr>
          <p:nvPr>
            <p:ph type="pic" sz="quarter" idx="14"/>
          </p:nvPr>
        </p:nvSpPr>
        <p:spPr>
          <a:xfrm>
            <a:off x="7099300" y="1581149"/>
            <a:ext cx="4601126" cy="4724401"/>
          </a:xfrm>
        </p:spPr>
        <p:txBody>
          <a:bodyPr/>
          <a:lstStyle/>
          <a:p>
            <a:r>
              <a:rPr lang="en-US"/>
              <a:t>Click icon to add picture</a:t>
            </a:r>
            <a:endParaRPr lang="nl-NL"/>
          </a:p>
        </p:txBody>
      </p:sp>
    </p:spTree>
    <p:extLst>
      <p:ext uri="{BB962C8B-B14F-4D97-AF65-F5344CB8AC3E}">
        <p14:creationId xmlns:p14="http://schemas.microsoft.com/office/powerpoint/2010/main" val="1677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50% pictur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BDFCDABE-3B5E-456E-B1EC-72B4556C3910}"/>
              </a:ext>
            </a:extLst>
          </p:cNvPr>
          <p:cNvSpPr>
            <a:spLocks noGrp="1"/>
          </p:cNvSpPr>
          <p:nvPr>
            <p:ph type="body" sz="quarter" idx="13" hasCustomPrompt="1"/>
          </p:nvPr>
        </p:nvSpPr>
        <p:spPr>
          <a:xfrm>
            <a:off x="444500" y="552450"/>
            <a:ext cx="5213343"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74234"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6096000" y="0"/>
            <a:ext cx="6096000" cy="6856413"/>
          </a:xfrm>
        </p:spPr>
        <p:txBody>
          <a:bodyPr/>
          <a:lstStyle/>
          <a:p>
            <a:r>
              <a:rPr lang="en-US"/>
              <a:t>Click icon to add picture</a:t>
            </a:r>
            <a:endParaRPr lang="nl-NL"/>
          </a:p>
        </p:txBody>
      </p:sp>
      <p:sp>
        <p:nvSpPr>
          <p:cNvPr id="6" name="Tijdelijke aanduiding voor verticale tekst 2">
            <a:extLst>
              <a:ext uri="{FF2B5EF4-FFF2-40B4-BE49-F238E27FC236}">
                <a16:creationId xmlns:a16="http://schemas.microsoft.com/office/drawing/2014/main" id="{D7767EA8-6B9B-48FE-9B04-928CC124F158}"/>
              </a:ext>
            </a:extLst>
          </p:cNvPr>
          <p:cNvSpPr>
            <a:spLocks noGrp="1"/>
          </p:cNvSpPr>
          <p:nvPr>
            <p:ph type="body" orient="vert" idx="1" hasCustomPrompt="1"/>
          </p:nvPr>
        </p:nvSpPr>
        <p:spPr>
          <a:xfrm>
            <a:off x="444500" y="1581149"/>
            <a:ext cx="5213337"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Tree>
    <p:extLst>
      <p:ext uri="{BB962C8B-B14F-4D97-AF65-F5344CB8AC3E}">
        <p14:creationId xmlns:p14="http://schemas.microsoft.com/office/powerpoint/2010/main" val="21690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 picture and text">
    <p:spTree>
      <p:nvGrpSpPr>
        <p:cNvPr id="1" name=""/>
        <p:cNvGrpSpPr/>
        <p:nvPr/>
      </p:nvGrpSpPr>
      <p:grpSpPr>
        <a:xfrm>
          <a:off x="0" y="0"/>
          <a:ext cx="0" cy="0"/>
          <a:chOff x="0" y="0"/>
          <a:chExt cx="0" cy="0"/>
        </a:xfrm>
      </p:grpSpPr>
      <p:cxnSp>
        <p:nvCxnSpPr>
          <p:cNvPr id="5" name="Straight Connector 25">
            <a:extLst>
              <a:ext uri="{FF2B5EF4-FFF2-40B4-BE49-F238E27FC236}">
                <a16:creationId xmlns:a16="http://schemas.microsoft.com/office/drawing/2014/main" id="{F2972CE7-BF52-47D2-B933-27FA0446292F}"/>
              </a:ext>
            </a:extLst>
          </p:cNvPr>
          <p:cNvCxnSpPr>
            <a:cxnSpLocks/>
          </p:cNvCxnSpPr>
          <p:nvPr userDrawn="1"/>
        </p:nvCxnSpPr>
        <p:spPr>
          <a:xfrm>
            <a:off x="6096000" y="0"/>
            <a:ext cx="0" cy="685621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a:extLst>
              <a:ext uri="{FF2B5EF4-FFF2-40B4-BE49-F238E27FC236}">
                <a16:creationId xmlns:a16="http://schemas.microsoft.com/office/drawing/2014/main" id="{FD5CDD55-D0C1-461D-A4BD-39BCE2F4F08E}"/>
              </a:ext>
            </a:extLst>
          </p:cNvPr>
          <p:cNvSpPr>
            <a:spLocks noGrp="1"/>
          </p:cNvSpPr>
          <p:nvPr>
            <p:ph type="pic" sz="quarter" idx="14"/>
          </p:nvPr>
        </p:nvSpPr>
        <p:spPr>
          <a:xfrm>
            <a:off x="0" y="1587"/>
            <a:ext cx="6096000" cy="6856413"/>
          </a:xfrm>
        </p:spPr>
        <p:txBody>
          <a:bodyPr/>
          <a:lstStyle/>
          <a:p>
            <a:r>
              <a:rPr lang="en-US"/>
              <a:t>Click icon to add picture</a:t>
            </a:r>
            <a:endParaRPr lang="nl-NL"/>
          </a:p>
        </p:txBody>
      </p:sp>
      <p:sp>
        <p:nvSpPr>
          <p:cNvPr id="6" name="Tijdelijke aanduiding voor dianummer 5">
            <a:extLst>
              <a:ext uri="{FF2B5EF4-FFF2-40B4-BE49-F238E27FC236}">
                <a16:creationId xmlns:a16="http://schemas.microsoft.com/office/drawing/2014/main" id="{5868B2FA-6963-4A18-866B-624F9B539625}"/>
              </a:ext>
            </a:extLst>
          </p:cNvPr>
          <p:cNvSpPr>
            <a:spLocks noGrp="1"/>
          </p:cNvSpPr>
          <p:nvPr>
            <p:ph type="sldNum" sz="quarter" idx="12"/>
          </p:nvPr>
        </p:nvSpPr>
        <p:spPr>
          <a:xfrm>
            <a:off x="11478827" y="6467445"/>
            <a:ext cx="221599" cy="133835"/>
          </a:xfrm>
        </p:spPr>
        <p:txBody>
          <a:bodyPr/>
          <a:lstStyle/>
          <a:p>
            <a:fld id="{7AD0FE45-509C-4BDF-9EDE-64426F8DF3D2}" type="slidenum">
              <a:rPr lang="nl-NL" smtClean="0"/>
              <a:t>‹nr.›</a:t>
            </a:fld>
            <a:endParaRPr lang="nl-NL"/>
          </a:p>
        </p:txBody>
      </p:sp>
      <p:sp>
        <p:nvSpPr>
          <p:cNvPr id="7" name="Tijdelijke aanduiding voor verticale tekst 2">
            <a:extLst>
              <a:ext uri="{FF2B5EF4-FFF2-40B4-BE49-F238E27FC236}">
                <a16:creationId xmlns:a16="http://schemas.microsoft.com/office/drawing/2014/main" id="{AEB66535-F597-4F77-9DE9-49B4A0669C58}"/>
              </a:ext>
            </a:extLst>
          </p:cNvPr>
          <p:cNvSpPr>
            <a:spLocks noGrp="1"/>
          </p:cNvSpPr>
          <p:nvPr>
            <p:ph type="body" orient="vert" idx="1" hasCustomPrompt="1"/>
          </p:nvPr>
        </p:nvSpPr>
        <p:spPr>
          <a:xfrm>
            <a:off x="6540494" y="1581149"/>
            <a:ext cx="5213337" cy="4724401"/>
          </a:xfrm>
          <a:prstGeom prst="rect">
            <a:avLst/>
          </a:prstGeom>
        </p:spPr>
        <p:txBody>
          <a:bodyPr vert="horz" numCol="1" spcCol="0">
            <a:noAutofit/>
          </a:bodyPr>
          <a:lstStyle>
            <a:lvl1pPr>
              <a:buClr>
                <a:srgbClr val="0A5D7A"/>
              </a:buClr>
              <a:defRPr sz="1200"/>
            </a:lvl1pPr>
            <a:lvl2pPr>
              <a:buClr>
                <a:srgbClr val="4A4A49"/>
              </a:buClr>
              <a:defRPr sz="1200"/>
            </a:lvl2pPr>
            <a:lvl3pPr>
              <a:defRPr sz="1200"/>
            </a:lvl3pPr>
            <a:lvl4pPr>
              <a:defRPr sz="1200"/>
            </a:lvl4pPr>
            <a:lvl5pPr>
              <a:defRPr sz="1200"/>
            </a:lvl5pPr>
            <a:lvl6pPr>
              <a:defRPr sz="1200"/>
            </a:lvl6pPr>
            <a:lvl7pPr>
              <a:buClr>
                <a:srgbClr val="4A4A49"/>
              </a:buClr>
              <a:defRPr sz="1200"/>
            </a:lvl7pPr>
            <a:lvl8pPr>
              <a:buClr>
                <a:srgbClr val="4A4A49"/>
              </a:buClr>
              <a:defRPr sz="1200"/>
            </a:lvl8pPr>
            <a:lvl9pPr>
              <a:defRPr sz="1200"/>
            </a:lvl9pPr>
          </a:lstStyle>
          <a:p>
            <a:pPr lvl="0"/>
            <a:r>
              <a:rPr lang="en-GB" noProof="0"/>
              <a:t>Bullet</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9" name="Tijdelijke aanduiding voor tekst 7">
            <a:extLst>
              <a:ext uri="{FF2B5EF4-FFF2-40B4-BE49-F238E27FC236}">
                <a16:creationId xmlns:a16="http://schemas.microsoft.com/office/drawing/2014/main" id="{2AF6BC35-D2E7-4AB6-BC29-590E19946B39}"/>
              </a:ext>
            </a:extLst>
          </p:cNvPr>
          <p:cNvSpPr>
            <a:spLocks noGrp="1"/>
          </p:cNvSpPr>
          <p:nvPr>
            <p:ph type="body" sz="quarter" idx="13" hasCustomPrompt="1"/>
          </p:nvPr>
        </p:nvSpPr>
        <p:spPr>
          <a:xfrm>
            <a:off x="6529608" y="552450"/>
            <a:ext cx="5213343" cy="488950"/>
          </a:xfrm>
        </p:spPr>
        <p:txBody>
          <a:bodyPr anchor="t" anchorCtr="0"/>
          <a:lstStyle>
            <a:lvl1pPr marL="0" indent="0">
              <a:lnSpc>
                <a:spcPct val="100000"/>
              </a:lnSpc>
              <a:buFont typeface="Arial" panose="020B0604020202020204" pitchFamily="34" charset="0"/>
              <a:buNone/>
              <a:defRPr sz="2800"/>
            </a:lvl1pPr>
            <a:lvl2pPr marL="180975" indent="0">
              <a:buNone/>
              <a:defRPr/>
            </a:lvl2pPr>
          </a:lstStyle>
          <a:p>
            <a:pPr lvl="0"/>
            <a:r>
              <a:rPr lang="en-GB" noProof="0"/>
              <a:t>Key take-away: so what?</a:t>
            </a:r>
          </a:p>
        </p:txBody>
      </p:sp>
    </p:spTree>
    <p:extLst>
      <p:ext uri="{BB962C8B-B14F-4D97-AF65-F5344CB8AC3E}">
        <p14:creationId xmlns:p14="http://schemas.microsoft.com/office/powerpoint/2010/main" val="40439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176942F-F0F8-4066-905E-22E2B72C951D}"/>
              </a:ext>
            </a:extLst>
          </p:cNvPr>
          <p:cNvSpPr>
            <a:spLocks noGrp="1"/>
          </p:cNvSpPr>
          <p:nvPr>
            <p:ph type="body" idx="1"/>
          </p:nvPr>
        </p:nvSpPr>
        <p:spPr>
          <a:xfrm>
            <a:off x="444500" y="1034628"/>
            <a:ext cx="11293914" cy="5163115"/>
          </a:xfrm>
          <a:prstGeom prst="rect">
            <a:avLst/>
          </a:prstGeom>
        </p:spPr>
        <p:txBody>
          <a:bodyPr vert="horz" lIns="0" tIns="0" rIns="0" bIns="0" rtlCol="0">
            <a:noAutofit/>
          </a:bodyPr>
          <a:lstStyle/>
          <a:p>
            <a:pPr lvl="4"/>
            <a:r>
              <a:rPr lang="en-GB" noProof="0"/>
              <a:t>Kop Bold</a:t>
            </a:r>
          </a:p>
          <a:p>
            <a:pPr lvl="1"/>
            <a:r>
              <a:rPr lang="en-GB" noProof="0"/>
              <a:t>Sub-bullet #1</a:t>
            </a:r>
          </a:p>
          <a:p>
            <a:pPr lvl="2"/>
            <a:r>
              <a:rPr lang="en-GB" noProof="0"/>
              <a:t>Sub-bullet #2</a:t>
            </a:r>
          </a:p>
          <a:p>
            <a:pPr lvl="3"/>
            <a:r>
              <a:rPr lang="en-GB" noProof="0"/>
              <a:t>Leestekst</a:t>
            </a:r>
          </a:p>
          <a:p>
            <a:pPr lvl="4"/>
            <a:r>
              <a:rPr lang="en-GB" noProof="0"/>
              <a:t>Kop Bold</a:t>
            </a:r>
          </a:p>
          <a:p>
            <a:pPr lvl="5"/>
            <a:r>
              <a:rPr lang="en-GB" noProof="0"/>
              <a:t>Kop normaal</a:t>
            </a:r>
          </a:p>
          <a:p>
            <a:pPr lvl="6"/>
            <a:r>
              <a:rPr lang="en-GB" noProof="0"/>
              <a:t>Bullet</a:t>
            </a:r>
          </a:p>
          <a:p>
            <a:pPr lvl="7"/>
            <a:r>
              <a:rPr lang="en-GB" noProof="0"/>
              <a:t>Sub-bullet #1</a:t>
            </a:r>
          </a:p>
          <a:p>
            <a:pPr lvl="8"/>
            <a:r>
              <a:rPr lang="en-GB" noProof="0"/>
              <a:t>Sub-bullet #2</a:t>
            </a:r>
          </a:p>
        </p:txBody>
      </p:sp>
      <p:sp>
        <p:nvSpPr>
          <p:cNvPr id="6" name="Tijdelijke aanduiding voor dianummer 5">
            <a:extLst>
              <a:ext uri="{FF2B5EF4-FFF2-40B4-BE49-F238E27FC236}">
                <a16:creationId xmlns:a16="http://schemas.microsoft.com/office/drawing/2014/main" id="{94213057-4619-486A-8604-BE7285D39778}"/>
              </a:ext>
            </a:extLst>
          </p:cNvPr>
          <p:cNvSpPr>
            <a:spLocks noGrp="1"/>
          </p:cNvSpPr>
          <p:nvPr>
            <p:ph type="sldNum" sz="quarter" idx="4"/>
          </p:nvPr>
        </p:nvSpPr>
        <p:spPr>
          <a:xfrm>
            <a:off x="11478827" y="6467445"/>
            <a:ext cx="221599" cy="133835"/>
          </a:xfrm>
          <a:prstGeom prst="rect">
            <a:avLst/>
          </a:prstGeom>
        </p:spPr>
        <p:txBody>
          <a:bodyPr vert="horz" lIns="0" tIns="0" rIns="0" bIns="0" rtlCol="0" anchor="ctr">
            <a:noAutofit/>
          </a:bodyPr>
          <a:lstStyle>
            <a:lvl1pPr algn="ctr">
              <a:defRPr sz="800" b="1">
                <a:solidFill>
                  <a:srgbClr val="757F7F"/>
                </a:solidFill>
              </a:defRPr>
            </a:lvl1pPr>
          </a:lstStyle>
          <a:p>
            <a:fld id="{0E7476D2-0896-4839-9387-ABF8745D58E4}" type="slidenum">
              <a:rPr lang="nl-NL" smtClean="0"/>
              <a:pPr/>
              <a:t>‹nr.›</a:t>
            </a:fld>
            <a:endParaRPr lang="nl-NL"/>
          </a:p>
        </p:txBody>
      </p:sp>
      <p:grpSp>
        <p:nvGrpSpPr>
          <p:cNvPr id="75" name="Groep 74">
            <a:extLst>
              <a:ext uri="{FF2B5EF4-FFF2-40B4-BE49-F238E27FC236}">
                <a16:creationId xmlns:a16="http://schemas.microsoft.com/office/drawing/2014/main" id="{53FB4E99-8A01-4B10-A9DA-6BD9871A3BE3}"/>
              </a:ext>
            </a:extLst>
          </p:cNvPr>
          <p:cNvGrpSpPr/>
          <p:nvPr userDrawn="1"/>
        </p:nvGrpSpPr>
        <p:grpSpPr>
          <a:xfrm>
            <a:off x="11353139" y="246827"/>
            <a:ext cx="385275" cy="208238"/>
            <a:chOff x="10332476" y="239638"/>
            <a:chExt cx="491822" cy="265826"/>
          </a:xfrm>
        </p:grpSpPr>
        <p:sp>
          <p:nvSpPr>
            <p:cNvPr id="37" name="Freeform 6">
              <a:extLst>
                <a:ext uri="{FF2B5EF4-FFF2-40B4-BE49-F238E27FC236}">
                  <a16:creationId xmlns:a16="http://schemas.microsoft.com/office/drawing/2014/main" id="{8F659D1E-6FAA-474C-A012-CC8FDCACEDFA}"/>
                </a:ext>
              </a:extLst>
            </p:cNvPr>
            <p:cNvSpPr>
              <a:spLocks/>
            </p:cNvSpPr>
            <p:nvPr userDrawn="1"/>
          </p:nvSpPr>
          <p:spPr bwMode="auto">
            <a:xfrm>
              <a:off x="10506653" y="239638"/>
              <a:ext cx="149706" cy="265826"/>
            </a:xfrm>
            <a:custGeom>
              <a:avLst/>
              <a:gdLst>
                <a:gd name="T0" fmla="*/ 40 w 264"/>
                <a:gd name="T1" fmla="*/ 315 h 466"/>
                <a:gd name="T2" fmla="*/ 49 w 264"/>
                <a:gd name="T3" fmla="*/ 359 h 466"/>
                <a:gd name="T4" fmla="*/ 68 w 264"/>
                <a:gd name="T5" fmla="*/ 393 h 466"/>
                <a:gd name="T6" fmla="*/ 98 w 264"/>
                <a:gd name="T7" fmla="*/ 416 h 466"/>
                <a:gd name="T8" fmla="*/ 135 w 264"/>
                <a:gd name="T9" fmla="*/ 424 h 466"/>
                <a:gd name="T10" fmla="*/ 169 w 264"/>
                <a:gd name="T11" fmla="*/ 419 h 466"/>
                <a:gd name="T12" fmla="*/ 198 w 264"/>
                <a:gd name="T13" fmla="*/ 404 h 466"/>
                <a:gd name="T14" fmla="*/ 218 w 264"/>
                <a:gd name="T15" fmla="*/ 376 h 466"/>
                <a:gd name="T16" fmla="*/ 225 w 264"/>
                <a:gd name="T17" fmla="*/ 335 h 466"/>
                <a:gd name="T18" fmla="*/ 217 w 264"/>
                <a:gd name="T19" fmla="*/ 302 h 466"/>
                <a:gd name="T20" fmla="*/ 196 w 264"/>
                <a:gd name="T21" fmla="*/ 278 h 466"/>
                <a:gd name="T22" fmla="*/ 166 w 264"/>
                <a:gd name="T23" fmla="*/ 261 h 466"/>
                <a:gd name="T24" fmla="*/ 132 w 264"/>
                <a:gd name="T25" fmla="*/ 247 h 466"/>
                <a:gd name="T26" fmla="*/ 89 w 264"/>
                <a:gd name="T27" fmla="*/ 230 h 466"/>
                <a:gd name="T28" fmla="*/ 50 w 264"/>
                <a:gd name="T29" fmla="*/ 205 h 466"/>
                <a:gd name="T30" fmla="*/ 22 w 264"/>
                <a:gd name="T31" fmla="*/ 168 h 466"/>
                <a:gd name="T32" fmla="*/ 11 w 264"/>
                <a:gd name="T33" fmla="*/ 113 h 466"/>
                <a:gd name="T34" fmla="*/ 20 w 264"/>
                <a:gd name="T35" fmla="*/ 64 h 466"/>
                <a:gd name="T36" fmla="*/ 44 w 264"/>
                <a:gd name="T37" fmla="*/ 29 h 466"/>
                <a:gd name="T38" fmla="*/ 82 w 264"/>
                <a:gd name="T39" fmla="*/ 7 h 466"/>
                <a:gd name="T40" fmla="*/ 130 w 264"/>
                <a:gd name="T41" fmla="*/ 0 h 466"/>
                <a:gd name="T42" fmla="*/ 188 w 264"/>
                <a:gd name="T43" fmla="*/ 12 h 466"/>
                <a:gd name="T44" fmla="*/ 226 w 264"/>
                <a:gd name="T45" fmla="*/ 44 h 466"/>
                <a:gd name="T46" fmla="*/ 246 w 264"/>
                <a:gd name="T47" fmla="*/ 86 h 466"/>
                <a:gd name="T48" fmla="*/ 253 w 264"/>
                <a:gd name="T49" fmla="*/ 131 h 466"/>
                <a:gd name="T50" fmla="*/ 214 w 264"/>
                <a:gd name="T51" fmla="*/ 131 h 466"/>
                <a:gd name="T52" fmla="*/ 206 w 264"/>
                <a:gd name="T53" fmla="*/ 92 h 466"/>
                <a:gd name="T54" fmla="*/ 187 w 264"/>
                <a:gd name="T55" fmla="*/ 64 h 466"/>
                <a:gd name="T56" fmla="*/ 161 w 264"/>
                <a:gd name="T57" fmla="*/ 47 h 466"/>
                <a:gd name="T58" fmla="*/ 130 w 264"/>
                <a:gd name="T59" fmla="*/ 41 h 466"/>
                <a:gd name="T60" fmla="*/ 100 w 264"/>
                <a:gd name="T61" fmla="*/ 45 h 466"/>
                <a:gd name="T62" fmla="*/ 74 w 264"/>
                <a:gd name="T63" fmla="*/ 57 h 466"/>
                <a:gd name="T64" fmla="*/ 56 w 264"/>
                <a:gd name="T65" fmla="*/ 79 h 466"/>
                <a:gd name="T66" fmla="*/ 49 w 264"/>
                <a:gd name="T67" fmla="*/ 113 h 466"/>
                <a:gd name="T68" fmla="*/ 57 w 264"/>
                <a:gd name="T69" fmla="*/ 147 h 466"/>
                <a:gd name="T70" fmla="*/ 78 w 264"/>
                <a:gd name="T71" fmla="*/ 171 h 466"/>
                <a:gd name="T72" fmla="*/ 109 w 264"/>
                <a:gd name="T73" fmla="*/ 189 h 466"/>
                <a:gd name="T74" fmla="*/ 144 w 264"/>
                <a:gd name="T75" fmla="*/ 203 h 466"/>
                <a:gd name="T76" fmla="*/ 187 w 264"/>
                <a:gd name="T77" fmla="*/ 221 h 466"/>
                <a:gd name="T78" fmla="*/ 226 w 264"/>
                <a:gd name="T79" fmla="*/ 245 h 466"/>
                <a:gd name="T80" fmla="*/ 253 w 264"/>
                <a:gd name="T81" fmla="*/ 281 h 466"/>
                <a:gd name="T82" fmla="*/ 264 w 264"/>
                <a:gd name="T83" fmla="*/ 335 h 466"/>
                <a:gd name="T84" fmla="*/ 254 w 264"/>
                <a:gd name="T85" fmla="*/ 392 h 466"/>
                <a:gd name="T86" fmla="*/ 227 w 264"/>
                <a:gd name="T87" fmla="*/ 433 h 466"/>
                <a:gd name="T88" fmla="*/ 186 w 264"/>
                <a:gd name="T89" fmla="*/ 458 h 466"/>
                <a:gd name="T90" fmla="*/ 135 w 264"/>
                <a:gd name="T91" fmla="*/ 466 h 466"/>
                <a:gd name="T92" fmla="*/ 85 w 264"/>
                <a:gd name="T93" fmla="*/ 456 h 466"/>
                <a:gd name="T94" fmla="*/ 43 w 264"/>
                <a:gd name="T95" fmla="*/ 426 h 466"/>
                <a:gd name="T96" fmla="*/ 13 w 264"/>
                <a:gd name="T97" fmla="*/ 378 h 466"/>
                <a:gd name="T98" fmla="*/ 0 w 264"/>
                <a:gd name="T99" fmla="*/ 315 h 466"/>
                <a:gd name="T100" fmla="*/ 40 w 264"/>
                <a:gd name="T101" fmla="*/ 31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466">
                  <a:moveTo>
                    <a:pt x="40" y="315"/>
                  </a:moveTo>
                  <a:cubicBezTo>
                    <a:pt x="41" y="331"/>
                    <a:pt x="44" y="346"/>
                    <a:pt x="49" y="359"/>
                  </a:cubicBezTo>
                  <a:cubicBezTo>
                    <a:pt x="54" y="372"/>
                    <a:pt x="60" y="384"/>
                    <a:pt x="68" y="393"/>
                  </a:cubicBezTo>
                  <a:cubicBezTo>
                    <a:pt x="77" y="403"/>
                    <a:pt x="86" y="410"/>
                    <a:pt x="98" y="416"/>
                  </a:cubicBezTo>
                  <a:cubicBezTo>
                    <a:pt x="109" y="421"/>
                    <a:pt x="121" y="424"/>
                    <a:pt x="135" y="424"/>
                  </a:cubicBezTo>
                  <a:cubicBezTo>
                    <a:pt x="147" y="424"/>
                    <a:pt x="158" y="422"/>
                    <a:pt x="169" y="419"/>
                  </a:cubicBezTo>
                  <a:cubicBezTo>
                    <a:pt x="180" y="416"/>
                    <a:pt x="189" y="411"/>
                    <a:pt x="198" y="404"/>
                  </a:cubicBezTo>
                  <a:cubicBezTo>
                    <a:pt x="206" y="397"/>
                    <a:pt x="213" y="388"/>
                    <a:pt x="218" y="376"/>
                  </a:cubicBezTo>
                  <a:cubicBezTo>
                    <a:pt x="223" y="365"/>
                    <a:pt x="225" y="351"/>
                    <a:pt x="225" y="335"/>
                  </a:cubicBezTo>
                  <a:cubicBezTo>
                    <a:pt x="225" y="322"/>
                    <a:pt x="223" y="311"/>
                    <a:pt x="217" y="302"/>
                  </a:cubicBezTo>
                  <a:cubicBezTo>
                    <a:pt x="212" y="292"/>
                    <a:pt x="205" y="284"/>
                    <a:pt x="196" y="278"/>
                  </a:cubicBezTo>
                  <a:cubicBezTo>
                    <a:pt x="187" y="271"/>
                    <a:pt x="177" y="266"/>
                    <a:pt x="166" y="261"/>
                  </a:cubicBezTo>
                  <a:cubicBezTo>
                    <a:pt x="155" y="256"/>
                    <a:pt x="144" y="251"/>
                    <a:pt x="132" y="247"/>
                  </a:cubicBezTo>
                  <a:cubicBezTo>
                    <a:pt x="118" y="242"/>
                    <a:pt x="103" y="236"/>
                    <a:pt x="89" y="230"/>
                  </a:cubicBezTo>
                  <a:cubicBezTo>
                    <a:pt x="74" y="223"/>
                    <a:pt x="61" y="215"/>
                    <a:pt x="50" y="205"/>
                  </a:cubicBezTo>
                  <a:cubicBezTo>
                    <a:pt x="38" y="195"/>
                    <a:pt x="29" y="183"/>
                    <a:pt x="22" y="168"/>
                  </a:cubicBezTo>
                  <a:cubicBezTo>
                    <a:pt x="14" y="153"/>
                    <a:pt x="11" y="135"/>
                    <a:pt x="11" y="113"/>
                  </a:cubicBezTo>
                  <a:cubicBezTo>
                    <a:pt x="11" y="94"/>
                    <a:pt x="14" y="78"/>
                    <a:pt x="20" y="64"/>
                  </a:cubicBezTo>
                  <a:cubicBezTo>
                    <a:pt x="25" y="50"/>
                    <a:pt x="34" y="38"/>
                    <a:pt x="44" y="29"/>
                  </a:cubicBezTo>
                  <a:cubicBezTo>
                    <a:pt x="55" y="19"/>
                    <a:pt x="67" y="12"/>
                    <a:pt x="82" y="7"/>
                  </a:cubicBezTo>
                  <a:cubicBezTo>
                    <a:pt x="97" y="2"/>
                    <a:pt x="113" y="0"/>
                    <a:pt x="130" y="0"/>
                  </a:cubicBezTo>
                  <a:cubicBezTo>
                    <a:pt x="154" y="0"/>
                    <a:pt x="173" y="4"/>
                    <a:pt x="188" y="12"/>
                  </a:cubicBezTo>
                  <a:cubicBezTo>
                    <a:pt x="204" y="20"/>
                    <a:pt x="216" y="31"/>
                    <a:pt x="226" y="44"/>
                  </a:cubicBezTo>
                  <a:cubicBezTo>
                    <a:pt x="235" y="57"/>
                    <a:pt x="242" y="71"/>
                    <a:pt x="246" y="86"/>
                  </a:cubicBezTo>
                  <a:cubicBezTo>
                    <a:pt x="250" y="102"/>
                    <a:pt x="253" y="117"/>
                    <a:pt x="253" y="131"/>
                  </a:cubicBezTo>
                  <a:cubicBezTo>
                    <a:pt x="214" y="131"/>
                    <a:pt x="214" y="131"/>
                    <a:pt x="214" y="131"/>
                  </a:cubicBezTo>
                  <a:cubicBezTo>
                    <a:pt x="213" y="116"/>
                    <a:pt x="210" y="103"/>
                    <a:pt x="206" y="92"/>
                  </a:cubicBezTo>
                  <a:cubicBezTo>
                    <a:pt x="201" y="81"/>
                    <a:pt x="195" y="72"/>
                    <a:pt x="187" y="64"/>
                  </a:cubicBezTo>
                  <a:cubicBezTo>
                    <a:pt x="180" y="57"/>
                    <a:pt x="171" y="51"/>
                    <a:pt x="161" y="47"/>
                  </a:cubicBezTo>
                  <a:cubicBezTo>
                    <a:pt x="152" y="43"/>
                    <a:pt x="141" y="41"/>
                    <a:pt x="130" y="41"/>
                  </a:cubicBezTo>
                  <a:cubicBezTo>
                    <a:pt x="120" y="41"/>
                    <a:pt x="110" y="43"/>
                    <a:pt x="100" y="45"/>
                  </a:cubicBezTo>
                  <a:cubicBezTo>
                    <a:pt x="91" y="47"/>
                    <a:pt x="82" y="52"/>
                    <a:pt x="74" y="57"/>
                  </a:cubicBezTo>
                  <a:cubicBezTo>
                    <a:pt x="67" y="63"/>
                    <a:pt x="61" y="70"/>
                    <a:pt x="56" y="79"/>
                  </a:cubicBezTo>
                  <a:cubicBezTo>
                    <a:pt x="51" y="88"/>
                    <a:pt x="49" y="99"/>
                    <a:pt x="49" y="113"/>
                  </a:cubicBezTo>
                  <a:cubicBezTo>
                    <a:pt x="49" y="126"/>
                    <a:pt x="52" y="137"/>
                    <a:pt x="57" y="147"/>
                  </a:cubicBezTo>
                  <a:cubicBezTo>
                    <a:pt x="62" y="156"/>
                    <a:pt x="69" y="164"/>
                    <a:pt x="78" y="171"/>
                  </a:cubicBezTo>
                  <a:cubicBezTo>
                    <a:pt x="87" y="178"/>
                    <a:pt x="97" y="184"/>
                    <a:pt x="109" y="189"/>
                  </a:cubicBezTo>
                  <a:cubicBezTo>
                    <a:pt x="120" y="194"/>
                    <a:pt x="132" y="199"/>
                    <a:pt x="144" y="203"/>
                  </a:cubicBezTo>
                  <a:cubicBezTo>
                    <a:pt x="159" y="209"/>
                    <a:pt x="173" y="215"/>
                    <a:pt x="187" y="221"/>
                  </a:cubicBezTo>
                  <a:cubicBezTo>
                    <a:pt x="202" y="227"/>
                    <a:pt x="214" y="235"/>
                    <a:pt x="226" y="245"/>
                  </a:cubicBezTo>
                  <a:cubicBezTo>
                    <a:pt x="237" y="255"/>
                    <a:pt x="246" y="267"/>
                    <a:pt x="253" y="281"/>
                  </a:cubicBezTo>
                  <a:cubicBezTo>
                    <a:pt x="260" y="296"/>
                    <a:pt x="264" y="314"/>
                    <a:pt x="264" y="335"/>
                  </a:cubicBezTo>
                  <a:cubicBezTo>
                    <a:pt x="264" y="357"/>
                    <a:pt x="261" y="376"/>
                    <a:pt x="254" y="392"/>
                  </a:cubicBezTo>
                  <a:cubicBezTo>
                    <a:pt x="248" y="408"/>
                    <a:pt x="239" y="422"/>
                    <a:pt x="227" y="433"/>
                  </a:cubicBezTo>
                  <a:cubicBezTo>
                    <a:pt x="216" y="444"/>
                    <a:pt x="202" y="452"/>
                    <a:pt x="186" y="458"/>
                  </a:cubicBezTo>
                  <a:cubicBezTo>
                    <a:pt x="170" y="463"/>
                    <a:pt x="153" y="466"/>
                    <a:pt x="135" y="466"/>
                  </a:cubicBezTo>
                  <a:cubicBezTo>
                    <a:pt x="118" y="466"/>
                    <a:pt x="101" y="463"/>
                    <a:pt x="85" y="456"/>
                  </a:cubicBezTo>
                  <a:cubicBezTo>
                    <a:pt x="69" y="449"/>
                    <a:pt x="55" y="439"/>
                    <a:pt x="43" y="426"/>
                  </a:cubicBezTo>
                  <a:cubicBezTo>
                    <a:pt x="30" y="413"/>
                    <a:pt x="20" y="397"/>
                    <a:pt x="13" y="378"/>
                  </a:cubicBezTo>
                  <a:cubicBezTo>
                    <a:pt x="5" y="359"/>
                    <a:pt x="1" y="339"/>
                    <a:pt x="0" y="315"/>
                  </a:cubicBezTo>
                  <a:lnTo>
                    <a:pt x="40" y="3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8" name="Freeform 5">
              <a:extLst>
                <a:ext uri="{FF2B5EF4-FFF2-40B4-BE49-F238E27FC236}">
                  <a16:creationId xmlns:a16="http://schemas.microsoft.com/office/drawing/2014/main" id="{6DF77999-0462-4AC6-A7ED-5C156B190E67}"/>
                </a:ext>
              </a:extLst>
            </p:cNvPr>
            <p:cNvSpPr>
              <a:spLocks/>
            </p:cNvSpPr>
            <p:nvPr userDrawn="1"/>
          </p:nvSpPr>
          <p:spPr bwMode="auto">
            <a:xfrm>
              <a:off x="10332476" y="246356"/>
              <a:ext cx="150665" cy="259108"/>
            </a:xfrm>
            <a:custGeom>
              <a:avLst/>
              <a:gdLst>
                <a:gd name="T0" fmla="*/ 38 w 266"/>
                <a:gd name="T1" fmla="*/ 0 h 454"/>
                <a:gd name="T2" fmla="*/ 38 w 266"/>
                <a:gd name="T3" fmla="*/ 297 h 454"/>
                <a:gd name="T4" fmla="*/ 46 w 266"/>
                <a:gd name="T5" fmla="*/ 345 h 454"/>
                <a:gd name="T6" fmla="*/ 67 w 266"/>
                <a:gd name="T7" fmla="*/ 382 h 454"/>
                <a:gd name="T8" fmla="*/ 96 w 266"/>
                <a:gd name="T9" fmla="*/ 405 h 454"/>
                <a:gd name="T10" fmla="*/ 129 w 266"/>
                <a:gd name="T11" fmla="*/ 412 h 454"/>
                <a:gd name="T12" fmla="*/ 164 w 266"/>
                <a:gd name="T13" fmla="*/ 405 h 454"/>
                <a:gd name="T14" fmla="*/ 196 w 266"/>
                <a:gd name="T15" fmla="*/ 384 h 454"/>
                <a:gd name="T16" fmla="*/ 218 w 266"/>
                <a:gd name="T17" fmla="*/ 348 h 454"/>
                <a:gd name="T18" fmla="*/ 227 w 266"/>
                <a:gd name="T19" fmla="*/ 298 h 454"/>
                <a:gd name="T20" fmla="*/ 227 w 266"/>
                <a:gd name="T21" fmla="*/ 0 h 454"/>
                <a:gd name="T22" fmla="*/ 266 w 266"/>
                <a:gd name="T23" fmla="*/ 0 h 454"/>
                <a:gd name="T24" fmla="*/ 266 w 266"/>
                <a:gd name="T25" fmla="*/ 295 h 454"/>
                <a:gd name="T26" fmla="*/ 254 w 266"/>
                <a:gd name="T27" fmla="*/ 363 h 454"/>
                <a:gd name="T28" fmla="*/ 222 w 266"/>
                <a:gd name="T29" fmla="*/ 413 h 454"/>
                <a:gd name="T30" fmla="*/ 178 w 266"/>
                <a:gd name="T31" fmla="*/ 444 h 454"/>
                <a:gd name="T32" fmla="*/ 130 w 266"/>
                <a:gd name="T33" fmla="*/ 454 h 454"/>
                <a:gd name="T34" fmla="*/ 83 w 266"/>
                <a:gd name="T35" fmla="*/ 444 h 454"/>
                <a:gd name="T36" fmla="*/ 42 w 266"/>
                <a:gd name="T37" fmla="*/ 414 h 454"/>
                <a:gd name="T38" fmla="*/ 11 w 266"/>
                <a:gd name="T39" fmla="*/ 363 h 454"/>
                <a:gd name="T40" fmla="*/ 0 w 266"/>
                <a:gd name="T41" fmla="*/ 294 h 454"/>
                <a:gd name="T42" fmla="*/ 0 w 266"/>
                <a:gd name="T43" fmla="*/ 0 h 454"/>
                <a:gd name="T44" fmla="*/ 38 w 266"/>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454">
                  <a:moveTo>
                    <a:pt x="38" y="0"/>
                  </a:moveTo>
                  <a:cubicBezTo>
                    <a:pt x="38" y="297"/>
                    <a:pt x="38" y="297"/>
                    <a:pt x="38" y="297"/>
                  </a:cubicBezTo>
                  <a:cubicBezTo>
                    <a:pt x="38" y="315"/>
                    <a:pt x="41" y="331"/>
                    <a:pt x="46" y="345"/>
                  </a:cubicBezTo>
                  <a:cubicBezTo>
                    <a:pt x="51" y="360"/>
                    <a:pt x="58" y="372"/>
                    <a:pt x="67" y="382"/>
                  </a:cubicBezTo>
                  <a:cubicBezTo>
                    <a:pt x="76" y="392"/>
                    <a:pt x="85" y="399"/>
                    <a:pt x="96" y="405"/>
                  </a:cubicBezTo>
                  <a:cubicBezTo>
                    <a:pt x="107" y="410"/>
                    <a:pt x="118" y="412"/>
                    <a:pt x="129" y="412"/>
                  </a:cubicBezTo>
                  <a:cubicBezTo>
                    <a:pt x="141" y="412"/>
                    <a:pt x="153" y="410"/>
                    <a:pt x="164" y="405"/>
                  </a:cubicBezTo>
                  <a:cubicBezTo>
                    <a:pt x="176" y="400"/>
                    <a:pt x="187" y="393"/>
                    <a:pt x="196" y="384"/>
                  </a:cubicBezTo>
                  <a:cubicBezTo>
                    <a:pt x="205" y="374"/>
                    <a:pt x="213" y="362"/>
                    <a:pt x="218" y="348"/>
                  </a:cubicBezTo>
                  <a:cubicBezTo>
                    <a:pt x="224" y="334"/>
                    <a:pt x="227" y="317"/>
                    <a:pt x="227" y="298"/>
                  </a:cubicBezTo>
                  <a:cubicBezTo>
                    <a:pt x="227" y="0"/>
                    <a:pt x="227" y="0"/>
                    <a:pt x="227" y="0"/>
                  </a:cubicBezTo>
                  <a:cubicBezTo>
                    <a:pt x="266" y="0"/>
                    <a:pt x="266" y="0"/>
                    <a:pt x="266" y="0"/>
                  </a:cubicBezTo>
                  <a:cubicBezTo>
                    <a:pt x="266" y="295"/>
                    <a:pt x="266" y="295"/>
                    <a:pt x="266" y="295"/>
                  </a:cubicBezTo>
                  <a:cubicBezTo>
                    <a:pt x="266" y="321"/>
                    <a:pt x="262" y="344"/>
                    <a:pt x="254" y="363"/>
                  </a:cubicBezTo>
                  <a:cubicBezTo>
                    <a:pt x="245" y="383"/>
                    <a:pt x="235" y="400"/>
                    <a:pt x="222" y="413"/>
                  </a:cubicBezTo>
                  <a:cubicBezTo>
                    <a:pt x="209" y="427"/>
                    <a:pt x="194" y="437"/>
                    <a:pt x="178" y="444"/>
                  </a:cubicBezTo>
                  <a:cubicBezTo>
                    <a:pt x="162" y="451"/>
                    <a:pt x="146" y="454"/>
                    <a:pt x="130" y="454"/>
                  </a:cubicBezTo>
                  <a:cubicBezTo>
                    <a:pt x="114" y="454"/>
                    <a:pt x="99" y="451"/>
                    <a:pt x="83" y="444"/>
                  </a:cubicBezTo>
                  <a:cubicBezTo>
                    <a:pt x="68" y="437"/>
                    <a:pt x="54" y="427"/>
                    <a:pt x="42" y="414"/>
                  </a:cubicBezTo>
                  <a:cubicBezTo>
                    <a:pt x="29" y="400"/>
                    <a:pt x="19" y="383"/>
                    <a:pt x="11" y="363"/>
                  </a:cubicBezTo>
                  <a:cubicBezTo>
                    <a:pt x="3" y="343"/>
                    <a:pt x="0" y="320"/>
                    <a:pt x="0" y="294"/>
                  </a:cubicBezTo>
                  <a:cubicBezTo>
                    <a:pt x="0" y="0"/>
                    <a:pt x="0" y="0"/>
                    <a:pt x="0" y="0"/>
                  </a:cubicBezTo>
                  <a:lnTo>
                    <a:pt x="3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1823AA16-9795-44F6-BBCA-61A2D8010B08}"/>
                </a:ext>
              </a:extLst>
            </p:cNvPr>
            <p:cNvSpPr>
              <a:spLocks noEditPoints="1"/>
            </p:cNvSpPr>
            <p:nvPr userDrawn="1"/>
          </p:nvSpPr>
          <p:spPr bwMode="auto">
            <a:xfrm>
              <a:off x="10685628" y="246356"/>
              <a:ext cx="138670" cy="251911"/>
            </a:xfrm>
            <a:custGeom>
              <a:avLst/>
              <a:gdLst>
                <a:gd name="T0" fmla="*/ 38 w 244"/>
                <a:gd name="T1" fmla="*/ 210 h 441"/>
                <a:gd name="T2" fmla="*/ 136 w 244"/>
                <a:gd name="T3" fmla="*/ 210 h 441"/>
                <a:gd name="T4" fmla="*/ 162 w 244"/>
                <a:gd name="T5" fmla="*/ 204 h 441"/>
                <a:gd name="T6" fmla="*/ 185 w 244"/>
                <a:gd name="T7" fmla="*/ 185 h 441"/>
                <a:gd name="T8" fmla="*/ 200 w 244"/>
                <a:gd name="T9" fmla="*/ 158 h 441"/>
                <a:gd name="T10" fmla="*/ 205 w 244"/>
                <a:gd name="T11" fmla="*/ 125 h 441"/>
                <a:gd name="T12" fmla="*/ 200 w 244"/>
                <a:gd name="T13" fmla="*/ 92 h 441"/>
                <a:gd name="T14" fmla="*/ 185 w 244"/>
                <a:gd name="T15" fmla="*/ 66 h 441"/>
                <a:gd name="T16" fmla="*/ 163 w 244"/>
                <a:gd name="T17" fmla="*/ 49 h 441"/>
                <a:gd name="T18" fmla="*/ 136 w 244"/>
                <a:gd name="T19" fmla="*/ 43 h 441"/>
                <a:gd name="T20" fmla="*/ 38 w 244"/>
                <a:gd name="T21" fmla="*/ 43 h 441"/>
                <a:gd name="T22" fmla="*/ 38 w 244"/>
                <a:gd name="T23" fmla="*/ 210 h 441"/>
                <a:gd name="T24" fmla="*/ 0 w 244"/>
                <a:gd name="T25" fmla="*/ 0 h 441"/>
                <a:gd name="T26" fmla="*/ 136 w 244"/>
                <a:gd name="T27" fmla="*/ 0 h 441"/>
                <a:gd name="T28" fmla="*/ 182 w 244"/>
                <a:gd name="T29" fmla="*/ 11 h 441"/>
                <a:gd name="T30" fmla="*/ 216 w 244"/>
                <a:gd name="T31" fmla="*/ 40 h 441"/>
                <a:gd name="T32" fmla="*/ 237 w 244"/>
                <a:gd name="T33" fmla="*/ 80 h 441"/>
                <a:gd name="T34" fmla="*/ 244 w 244"/>
                <a:gd name="T35" fmla="*/ 125 h 441"/>
                <a:gd name="T36" fmla="*/ 237 w 244"/>
                <a:gd name="T37" fmla="*/ 172 h 441"/>
                <a:gd name="T38" fmla="*/ 216 w 244"/>
                <a:gd name="T39" fmla="*/ 213 h 441"/>
                <a:gd name="T40" fmla="*/ 182 w 244"/>
                <a:gd name="T41" fmla="*/ 241 h 441"/>
                <a:gd name="T42" fmla="*/ 136 w 244"/>
                <a:gd name="T43" fmla="*/ 252 h 441"/>
                <a:gd name="T44" fmla="*/ 38 w 244"/>
                <a:gd name="T45" fmla="*/ 252 h 441"/>
                <a:gd name="T46" fmla="*/ 38 w 244"/>
                <a:gd name="T47" fmla="*/ 441 h 441"/>
                <a:gd name="T48" fmla="*/ 0 w 244"/>
                <a:gd name="T49" fmla="*/ 441 h 441"/>
                <a:gd name="T50" fmla="*/ 0 w 24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441">
                  <a:moveTo>
                    <a:pt x="38" y="210"/>
                  </a:moveTo>
                  <a:cubicBezTo>
                    <a:pt x="136" y="210"/>
                    <a:pt x="136" y="210"/>
                    <a:pt x="136" y="210"/>
                  </a:cubicBezTo>
                  <a:cubicBezTo>
                    <a:pt x="145" y="210"/>
                    <a:pt x="154" y="208"/>
                    <a:pt x="162" y="204"/>
                  </a:cubicBezTo>
                  <a:cubicBezTo>
                    <a:pt x="171" y="199"/>
                    <a:pt x="178" y="193"/>
                    <a:pt x="185" y="185"/>
                  </a:cubicBezTo>
                  <a:cubicBezTo>
                    <a:pt x="191" y="178"/>
                    <a:pt x="196" y="169"/>
                    <a:pt x="200" y="158"/>
                  </a:cubicBezTo>
                  <a:cubicBezTo>
                    <a:pt x="204" y="148"/>
                    <a:pt x="205" y="137"/>
                    <a:pt x="205" y="125"/>
                  </a:cubicBezTo>
                  <a:cubicBezTo>
                    <a:pt x="205" y="113"/>
                    <a:pt x="204" y="102"/>
                    <a:pt x="200" y="92"/>
                  </a:cubicBezTo>
                  <a:cubicBezTo>
                    <a:pt x="196" y="82"/>
                    <a:pt x="192" y="73"/>
                    <a:pt x="185" y="66"/>
                  </a:cubicBezTo>
                  <a:cubicBezTo>
                    <a:pt x="179" y="59"/>
                    <a:pt x="172" y="53"/>
                    <a:pt x="163" y="49"/>
                  </a:cubicBezTo>
                  <a:cubicBezTo>
                    <a:pt x="155" y="45"/>
                    <a:pt x="146" y="43"/>
                    <a:pt x="136" y="43"/>
                  </a:cubicBezTo>
                  <a:cubicBezTo>
                    <a:pt x="38" y="43"/>
                    <a:pt x="38" y="43"/>
                    <a:pt x="38" y="43"/>
                  </a:cubicBezTo>
                  <a:lnTo>
                    <a:pt x="38" y="210"/>
                  </a:lnTo>
                  <a:close/>
                  <a:moveTo>
                    <a:pt x="0" y="0"/>
                  </a:moveTo>
                  <a:cubicBezTo>
                    <a:pt x="136" y="0"/>
                    <a:pt x="136" y="0"/>
                    <a:pt x="136" y="0"/>
                  </a:cubicBezTo>
                  <a:cubicBezTo>
                    <a:pt x="153" y="0"/>
                    <a:pt x="168" y="3"/>
                    <a:pt x="182" y="11"/>
                  </a:cubicBezTo>
                  <a:cubicBezTo>
                    <a:pt x="195" y="19"/>
                    <a:pt x="207" y="28"/>
                    <a:pt x="216" y="40"/>
                  </a:cubicBezTo>
                  <a:cubicBezTo>
                    <a:pt x="225" y="52"/>
                    <a:pt x="232" y="66"/>
                    <a:pt x="237" y="80"/>
                  </a:cubicBezTo>
                  <a:cubicBezTo>
                    <a:pt x="242" y="95"/>
                    <a:pt x="244" y="110"/>
                    <a:pt x="244" y="125"/>
                  </a:cubicBezTo>
                  <a:cubicBezTo>
                    <a:pt x="244" y="142"/>
                    <a:pt x="242" y="157"/>
                    <a:pt x="237" y="172"/>
                  </a:cubicBezTo>
                  <a:cubicBezTo>
                    <a:pt x="232" y="188"/>
                    <a:pt x="225" y="201"/>
                    <a:pt x="216" y="213"/>
                  </a:cubicBezTo>
                  <a:cubicBezTo>
                    <a:pt x="207" y="225"/>
                    <a:pt x="195" y="234"/>
                    <a:pt x="182" y="241"/>
                  </a:cubicBezTo>
                  <a:cubicBezTo>
                    <a:pt x="168" y="248"/>
                    <a:pt x="153" y="252"/>
                    <a:pt x="136" y="252"/>
                  </a:cubicBezTo>
                  <a:cubicBezTo>
                    <a:pt x="38" y="252"/>
                    <a:pt x="38" y="252"/>
                    <a:pt x="38" y="252"/>
                  </a:cubicBezTo>
                  <a:cubicBezTo>
                    <a:pt x="38" y="441"/>
                    <a:pt x="38" y="441"/>
                    <a:pt x="38" y="441"/>
                  </a:cubicBezTo>
                  <a:cubicBezTo>
                    <a:pt x="0" y="441"/>
                    <a:pt x="0" y="441"/>
                    <a:pt x="0" y="441"/>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40" name="Oval 8">
              <a:extLst>
                <a:ext uri="{FF2B5EF4-FFF2-40B4-BE49-F238E27FC236}">
                  <a16:creationId xmlns:a16="http://schemas.microsoft.com/office/drawing/2014/main" id="{CC063DF1-D8C4-480D-A103-39A9B04F0E9A}"/>
                </a:ext>
              </a:extLst>
            </p:cNvPr>
            <p:cNvSpPr>
              <a:spLocks noChangeArrowheads="1"/>
            </p:cNvSpPr>
            <p:nvPr userDrawn="1"/>
          </p:nvSpPr>
          <p:spPr bwMode="auto">
            <a:xfrm>
              <a:off x="10554156" y="402780"/>
              <a:ext cx="56140" cy="5662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grpSp>
      <p:graphicFrame>
        <p:nvGraphicFramePr>
          <p:cNvPr id="48" name="Table 3">
            <a:extLst>
              <a:ext uri="{FF2B5EF4-FFF2-40B4-BE49-F238E27FC236}">
                <a16:creationId xmlns:a16="http://schemas.microsoft.com/office/drawing/2014/main" id="{1E5CA995-EAB6-4FDE-9441-05237B19CE71}"/>
              </a:ext>
            </a:extLst>
          </p:cNvPr>
          <p:cNvGraphicFramePr>
            <a:graphicFrameLocks noGrp="1"/>
          </p:cNvGraphicFramePr>
          <p:nvPr userDrawn="1">
            <p:extLst>
              <p:ext uri="{D42A27DB-BD31-4B8C-83A1-F6EECF244321}">
                <p14:modId xmlns:p14="http://schemas.microsoft.com/office/powerpoint/2010/main" val="2945503925"/>
              </p:ext>
            </p:extLst>
          </p:nvPr>
        </p:nvGraphicFramePr>
        <p:xfrm>
          <a:off x="444500" y="-493598"/>
          <a:ext cx="11747502" cy="396240"/>
        </p:xfrm>
        <a:graphic>
          <a:graphicData uri="http://schemas.openxmlformats.org/drawingml/2006/table">
            <a:tbl>
              <a:tblPr firstRow="1" bandRow="1">
                <a:tableStyleId>{5C22544A-7EE6-4342-B048-85BDC9FD1C3A}</a:tableStyleId>
              </a:tblPr>
              <a:tblGrid>
                <a:gridCol w="246582">
                  <a:extLst>
                    <a:ext uri="{9D8B030D-6E8A-4147-A177-3AD203B41FA5}">
                      <a16:colId xmlns:a16="http://schemas.microsoft.com/office/drawing/2014/main" val="3716970603"/>
                    </a:ext>
                  </a:extLst>
                </a:gridCol>
                <a:gridCol w="821944">
                  <a:extLst>
                    <a:ext uri="{9D8B030D-6E8A-4147-A177-3AD203B41FA5}">
                      <a16:colId xmlns:a16="http://schemas.microsoft.com/office/drawing/2014/main" val="3276842168"/>
                    </a:ext>
                  </a:extLst>
                </a:gridCol>
                <a:gridCol w="246582">
                  <a:extLst>
                    <a:ext uri="{9D8B030D-6E8A-4147-A177-3AD203B41FA5}">
                      <a16:colId xmlns:a16="http://schemas.microsoft.com/office/drawing/2014/main" val="3743818810"/>
                    </a:ext>
                  </a:extLst>
                </a:gridCol>
                <a:gridCol w="821944">
                  <a:extLst>
                    <a:ext uri="{9D8B030D-6E8A-4147-A177-3AD203B41FA5}">
                      <a16:colId xmlns:a16="http://schemas.microsoft.com/office/drawing/2014/main" val="3682817212"/>
                    </a:ext>
                  </a:extLst>
                </a:gridCol>
                <a:gridCol w="246582">
                  <a:extLst>
                    <a:ext uri="{9D8B030D-6E8A-4147-A177-3AD203B41FA5}">
                      <a16:colId xmlns:a16="http://schemas.microsoft.com/office/drawing/2014/main" val="268009189"/>
                    </a:ext>
                  </a:extLst>
                </a:gridCol>
                <a:gridCol w="821944">
                  <a:extLst>
                    <a:ext uri="{9D8B030D-6E8A-4147-A177-3AD203B41FA5}">
                      <a16:colId xmlns:a16="http://schemas.microsoft.com/office/drawing/2014/main" val="797157493"/>
                    </a:ext>
                  </a:extLst>
                </a:gridCol>
                <a:gridCol w="243200">
                  <a:extLst>
                    <a:ext uri="{9D8B030D-6E8A-4147-A177-3AD203B41FA5}">
                      <a16:colId xmlns:a16="http://schemas.microsoft.com/office/drawing/2014/main" val="1175080181"/>
                    </a:ext>
                  </a:extLst>
                </a:gridCol>
                <a:gridCol w="821944">
                  <a:extLst>
                    <a:ext uri="{9D8B030D-6E8A-4147-A177-3AD203B41FA5}">
                      <a16:colId xmlns:a16="http://schemas.microsoft.com/office/drawing/2014/main" val="1909418056"/>
                    </a:ext>
                  </a:extLst>
                </a:gridCol>
                <a:gridCol w="246582">
                  <a:extLst>
                    <a:ext uri="{9D8B030D-6E8A-4147-A177-3AD203B41FA5}">
                      <a16:colId xmlns:a16="http://schemas.microsoft.com/office/drawing/2014/main" val="3423422521"/>
                    </a:ext>
                  </a:extLst>
                </a:gridCol>
                <a:gridCol w="821944">
                  <a:extLst>
                    <a:ext uri="{9D8B030D-6E8A-4147-A177-3AD203B41FA5}">
                      <a16:colId xmlns:a16="http://schemas.microsoft.com/office/drawing/2014/main" val="1323830051"/>
                    </a:ext>
                  </a:extLst>
                </a:gridCol>
                <a:gridCol w="246582">
                  <a:extLst>
                    <a:ext uri="{9D8B030D-6E8A-4147-A177-3AD203B41FA5}">
                      <a16:colId xmlns:a16="http://schemas.microsoft.com/office/drawing/2014/main" val="1873698887"/>
                    </a:ext>
                  </a:extLst>
                </a:gridCol>
                <a:gridCol w="822127">
                  <a:extLst>
                    <a:ext uri="{9D8B030D-6E8A-4147-A177-3AD203B41FA5}">
                      <a16:colId xmlns:a16="http://schemas.microsoft.com/office/drawing/2014/main" val="469378441"/>
                    </a:ext>
                  </a:extLst>
                </a:gridCol>
                <a:gridCol w="246582">
                  <a:extLst>
                    <a:ext uri="{9D8B030D-6E8A-4147-A177-3AD203B41FA5}">
                      <a16:colId xmlns:a16="http://schemas.microsoft.com/office/drawing/2014/main" val="2915395700"/>
                    </a:ext>
                  </a:extLst>
                </a:gridCol>
                <a:gridCol w="822127">
                  <a:extLst>
                    <a:ext uri="{9D8B030D-6E8A-4147-A177-3AD203B41FA5}">
                      <a16:colId xmlns:a16="http://schemas.microsoft.com/office/drawing/2014/main" val="2776201463"/>
                    </a:ext>
                  </a:extLst>
                </a:gridCol>
                <a:gridCol w="246582">
                  <a:extLst>
                    <a:ext uri="{9D8B030D-6E8A-4147-A177-3AD203B41FA5}">
                      <a16:colId xmlns:a16="http://schemas.microsoft.com/office/drawing/2014/main" val="1098248282"/>
                    </a:ext>
                  </a:extLst>
                </a:gridCol>
                <a:gridCol w="821944">
                  <a:extLst>
                    <a:ext uri="{9D8B030D-6E8A-4147-A177-3AD203B41FA5}">
                      <a16:colId xmlns:a16="http://schemas.microsoft.com/office/drawing/2014/main" val="3430211402"/>
                    </a:ext>
                  </a:extLst>
                </a:gridCol>
                <a:gridCol w="246582">
                  <a:extLst>
                    <a:ext uri="{9D8B030D-6E8A-4147-A177-3AD203B41FA5}">
                      <a16:colId xmlns:a16="http://schemas.microsoft.com/office/drawing/2014/main" val="3430313682"/>
                    </a:ext>
                  </a:extLst>
                </a:gridCol>
                <a:gridCol w="821944">
                  <a:extLst>
                    <a:ext uri="{9D8B030D-6E8A-4147-A177-3AD203B41FA5}">
                      <a16:colId xmlns:a16="http://schemas.microsoft.com/office/drawing/2014/main" val="1060998830"/>
                    </a:ext>
                  </a:extLst>
                </a:gridCol>
                <a:gridCol w="246582">
                  <a:extLst>
                    <a:ext uri="{9D8B030D-6E8A-4147-A177-3AD203B41FA5}">
                      <a16:colId xmlns:a16="http://schemas.microsoft.com/office/drawing/2014/main" val="1432011998"/>
                    </a:ext>
                  </a:extLst>
                </a:gridCol>
                <a:gridCol w="821944">
                  <a:extLst>
                    <a:ext uri="{9D8B030D-6E8A-4147-A177-3AD203B41FA5}">
                      <a16:colId xmlns:a16="http://schemas.microsoft.com/office/drawing/2014/main" val="2882180439"/>
                    </a:ext>
                  </a:extLst>
                </a:gridCol>
                <a:gridCol w="243314">
                  <a:extLst>
                    <a:ext uri="{9D8B030D-6E8A-4147-A177-3AD203B41FA5}">
                      <a16:colId xmlns:a16="http://schemas.microsoft.com/office/drawing/2014/main" val="3915305084"/>
                    </a:ext>
                  </a:extLst>
                </a:gridCol>
                <a:gridCol w="821944">
                  <a:extLst>
                    <a:ext uri="{9D8B030D-6E8A-4147-A177-3AD203B41FA5}">
                      <a16:colId xmlns:a16="http://schemas.microsoft.com/office/drawing/2014/main" val="1012977802"/>
                    </a:ext>
                  </a:extLst>
                </a:gridCol>
              </a:tblGrid>
              <a:tr h="0">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en-US" sz="1000" b="0">
                          <a:solidFill>
                            <a:schemeClr val="tx2"/>
                          </a:solidFill>
                        </a:rPr>
                        <a:t>Text</a:t>
                      </a:r>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en-US" sz="1000" b="0">
                          <a:solidFill>
                            <a:schemeClr val="tx2"/>
                          </a:solidFill>
                        </a:rPr>
                        <a:t>Header and footnote text</a:t>
                      </a:r>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9C6CF"/>
                    </a:solidFill>
                  </a:tcPr>
                </a:tc>
                <a:tc>
                  <a:txBody>
                    <a:bodyPr/>
                    <a:lstStyle/>
                    <a:p>
                      <a:pPr algn="l"/>
                      <a:r>
                        <a:rPr lang="en-US" sz="1000" b="0">
                          <a:solidFill>
                            <a:schemeClr val="tx2"/>
                          </a:solidFill>
                        </a:rPr>
                        <a:t>No-highlight </a:t>
                      </a:r>
                    </a:p>
                    <a:p>
                      <a:pPr algn="l"/>
                      <a:r>
                        <a:rPr lang="en-US" sz="1000" b="0">
                          <a:solidFill>
                            <a:schemeClr val="tx2"/>
                          </a:solidFill>
                        </a:rPr>
                        <a:t>for graph</a:t>
                      </a:r>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l"/>
                      <a:r>
                        <a:rPr lang="en-US" sz="1000" b="0">
                          <a:solidFill>
                            <a:srgbClr val="0A5D7A"/>
                          </a:solidFill>
                        </a:rPr>
                        <a:t>Blue 1</a:t>
                      </a:r>
                      <a:endParaRPr lang="nl-NL" sz="1000" b="0">
                        <a:solidFill>
                          <a:srgbClr val="0A5D7A"/>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7D95"/>
                    </a:solidFill>
                  </a:tcPr>
                </a:tc>
                <a:tc>
                  <a:txBody>
                    <a:bodyPr/>
                    <a:lstStyle/>
                    <a:p>
                      <a:pPr algn="l"/>
                      <a:r>
                        <a:rPr lang="en-US" sz="1000" b="0">
                          <a:solidFill>
                            <a:srgbClr val="3B7D95"/>
                          </a:solidFill>
                        </a:rPr>
                        <a:t>Blue 2</a:t>
                      </a:r>
                      <a:endParaRPr lang="nl-NL" sz="1000" b="0">
                        <a:solidFill>
                          <a:srgbClr val="3B7D95"/>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97BE"/>
                    </a:solidFill>
                  </a:tcPr>
                </a:tc>
                <a:tc>
                  <a:txBody>
                    <a:bodyPr/>
                    <a:lstStyle/>
                    <a:p>
                      <a:pPr algn="l"/>
                      <a:r>
                        <a:rPr lang="en-US" sz="1000" b="0">
                          <a:solidFill>
                            <a:srgbClr val="5497BE"/>
                          </a:solidFill>
                        </a:rPr>
                        <a:t>Blue 3</a:t>
                      </a:r>
                      <a:endParaRPr lang="nl-NL" sz="1000" b="0">
                        <a:solidFill>
                          <a:srgbClr val="5497BE"/>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97BE">
                        <a:alpha val="60000"/>
                      </a:srgbClr>
                    </a:solidFill>
                  </a:tcPr>
                </a:tc>
                <a:tc>
                  <a:txBody>
                    <a:bodyPr/>
                    <a:lstStyle/>
                    <a:p>
                      <a:pPr algn="l"/>
                      <a:r>
                        <a:rPr lang="en-US" sz="1000" b="0">
                          <a:solidFill>
                            <a:srgbClr val="8EB7CE"/>
                          </a:solidFill>
                        </a:rPr>
                        <a:t>Blue 4</a:t>
                      </a:r>
                      <a:endParaRPr lang="nl-NL" sz="1000" b="0">
                        <a:solidFill>
                          <a:srgbClr val="8EB7CE"/>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DBDCB">
                        <a:alpha val="60000"/>
                      </a:srgbClr>
                    </a:solidFill>
                  </a:tcPr>
                </a:tc>
                <a:tc>
                  <a:txBody>
                    <a:bodyPr/>
                    <a:lstStyle/>
                    <a:p>
                      <a:pPr algn="l"/>
                      <a:r>
                        <a:rPr lang="en-US" sz="1000" b="0">
                          <a:solidFill>
                            <a:srgbClr val="B1CDD6"/>
                          </a:solidFill>
                        </a:rPr>
                        <a:t>Blue 5</a:t>
                      </a:r>
                      <a:endParaRPr lang="nl-NL" sz="1000" b="0">
                        <a:solidFill>
                          <a:srgbClr val="B1CDD6"/>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7D00"/>
                    </a:solidFill>
                  </a:tcPr>
                </a:tc>
                <a:tc>
                  <a:txBody>
                    <a:bodyPr/>
                    <a:lstStyle/>
                    <a:p>
                      <a:pPr algn="l"/>
                      <a:r>
                        <a:rPr lang="en-US" sz="1000" b="0">
                          <a:solidFill>
                            <a:srgbClr val="EF7D00"/>
                          </a:solidFill>
                        </a:rPr>
                        <a:t>Accent 1</a:t>
                      </a:r>
                      <a:endParaRPr lang="nl-NL" sz="1000" b="0">
                        <a:solidFill>
                          <a:srgbClr val="EF7D00"/>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chemeClr val="tx2"/>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1A1A"/>
                    </a:solidFill>
                  </a:tcPr>
                </a:tc>
                <a:tc>
                  <a:txBody>
                    <a:bodyPr/>
                    <a:lstStyle/>
                    <a:p>
                      <a:pPr algn="l"/>
                      <a:r>
                        <a:rPr lang="en-US" sz="1000" b="0">
                          <a:solidFill>
                            <a:srgbClr val="921A1A"/>
                          </a:solidFill>
                        </a:rPr>
                        <a:t>Accent 2</a:t>
                      </a:r>
                      <a:endParaRPr lang="nl-NL" sz="1000" b="0">
                        <a:solidFill>
                          <a:srgbClr val="921A1A"/>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nl-NL" sz="1000" b="0">
                        <a:solidFill>
                          <a:srgbClr val="921A1A"/>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70"/>
                    </a:solidFill>
                  </a:tcPr>
                </a:tc>
                <a:tc>
                  <a:txBody>
                    <a:bodyPr/>
                    <a:lstStyle/>
                    <a:p>
                      <a:pPr algn="l"/>
                      <a:r>
                        <a:rPr lang="en-US" sz="1000" b="0">
                          <a:solidFill>
                            <a:srgbClr val="009970"/>
                          </a:solidFill>
                        </a:rPr>
                        <a:t>Accent 3</a:t>
                      </a:r>
                      <a:endParaRPr lang="nl-NL" sz="1000" b="0">
                        <a:solidFill>
                          <a:srgbClr val="009970"/>
                        </a:solidFill>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6614953"/>
                  </a:ext>
                </a:extLst>
              </a:tr>
            </a:tbl>
          </a:graphicData>
        </a:graphic>
      </p:graphicFrame>
    </p:spTree>
    <p:extLst>
      <p:ext uri="{BB962C8B-B14F-4D97-AF65-F5344CB8AC3E}">
        <p14:creationId xmlns:p14="http://schemas.microsoft.com/office/powerpoint/2010/main" val="165336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737" r:id="rId4"/>
    <p:sldLayoutId id="2147483716" r:id="rId5"/>
    <p:sldLayoutId id="2147483734" r:id="rId6"/>
    <p:sldLayoutId id="2147483730" r:id="rId7"/>
    <p:sldLayoutId id="2147483729" r:id="rId8"/>
    <p:sldLayoutId id="2147483733" r:id="rId9"/>
    <p:sldLayoutId id="2147483735" r:id="rId10"/>
    <p:sldLayoutId id="2147483736" r:id="rId11"/>
    <p:sldLayoutId id="2147483697" r:id="rId12"/>
    <p:sldLayoutId id="2147483738" r:id="rId13"/>
  </p:sldLayoutIdLst>
  <p:hf hdr="0" ftr="0" dt="0"/>
  <p:txStyles>
    <p:titleStyle>
      <a:lvl1pPr algn="l" defTabSz="914400" rtl="0" eaLnBrk="1" latinLnBrk="0" hangingPunct="1">
        <a:lnSpc>
          <a:spcPct val="80000"/>
        </a:lnSpc>
        <a:spcBef>
          <a:spcPct val="0"/>
        </a:spcBef>
        <a:buNone/>
        <a:defRPr sz="1400" b="1" kern="1200">
          <a:solidFill>
            <a:srgbClr val="4A4A49"/>
          </a:solidFill>
          <a:latin typeface="+mj-lt"/>
          <a:ea typeface="+mj-ea"/>
          <a:cs typeface="+mj-cs"/>
        </a:defRPr>
      </a:lvl1pPr>
    </p:titleStyle>
    <p:body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5.xml"/><Relationship Id="rId18" Type="http://schemas.openxmlformats.org/officeDocument/2006/relationships/chart" Target="../charts/chart17.xml"/><Relationship Id="rId26" Type="http://schemas.openxmlformats.org/officeDocument/2006/relationships/chart" Target="../charts/chart25.xml"/><Relationship Id="rId3" Type="http://schemas.openxmlformats.org/officeDocument/2006/relationships/tags" Target="../tags/tag6.xml"/><Relationship Id="rId21" Type="http://schemas.openxmlformats.org/officeDocument/2006/relationships/chart" Target="../charts/chart20.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chart" Target="../charts/chart16.xml"/><Relationship Id="rId25" Type="http://schemas.openxmlformats.org/officeDocument/2006/relationships/chart" Target="../charts/chart24.xml"/><Relationship Id="rId2" Type="http://schemas.openxmlformats.org/officeDocument/2006/relationships/tags" Target="../tags/tag5.xml"/><Relationship Id="rId16" Type="http://schemas.openxmlformats.org/officeDocument/2006/relationships/chart" Target="../charts/chart15.xml"/><Relationship Id="rId20" Type="http://schemas.openxmlformats.org/officeDocument/2006/relationships/chart" Target="../charts/chart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chart" Target="../charts/chart23.xml"/><Relationship Id="rId5" Type="http://schemas.openxmlformats.org/officeDocument/2006/relationships/tags" Target="../tags/tag8.xml"/><Relationship Id="rId15" Type="http://schemas.openxmlformats.org/officeDocument/2006/relationships/chart" Target="../charts/chart14.xml"/><Relationship Id="rId23" Type="http://schemas.openxmlformats.org/officeDocument/2006/relationships/chart" Target="../charts/chart22.xml"/><Relationship Id="rId10" Type="http://schemas.openxmlformats.org/officeDocument/2006/relationships/tags" Target="../tags/tag13.xml"/><Relationship Id="rId19" Type="http://schemas.openxmlformats.org/officeDocument/2006/relationships/chart" Target="../charts/chart18.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7.xml"/><Relationship Id="rId22" Type="http://schemas.openxmlformats.org/officeDocument/2006/relationships/chart" Target="../charts/char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chart" Target="../charts/chart31.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chart" Target="../charts/chart33.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chart" Target="../charts/chart35.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chart" Target="../charts/chart53.xml"/><Relationship Id="rId4" Type="http://schemas.openxmlformats.org/officeDocument/2006/relationships/chart" Target="../charts/chart52.xml"/></Relationships>
</file>

<file path=ppt/slides/_rels/slide3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chart" Target="../charts/chart5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slideLayout" Target="../slideLayouts/slideLayout11.xml"/><Relationship Id="rId1" Type="http://schemas.openxmlformats.org/officeDocument/2006/relationships/tags" Target="../tags/tag36.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jpeg"/><Relationship Id="rId47" Type="http://schemas.openxmlformats.org/officeDocument/2006/relationships/image" Target="../media/image62.png"/><Relationship Id="rId50" Type="http://schemas.openxmlformats.org/officeDocument/2006/relationships/image" Target="../media/image65.png"/><Relationship Id="rId55" Type="http://schemas.openxmlformats.org/officeDocument/2006/relationships/image" Target="../media/image70.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5" Type="http://schemas.openxmlformats.org/officeDocument/2006/relationships/image" Target="../media/image40.jpe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png"/><Relationship Id="rId2" Type="http://schemas.openxmlformats.org/officeDocument/2006/relationships/image" Target="../media/image17.png"/><Relationship Id="rId16" Type="http://schemas.openxmlformats.org/officeDocument/2006/relationships/image" Target="../media/image31.jpeg"/><Relationship Id="rId20" Type="http://schemas.openxmlformats.org/officeDocument/2006/relationships/image" Target="../media/image35.png"/><Relationship Id="rId29" Type="http://schemas.openxmlformats.org/officeDocument/2006/relationships/image" Target="../media/image44.png"/><Relationship Id="rId41" Type="http://schemas.openxmlformats.org/officeDocument/2006/relationships/image" Target="../media/image56.png"/><Relationship Id="rId54"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jpeg"/><Relationship Id="rId24" Type="http://schemas.openxmlformats.org/officeDocument/2006/relationships/image" Target="../media/image39.jpe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3" Type="http://schemas.openxmlformats.org/officeDocument/2006/relationships/image" Target="../media/image68.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52" Type="http://schemas.openxmlformats.org/officeDocument/2006/relationships/image" Target="../media/image67.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png"/><Relationship Id="rId48" Type="http://schemas.openxmlformats.org/officeDocument/2006/relationships/image" Target="../media/image63.png"/><Relationship Id="rId56" Type="http://schemas.openxmlformats.org/officeDocument/2006/relationships/image" Target="../media/image71.png"/><Relationship Id="rId8" Type="http://schemas.openxmlformats.org/officeDocument/2006/relationships/image" Target="../media/image23.png"/><Relationship Id="rId51" Type="http://schemas.openxmlformats.org/officeDocument/2006/relationships/image" Target="../media/image66.png"/><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3" descr="Afbeelding met elektronica, telefoon, blauw, zwart&#10;&#10;Automatisch gegenereerde beschrijving">
            <a:extLst>
              <a:ext uri="{FF2B5EF4-FFF2-40B4-BE49-F238E27FC236}">
                <a16:creationId xmlns:a16="http://schemas.microsoft.com/office/drawing/2014/main" id="{B8EB0F04-8E09-5A90-9019-2F2C64256F4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6578" b="16578"/>
          <a:stretch/>
        </p:blipFill>
        <p:spPr>
          <a:xfrm>
            <a:off x="0" y="-4763"/>
            <a:ext cx="12192000" cy="5694363"/>
          </a:xfrm>
          <a:prstGeom prst="rect">
            <a:avLst/>
          </a:prstGeom>
        </p:spPr>
      </p:pic>
      <p:sp>
        <p:nvSpPr>
          <p:cNvPr id="8" name="Rectangle 13">
            <a:extLst>
              <a:ext uri="{FF2B5EF4-FFF2-40B4-BE49-F238E27FC236}">
                <a16:creationId xmlns:a16="http://schemas.microsoft.com/office/drawing/2014/main" id="{F30063F4-123F-4617-B77B-594E31A52F3B}"/>
              </a:ext>
            </a:extLst>
          </p:cNvPr>
          <p:cNvSpPr/>
          <p:nvPr/>
        </p:nvSpPr>
        <p:spPr>
          <a:xfrm>
            <a:off x="3312295" y="3314699"/>
            <a:ext cx="8879704" cy="1544057"/>
          </a:xfrm>
          <a:prstGeom prst="rect">
            <a:avLst/>
          </a:prstGeom>
          <a:solidFill>
            <a:srgbClr val="0A5D7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a:ea typeface="+mn-ea"/>
                <a:cs typeface="Aharoni" pitchFamily="2"/>
              </a:rPr>
              <a:t>European </a:t>
            </a:r>
            <a:r>
              <a:rPr lang="hr-HR" sz="2800" b="1" dirty="0">
                <a:solidFill>
                  <a:prstClr val="white"/>
                </a:solidFill>
                <a:latin typeface="Arial" panose="020B0604020202020204"/>
                <a:cs typeface="Aharoni" pitchFamily="2"/>
              </a:rPr>
              <a:t>Mechanical</a:t>
            </a:r>
            <a:r>
              <a:rPr kumimoji="0" lang="en-GB" sz="2800" b="1" i="0" u="none" strike="noStrike" kern="1200" cap="none" spc="0" normalizeH="0" baseline="0" noProof="0" dirty="0">
                <a:ln>
                  <a:noFill/>
                </a:ln>
                <a:solidFill>
                  <a:prstClr val="white"/>
                </a:solidFill>
                <a:effectLst/>
                <a:uLnTx/>
                <a:uFillTx/>
                <a:latin typeface="Arial" panose="020B0604020202020204"/>
                <a:ea typeface="+mn-ea"/>
                <a:cs typeface="Aharoni" pitchFamily="2"/>
              </a:rPr>
              <a:t> Installation Monitor Q</a:t>
            </a:r>
            <a:r>
              <a:rPr kumimoji="0" lang="hr-HR" sz="2800" b="1" i="0" u="none" strike="noStrike" kern="1200" cap="none" spc="0" normalizeH="0" baseline="0" noProof="0" dirty="0">
                <a:ln>
                  <a:noFill/>
                </a:ln>
                <a:solidFill>
                  <a:prstClr val="white"/>
                </a:solidFill>
                <a:effectLst/>
                <a:uLnTx/>
                <a:uFillTx/>
                <a:latin typeface="Arial" panose="020B0604020202020204"/>
                <a:ea typeface="+mn-ea"/>
                <a:cs typeface="Aharoni" pitchFamily="2"/>
              </a:rPr>
              <a:t>3</a:t>
            </a:r>
            <a:r>
              <a:rPr kumimoji="0" lang="en-GB" sz="2800" b="1" i="0" u="none" strike="noStrike" kern="1200" cap="none" spc="0" normalizeH="0" baseline="0" noProof="0" dirty="0">
                <a:ln>
                  <a:noFill/>
                </a:ln>
                <a:solidFill>
                  <a:prstClr val="white"/>
                </a:solidFill>
                <a:effectLst/>
                <a:uLnTx/>
                <a:uFillTx/>
                <a:latin typeface="Arial" panose="020B0604020202020204"/>
                <a:ea typeface="+mn-ea"/>
                <a:cs typeface="Aharoni" pitchFamily="2"/>
              </a:rPr>
              <a:t>-2022</a:t>
            </a:r>
          </a:p>
          <a:p>
            <a:pPr algn="r">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Aharoni" pitchFamily="2"/>
              </a:rPr>
              <a:t>Theme topic: </a:t>
            </a:r>
            <a:r>
              <a:rPr lang="en-GB" sz="2400" dirty="0"/>
              <a:t>Smart buildings</a:t>
            </a:r>
            <a:r>
              <a:rPr lang="hr-HR" sz="2400" dirty="0"/>
              <a:t> and products</a:t>
            </a:r>
            <a:endParaRPr kumimoji="0" lang="en-GB" sz="2400" b="0" i="0" u="none" strike="noStrike" kern="1200" cap="none" spc="0" normalizeH="0" baseline="0" noProof="0" dirty="0">
              <a:ln>
                <a:noFill/>
              </a:ln>
              <a:solidFill>
                <a:prstClr val="white"/>
              </a:solidFill>
              <a:effectLst/>
              <a:uLnTx/>
              <a:uFillTx/>
              <a:latin typeface="Arial" panose="020B0604020202020204"/>
              <a:ea typeface="+mn-ea"/>
              <a:cs typeface="Aharoni" pitchFamily="2"/>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solidFill>
                  <a:prstClr val="white"/>
                </a:solidFill>
                <a:latin typeface="Arial" panose="020B0604020202020204"/>
                <a:cs typeface="Aharoni" pitchFamily="2"/>
              </a:rPr>
              <a:t>November</a:t>
            </a:r>
            <a:r>
              <a:rPr lang="en-GB" sz="1600" dirty="0">
                <a:solidFill>
                  <a:prstClr val="white"/>
                </a:solidFill>
                <a:latin typeface="Arial" panose="020B0604020202020204"/>
                <a:cs typeface="Aharoni" pitchFamily="2"/>
              </a:rPr>
              <a:t>-</a:t>
            </a: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Aharoni" pitchFamily="2"/>
              </a:rPr>
              <a:t>2022</a:t>
            </a:r>
          </a:p>
        </p:txBody>
      </p:sp>
      <p:pic>
        <p:nvPicPr>
          <p:cNvPr id="2" name="Afbeelding 1">
            <a:extLst>
              <a:ext uri="{FF2B5EF4-FFF2-40B4-BE49-F238E27FC236}">
                <a16:creationId xmlns:a16="http://schemas.microsoft.com/office/drawing/2014/main" id="{31836398-4713-452C-BEC4-D5D76D6D0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763" y="5987892"/>
            <a:ext cx="2629367" cy="489640"/>
          </a:xfrm>
          <a:prstGeom prst="rect">
            <a:avLst/>
          </a:prstGeom>
        </p:spPr>
      </p:pic>
      <p:sp>
        <p:nvSpPr>
          <p:cNvPr id="5" name="Titel 9">
            <a:extLst>
              <a:ext uri="{FF2B5EF4-FFF2-40B4-BE49-F238E27FC236}">
                <a16:creationId xmlns:a16="http://schemas.microsoft.com/office/drawing/2014/main" id="{5930B8E8-E798-4EF2-AD12-6E63852F9DD8}"/>
              </a:ext>
            </a:extLst>
          </p:cNvPr>
          <p:cNvSpPr>
            <a:spLocks noGrp="1"/>
          </p:cNvSpPr>
          <p:nvPr>
            <p:ph type="title"/>
          </p:nvPr>
        </p:nvSpPr>
        <p:spPr>
          <a:xfrm>
            <a:off x="7053277" y="5946921"/>
            <a:ext cx="2073541" cy="838283"/>
          </a:xfrm>
        </p:spPr>
        <p:txBody>
          <a:bodyPr anchor="ctr"/>
          <a:lstStyle/>
          <a:p>
            <a:pPr algn="r"/>
            <a:r>
              <a:rPr lang="en-US" sz="2000" b="0">
                <a:solidFill>
                  <a:srgbClr val="4A4A49"/>
                </a:solidFill>
              </a:rPr>
              <a:t>A produc</a:t>
            </a:r>
            <a:r>
              <a:rPr lang="en-US" sz="2000" b="0"/>
              <a:t>t by</a:t>
            </a:r>
            <a:endParaRPr lang="en-US" sz="2000" b="0">
              <a:solidFill>
                <a:srgbClr val="4A4A49"/>
              </a:solidFill>
            </a:endParaRPr>
          </a:p>
        </p:txBody>
      </p:sp>
    </p:spTree>
    <p:extLst>
      <p:ext uri="{BB962C8B-B14F-4D97-AF65-F5344CB8AC3E}">
        <p14:creationId xmlns:p14="http://schemas.microsoft.com/office/powerpoint/2010/main" val="166103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kstvak 6">
            <a:extLst>
              <a:ext uri="{FF2B5EF4-FFF2-40B4-BE49-F238E27FC236}">
                <a16:creationId xmlns:a16="http://schemas.microsoft.com/office/drawing/2014/main" id="{FE1B517A-5D54-4AF6-B779-99B7DC9B757A}"/>
              </a:ext>
            </a:extLst>
          </p:cNvPr>
          <p:cNvSpPr txBox="1"/>
          <p:nvPr/>
        </p:nvSpPr>
        <p:spPr>
          <a:xfrm>
            <a:off x="6014720" y="601027"/>
            <a:ext cx="5445365" cy="272734"/>
          </a:xfrm>
          <a:prstGeom prst="rect">
            <a:avLst/>
          </a:prstGeom>
          <a:noFill/>
          <a:ln>
            <a:noFill/>
          </a:ln>
        </p:spPr>
        <p:txBody>
          <a:bodyPr wrap="square" lIns="0" tIns="0" rIns="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A4A49"/>
                </a:solidFill>
                <a:effectLst/>
                <a:uLnTx/>
                <a:uFillTx/>
                <a:latin typeface="Arial" panose="020B0604020202020204"/>
                <a:ea typeface="+mn-ea"/>
                <a:cs typeface="+mn-cs"/>
              </a:rPr>
              <a:t>Core HVAC activities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Which of the following installation activities does your company perform?</a:t>
            </a:r>
            <a:endParaRPr kumimoji="0" lang="en-GB" sz="11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4" name="Rechthoek 3">
            <a:extLst>
              <a:ext uri="{FF2B5EF4-FFF2-40B4-BE49-F238E27FC236}">
                <a16:creationId xmlns:a16="http://schemas.microsoft.com/office/drawing/2014/main" id="{D770EADE-9962-4EB3-B2EB-3FBD21911456}"/>
              </a:ext>
            </a:extLst>
          </p:cNvPr>
          <p:cNvSpPr/>
          <p:nvPr/>
        </p:nvSpPr>
        <p:spPr>
          <a:xfrm>
            <a:off x="6061640" y="4291704"/>
            <a:ext cx="2813591" cy="31393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A4A49"/>
                </a:solidFill>
                <a:effectLst/>
                <a:uLnTx/>
                <a:uFillTx/>
                <a:latin typeface="Arial" panose="020B0604020202020204"/>
                <a:ea typeface="+mn-ea"/>
                <a:cs typeface="+mn-cs"/>
              </a:rPr>
              <a:t>Other installation activities</a:t>
            </a:r>
          </a:p>
        </p:txBody>
      </p:sp>
      <p:graphicFrame>
        <p:nvGraphicFramePr>
          <p:cNvPr id="29" name="Table 7">
            <a:extLst>
              <a:ext uri="{FF2B5EF4-FFF2-40B4-BE49-F238E27FC236}">
                <a16:creationId xmlns:a16="http://schemas.microsoft.com/office/drawing/2014/main" id="{255021F1-4FA4-42BC-9555-82084F3CA45E}"/>
              </a:ext>
            </a:extLst>
          </p:cNvPr>
          <p:cNvGraphicFramePr>
            <a:graphicFrameLocks noGrp="1"/>
          </p:cNvGraphicFramePr>
          <p:nvPr>
            <p:custDataLst>
              <p:tags r:id="rId1"/>
            </p:custDataLst>
            <p:extLst>
              <p:ext uri="{D42A27DB-BD31-4B8C-83A1-F6EECF244321}">
                <p14:modId xmlns:p14="http://schemas.microsoft.com/office/powerpoint/2010/main" val="196658828"/>
              </p:ext>
            </p:extLst>
          </p:nvPr>
        </p:nvGraphicFramePr>
        <p:xfrm>
          <a:off x="5852874" y="1384458"/>
          <a:ext cx="6044716" cy="1692000"/>
        </p:xfrm>
        <a:graphic>
          <a:graphicData uri="http://schemas.openxmlformats.org/drawingml/2006/table">
            <a:tbl>
              <a:tblPr firstRow="1" bandRow="1">
                <a:tableStyleId>{5C22544A-7EE6-4342-B048-85BDC9FD1C3A}</a:tableStyleId>
              </a:tblPr>
              <a:tblGrid>
                <a:gridCol w="2154482">
                  <a:extLst>
                    <a:ext uri="{9D8B030D-6E8A-4147-A177-3AD203B41FA5}">
                      <a16:colId xmlns:a16="http://schemas.microsoft.com/office/drawing/2014/main" val="2352585572"/>
                    </a:ext>
                  </a:extLst>
                </a:gridCol>
                <a:gridCol w="654186">
                  <a:extLst>
                    <a:ext uri="{9D8B030D-6E8A-4147-A177-3AD203B41FA5}">
                      <a16:colId xmlns:a16="http://schemas.microsoft.com/office/drawing/2014/main" val="1812799462"/>
                    </a:ext>
                  </a:extLst>
                </a:gridCol>
                <a:gridCol w="654186">
                  <a:extLst>
                    <a:ext uri="{9D8B030D-6E8A-4147-A177-3AD203B41FA5}">
                      <a16:colId xmlns:a16="http://schemas.microsoft.com/office/drawing/2014/main" val="2192113811"/>
                    </a:ext>
                  </a:extLst>
                </a:gridCol>
                <a:gridCol w="654186">
                  <a:extLst>
                    <a:ext uri="{9D8B030D-6E8A-4147-A177-3AD203B41FA5}">
                      <a16:colId xmlns:a16="http://schemas.microsoft.com/office/drawing/2014/main" val="3931290532"/>
                    </a:ext>
                  </a:extLst>
                </a:gridCol>
                <a:gridCol w="593131">
                  <a:extLst>
                    <a:ext uri="{9D8B030D-6E8A-4147-A177-3AD203B41FA5}">
                      <a16:colId xmlns:a16="http://schemas.microsoft.com/office/drawing/2014/main" val="1150430487"/>
                    </a:ext>
                  </a:extLst>
                </a:gridCol>
                <a:gridCol w="593131">
                  <a:extLst>
                    <a:ext uri="{9D8B030D-6E8A-4147-A177-3AD203B41FA5}">
                      <a16:colId xmlns:a16="http://schemas.microsoft.com/office/drawing/2014/main" val="3859233007"/>
                    </a:ext>
                  </a:extLst>
                </a:gridCol>
                <a:gridCol w="741414">
                  <a:extLst>
                    <a:ext uri="{9D8B030D-6E8A-4147-A177-3AD203B41FA5}">
                      <a16:colId xmlns:a16="http://schemas.microsoft.com/office/drawing/2014/main" val="3045303798"/>
                    </a:ext>
                  </a:extLst>
                </a:gridCol>
              </a:tblGrid>
              <a:tr h="216000">
                <a:tc>
                  <a:txBody>
                    <a:bodyPr/>
                    <a:lstStyle/>
                    <a:p>
                      <a:pPr marL="0" algn="r" defTabSz="914400" rtl="0" eaLnBrk="1" fontAlgn="b" latinLnBrk="0" hangingPunct="1"/>
                      <a:endParaRPr lang="en-US" sz="1000" b="1" i="1"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UK</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Germany</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France</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Poland</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Belgium</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Netherlands </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385364"/>
                  </a:ext>
                </a:extLst>
              </a:tr>
              <a:tr h="216000">
                <a:tc>
                  <a:txBody>
                    <a:bodyPr/>
                    <a:lstStyle/>
                    <a:p>
                      <a:pPr marL="0" algn="r" defTabSz="914400" rtl="0" eaLnBrk="1" fontAlgn="b" latinLnBrk="0" hangingPunct="1"/>
                      <a:r>
                        <a:rPr lang="en-US" sz="1000" b="1" i="1" u="none" strike="noStrike" kern="1200">
                          <a:solidFill>
                            <a:schemeClr val="tx2"/>
                          </a:solidFill>
                          <a:effectLst/>
                          <a:latin typeface="Arial" panose="020B0604020202020204" pitchFamily="34" charset="0"/>
                          <a:ea typeface="+mn-ea"/>
                          <a:cs typeface="Arial" panose="020B0604020202020204" pitchFamily="34" charset="0"/>
                        </a:rPr>
                        <a:t>  </a:t>
                      </a:r>
                      <a:r>
                        <a:rPr lang="en-US" sz="1000" b="0" i="1" u="none" strike="noStrike" kern="1200">
                          <a:solidFill>
                            <a:schemeClr val="tx2"/>
                          </a:solidFill>
                          <a:effectLst/>
                          <a:latin typeface="Arial" panose="020B0604020202020204" pitchFamily="34" charset="0"/>
                          <a:ea typeface="+mn-ea"/>
                          <a:cs typeface="Arial" panose="020B0604020202020204" pitchFamily="34" charset="0"/>
                        </a:rPr>
                        <a:t>Sample size</a:t>
                      </a:r>
                      <a:r>
                        <a:rPr lang="en-US" sz="1000" b="1" i="1" u="none" strike="noStrike" kern="1200">
                          <a:solidFill>
                            <a:schemeClr val="tx2"/>
                          </a:solidFill>
                          <a:effectLst/>
                          <a:latin typeface="Arial" panose="020B0604020202020204" pitchFamily="34" charset="0"/>
                          <a:ea typeface="+mn-ea"/>
                          <a:cs typeface="Arial" panose="020B0604020202020204" pitchFamily="34" charset="0"/>
                        </a:rPr>
                        <a:t>     </a:t>
                      </a:r>
                    </a:p>
                  </a:txBody>
                  <a:tcPr marL="0" marR="0" marT="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252000">
                <a:tc>
                  <a:txBody>
                    <a:bodyPr/>
                    <a:lstStyle/>
                    <a:p>
                      <a:pPr marL="0" algn="r" defTabSz="914400" rtl="0" eaLnBrk="1" fontAlgn="ctr" latinLnBrk="0" hangingPunct="1"/>
                      <a:r>
                        <a:rPr lang="en-GB" sz="1200" b="0" i="0" u="none" strike="noStrike" kern="1200">
                          <a:solidFill>
                            <a:schemeClr val="tx2"/>
                          </a:solidFill>
                          <a:effectLst/>
                          <a:latin typeface="Arial" panose="020B0604020202020204" pitchFamily="34" charset="0"/>
                          <a:ea typeface="+mn-ea"/>
                          <a:cs typeface="+mn-cs"/>
                        </a:rPr>
                        <a:t>Heating installations</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chemeClr val="bg1">
                              <a:lumMod val="50000"/>
                            </a:schemeClr>
                          </a:solidFill>
                          <a:effectLst/>
                          <a:latin typeface="Arial" panose="020B0604020202020204" pitchFamily="34" charset="0"/>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252000">
                <a:tc>
                  <a:txBody>
                    <a:bodyPr/>
                    <a:lstStyle/>
                    <a:p>
                      <a:pPr marL="0" algn="r" defTabSz="914400" rtl="0" eaLnBrk="1" fontAlgn="ctr" latinLnBrk="0" hangingPunct="1"/>
                      <a:r>
                        <a:rPr lang="en-GB" sz="1200" b="0" i="0" u="none" strike="noStrike" kern="1200">
                          <a:solidFill>
                            <a:schemeClr val="tx2"/>
                          </a:solidFill>
                          <a:effectLst/>
                          <a:latin typeface="Arial" panose="020B0604020202020204" pitchFamily="34" charset="0"/>
                          <a:ea typeface="+mn-ea"/>
                          <a:cs typeface="+mn-cs"/>
                        </a:rPr>
                        <a:t>Hot &amp; cold water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080951"/>
                  </a:ext>
                </a:extLst>
              </a:tr>
              <a:tr h="252000">
                <a:tc>
                  <a:txBody>
                    <a:bodyPr/>
                    <a:lstStyle/>
                    <a:p>
                      <a:pPr marL="0" algn="r" defTabSz="914400" rtl="0" eaLnBrk="1" fontAlgn="ctr" latinLnBrk="0" hangingPunct="1"/>
                      <a:r>
                        <a:rPr lang="en-GB" sz="1200" b="0" i="0" u="none" strike="noStrike" kern="1200">
                          <a:solidFill>
                            <a:schemeClr val="tx2"/>
                          </a:solidFill>
                          <a:effectLst/>
                          <a:latin typeface="Arial" panose="020B0604020202020204" pitchFamily="34" charset="0"/>
                          <a:ea typeface="+mn-ea"/>
                          <a:cs typeface="+mn-cs"/>
                        </a:rPr>
                        <a:t>Installation of sanitary ware</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252000">
                <a:tc>
                  <a:txBody>
                    <a:bodyPr/>
                    <a:lstStyle/>
                    <a:p>
                      <a:pPr marL="0" algn="r" defTabSz="914400" rtl="0" eaLnBrk="1" fontAlgn="ctr" latinLnBrk="0" hangingPunct="1"/>
                      <a:r>
                        <a:rPr lang="en-GB" sz="1200" b="0" i="0" u="none" strike="noStrike" kern="1200">
                          <a:solidFill>
                            <a:schemeClr val="tx2"/>
                          </a:solidFill>
                          <a:effectLst/>
                          <a:latin typeface="Arial" panose="020B0604020202020204" pitchFamily="34" charset="0"/>
                          <a:ea typeface="+mn-ea"/>
                          <a:cs typeface="+mn-cs"/>
                        </a:rPr>
                        <a:t>Ventilation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252000">
                <a:tc>
                  <a:txBody>
                    <a:bodyPr/>
                    <a:lstStyle/>
                    <a:p>
                      <a:pPr marL="0" algn="r" defTabSz="914400" rtl="0" eaLnBrk="1" fontAlgn="ctr" latinLnBrk="0" hangingPunct="1"/>
                      <a:r>
                        <a:rPr lang="en-GB" sz="1200" b="0" i="0" u="none" strike="noStrike" kern="1200">
                          <a:solidFill>
                            <a:schemeClr val="tx2"/>
                          </a:solidFill>
                          <a:effectLst/>
                          <a:latin typeface="Arial" panose="020B0604020202020204" pitchFamily="34" charset="0"/>
                          <a:ea typeface="+mn-ea"/>
                          <a:cs typeface="+mn-cs"/>
                        </a:rPr>
                        <a:t>Air conditioning and cooling</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bl>
          </a:graphicData>
        </a:graphic>
      </p:graphicFrame>
      <p:graphicFrame>
        <p:nvGraphicFramePr>
          <p:cNvPr id="37" name="Table 7">
            <a:extLst>
              <a:ext uri="{FF2B5EF4-FFF2-40B4-BE49-F238E27FC236}">
                <a16:creationId xmlns:a16="http://schemas.microsoft.com/office/drawing/2014/main" id="{C639E160-5EFF-40DF-9D2B-F961A5477A10}"/>
              </a:ext>
            </a:extLst>
          </p:cNvPr>
          <p:cNvGraphicFramePr>
            <a:graphicFrameLocks noGrp="1"/>
          </p:cNvGraphicFramePr>
          <p:nvPr>
            <p:custDataLst>
              <p:tags r:id="rId2"/>
            </p:custDataLst>
            <p:extLst>
              <p:ext uri="{D42A27DB-BD31-4B8C-83A1-F6EECF244321}">
                <p14:modId xmlns:p14="http://schemas.microsoft.com/office/powerpoint/2010/main" val="2388048712"/>
              </p:ext>
            </p:extLst>
          </p:nvPr>
        </p:nvGraphicFramePr>
        <p:xfrm>
          <a:off x="5852874" y="4559502"/>
          <a:ext cx="6167350" cy="1571625"/>
        </p:xfrm>
        <a:graphic>
          <a:graphicData uri="http://schemas.openxmlformats.org/drawingml/2006/table">
            <a:tbl>
              <a:tblPr firstRow="1" bandRow="1">
                <a:tableStyleId>{5C22544A-7EE6-4342-B048-85BDC9FD1C3A}</a:tableStyleId>
              </a:tblPr>
              <a:tblGrid>
                <a:gridCol w="2095372">
                  <a:extLst>
                    <a:ext uri="{9D8B030D-6E8A-4147-A177-3AD203B41FA5}">
                      <a16:colId xmlns:a16="http://schemas.microsoft.com/office/drawing/2014/main" val="2352585572"/>
                    </a:ext>
                  </a:extLst>
                </a:gridCol>
                <a:gridCol w="678663">
                  <a:extLst>
                    <a:ext uri="{9D8B030D-6E8A-4147-A177-3AD203B41FA5}">
                      <a16:colId xmlns:a16="http://schemas.microsoft.com/office/drawing/2014/main" val="1812799462"/>
                    </a:ext>
                  </a:extLst>
                </a:gridCol>
                <a:gridCol w="678663">
                  <a:extLst>
                    <a:ext uri="{9D8B030D-6E8A-4147-A177-3AD203B41FA5}">
                      <a16:colId xmlns:a16="http://schemas.microsoft.com/office/drawing/2014/main" val="2192113811"/>
                    </a:ext>
                  </a:extLst>
                </a:gridCol>
                <a:gridCol w="678663">
                  <a:extLst>
                    <a:ext uri="{9D8B030D-6E8A-4147-A177-3AD203B41FA5}">
                      <a16:colId xmlns:a16="http://schemas.microsoft.com/office/drawing/2014/main" val="3931290532"/>
                    </a:ext>
                  </a:extLst>
                </a:gridCol>
                <a:gridCol w="678663">
                  <a:extLst>
                    <a:ext uri="{9D8B030D-6E8A-4147-A177-3AD203B41FA5}">
                      <a16:colId xmlns:a16="http://schemas.microsoft.com/office/drawing/2014/main" val="1150430487"/>
                    </a:ext>
                  </a:extLst>
                </a:gridCol>
                <a:gridCol w="605177">
                  <a:extLst>
                    <a:ext uri="{9D8B030D-6E8A-4147-A177-3AD203B41FA5}">
                      <a16:colId xmlns:a16="http://schemas.microsoft.com/office/drawing/2014/main" val="3859233007"/>
                    </a:ext>
                  </a:extLst>
                </a:gridCol>
                <a:gridCol w="752149">
                  <a:extLst>
                    <a:ext uri="{9D8B030D-6E8A-4147-A177-3AD203B41FA5}">
                      <a16:colId xmlns:a16="http://schemas.microsoft.com/office/drawing/2014/main" val="3045303798"/>
                    </a:ext>
                  </a:extLst>
                </a:gridCol>
              </a:tblGrid>
              <a:tr h="314325">
                <a:tc>
                  <a:txBody>
                    <a:bodyPr/>
                    <a:lstStyle/>
                    <a:p>
                      <a:pPr marL="0" algn="r" defTabSz="914400" rtl="0" eaLnBrk="1" fontAlgn="b" latinLnBrk="0" hangingPunct="1"/>
                      <a:endParaRPr lang="en-US" sz="1000" b="1" i="1"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UK</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Germany</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France</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Poland</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Belgium</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nl-NL" sz="1000" b="0" i="0" u="none" strike="noStrike">
                          <a:solidFill>
                            <a:schemeClr val="tx2"/>
                          </a:solidFill>
                          <a:effectLst/>
                          <a:latin typeface="Arial" panose="020B0604020202020204" pitchFamily="34" charset="0"/>
                        </a:rPr>
                        <a:t>Netherlands </a:t>
                      </a:r>
                      <a:endParaRPr lang="en-GB" sz="1000" b="0" i="0" u="none" strike="noStrike">
                        <a:solidFill>
                          <a:schemeClr val="tx2"/>
                        </a:solidFill>
                        <a:effectLst/>
                        <a:latin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08671"/>
                  </a:ext>
                </a:extLst>
              </a:tr>
              <a:tr h="314325">
                <a:tc>
                  <a:txBody>
                    <a:bodyPr/>
                    <a:lstStyle/>
                    <a:p>
                      <a:pPr marL="0" algn="r" defTabSz="914400" rtl="0" eaLnBrk="1" fontAlgn="b" latinLnBrk="0" hangingPunct="1"/>
                      <a:r>
                        <a:rPr lang="en-US" sz="1000" b="1" i="1" u="none" strike="noStrike" kern="1200">
                          <a:solidFill>
                            <a:schemeClr val="tx2"/>
                          </a:solidFill>
                          <a:effectLst/>
                          <a:latin typeface="Arial" panose="020B0604020202020204" pitchFamily="34" charset="0"/>
                          <a:ea typeface="+mn-ea"/>
                          <a:cs typeface="Arial" panose="020B0604020202020204" pitchFamily="34" charset="0"/>
                        </a:rPr>
                        <a:t>  </a:t>
                      </a:r>
                      <a:r>
                        <a:rPr lang="en-US" sz="1000" b="0" i="1" u="none" strike="noStrike" kern="1200">
                          <a:solidFill>
                            <a:schemeClr val="tx2"/>
                          </a:solidFill>
                          <a:effectLst/>
                          <a:latin typeface="Arial" panose="020B0604020202020204" pitchFamily="34" charset="0"/>
                          <a:ea typeface="+mn-ea"/>
                          <a:cs typeface="Arial" panose="020B0604020202020204" pitchFamily="34" charset="0"/>
                        </a:rPr>
                        <a:t>Sample size</a:t>
                      </a:r>
                      <a:r>
                        <a:rPr lang="en-US" sz="1000" b="1" i="1" u="none" strike="noStrike" kern="1200">
                          <a:solidFill>
                            <a:schemeClr val="tx2"/>
                          </a:solidFill>
                          <a:effectLst/>
                          <a:latin typeface="Arial" panose="020B0604020202020204" pitchFamily="34" charset="0"/>
                          <a:ea typeface="+mn-ea"/>
                          <a:cs typeface="Arial" panose="020B0604020202020204" pitchFamily="34" charset="0"/>
                        </a:rPr>
                        <a:t>     </a:t>
                      </a:r>
                    </a:p>
                  </a:txBody>
                  <a:tcPr marL="0" marR="0" marT="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000" b="0" i="1" u="none" strike="noStrike">
                          <a:solidFill>
                            <a:schemeClr val="tx1">
                              <a:lumMod val="50000"/>
                              <a:lumOff val="50000"/>
                            </a:schemeClr>
                          </a:solidFill>
                          <a:effectLst/>
                          <a:latin typeface="Arial" panose="020B0604020202020204" pitchFamily="34" charset="0"/>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125</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100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314325">
                <a:tc>
                  <a:txBody>
                    <a:bodyPr/>
                    <a:lstStyle/>
                    <a:p>
                      <a:pPr algn="r" fontAlgn="ctr"/>
                      <a:r>
                        <a:rPr lang="en-GB" sz="1200" b="0" i="0" u="none" strike="noStrike" kern="1200">
                          <a:solidFill>
                            <a:schemeClr val="tx2"/>
                          </a:solidFill>
                          <a:effectLst/>
                          <a:latin typeface="Arial" panose="020B0604020202020204" pitchFamily="34" charset="0"/>
                          <a:ea typeface="+mn-ea"/>
                          <a:cs typeface="+mn-cs"/>
                        </a:rPr>
                        <a:t>Electrical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0" i="0" u="none" strike="noStrike" dirty="0">
                          <a:solidFill>
                            <a:schemeClr val="bg1">
                              <a:lumMod val="50000"/>
                            </a:schemeClr>
                          </a:solidFill>
                          <a:effectLst/>
                          <a:latin typeface="Arial" panose="020B0604020202020204" pitchFamily="34" charset="0"/>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11780"/>
                  </a:ext>
                </a:extLst>
              </a:tr>
              <a:tr h="314325">
                <a:tc>
                  <a:txBody>
                    <a:bodyPr/>
                    <a:lstStyle/>
                    <a:p>
                      <a:pPr algn="r" fontAlgn="ctr"/>
                      <a:r>
                        <a:rPr lang="en-GB" sz="1200" b="0" i="0" u="none" strike="noStrike" kern="1200">
                          <a:solidFill>
                            <a:schemeClr val="tx2"/>
                          </a:solidFill>
                          <a:effectLst/>
                          <a:latin typeface="Arial" panose="020B0604020202020204" pitchFamily="34" charset="0"/>
                          <a:ea typeface="+mn-ea"/>
                          <a:cs typeface="+mn-cs"/>
                        </a:rPr>
                        <a:t>Home automation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924338"/>
                  </a:ext>
                </a:extLst>
              </a:tr>
              <a:tr h="314325">
                <a:tc>
                  <a:txBody>
                    <a:bodyPr/>
                    <a:lstStyle/>
                    <a:p>
                      <a:pPr algn="r" fontAlgn="ctr"/>
                      <a:r>
                        <a:rPr lang="en-GB" sz="1200" b="0" i="0" u="none" strike="noStrike" kern="1200">
                          <a:solidFill>
                            <a:schemeClr val="tx2"/>
                          </a:solidFill>
                          <a:effectLst/>
                          <a:latin typeface="Arial" panose="020B0604020202020204" pitchFamily="34" charset="0"/>
                          <a:ea typeface="+mn-ea"/>
                          <a:cs typeface="+mn-cs"/>
                        </a:rPr>
                        <a:t>Solar cell installation</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50%</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50%</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bl>
          </a:graphicData>
        </a:graphic>
      </p:graphicFrame>
      <p:pic>
        <p:nvPicPr>
          <p:cNvPr id="6" name="Afbeelding 5" descr="Afbeelding met binnen, object, fles, sluiten&#10;&#10;Automatisch gegenereerde beschrijving">
            <a:extLst>
              <a:ext uri="{FF2B5EF4-FFF2-40B4-BE49-F238E27FC236}">
                <a16:creationId xmlns:a16="http://schemas.microsoft.com/office/drawing/2014/main" id="{39A41008-5104-4242-9782-55297A195E29}"/>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38429"/>
          <a:stretch/>
        </p:blipFill>
        <p:spPr>
          <a:xfrm>
            <a:off x="7641" y="498777"/>
            <a:ext cx="5845233" cy="6359223"/>
          </a:xfrm>
          <a:prstGeom prst="rect">
            <a:avLst/>
          </a:prstGeom>
        </p:spPr>
      </p:pic>
      <p:sp>
        <p:nvSpPr>
          <p:cNvPr id="10" name="Text Placeholder 16">
            <a:extLst>
              <a:ext uri="{FF2B5EF4-FFF2-40B4-BE49-F238E27FC236}">
                <a16:creationId xmlns:a16="http://schemas.microsoft.com/office/drawing/2014/main" id="{D4D7CC99-FC5C-48CE-848C-431EDF387E57}"/>
              </a:ext>
            </a:extLst>
          </p:cNvPr>
          <p:cNvSpPr txBox="1">
            <a:spLocks/>
          </p:cNvSpPr>
          <p:nvPr/>
        </p:nvSpPr>
        <p:spPr>
          <a:xfrm>
            <a:off x="444499" y="0"/>
            <a:ext cx="10793771" cy="552450"/>
          </a:xfrm>
          <a:prstGeom prst="rect">
            <a:avLst/>
          </a:prstGeom>
        </p:spPr>
        <p:txBody>
          <a:bodyPr anchor="ct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pPr marL="0" marR="0" lvl="0" indent="0" algn="l" defTabSz="914400" rtl="0" eaLnBrk="1" fontAlgn="auto" latinLnBrk="0" hangingPunct="1">
              <a:lnSpc>
                <a:spcPts val="1500"/>
              </a:lnSpc>
              <a:spcBef>
                <a:spcPts val="400"/>
              </a:spcBef>
              <a:spcAft>
                <a:spcPts val="400"/>
              </a:spcAft>
              <a:buClr>
                <a:srgbClr val="497C9B"/>
              </a:buClr>
              <a:buSzTx/>
              <a:buFont typeface="Arial" panose="020B0604020202020204" pitchFamily="34" charset="0"/>
              <a:buNone/>
              <a:tabLst/>
              <a:defRPr/>
            </a:pPr>
            <a:r>
              <a:rPr kumimoji="0" lang="nl-NL" sz="1050" b="1" i="0" u="none" strike="noStrike" kern="1200" cap="none" spc="0" normalizeH="0" baseline="0" noProof="0">
                <a:ln>
                  <a:noFill/>
                </a:ln>
                <a:solidFill>
                  <a:srgbClr val="4A4A49"/>
                </a:solidFill>
                <a:effectLst/>
                <a:uLnTx/>
                <a:uFillTx/>
                <a:latin typeface="Arial" panose="020B0604020202020204"/>
                <a:ea typeface="+mn-ea"/>
                <a:cs typeface="+mn-cs"/>
              </a:rPr>
              <a:t>Summary</a:t>
            </a:r>
            <a:r>
              <a:rPr kumimoji="0" lang="nl-NL" sz="1050" b="0" i="0" u="none" strike="noStrike" kern="1200" cap="none" spc="0" normalizeH="0" baseline="0" noProof="0">
                <a:ln>
                  <a:noFill/>
                </a:ln>
                <a:solidFill>
                  <a:srgbClr val="4A4A49"/>
                </a:solidFill>
                <a:effectLst/>
                <a:uLnTx/>
                <a:uFillTx/>
                <a:latin typeface="Arial" panose="020B0604020202020204"/>
                <a:ea typeface="+mn-ea"/>
                <a:cs typeface="+mn-cs"/>
              </a:rPr>
              <a:t> | United </a:t>
            </a:r>
            <a:r>
              <a:rPr kumimoji="0" lang="nl-NL" sz="1050" b="0" i="0" u="none" strike="noStrike" kern="1200" cap="none" spc="0" normalizeH="0" baseline="0" noProof="0" err="1">
                <a:ln>
                  <a:noFill/>
                </a:ln>
                <a:solidFill>
                  <a:srgbClr val="4A4A49"/>
                </a:solidFill>
                <a:effectLst/>
                <a:uLnTx/>
                <a:uFillTx/>
                <a:latin typeface="Arial" panose="020B0604020202020204"/>
                <a:ea typeface="+mn-ea"/>
                <a:cs typeface="+mn-cs"/>
              </a:rPr>
              <a:t>Kingdom</a:t>
            </a:r>
            <a:r>
              <a:rPr kumimoji="0" lang="nl-NL" sz="1050" b="0" i="0" u="none" strike="noStrike" kern="1200" cap="none" spc="0" normalizeH="0" baseline="0" noProof="0">
                <a:ln>
                  <a:noFill/>
                </a:ln>
                <a:solidFill>
                  <a:srgbClr val="4A4A49"/>
                </a:solidFill>
                <a:effectLst/>
                <a:uLnTx/>
                <a:uFillTx/>
                <a:latin typeface="Arial" panose="020B0604020202020204"/>
                <a:ea typeface="+mn-ea"/>
                <a:cs typeface="+mn-cs"/>
              </a:rPr>
              <a:t> | Germany | France | Poland | Belgium | Netherlands</a:t>
            </a:r>
          </a:p>
        </p:txBody>
      </p:sp>
      <p:sp>
        <p:nvSpPr>
          <p:cNvPr id="2" name="Tekstvak 27">
            <a:extLst>
              <a:ext uri="{FF2B5EF4-FFF2-40B4-BE49-F238E27FC236}">
                <a16:creationId xmlns:a16="http://schemas.microsoft.com/office/drawing/2014/main" id="{B8B82613-F0CD-2B43-CD63-9F411D1D6F3B}"/>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27241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8FF12A47-527E-44A0-BD72-BE49AEEBCB79}"/>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
        <p:nvSpPr>
          <p:cNvPr id="17" name="Text Placeholder 16">
            <a:extLst>
              <a:ext uri="{FF2B5EF4-FFF2-40B4-BE49-F238E27FC236}">
                <a16:creationId xmlns:a16="http://schemas.microsoft.com/office/drawing/2014/main" id="{1DFFECC6-3CE1-4B3E-AE94-34E4EEE35402}"/>
              </a:ext>
            </a:extLst>
          </p:cNvPr>
          <p:cNvSpPr>
            <a:spLocks noGrp="1"/>
          </p:cNvSpPr>
          <p:nvPr>
            <p:ph type="body" sz="quarter" idx="15"/>
          </p:nvPr>
        </p:nvSpPr>
        <p:spPr/>
        <p:txBody>
          <a:bodyPr/>
          <a:lstStyle/>
          <a:p>
            <a:r>
              <a:rPr lang="nl-NL" dirty="0"/>
              <a:t>Summary | </a:t>
            </a:r>
            <a:r>
              <a:rPr lang="nl-NL" b="1" dirty="0"/>
              <a:t>United </a:t>
            </a:r>
            <a:r>
              <a:rPr lang="nl-NL" b="1" dirty="0" err="1"/>
              <a:t>Kingdom</a:t>
            </a:r>
            <a:r>
              <a:rPr lang="nl-NL" b="1" dirty="0"/>
              <a:t> </a:t>
            </a:r>
            <a:r>
              <a:rPr lang="nl-NL" dirty="0"/>
              <a:t>| Germany | France | Poland | Belgium | Netherlands </a:t>
            </a:r>
          </a:p>
        </p:txBody>
      </p:sp>
      <p:sp>
        <p:nvSpPr>
          <p:cNvPr id="4" name="Tekstvak 6">
            <a:extLst>
              <a:ext uri="{FF2B5EF4-FFF2-40B4-BE49-F238E27FC236}">
                <a16:creationId xmlns:a16="http://schemas.microsoft.com/office/drawing/2014/main" id="{1614FAD8-0EA7-4EA5-A045-8F4443CD7524}"/>
              </a:ext>
            </a:extLst>
          </p:cNvPr>
          <p:cNvSpPr txBox="1"/>
          <p:nvPr/>
        </p:nvSpPr>
        <p:spPr>
          <a:xfrm>
            <a:off x="2303431" y="2118563"/>
            <a:ext cx="2679772" cy="317365"/>
          </a:xfrm>
          <a:prstGeom prst="rect">
            <a:avLst/>
          </a:prstGeom>
          <a:noFill/>
          <a:ln>
            <a:noFill/>
          </a:ln>
        </p:spPr>
        <p:txBody>
          <a:bodyPr wrap="square" lIns="0" tIns="0" rIns="0" bIns="0" rtlCol="0" anchor="b">
            <a:noAutofit/>
          </a:bodyPr>
          <a:lstStyle/>
          <a:p>
            <a:pPr>
              <a:lnSpc>
                <a:spcPct val="90000"/>
              </a:lnSpc>
            </a:pPr>
            <a:r>
              <a:rPr lang="en-GB" sz="1200" b="1" dirty="0">
                <a:solidFill>
                  <a:schemeClr val="tx1">
                    <a:lumMod val="50000"/>
                    <a:lumOff val="50000"/>
                  </a:schemeClr>
                </a:solidFill>
              </a:rPr>
              <a:t>Core HVAC activities</a:t>
            </a:r>
            <a:endParaRPr lang="en-GB" sz="1200" b="1" dirty="0">
              <a:solidFill>
                <a:schemeClr val="bg1">
                  <a:lumMod val="50000"/>
                </a:schemeClr>
              </a:solidFill>
            </a:endParaRPr>
          </a:p>
        </p:txBody>
      </p:sp>
      <p:sp>
        <p:nvSpPr>
          <p:cNvPr id="6" name="Tekstvak 6">
            <a:extLst>
              <a:ext uri="{FF2B5EF4-FFF2-40B4-BE49-F238E27FC236}">
                <a16:creationId xmlns:a16="http://schemas.microsoft.com/office/drawing/2014/main" id="{035F23A0-CB2D-4300-AA6F-6CAB7A4D0362}"/>
              </a:ext>
            </a:extLst>
          </p:cNvPr>
          <p:cNvSpPr txBox="1"/>
          <p:nvPr/>
        </p:nvSpPr>
        <p:spPr>
          <a:xfrm>
            <a:off x="8492310" y="2063750"/>
            <a:ext cx="1960736" cy="317365"/>
          </a:xfrm>
          <a:prstGeom prst="rect">
            <a:avLst/>
          </a:prstGeom>
          <a:noFill/>
          <a:ln>
            <a:noFill/>
          </a:ln>
        </p:spPr>
        <p:txBody>
          <a:bodyPr wrap="square" lIns="0" tIns="0" rIns="0" bIns="0" rtlCol="0" anchor="b">
            <a:noAutofit/>
          </a:bodyPr>
          <a:lstStyle/>
          <a:p>
            <a:pPr>
              <a:lnSpc>
                <a:spcPct val="90000"/>
              </a:lnSpc>
            </a:pPr>
            <a:r>
              <a:rPr lang="en-GB" sz="1200" b="1" dirty="0">
                <a:solidFill>
                  <a:schemeClr val="tx1">
                    <a:lumMod val="50000"/>
                    <a:lumOff val="50000"/>
                  </a:schemeClr>
                </a:solidFill>
              </a:rPr>
              <a:t>Other activities</a:t>
            </a:r>
            <a:endParaRPr lang="en-GB" sz="1200" b="1" dirty="0">
              <a:solidFill>
                <a:schemeClr val="bg1">
                  <a:lumMod val="50000"/>
                </a:schemeClr>
              </a:solidFill>
            </a:endParaRPr>
          </a:p>
        </p:txBody>
      </p:sp>
      <p:graphicFrame>
        <p:nvGraphicFramePr>
          <p:cNvPr id="15" name="Grafiek 14">
            <a:extLst>
              <a:ext uri="{FF2B5EF4-FFF2-40B4-BE49-F238E27FC236}">
                <a16:creationId xmlns:a16="http://schemas.microsoft.com/office/drawing/2014/main" id="{5763F227-76FD-4501-A74F-AD7F69667E7C}"/>
              </a:ext>
            </a:extLst>
          </p:cNvPr>
          <p:cNvGraphicFramePr/>
          <p:nvPr/>
        </p:nvGraphicFramePr>
        <p:xfrm>
          <a:off x="248581" y="2267820"/>
          <a:ext cx="4597399" cy="2710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ek 15">
            <a:extLst>
              <a:ext uri="{FF2B5EF4-FFF2-40B4-BE49-F238E27FC236}">
                <a16:creationId xmlns:a16="http://schemas.microsoft.com/office/drawing/2014/main" id="{DEEB1CFF-3D69-4047-B5D2-3187C2A7AC0A}"/>
              </a:ext>
            </a:extLst>
          </p:cNvPr>
          <p:cNvGraphicFramePr/>
          <p:nvPr/>
        </p:nvGraphicFramePr>
        <p:xfrm>
          <a:off x="6328242" y="2222433"/>
          <a:ext cx="4597399" cy="1815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D3AAC7D5-C0F8-49B5-A977-792390C13F9B}"/>
              </a:ext>
            </a:extLst>
          </p:cNvPr>
          <p:cNvGraphicFramePr>
            <a:graphicFrameLocks noGrp="1"/>
          </p:cNvGraphicFramePr>
          <p:nvPr/>
        </p:nvGraphicFramePr>
        <p:xfrm>
          <a:off x="4427292" y="1610552"/>
          <a:ext cx="1637832" cy="3311887"/>
        </p:xfrm>
        <a:graphic>
          <a:graphicData uri="http://schemas.openxmlformats.org/drawingml/2006/table">
            <a:tbl>
              <a:tblPr firstRow="1" bandRow="1">
                <a:tableStyleId>{5C22544A-7EE6-4342-B048-85BDC9FD1C3A}</a:tableStyleId>
              </a:tblPr>
              <a:tblGrid>
                <a:gridCol w="545944">
                  <a:extLst>
                    <a:ext uri="{9D8B030D-6E8A-4147-A177-3AD203B41FA5}">
                      <a16:colId xmlns:a16="http://schemas.microsoft.com/office/drawing/2014/main" val="836881745"/>
                    </a:ext>
                  </a:extLst>
                </a:gridCol>
                <a:gridCol w="545944">
                  <a:extLst>
                    <a:ext uri="{9D8B030D-6E8A-4147-A177-3AD203B41FA5}">
                      <a16:colId xmlns:a16="http://schemas.microsoft.com/office/drawing/2014/main" val="3524579341"/>
                    </a:ext>
                  </a:extLst>
                </a:gridCol>
                <a:gridCol w="545944">
                  <a:extLst>
                    <a:ext uri="{9D8B030D-6E8A-4147-A177-3AD203B41FA5}">
                      <a16:colId xmlns:a16="http://schemas.microsoft.com/office/drawing/2014/main" val="1149094131"/>
                    </a:ext>
                  </a:extLst>
                </a:gridCol>
              </a:tblGrid>
              <a:tr h="252121">
                <a:tc gridSpan="3">
                  <a:txBody>
                    <a:bodyPr/>
                    <a:lstStyle/>
                    <a:p>
                      <a:pPr algn="r" fontAlgn="ctr"/>
                      <a:r>
                        <a:rPr lang="en-GB" sz="1200" b="1"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By company size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323600"/>
                  </a:ext>
                </a:extLst>
              </a:tr>
              <a:tr h="492561">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1-4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5-14 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15+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73837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388504"/>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94835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434449"/>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316455"/>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rPr>
                        <a:t>40%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436113"/>
                  </a:ext>
                </a:extLst>
              </a:tr>
            </a:tbl>
          </a:graphicData>
        </a:graphic>
      </p:graphicFrame>
      <p:graphicFrame>
        <p:nvGraphicFramePr>
          <p:cNvPr id="20" name="Tabel 19">
            <a:extLst>
              <a:ext uri="{FF2B5EF4-FFF2-40B4-BE49-F238E27FC236}">
                <a16:creationId xmlns:a16="http://schemas.microsoft.com/office/drawing/2014/main" id="{F5DAB87E-A438-4E4B-8CA5-35427F22A38A}"/>
              </a:ext>
            </a:extLst>
          </p:cNvPr>
          <p:cNvGraphicFramePr>
            <a:graphicFrameLocks noGrp="1"/>
          </p:cNvGraphicFramePr>
          <p:nvPr/>
        </p:nvGraphicFramePr>
        <p:xfrm>
          <a:off x="10040969" y="1656946"/>
          <a:ext cx="1637832" cy="3311887"/>
        </p:xfrm>
        <a:graphic>
          <a:graphicData uri="http://schemas.openxmlformats.org/drawingml/2006/table">
            <a:tbl>
              <a:tblPr firstRow="1" bandRow="1">
                <a:tableStyleId>{5C22544A-7EE6-4342-B048-85BDC9FD1C3A}</a:tableStyleId>
              </a:tblPr>
              <a:tblGrid>
                <a:gridCol w="545944">
                  <a:extLst>
                    <a:ext uri="{9D8B030D-6E8A-4147-A177-3AD203B41FA5}">
                      <a16:colId xmlns:a16="http://schemas.microsoft.com/office/drawing/2014/main" val="836881745"/>
                    </a:ext>
                  </a:extLst>
                </a:gridCol>
                <a:gridCol w="545944">
                  <a:extLst>
                    <a:ext uri="{9D8B030D-6E8A-4147-A177-3AD203B41FA5}">
                      <a16:colId xmlns:a16="http://schemas.microsoft.com/office/drawing/2014/main" val="3524579341"/>
                    </a:ext>
                  </a:extLst>
                </a:gridCol>
                <a:gridCol w="545944">
                  <a:extLst>
                    <a:ext uri="{9D8B030D-6E8A-4147-A177-3AD203B41FA5}">
                      <a16:colId xmlns:a16="http://schemas.microsoft.com/office/drawing/2014/main" val="1149094131"/>
                    </a:ext>
                  </a:extLst>
                </a:gridCol>
              </a:tblGrid>
              <a:tr h="252121">
                <a:tc gridSpan="3">
                  <a:txBody>
                    <a:bodyPr/>
                    <a:lstStyle/>
                    <a:p>
                      <a:pPr algn="r" fontAlgn="ctr"/>
                      <a:r>
                        <a:rPr lang="en-GB" sz="1200" b="1"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By company size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200" b="1" i="0" u="none" strike="noStrike" kern="1200" noProof="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323600"/>
                  </a:ext>
                </a:extLst>
              </a:tr>
              <a:tr h="492561">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1-4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5-14 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15+ </a:t>
                      </a:r>
                    </a:p>
                    <a:p>
                      <a:pPr marL="0" algn="r" defTabSz="914400" rtl="0" eaLnBrk="1" fontAlgn="ctr" latinLnBrk="0" hangingPunct="1"/>
                      <a:r>
                        <a:rPr lang="en-GB" sz="1000" b="0" i="0" u="none" strike="noStrike" kern="1200" noProof="0" dirty="0">
                          <a:solidFill>
                            <a:schemeClr val="bg1">
                              <a:lumMod val="50000"/>
                            </a:schemeClr>
                          </a:solidFill>
                          <a:effectLst/>
                          <a:latin typeface="Arial" panose="020B0604020202020204" pitchFamily="34" charset="0"/>
                          <a:ea typeface="+mn-ea"/>
                          <a:cs typeface="Arial" panose="020B0604020202020204" pitchFamily="34" charset="0"/>
                        </a:rPr>
                        <a:t>FTE</a:t>
                      </a: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73837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388504"/>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948350"/>
                  </a:ext>
                </a:extLst>
              </a:tr>
              <a:tr h="513441">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mn-cs"/>
                        </a:rPr>
                        <a:t>40%</a:t>
                      </a:r>
                      <a:endPar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mn-cs"/>
                        </a:rPr>
                        <a:t>40%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434449"/>
                  </a:ext>
                </a:extLst>
              </a:tr>
              <a:tr h="513441">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316455"/>
                  </a:ext>
                </a:extLst>
              </a:tr>
              <a:tr h="513441">
                <a:tc>
                  <a:txBody>
                    <a:bodyPr/>
                    <a:lstStyle/>
                    <a:p>
                      <a:pPr algn="r" fontAlgn="ctr"/>
                      <a:endParaRPr lang="nl-NL" sz="1200" b="0" i="0" u="none" strike="noStrike">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nl-NL" sz="1200" b="0" i="0" u="none" strike="noStrike" dirty="0">
                        <a:solidFill>
                          <a:srgbClr val="808080"/>
                        </a:solidFill>
                        <a:effectLst/>
                        <a:latin typeface="Arial" panose="020B060402020202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436113"/>
                  </a:ext>
                </a:extLst>
              </a:tr>
            </a:tbl>
          </a:graphicData>
        </a:graphic>
      </p:graphicFrame>
      <p:cxnSp>
        <p:nvCxnSpPr>
          <p:cNvPr id="21" name="Rechte verbindingslijn 9">
            <a:extLst>
              <a:ext uri="{FF2B5EF4-FFF2-40B4-BE49-F238E27FC236}">
                <a16:creationId xmlns:a16="http://schemas.microsoft.com/office/drawing/2014/main" id="{B3E0B306-D76B-4EC2-B1B4-7EADDD41F19B}"/>
              </a:ext>
            </a:extLst>
          </p:cNvPr>
          <p:cNvCxnSpPr>
            <a:cxnSpLocks/>
          </p:cNvCxnSpPr>
          <p:nvPr/>
        </p:nvCxnSpPr>
        <p:spPr>
          <a:xfrm flipV="1">
            <a:off x="6172199" y="1664496"/>
            <a:ext cx="0" cy="3204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sz="2800"/>
              <a:t>Index</a:t>
            </a:r>
          </a:p>
        </p:txBody>
      </p:sp>
      <p:pic>
        <p:nvPicPr>
          <p:cNvPr id="6" name="Picture Placeholder 5" descr="Diagram&#10;&#10;Description automatically generated with low confidence">
            <a:extLst>
              <a:ext uri="{FF2B5EF4-FFF2-40B4-BE49-F238E27FC236}">
                <a16:creationId xmlns:a16="http://schemas.microsoft.com/office/drawing/2014/main" id="{9C208BB5-1DC5-FDE7-5808-4D06D510168C}"/>
              </a:ext>
            </a:extLst>
          </p:cNvPr>
          <p:cNvPicPr>
            <a:picLocks noGrp="1" noChangeAspect="1"/>
          </p:cNvPicPr>
          <p:nvPr>
            <p:ph type="pic" sz="quarter" idx="10"/>
          </p:nvPr>
        </p:nvPicPr>
        <p:blipFill>
          <a:blip r:embed="rId2">
            <a:alphaModFix amt="70000"/>
            <a:extLst>
              <a:ext uri="{28A0092B-C50C-407E-A947-70E740481C1C}">
                <a14:useLocalDpi xmlns:a14="http://schemas.microsoft.com/office/drawing/2010/main" val="0"/>
              </a:ext>
            </a:extLst>
          </a:blip>
          <a:srcRect l="25330" r="25330"/>
          <a:stretch>
            <a:fillRect/>
          </a:stretch>
        </p:blipFill>
        <p:spPr/>
      </p:pic>
      <p:graphicFrame>
        <p:nvGraphicFramePr>
          <p:cNvPr id="2" name="Tabel 1">
            <a:extLst>
              <a:ext uri="{FF2B5EF4-FFF2-40B4-BE49-F238E27FC236}">
                <a16:creationId xmlns:a16="http://schemas.microsoft.com/office/drawing/2014/main" id="{986ED93A-393B-2FD2-640E-11139181080D}"/>
              </a:ext>
            </a:extLst>
          </p:cNvPr>
          <p:cNvGraphicFramePr>
            <a:graphicFrameLocks noGrp="1"/>
          </p:cNvGraphicFramePr>
          <p:nvPr>
            <p:extLst>
              <p:ext uri="{D42A27DB-BD31-4B8C-83A1-F6EECF244321}">
                <p14:modId xmlns:p14="http://schemas.microsoft.com/office/powerpoint/2010/main" val="1912807756"/>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371306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54A3CDD-3BFA-451E-BE0F-629D44338586}"/>
              </a:ext>
            </a:extLst>
          </p:cNvPr>
          <p:cNvGrpSpPr/>
          <p:nvPr/>
        </p:nvGrpSpPr>
        <p:grpSpPr>
          <a:xfrm>
            <a:off x="754975" y="2144773"/>
            <a:ext cx="10789920" cy="3665592"/>
            <a:chOff x="773449" y="2123068"/>
            <a:chExt cx="10765465" cy="3665592"/>
          </a:xfrm>
        </p:grpSpPr>
        <p:sp>
          <p:nvSpPr>
            <p:cNvPr id="15" name="TextBox 5">
              <a:extLst>
                <a:ext uri="{FF2B5EF4-FFF2-40B4-BE49-F238E27FC236}">
                  <a16:creationId xmlns:a16="http://schemas.microsoft.com/office/drawing/2014/main" id="{35A97585-DE94-4306-AD30-01731D36BB82}"/>
                </a:ext>
              </a:extLst>
            </p:cNvPr>
            <p:cNvSpPr txBox="1"/>
            <p:nvPr/>
          </p:nvSpPr>
          <p:spPr>
            <a:xfrm>
              <a:off x="885334" y="2670918"/>
              <a:ext cx="10653580" cy="1563999"/>
            </a:xfrm>
            <a:prstGeom prst="rect">
              <a:avLst/>
            </a:prstGeom>
            <a:solidFill>
              <a:srgbClr val="5497BE">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25" name="TextBox 16">
              <a:extLst>
                <a:ext uri="{FF2B5EF4-FFF2-40B4-BE49-F238E27FC236}">
                  <a16:creationId xmlns:a16="http://schemas.microsoft.com/office/drawing/2014/main" id="{2DFF8C05-C145-4793-8603-0BFF65C1C52D}"/>
                </a:ext>
              </a:extLst>
            </p:cNvPr>
            <p:cNvSpPr txBox="1"/>
            <p:nvPr/>
          </p:nvSpPr>
          <p:spPr>
            <a:xfrm>
              <a:off x="885507" y="4158219"/>
              <a:ext cx="10653407" cy="1591399"/>
            </a:xfrm>
            <a:prstGeom prst="rect">
              <a:avLst/>
            </a:prstGeom>
            <a:solidFill>
              <a:srgbClr val="921A1A">
                <a:alpha val="10196"/>
              </a:srgbClr>
            </a:solidFill>
          </p:spPr>
          <p:txBody>
            <a:bodyPr wrap="square" lIns="0" tIns="0" rIns="0" bIns="0" rtlCol="0" anchor="ctr">
              <a:noAutofit/>
            </a:bodyPr>
            <a:lstStyle/>
            <a:p>
              <a:pPr algn="l">
                <a:lnSpc>
                  <a:spcPct val="90000"/>
                </a:lnSpc>
              </a:pPr>
              <a:endParaRPr lang="en-GB" sz="1400" b="1" dirty="0">
                <a:solidFill>
                  <a:srgbClr val="921A1A"/>
                </a:solidFill>
              </a:endParaRPr>
            </a:p>
          </p:txBody>
        </p:sp>
        <p:sp>
          <p:nvSpPr>
            <p:cNvPr id="12" name="Rectangle 1">
              <a:extLst>
                <a:ext uri="{FF2B5EF4-FFF2-40B4-BE49-F238E27FC236}">
                  <a16:creationId xmlns:a16="http://schemas.microsoft.com/office/drawing/2014/main" id="{8E59FC26-090A-4D9F-828A-173F5A0C5130}"/>
                </a:ext>
              </a:extLst>
            </p:cNvPr>
            <p:cNvSpPr/>
            <p:nvPr/>
          </p:nvSpPr>
          <p:spPr>
            <a:xfrm>
              <a:off x="773449" y="2123068"/>
              <a:ext cx="2191627" cy="230832"/>
            </a:xfrm>
            <a:prstGeom prst="rect">
              <a:avLst/>
            </a:prstGeom>
          </p:spPr>
          <p:txBody>
            <a:bodyPr wrap="none">
              <a:spAutoFit/>
            </a:bodyPr>
            <a:lstStyle/>
            <a:p>
              <a:pPr algn="r"/>
              <a:r>
                <a:rPr lang="en-GB" sz="900" dirty="0">
                  <a:solidFill>
                    <a:schemeClr val="bg1">
                      <a:lumMod val="65000"/>
                    </a:schemeClr>
                  </a:solidFill>
                </a:rPr>
                <a:t>(% INCREASE minus % DECREASE) </a:t>
              </a:r>
            </a:p>
          </p:txBody>
        </p:sp>
        <p:sp>
          <p:nvSpPr>
            <p:cNvPr id="4" name="Rechthoek 3">
              <a:extLst>
                <a:ext uri="{FF2B5EF4-FFF2-40B4-BE49-F238E27FC236}">
                  <a16:creationId xmlns:a16="http://schemas.microsoft.com/office/drawing/2014/main" id="{0950C21A-22E7-4ACB-B402-B91014F96C8A}"/>
                </a:ext>
              </a:extLst>
            </p:cNvPr>
            <p:cNvSpPr/>
            <p:nvPr/>
          </p:nvSpPr>
          <p:spPr>
            <a:xfrm>
              <a:off x="2526383" y="2448443"/>
              <a:ext cx="169827"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5" name="Rechthoek 4">
              <a:extLst>
                <a:ext uri="{FF2B5EF4-FFF2-40B4-BE49-F238E27FC236}">
                  <a16:creationId xmlns:a16="http://schemas.microsoft.com/office/drawing/2014/main" id="{15A8346A-A297-49EF-B684-E43D72CB1B17}"/>
                </a:ext>
              </a:extLst>
            </p:cNvPr>
            <p:cNvSpPr/>
            <p:nvPr/>
          </p:nvSpPr>
          <p:spPr>
            <a:xfrm>
              <a:off x="4374036" y="2448443"/>
              <a:ext cx="150973"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7" name="Rechthoek 6">
              <a:extLst>
                <a:ext uri="{FF2B5EF4-FFF2-40B4-BE49-F238E27FC236}">
                  <a16:creationId xmlns:a16="http://schemas.microsoft.com/office/drawing/2014/main" id="{CF146AC9-7DBF-4723-9890-8F962C0349AE}"/>
                </a:ext>
              </a:extLst>
            </p:cNvPr>
            <p:cNvSpPr/>
            <p:nvPr/>
          </p:nvSpPr>
          <p:spPr>
            <a:xfrm>
              <a:off x="6174557" y="2448443"/>
              <a:ext cx="169728"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8" name="Rechthoek 7">
              <a:extLst>
                <a:ext uri="{FF2B5EF4-FFF2-40B4-BE49-F238E27FC236}">
                  <a16:creationId xmlns:a16="http://schemas.microsoft.com/office/drawing/2014/main" id="{795262C7-495F-47CB-B6BA-5252AB1E23F1}"/>
                </a:ext>
              </a:extLst>
            </p:cNvPr>
            <p:cNvSpPr/>
            <p:nvPr/>
          </p:nvSpPr>
          <p:spPr>
            <a:xfrm>
              <a:off x="7984502" y="2431459"/>
              <a:ext cx="179057"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9" name="Rechthoek 8">
              <a:extLst>
                <a:ext uri="{FF2B5EF4-FFF2-40B4-BE49-F238E27FC236}">
                  <a16:creationId xmlns:a16="http://schemas.microsoft.com/office/drawing/2014/main" id="{CA42EF80-3717-497E-B736-C7521053FA3D}"/>
                </a:ext>
              </a:extLst>
            </p:cNvPr>
            <p:cNvSpPr/>
            <p:nvPr/>
          </p:nvSpPr>
          <p:spPr>
            <a:xfrm>
              <a:off x="9785023" y="2440027"/>
              <a:ext cx="197812" cy="334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dirty="0" err="1">
                <a:solidFill>
                  <a:schemeClr val="bg1"/>
                </a:solidFill>
              </a:endParaRPr>
            </a:p>
          </p:txBody>
        </p:sp>
        <p:sp>
          <p:nvSpPr>
            <p:cNvPr id="21" name="Rectangle 50">
              <a:extLst>
                <a:ext uri="{FF2B5EF4-FFF2-40B4-BE49-F238E27FC236}">
                  <a16:creationId xmlns:a16="http://schemas.microsoft.com/office/drawing/2014/main" id="{150188AB-8F13-4014-8131-5C83D23B508C}"/>
                </a:ext>
              </a:extLst>
            </p:cNvPr>
            <p:cNvSpPr/>
            <p:nvPr/>
          </p:nvSpPr>
          <p:spPr>
            <a:xfrm>
              <a:off x="1218954" y="2295665"/>
              <a:ext cx="2878290"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a:solidFill>
                    <a:schemeClr val="bg1">
                      <a:lumMod val="50000"/>
                    </a:schemeClr>
                  </a:solidFill>
                </a:rPr>
                <a:t>COMPARISON SAME </a:t>
              </a:r>
              <a:r>
                <a:rPr lang="en-US" sz="800" b="1" baseline="0" dirty="0">
                  <a:solidFill>
                    <a:schemeClr val="bg1">
                      <a:lumMod val="50000"/>
                    </a:schemeClr>
                  </a:solidFill>
                </a:rPr>
                <a:t>QUARTER LAST YEAR</a:t>
              </a:r>
              <a:endParaRPr lang="en-GB" sz="800" b="1" dirty="0">
                <a:solidFill>
                  <a:schemeClr val="bg1">
                    <a:lumMod val="50000"/>
                  </a:schemeClr>
                </a:solidFill>
              </a:endParaRPr>
            </a:p>
          </p:txBody>
        </p:sp>
        <p:cxnSp>
          <p:nvCxnSpPr>
            <p:cNvPr id="22" name="Rechte verbindingslijn 21">
              <a:extLst>
                <a:ext uri="{FF2B5EF4-FFF2-40B4-BE49-F238E27FC236}">
                  <a16:creationId xmlns:a16="http://schemas.microsoft.com/office/drawing/2014/main" id="{BEFFC42A-472A-4438-9489-88F68A7C466D}"/>
                </a:ext>
              </a:extLst>
            </p:cNvPr>
            <p:cNvCxnSpPr/>
            <p:nvPr/>
          </p:nvCxnSpPr>
          <p:spPr>
            <a:xfrm>
              <a:off x="912955" y="2445532"/>
              <a:ext cx="347741" cy="0"/>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grpSp>
      <p:graphicFrame>
        <p:nvGraphicFramePr>
          <p:cNvPr id="33" name="Table 2">
            <a:extLst>
              <a:ext uri="{FF2B5EF4-FFF2-40B4-BE49-F238E27FC236}">
                <a16:creationId xmlns:a16="http://schemas.microsoft.com/office/drawing/2014/main" id="{FB72182C-1B5F-48F6-91C1-37BA2F6362C6}"/>
              </a:ext>
            </a:extLst>
          </p:cNvPr>
          <p:cNvGraphicFramePr>
            <a:graphicFrameLocks noGrp="1"/>
          </p:cNvGraphicFramePr>
          <p:nvPr/>
        </p:nvGraphicFramePr>
        <p:xfrm>
          <a:off x="808675" y="6093947"/>
          <a:ext cx="10915020" cy="370840"/>
        </p:xfrm>
        <a:graphic>
          <a:graphicData uri="http://schemas.openxmlformats.org/drawingml/2006/table">
            <a:tbl>
              <a:tblPr firstRow="1" bandRow="1">
                <a:tableStyleId>{5C22544A-7EE6-4342-B048-85BDC9FD1C3A}</a:tableStyleId>
              </a:tblPr>
              <a:tblGrid>
                <a:gridCol w="1819170">
                  <a:extLst>
                    <a:ext uri="{9D8B030D-6E8A-4147-A177-3AD203B41FA5}">
                      <a16:colId xmlns:a16="http://schemas.microsoft.com/office/drawing/2014/main" val="3680267570"/>
                    </a:ext>
                  </a:extLst>
                </a:gridCol>
                <a:gridCol w="1819170">
                  <a:extLst>
                    <a:ext uri="{9D8B030D-6E8A-4147-A177-3AD203B41FA5}">
                      <a16:colId xmlns:a16="http://schemas.microsoft.com/office/drawing/2014/main" val="736083556"/>
                    </a:ext>
                  </a:extLst>
                </a:gridCol>
                <a:gridCol w="1819170">
                  <a:extLst>
                    <a:ext uri="{9D8B030D-6E8A-4147-A177-3AD203B41FA5}">
                      <a16:colId xmlns:a16="http://schemas.microsoft.com/office/drawing/2014/main" val="4097226958"/>
                    </a:ext>
                  </a:extLst>
                </a:gridCol>
                <a:gridCol w="1819170">
                  <a:extLst>
                    <a:ext uri="{9D8B030D-6E8A-4147-A177-3AD203B41FA5}">
                      <a16:colId xmlns:a16="http://schemas.microsoft.com/office/drawing/2014/main" val="1314290808"/>
                    </a:ext>
                  </a:extLst>
                </a:gridCol>
                <a:gridCol w="1819170">
                  <a:extLst>
                    <a:ext uri="{9D8B030D-6E8A-4147-A177-3AD203B41FA5}">
                      <a16:colId xmlns:a16="http://schemas.microsoft.com/office/drawing/2014/main" val="676274278"/>
                    </a:ext>
                  </a:extLst>
                </a:gridCol>
                <a:gridCol w="1819170">
                  <a:extLst>
                    <a:ext uri="{9D8B030D-6E8A-4147-A177-3AD203B41FA5}">
                      <a16:colId xmlns:a16="http://schemas.microsoft.com/office/drawing/2014/main" val="2671568437"/>
                    </a:ext>
                  </a:extLst>
                </a:gridCol>
              </a:tblGrid>
              <a:tr h="370840">
                <a:tc>
                  <a:txBody>
                    <a:bodyPr/>
                    <a:lstStyle/>
                    <a:p>
                      <a:pPr marL="0" algn="ctr" defTabSz="914400" rtl="0" eaLnBrk="1" fontAlgn="ctr" latinLnBrk="0" hangingPunct="1"/>
                      <a:r>
                        <a:rPr lang="en-GB" sz="1200" b="1" kern="1200" noProof="0" dirty="0">
                          <a:solidFill>
                            <a:srgbClr val="7F7F7F"/>
                          </a:solidFill>
                          <a:latin typeface="+mn-lt"/>
                          <a:ea typeface="+mn-ea"/>
                          <a:cs typeface="+mn-cs"/>
                        </a:rPr>
                        <a:t>The United Kingdom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Germany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Poland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a:solidFill>
                            <a:srgbClr val="7F7F7F"/>
                          </a:solidFill>
                          <a:latin typeface="+mn-lt"/>
                          <a:ea typeface="+mn-ea"/>
                          <a:cs typeface="+mn-cs"/>
                        </a:rPr>
                        <a:t>Belgium</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1200" b="1" kern="1200" noProof="0" dirty="0">
                          <a:solidFill>
                            <a:srgbClr val="7F7F7F"/>
                          </a:solidFill>
                          <a:latin typeface="+mn-lt"/>
                          <a:ea typeface="+mn-ea"/>
                          <a:cs typeface="+mn-cs"/>
                        </a:rPr>
                        <a:t>The Netherlands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903320"/>
                  </a:ext>
                </a:extLst>
              </a:tr>
            </a:tbl>
          </a:graphicData>
        </a:graphic>
      </p:graphicFrame>
      <p:sp>
        <p:nvSpPr>
          <p:cNvPr id="11" name="Tekstvak 6">
            <a:extLst>
              <a:ext uri="{FF2B5EF4-FFF2-40B4-BE49-F238E27FC236}">
                <a16:creationId xmlns:a16="http://schemas.microsoft.com/office/drawing/2014/main" id="{B99BCB05-F06A-45C2-A9F2-6BBCA6C977C2}"/>
              </a:ext>
            </a:extLst>
          </p:cNvPr>
          <p:cNvSpPr txBox="1"/>
          <p:nvPr/>
        </p:nvSpPr>
        <p:spPr>
          <a:xfrm>
            <a:off x="885334" y="1839832"/>
            <a:ext cx="9343594" cy="317365"/>
          </a:xfrm>
          <a:prstGeom prst="rect">
            <a:avLst/>
          </a:prstGeom>
          <a:noFill/>
          <a:ln>
            <a:noFill/>
          </a:ln>
        </p:spPr>
        <p:txBody>
          <a:bodyPr wrap="square" lIns="0" tIns="0" rIns="0" bIns="0" rtlCol="0" anchor="b">
            <a:noAutofit/>
          </a:bodyPr>
          <a:lstStyle/>
          <a:p>
            <a:r>
              <a:rPr lang="nl-NL" sz="1600" b="1" dirty="0">
                <a:solidFill>
                  <a:srgbClr val="4A4A49"/>
                </a:solidFill>
              </a:rPr>
              <a:t>Turnover outlook last </a:t>
            </a:r>
            <a:r>
              <a:rPr lang="en-GB" sz="1600" b="1" dirty="0">
                <a:solidFill>
                  <a:srgbClr val="4A4A49"/>
                </a:solidFill>
              </a:rPr>
              <a:t>quarters and expectations for Q4 2022</a:t>
            </a:r>
          </a:p>
          <a:p>
            <a:endParaRPr lang="en-GB" sz="1100" i="1" dirty="0">
              <a:solidFill>
                <a:srgbClr val="4A4A49"/>
              </a:solidFill>
              <a:latin typeface="Arial" pitchFamily="34" charset="0"/>
              <a:cs typeface="Arial" pitchFamily="34" charset="0"/>
            </a:endParaRPr>
          </a:p>
        </p:txBody>
      </p:sp>
      <p:sp>
        <p:nvSpPr>
          <p:cNvPr id="10" name="Rectangle 27">
            <a:extLst>
              <a:ext uri="{FF2B5EF4-FFF2-40B4-BE49-F238E27FC236}">
                <a16:creationId xmlns:a16="http://schemas.microsoft.com/office/drawing/2014/main" id="{4E3EA22C-AF6C-4E23-A895-EF55302655CB}"/>
              </a:ext>
            </a:extLst>
          </p:cNvPr>
          <p:cNvSpPr/>
          <p:nvPr/>
        </p:nvSpPr>
        <p:spPr>
          <a:xfrm>
            <a:off x="849440" y="1965859"/>
            <a:ext cx="1402948" cy="230832"/>
          </a:xfrm>
          <a:prstGeom prst="rect">
            <a:avLst/>
          </a:prstGeom>
        </p:spPr>
        <p:txBody>
          <a:bodyPr wrap="none">
            <a:spAutoFit/>
          </a:bodyPr>
          <a:lstStyle/>
          <a:p>
            <a:pPr algn="r"/>
            <a:r>
              <a:rPr lang="en-US" sz="900" dirty="0">
                <a:solidFill>
                  <a:srgbClr val="4A4A49"/>
                </a:solidFill>
              </a:rPr>
              <a:t>TURNOVER BALANCE</a:t>
            </a:r>
            <a:endParaRPr lang="en-GB" sz="900" dirty="0">
              <a:solidFill>
                <a:srgbClr val="4A4A49"/>
              </a:solidFill>
            </a:endParaRPr>
          </a:p>
        </p:txBody>
      </p:sp>
      <p:grpSp>
        <p:nvGrpSpPr>
          <p:cNvPr id="13" name="Groep 12">
            <a:extLst>
              <a:ext uri="{FF2B5EF4-FFF2-40B4-BE49-F238E27FC236}">
                <a16:creationId xmlns:a16="http://schemas.microsoft.com/office/drawing/2014/main" id="{9AB3053F-7215-4108-AA81-D741B4D66050}"/>
              </a:ext>
            </a:extLst>
          </p:cNvPr>
          <p:cNvGrpSpPr/>
          <p:nvPr/>
        </p:nvGrpSpPr>
        <p:grpSpPr>
          <a:xfrm>
            <a:off x="253016" y="3447894"/>
            <a:ext cx="230833" cy="1505887"/>
            <a:chOff x="518887" y="3243091"/>
            <a:chExt cx="230833" cy="1505887"/>
          </a:xfrm>
        </p:grpSpPr>
        <p:sp>
          <p:nvSpPr>
            <p:cNvPr id="14" name="Rectangle 28">
              <a:extLst>
                <a:ext uri="{FF2B5EF4-FFF2-40B4-BE49-F238E27FC236}">
                  <a16:creationId xmlns:a16="http://schemas.microsoft.com/office/drawing/2014/main" id="{1C004F5D-3BF6-4600-BD24-557804B1374E}"/>
                </a:ext>
              </a:extLst>
            </p:cNvPr>
            <p:cNvSpPr/>
            <p:nvPr/>
          </p:nvSpPr>
          <p:spPr>
            <a:xfrm rot="16200000">
              <a:off x="259841" y="3502137"/>
              <a:ext cx="748923" cy="230832"/>
            </a:xfrm>
            <a:prstGeom prst="rect">
              <a:avLst/>
            </a:prstGeom>
          </p:spPr>
          <p:txBody>
            <a:bodyPr wrap="none">
              <a:spAutoFit/>
            </a:bodyPr>
            <a:lstStyle/>
            <a:p>
              <a:pPr algn="ctr"/>
              <a:r>
                <a:rPr lang="en-US" sz="900" dirty="0">
                  <a:solidFill>
                    <a:srgbClr val="5497BE"/>
                  </a:solidFill>
                </a:rPr>
                <a:t>POSITIVE </a:t>
              </a:r>
            </a:p>
          </p:txBody>
        </p:sp>
        <p:sp>
          <p:nvSpPr>
            <p:cNvPr id="16" name="Rectangle 29">
              <a:extLst>
                <a:ext uri="{FF2B5EF4-FFF2-40B4-BE49-F238E27FC236}">
                  <a16:creationId xmlns:a16="http://schemas.microsoft.com/office/drawing/2014/main" id="{A8A83FA3-D7F5-4F41-BD8E-A530000C0055}"/>
                </a:ext>
              </a:extLst>
            </p:cNvPr>
            <p:cNvSpPr/>
            <p:nvPr/>
          </p:nvSpPr>
          <p:spPr>
            <a:xfrm rot="16200000">
              <a:off x="250224" y="4249483"/>
              <a:ext cx="768159" cy="230832"/>
            </a:xfrm>
            <a:prstGeom prst="rect">
              <a:avLst/>
            </a:prstGeom>
          </p:spPr>
          <p:txBody>
            <a:bodyPr wrap="none">
              <a:spAutoFit/>
            </a:bodyPr>
            <a:lstStyle/>
            <a:p>
              <a:pPr algn="ctr"/>
              <a:r>
                <a:rPr lang="en-US" sz="900" dirty="0">
                  <a:solidFill>
                    <a:srgbClr val="921A1A"/>
                  </a:solidFill>
                </a:rPr>
                <a:t>NEGATIVE</a:t>
              </a:r>
            </a:p>
          </p:txBody>
        </p:sp>
        <p:cxnSp>
          <p:nvCxnSpPr>
            <p:cNvPr id="17" name="Straight Connector 30">
              <a:extLst>
                <a:ext uri="{FF2B5EF4-FFF2-40B4-BE49-F238E27FC236}">
                  <a16:creationId xmlns:a16="http://schemas.microsoft.com/office/drawing/2014/main" id="{0298BF48-CC41-4B9C-8F27-E75D31AEEFFC}"/>
                </a:ext>
              </a:extLst>
            </p:cNvPr>
            <p:cNvCxnSpPr>
              <a:cxnSpLocks/>
            </p:cNvCxnSpPr>
            <p:nvPr/>
          </p:nvCxnSpPr>
          <p:spPr>
            <a:xfrm flipH="1">
              <a:off x="536085" y="3968794"/>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8" name="Tijdelijke aanduiding voor tekst 1">
            <a:extLst>
              <a:ext uri="{FF2B5EF4-FFF2-40B4-BE49-F238E27FC236}">
                <a16:creationId xmlns:a16="http://schemas.microsoft.com/office/drawing/2014/main" id="{FC37CA89-1C17-429F-9C0A-9E86B39263DD}"/>
              </a:ext>
            </a:extLst>
          </p:cNvPr>
          <p:cNvSpPr>
            <a:spLocks noGrp="1"/>
          </p:cNvSpPr>
          <p:nvPr>
            <p:ph type="body" sz="quarter" idx="13"/>
          </p:nvPr>
        </p:nvSpPr>
        <p:spPr/>
        <p:txBody>
          <a:bodyPr vert="horz" lIns="0" tIns="0" rIns="0" bIns="0" rtlCol="0" anchor="t">
            <a:noAutofit/>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3" name="Titel 1">
            <a:extLst>
              <a:ext uri="{FF2B5EF4-FFF2-40B4-BE49-F238E27FC236}">
                <a16:creationId xmlns:a16="http://schemas.microsoft.com/office/drawing/2014/main" id="{3909F67C-25F3-945C-42A4-2BDA605EFC49}"/>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a:t>
            </a:r>
            <a:r>
              <a:rPr lang="nl-NL" sz="1200" b="0" dirty="0">
                <a:solidFill>
                  <a:srgbClr val="40403F"/>
                </a:solidFill>
              </a:rPr>
              <a:t>| War in Ukraine | </a:t>
            </a:r>
            <a:r>
              <a:rPr lang="nl-NL" sz="1200" dirty="0">
                <a:solidFill>
                  <a:srgbClr val="40403F"/>
                </a:solidFill>
              </a:rPr>
              <a:t>Summary</a:t>
            </a:r>
            <a:r>
              <a:rPr lang="nl-NL" sz="1200" b="0" dirty="0">
                <a:solidFill>
                  <a:srgbClr val="40403F"/>
                </a:solidFill>
              </a:rPr>
              <a:t> | United Kingdom | Germany | France | Poland | Belgium | </a:t>
            </a:r>
            <a:r>
              <a:rPr lang="en-GB" sz="1200" b="0" dirty="0">
                <a:solidFill>
                  <a:srgbClr val="40403F"/>
                </a:solidFill>
              </a:rPr>
              <a:t>The Netherlands</a:t>
            </a:r>
            <a:endParaRPr lang="nl-NL" sz="1200" dirty="0">
              <a:solidFill>
                <a:srgbClr val="40403F"/>
              </a:solidFill>
            </a:endParaRPr>
          </a:p>
        </p:txBody>
      </p:sp>
    </p:spTree>
    <p:extLst>
      <p:ext uri="{BB962C8B-B14F-4D97-AF65-F5344CB8AC3E}">
        <p14:creationId xmlns:p14="http://schemas.microsoft.com/office/powerpoint/2010/main" val="22525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F3D600FF-5362-4475-8341-71CC954EAAFD}"/>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
        <p:nvSpPr>
          <p:cNvPr id="15" name="Text Placeholder 14">
            <a:extLst>
              <a:ext uri="{FF2B5EF4-FFF2-40B4-BE49-F238E27FC236}">
                <a16:creationId xmlns:a16="http://schemas.microsoft.com/office/drawing/2014/main" id="{98C74D44-36EF-4848-8562-3B19CD17068D}"/>
              </a:ext>
            </a:extLst>
          </p:cNvPr>
          <p:cNvSpPr>
            <a:spLocks noGrp="1"/>
          </p:cNvSpPr>
          <p:nvPr>
            <p:ph type="body" sz="quarter" idx="13"/>
          </p:nvPr>
        </p:nvSpPr>
        <p:spPr>
          <a:xfrm>
            <a:off x="444499" y="552450"/>
            <a:ext cx="11503661" cy="987592"/>
          </a:xfrm>
        </p:spPr>
        <p:txBody>
          <a:bodyPr vert="horz" lIns="0" tIns="0" rIns="0" bIns="0" rtlCol="0" anchor="t">
            <a:noAutofit/>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4" name="Tekstvak 6">
            <a:extLst>
              <a:ext uri="{FF2B5EF4-FFF2-40B4-BE49-F238E27FC236}">
                <a16:creationId xmlns:a16="http://schemas.microsoft.com/office/drawing/2014/main" id="{D5D4DB40-CF79-477B-8E06-CE947DD39CB0}"/>
              </a:ext>
            </a:extLst>
          </p:cNvPr>
          <p:cNvSpPr txBox="1"/>
          <p:nvPr/>
        </p:nvSpPr>
        <p:spPr>
          <a:xfrm>
            <a:off x="611051" y="2237902"/>
            <a:ext cx="10155673" cy="373406"/>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a:ea typeface="+mn-ea"/>
                <a:cs typeface="+mn-cs"/>
              </a:rPr>
              <a:t>Order book </a:t>
            </a: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rPr>
              <a:t>portfolio</a:t>
            </a:r>
            <a:endParaRPr kumimoji="0" lang="en-GB" sz="1400" b="1" i="0" u="none" strike="noStrike" kern="1200" cap="none" spc="0" normalizeH="0" baseline="0" noProof="0" dirty="0">
              <a:ln>
                <a:noFill/>
              </a:ln>
              <a:solidFill>
                <a:srgbClr val="4A4A49"/>
              </a:solidFill>
              <a:effectLst/>
              <a:uLnTx/>
              <a:uFillTx/>
              <a:latin typeface="Arial" panose="020B0604020202020204"/>
              <a:ea typeface="+mn-ea"/>
              <a:cs typeface="+mn-cs"/>
            </a:endParaRPr>
          </a:p>
          <a:p>
            <a:pPr>
              <a:lnSpc>
                <a:spcPct val="90000"/>
              </a:lnSpc>
              <a:defRPr/>
            </a:pPr>
            <a:r>
              <a:rPr kumimoji="0" lang="en-GB" sz="1200" b="0" i="1" u="none" strike="noStrike" kern="1200" cap="none" spc="0" normalizeH="0" baseline="0" noProof="0" dirty="0">
                <a:ln>
                  <a:noFill/>
                </a:ln>
                <a:solidFill>
                  <a:srgbClr val="4A4A49"/>
                </a:solidFill>
                <a:effectLst/>
                <a:uLnTx/>
                <a:uFillTx/>
                <a:latin typeface="Arial" panose="020B0604020202020204"/>
                <a:ea typeface="+mn-ea"/>
                <a:cs typeface="+mn-cs"/>
              </a:rPr>
              <a:t>Question: </a:t>
            </a:r>
            <a:r>
              <a:rPr lang="en-GB" sz="1200" i="1" dirty="0">
                <a:solidFill>
                  <a:srgbClr val="4A4A49"/>
                </a:solidFill>
                <a:latin typeface="Arial" panose="020B0604020202020204"/>
              </a:rPr>
              <a:t>How big is your current order book portfolio? For how many months will you be able to keep your current staff working?</a:t>
            </a:r>
          </a:p>
          <a:p>
            <a:pPr lvl="0">
              <a:lnSpc>
                <a:spcPct val="90000"/>
              </a:lnSpc>
              <a:defRPr/>
            </a:pPr>
            <a:endParaRPr lang="en-GB" sz="1200" i="1" dirty="0">
              <a:solidFill>
                <a:srgbClr val="4A4A49"/>
              </a:solidFill>
            </a:endParaRPr>
          </a:p>
        </p:txBody>
      </p:sp>
      <p:sp>
        <p:nvSpPr>
          <p:cNvPr id="25" name="Rectangle 24">
            <a:extLst>
              <a:ext uri="{FF2B5EF4-FFF2-40B4-BE49-F238E27FC236}">
                <a16:creationId xmlns:a16="http://schemas.microsoft.com/office/drawing/2014/main" id="{6A4F3CDD-C520-4EE8-A411-03E61DFFAA4E}"/>
              </a:ext>
            </a:extLst>
          </p:cNvPr>
          <p:cNvSpPr/>
          <p:nvPr/>
        </p:nvSpPr>
        <p:spPr>
          <a:xfrm>
            <a:off x="507684" y="2624460"/>
            <a:ext cx="804177" cy="230832"/>
          </a:xfrm>
          <a:prstGeom prst="rect">
            <a:avLst/>
          </a:prstGeom>
        </p:spPr>
        <p:txBody>
          <a:bodyPr wrap="square">
            <a:spAutoFit/>
          </a:bodyPr>
          <a:lstStyle/>
          <a:p>
            <a:pPr algn="r"/>
            <a:r>
              <a:rPr lang="en-GB" sz="900" dirty="0">
                <a:solidFill>
                  <a:schemeClr val="bg1">
                    <a:lumMod val="65000"/>
                  </a:schemeClr>
                </a:solidFill>
              </a:rPr>
              <a:t>(MONTHS) </a:t>
            </a:r>
          </a:p>
        </p:txBody>
      </p:sp>
      <p:cxnSp>
        <p:nvCxnSpPr>
          <p:cNvPr id="6" name="Straight Connector 5">
            <a:extLst>
              <a:ext uri="{FF2B5EF4-FFF2-40B4-BE49-F238E27FC236}">
                <a16:creationId xmlns:a16="http://schemas.microsoft.com/office/drawing/2014/main" id="{6211ED67-19C2-422E-B5A7-1157E0B5C0C6}"/>
              </a:ext>
            </a:extLst>
          </p:cNvPr>
          <p:cNvCxnSpPr>
            <a:cxnSpLocks/>
          </p:cNvCxnSpPr>
          <p:nvPr/>
        </p:nvCxnSpPr>
        <p:spPr>
          <a:xfrm flipH="1">
            <a:off x="287652" y="1926729"/>
            <a:ext cx="1145876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Chart 23">
            <a:extLst>
              <a:ext uri="{FF2B5EF4-FFF2-40B4-BE49-F238E27FC236}">
                <a16:creationId xmlns:a16="http://schemas.microsoft.com/office/drawing/2014/main" id="{5B308A8C-8D5C-4551-B92A-B6AE36F83AD8}"/>
              </a:ext>
            </a:extLst>
          </p:cNvPr>
          <p:cNvGraphicFramePr/>
          <p:nvPr/>
        </p:nvGraphicFramePr>
        <p:xfrm>
          <a:off x="287652" y="2573728"/>
          <a:ext cx="11660664" cy="31923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el 1">
            <a:extLst>
              <a:ext uri="{FF2B5EF4-FFF2-40B4-BE49-F238E27FC236}">
                <a16:creationId xmlns:a16="http://schemas.microsoft.com/office/drawing/2014/main" id="{FFD573E1-5A84-F6AC-E14D-B9F930E7FF26}"/>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a:t>
            </a:r>
            <a:r>
              <a:rPr lang="nl-NL" sz="1200" b="0" dirty="0">
                <a:solidFill>
                  <a:srgbClr val="40403F"/>
                </a:solidFill>
              </a:rPr>
              <a:t>| War in Ukraine |</a:t>
            </a:r>
            <a:r>
              <a:rPr lang="nl-NL" sz="1200" dirty="0">
                <a:solidFill>
                  <a:srgbClr val="40403F"/>
                </a:solidFill>
              </a:rPr>
              <a:t> Summary </a:t>
            </a:r>
            <a:r>
              <a:rPr lang="nl-NL" sz="1200" b="0" dirty="0">
                <a:solidFill>
                  <a:srgbClr val="40403F"/>
                </a:solidFill>
              </a:rPr>
              <a:t>| United Kingdom | Germany | France | Poland | Belgium | </a:t>
            </a:r>
            <a:r>
              <a:rPr lang="en-GB" sz="1200" b="0" dirty="0">
                <a:solidFill>
                  <a:srgbClr val="40403F"/>
                </a:solidFill>
              </a:rPr>
              <a:t>The Netherlands</a:t>
            </a:r>
            <a:endParaRPr lang="nl-NL" sz="1200" dirty="0">
              <a:solidFill>
                <a:srgbClr val="40403F"/>
              </a:solidFill>
            </a:endParaRPr>
          </a:p>
        </p:txBody>
      </p:sp>
    </p:spTree>
    <p:extLst>
      <p:ext uri="{BB962C8B-B14F-4D97-AF65-F5344CB8AC3E}">
        <p14:creationId xmlns:p14="http://schemas.microsoft.com/office/powerpoint/2010/main" val="303055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20701237-1C3B-47B0-9FD0-870B5C33DB56}"/>
              </a:ext>
            </a:extLst>
          </p:cNvPr>
          <p:cNvSpPr txBox="1"/>
          <p:nvPr/>
        </p:nvSpPr>
        <p:spPr>
          <a:xfrm>
            <a:off x="1125095" y="3767282"/>
            <a:ext cx="4596028" cy="952926"/>
          </a:xfrm>
          <a:prstGeom prst="rect">
            <a:avLst/>
          </a:prstGeom>
          <a:solidFill>
            <a:srgbClr val="5497BE">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11" name="Tekstvak 6">
            <a:extLst>
              <a:ext uri="{FF2B5EF4-FFF2-40B4-BE49-F238E27FC236}">
                <a16:creationId xmlns:a16="http://schemas.microsoft.com/office/drawing/2014/main" id="{B8125859-B237-4439-8716-E391ADC56CC0}"/>
              </a:ext>
            </a:extLst>
          </p:cNvPr>
          <p:cNvSpPr txBox="1"/>
          <p:nvPr/>
        </p:nvSpPr>
        <p:spPr>
          <a:xfrm>
            <a:off x="6463290" y="1804257"/>
            <a:ext cx="5637270" cy="448511"/>
          </a:xfrm>
          <a:prstGeom prst="rect">
            <a:avLst/>
          </a:prstGeom>
          <a:noFill/>
          <a:ln>
            <a:noFill/>
          </a:ln>
        </p:spPr>
        <p:txBody>
          <a:bodyPr wrap="square" lIns="0" tIns="0" rIns="0" bIns="0" rtlCol="0" anchor="b">
            <a:noAutofit/>
          </a:bodyPr>
          <a:lstStyle/>
          <a:p>
            <a:pPr algn="l">
              <a:lnSpc>
                <a:spcPct val="90000"/>
              </a:lnSpc>
            </a:pPr>
            <a:r>
              <a:rPr lang="en-GB" sz="1600" b="1" dirty="0">
                <a:solidFill>
                  <a:srgbClr val="4A4A49"/>
                </a:solidFill>
              </a:rPr>
              <a:t>Order book portfolio</a:t>
            </a:r>
          </a:p>
          <a:p>
            <a:r>
              <a:rPr lang="en-US" sz="1100" i="1" dirty="0">
                <a:solidFill>
                  <a:srgbClr val="4A4A49"/>
                </a:solidFill>
                <a:latin typeface="Arial" pitchFamily="34" charset="0"/>
                <a:cs typeface="Arial" pitchFamily="34" charset="0"/>
              </a:rPr>
              <a:t>How big is your current order book portfolio? </a:t>
            </a:r>
            <a:endParaRPr lang="en-GB" sz="1100" i="1" dirty="0">
              <a:solidFill>
                <a:srgbClr val="4A4A49"/>
              </a:solidFill>
            </a:endParaRPr>
          </a:p>
        </p:txBody>
      </p:sp>
      <p:grpSp>
        <p:nvGrpSpPr>
          <p:cNvPr id="4" name="Groep 3">
            <a:extLst>
              <a:ext uri="{FF2B5EF4-FFF2-40B4-BE49-F238E27FC236}">
                <a16:creationId xmlns:a16="http://schemas.microsoft.com/office/drawing/2014/main" id="{F48CFC3E-027C-4086-BE55-086083EC0DA6}"/>
              </a:ext>
            </a:extLst>
          </p:cNvPr>
          <p:cNvGrpSpPr/>
          <p:nvPr/>
        </p:nvGrpSpPr>
        <p:grpSpPr>
          <a:xfrm>
            <a:off x="571639" y="3996862"/>
            <a:ext cx="230833" cy="1505887"/>
            <a:chOff x="518887" y="3243091"/>
            <a:chExt cx="230833" cy="1505887"/>
          </a:xfrm>
        </p:grpSpPr>
        <p:sp>
          <p:nvSpPr>
            <p:cNvPr id="13" name="Rectangle 28">
              <a:extLst>
                <a:ext uri="{FF2B5EF4-FFF2-40B4-BE49-F238E27FC236}">
                  <a16:creationId xmlns:a16="http://schemas.microsoft.com/office/drawing/2014/main" id="{7E6A5A80-A943-4761-A001-39A3FCD91098}"/>
                </a:ext>
              </a:extLst>
            </p:cNvPr>
            <p:cNvSpPr/>
            <p:nvPr/>
          </p:nvSpPr>
          <p:spPr>
            <a:xfrm rot="16200000">
              <a:off x="259841" y="3502137"/>
              <a:ext cx="748923" cy="230832"/>
            </a:xfrm>
            <a:prstGeom prst="rect">
              <a:avLst/>
            </a:prstGeom>
          </p:spPr>
          <p:txBody>
            <a:bodyPr wrap="none">
              <a:spAutoFit/>
            </a:bodyPr>
            <a:lstStyle/>
            <a:p>
              <a:pPr algn="ctr"/>
              <a:r>
                <a:rPr lang="en-US" sz="900" dirty="0">
                  <a:solidFill>
                    <a:srgbClr val="5497BE"/>
                  </a:solidFill>
                </a:rPr>
                <a:t>POSITIVE </a:t>
              </a:r>
            </a:p>
          </p:txBody>
        </p:sp>
        <p:sp>
          <p:nvSpPr>
            <p:cNvPr id="14" name="Rectangle 29">
              <a:extLst>
                <a:ext uri="{FF2B5EF4-FFF2-40B4-BE49-F238E27FC236}">
                  <a16:creationId xmlns:a16="http://schemas.microsoft.com/office/drawing/2014/main" id="{8C1EDB68-FE21-4A1D-B9E4-84FD5E5272CA}"/>
                </a:ext>
              </a:extLst>
            </p:cNvPr>
            <p:cNvSpPr/>
            <p:nvPr/>
          </p:nvSpPr>
          <p:spPr>
            <a:xfrm rot="16200000">
              <a:off x="250224" y="4249483"/>
              <a:ext cx="768159" cy="230832"/>
            </a:xfrm>
            <a:prstGeom prst="rect">
              <a:avLst/>
            </a:prstGeom>
          </p:spPr>
          <p:txBody>
            <a:bodyPr wrap="none">
              <a:spAutoFit/>
            </a:bodyPr>
            <a:lstStyle/>
            <a:p>
              <a:pPr algn="ctr"/>
              <a:r>
                <a:rPr lang="en-US" sz="900" dirty="0">
                  <a:solidFill>
                    <a:srgbClr val="921A1A"/>
                  </a:solidFill>
                </a:rPr>
                <a:t>NEGATIVE</a:t>
              </a:r>
            </a:p>
          </p:txBody>
        </p:sp>
        <p:cxnSp>
          <p:nvCxnSpPr>
            <p:cNvPr id="15" name="Straight Connector 30">
              <a:extLst>
                <a:ext uri="{FF2B5EF4-FFF2-40B4-BE49-F238E27FC236}">
                  <a16:creationId xmlns:a16="http://schemas.microsoft.com/office/drawing/2014/main" id="{73364315-A45F-4FDC-99C5-F5F4CC50335E}"/>
                </a:ext>
              </a:extLst>
            </p:cNvPr>
            <p:cNvCxnSpPr>
              <a:cxnSpLocks/>
            </p:cNvCxnSpPr>
            <p:nvPr/>
          </p:nvCxnSpPr>
          <p:spPr>
            <a:xfrm flipH="1">
              <a:off x="536085" y="3968794"/>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6" name="Rectangle 50">
            <a:extLst>
              <a:ext uri="{FF2B5EF4-FFF2-40B4-BE49-F238E27FC236}">
                <a16:creationId xmlns:a16="http://schemas.microsoft.com/office/drawing/2014/main" id="{A137B35E-9EBF-4FE8-8671-3B72CC00BCEF}"/>
              </a:ext>
            </a:extLst>
          </p:cNvPr>
          <p:cNvSpPr/>
          <p:nvPr/>
        </p:nvSpPr>
        <p:spPr>
          <a:xfrm>
            <a:off x="1468081" y="3300297"/>
            <a:ext cx="2878290"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a:solidFill>
                  <a:schemeClr val="bg1">
                    <a:lumMod val="50000"/>
                  </a:schemeClr>
                </a:solidFill>
              </a:rPr>
              <a:t>COMPARISON SAME </a:t>
            </a:r>
            <a:r>
              <a:rPr lang="en-US" sz="800" b="1" baseline="0" dirty="0">
                <a:solidFill>
                  <a:schemeClr val="bg1">
                    <a:lumMod val="50000"/>
                  </a:schemeClr>
                </a:solidFill>
              </a:rPr>
              <a:t>QUARTER LAST YEAR</a:t>
            </a:r>
            <a:endParaRPr lang="en-GB" sz="800" b="1" dirty="0">
              <a:solidFill>
                <a:schemeClr val="bg1">
                  <a:lumMod val="50000"/>
                </a:schemeClr>
              </a:solidFill>
            </a:endParaRPr>
          </a:p>
        </p:txBody>
      </p:sp>
      <p:sp>
        <p:nvSpPr>
          <p:cNvPr id="17" name="Rectangle 27">
            <a:extLst>
              <a:ext uri="{FF2B5EF4-FFF2-40B4-BE49-F238E27FC236}">
                <a16:creationId xmlns:a16="http://schemas.microsoft.com/office/drawing/2014/main" id="{4D3BA2DF-58EC-40A2-AC4E-7FA1BB4780E7}"/>
              </a:ext>
            </a:extLst>
          </p:cNvPr>
          <p:cNvSpPr/>
          <p:nvPr/>
        </p:nvSpPr>
        <p:spPr>
          <a:xfrm>
            <a:off x="1013226" y="3123165"/>
            <a:ext cx="1428596" cy="230832"/>
          </a:xfrm>
          <a:prstGeom prst="rect">
            <a:avLst/>
          </a:prstGeom>
        </p:spPr>
        <p:txBody>
          <a:bodyPr wrap="none">
            <a:spAutoFit/>
          </a:bodyPr>
          <a:lstStyle/>
          <a:p>
            <a:pPr algn="r"/>
            <a:r>
              <a:rPr lang="en-US" sz="900" dirty="0">
                <a:solidFill>
                  <a:srgbClr val="4A4A49"/>
                </a:solidFill>
              </a:rPr>
              <a:t>TURNOVER BALANCE</a:t>
            </a:r>
            <a:endParaRPr lang="en-GB" sz="900" dirty="0">
              <a:solidFill>
                <a:srgbClr val="4A4A49"/>
              </a:solidFill>
            </a:endParaRPr>
          </a:p>
        </p:txBody>
      </p:sp>
      <p:sp>
        <p:nvSpPr>
          <p:cNvPr id="18" name="Rectangle 1">
            <a:extLst>
              <a:ext uri="{FF2B5EF4-FFF2-40B4-BE49-F238E27FC236}">
                <a16:creationId xmlns:a16="http://schemas.microsoft.com/office/drawing/2014/main" id="{8EE089CC-19C9-4423-9241-85A4AEF033A4}"/>
              </a:ext>
            </a:extLst>
          </p:cNvPr>
          <p:cNvSpPr/>
          <p:nvPr/>
        </p:nvSpPr>
        <p:spPr>
          <a:xfrm>
            <a:off x="2374682" y="3104429"/>
            <a:ext cx="2223686" cy="230832"/>
          </a:xfrm>
          <a:prstGeom prst="rect">
            <a:avLst/>
          </a:prstGeom>
        </p:spPr>
        <p:txBody>
          <a:bodyPr wrap="none">
            <a:spAutoFit/>
          </a:bodyPr>
          <a:lstStyle/>
          <a:p>
            <a:pPr algn="r"/>
            <a:r>
              <a:rPr lang="en-GB" sz="900" dirty="0">
                <a:solidFill>
                  <a:schemeClr val="bg1">
                    <a:lumMod val="65000"/>
                  </a:schemeClr>
                </a:solidFill>
              </a:rPr>
              <a:t>(% INCREASE minus % DECREASE)   </a:t>
            </a:r>
          </a:p>
        </p:txBody>
      </p:sp>
      <p:sp>
        <p:nvSpPr>
          <p:cNvPr id="19" name="Rectangle 15">
            <a:extLst>
              <a:ext uri="{FF2B5EF4-FFF2-40B4-BE49-F238E27FC236}">
                <a16:creationId xmlns:a16="http://schemas.microsoft.com/office/drawing/2014/main" id="{29299BD1-388A-41BA-8EEA-FF84287E35DF}"/>
              </a:ext>
            </a:extLst>
          </p:cNvPr>
          <p:cNvSpPr/>
          <p:nvPr/>
        </p:nvSpPr>
        <p:spPr>
          <a:xfrm>
            <a:off x="6946186" y="3115063"/>
            <a:ext cx="1576072" cy="230832"/>
          </a:xfrm>
          <a:prstGeom prst="rect">
            <a:avLst/>
          </a:prstGeom>
        </p:spPr>
        <p:txBody>
          <a:bodyPr wrap="none">
            <a:spAutoFit/>
          </a:bodyPr>
          <a:lstStyle/>
          <a:p>
            <a:r>
              <a:rPr lang="en-US" sz="900" dirty="0">
                <a:solidFill>
                  <a:srgbClr val="4A4A49"/>
                </a:solidFill>
              </a:rPr>
              <a:t>ORDER BOOK </a:t>
            </a:r>
            <a:r>
              <a:rPr lang="en-US" sz="900" dirty="0">
                <a:solidFill>
                  <a:schemeClr val="bg1">
                    <a:lumMod val="65000"/>
                  </a:schemeClr>
                </a:solidFill>
              </a:rPr>
              <a:t>(MONTHS)</a:t>
            </a:r>
            <a:endParaRPr lang="en-GB" sz="900" dirty="0">
              <a:solidFill>
                <a:schemeClr val="bg1">
                  <a:lumMod val="65000"/>
                </a:schemeClr>
              </a:solidFill>
            </a:endParaRPr>
          </a:p>
        </p:txBody>
      </p:sp>
      <p:sp>
        <p:nvSpPr>
          <p:cNvPr id="3" name="Tekstvak 2">
            <a:extLst>
              <a:ext uri="{FF2B5EF4-FFF2-40B4-BE49-F238E27FC236}">
                <a16:creationId xmlns:a16="http://schemas.microsoft.com/office/drawing/2014/main" id="{46D1CCE8-6020-45CA-83DA-7FA3E29E2995}"/>
              </a:ext>
            </a:extLst>
          </p:cNvPr>
          <p:cNvSpPr txBox="1"/>
          <p:nvPr/>
        </p:nvSpPr>
        <p:spPr>
          <a:xfrm>
            <a:off x="7048226" y="3289507"/>
            <a:ext cx="2604977" cy="241622"/>
          </a:xfrm>
          <a:prstGeom prst="rect">
            <a:avLst/>
          </a:prstGeom>
          <a:noFill/>
        </p:spPr>
        <p:txBody>
          <a:bodyPr wrap="square" lIns="0" tIns="0" rIns="0" bIns="0" rtlCol="0" anchor="ctr">
            <a:noAutofit/>
          </a:bodyPr>
          <a:lstStyle/>
          <a:p>
            <a:pPr>
              <a:lnSpc>
                <a:spcPct val="90000"/>
              </a:lnSpc>
            </a:pPr>
            <a:r>
              <a:rPr lang="nl-NL" sz="800" b="1" dirty="0">
                <a:solidFill>
                  <a:schemeClr val="bg1">
                    <a:lumMod val="65000"/>
                  </a:schemeClr>
                </a:solidFill>
              </a:rPr>
              <a:t>EU |</a:t>
            </a:r>
            <a:r>
              <a:rPr lang="en-GB" sz="800" b="1" dirty="0">
                <a:solidFill>
                  <a:srgbClr val="CAA81F"/>
                </a:solidFill>
              </a:rPr>
              <a:t> </a:t>
            </a:r>
            <a:r>
              <a:rPr lang="en-GB" sz="800" b="1" dirty="0">
                <a:solidFill>
                  <a:srgbClr val="0A5D7A"/>
                </a:solidFill>
              </a:rPr>
              <a:t>THE UNITED KINGDOM</a:t>
            </a:r>
            <a:r>
              <a:rPr lang="nl-NL" sz="800" b="1" dirty="0">
                <a:solidFill>
                  <a:srgbClr val="0A5D7A"/>
                </a:solidFill>
              </a:rPr>
              <a:t> </a:t>
            </a:r>
          </a:p>
        </p:txBody>
      </p:sp>
      <p:cxnSp>
        <p:nvCxnSpPr>
          <p:cNvPr id="6" name="Rechte verbindingslijn 5">
            <a:extLst>
              <a:ext uri="{FF2B5EF4-FFF2-40B4-BE49-F238E27FC236}">
                <a16:creationId xmlns:a16="http://schemas.microsoft.com/office/drawing/2014/main" id="{4B1FC59E-2236-408B-9C8F-BDFC6167AF27}"/>
              </a:ext>
            </a:extLst>
          </p:cNvPr>
          <p:cNvCxnSpPr/>
          <p:nvPr/>
        </p:nvCxnSpPr>
        <p:spPr>
          <a:xfrm>
            <a:off x="1162082" y="3421589"/>
            <a:ext cx="347741" cy="0"/>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sp>
        <p:nvSpPr>
          <p:cNvPr id="21" name="TextBox 5">
            <a:extLst>
              <a:ext uri="{FF2B5EF4-FFF2-40B4-BE49-F238E27FC236}">
                <a16:creationId xmlns:a16="http://schemas.microsoft.com/office/drawing/2014/main" id="{0321CBC4-344C-42EF-B996-4281FCD7FF99}"/>
              </a:ext>
            </a:extLst>
          </p:cNvPr>
          <p:cNvSpPr txBox="1"/>
          <p:nvPr/>
        </p:nvSpPr>
        <p:spPr>
          <a:xfrm>
            <a:off x="1130011" y="4711980"/>
            <a:ext cx="4596028" cy="969163"/>
          </a:xfrm>
          <a:prstGeom prst="rect">
            <a:avLst/>
          </a:prstGeom>
          <a:solidFill>
            <a:srgbClr val="881818">
              <a:alpha val="10196"/>
            </a:srgbClr>
          </a:solidFill>
        </p:spPr>
        <p:txBody>
          <a:bodyPr wrap="square" lIns="0" tIns="0" rIns="0" bIns="0" rtlCol="0" anchor="ctr">
            <a:noAutofit/>
          </a:bodyPr>
          <a:lstStyle/>
          <a:p>
            <a:pPr algn="l">
              <a:lnSpc>
                <a:spcPct val="90000"/>
              </a:lnSpc>
            </a:pPr>
            <a:endParaRPr lang="en-GB" sz="1400" b="1" dirty="0">
              <a:solidFill>
                <a:schemeClr val="accent2"/>
              </a:solidFill>
            </a:endParaRPr>
          </a:p>
        </p:txBody>
      </p:sp>
      <p:sp>
        <p:nvSpPr>
          <p:cNvPr id="24" name="Tijdelijke aanduiding voor tekst 1">
            <a:extLst>
              <a:ext uri="{FF2B5EF4-FFF2-40B4-BE49-F238E27FC236}">
                <a16:creationId xmlns:a16="http://schemas.microsoft.com/office/drawing/2014/main" id="{318B9570-31A9-469A-AEC6-99D1FE703580}"/>
              </a:ext>
            </a:extLst>
          </p:cNvPr>
          <p:cNvSpPr>
            <a:spLocks noGrp="1"/>
          </p:cNvSpPr>
          <p:nvPr>
            <p:ph type="body" sz="quarter" idx="13"/>
          </p:nvPr>
        </p:nvSpPr>
        <p:spPr/>
        <p:txBody>
          <a:bodyPr vert="horz" lIns="0" tIns="0" rIns="0" bIns="0" rtlCol="0" anchor="t">
            <a:noAutofit/>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cxnSp>
        <p:nvCxnSpPr>
          <p:cNvPr id="27" name="Rechte verbindingslijn 9">
            <a:extLst>
              <a:ext uri="{FF2B5EF4-FFF2-40B4-BE49-F238E27FC236}">
                <a16:creationId xmlns:a16="http://schemas.microsoft.com/office/drawing/2014/main" id="{2C15D5C8-599C-401A-883D-FF50E97C46F4}"/>
              </a:ext>
            </a:extLst>
          </p:cNvPr>
          <p:cNvCxnSpPr>
            <a:cxnSpLocks/>
          </p:cNvCxnSpPr>
          <p:nvPr/>
        </p:nvCxnSpPr>
        <p:spPr>
          <a:xfrm flipV="1">
            <a:off x="6095999" y="1834811"/>
            <a:ext cx="0" cy="4356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itel 1">
            <a:extLst>
              <a:ext uri="{FF2B5EF4-FFF2-40B4-BE49-F238E27FC236}">
                <a16:creationId xmlns:a16="http://schemas.microsoft.com/office/drawing/2014/main" id="{DC03C1A1-77A4-8FBD-B99B-5E0D5AE01CD1}"/>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r>
              <a:rPr lang="en-GB" sz="1200" noProof="0" dirty="0">
                <a:solidFill>
                  <a:srgbClr val="40403F"/>
                </a:solidFill>
              </a:rPr>
              <a:t>Business development</a:t>
            </a:r>
            <a:r>
              <a:rPr lang="nl-NL" sz="1200" dirty="0">
                <a:solidFill>
                  <a:srgbClr val="40403F"/>
                </a:solidFill>
              </a:rPr>
              <a:t> | </a:t>
            </a:r>
            <a:r>
              <a:rPr lang="nl-NL" sz="1200" b="0" dirty="0">
                <a:solidFill>
                  <a:srgbClr val="40403F"/>
                </a:solidFill>
              </a:rPr>
              <a:t>War in Ukraine | Summary | </a:t>
            </a:r>
            <a:r>
              <a:rPr lang="nl-NL" sz="1200" dirty="0">
                <a:solidFill>
                  <a:srgbClr val="40403F"/>
                </a:solidFill>
              </a:rPr>
              <a:t>United Kingdom </a:t>
            </a:r>
            <a:r>
              <a:rPr lang="nl-NL" sz="1200" b="0" dirty="0">
                <a:solidFill>
                  <a:srgbClr val="40403F"/>
                </a:solidFill>
              </a:rPr>
              <a:t>| Germany | France | Poland | Belgium | </a:t>
            </a:r>
            <a:r>
              <a:rPr lang="en-GB" sz="1200" b="0" dirty="0">
                <a:solidFill>
                  <a:srgbClr val="40403F"/>
                </a:solidFill>
              </a:rPr>
              <a:t>The Netherlands</a:t>
            </a:r>
            <a:endParaRPr lang="nl-NL" sz="1200" dirty="0">
              <a:solidFill>
                <a:srgbClr val="40403F"/>
              </a:solidFill>
            </a:endParaRPr>
          </a:p>
        </p:txBody>
      </p:sp>
      <p:sp>
        <p:nvSpPr>
          <p:cNvPr id="2" name="Tekstvak 6">
            <a:extLst>
              <a:ext uri="{FF2B5EF4-FFF2-40B4-BE49-F238E27FC236}">
                <a16:creationId xmlns:a16="http://schemas.microsoft.com/office/drawing/2014/main" id="{6EF9D372-81B5-F5DF-DCCB-3002456F1DC4}"/>
              </a:ext>
            </a:extLst>
          </p:cNvPr>
          <p:cNvSpPr txBox="1"/>
          <p:nvPr/>
        </p:nvSpPr>
        <p:spPr>
          <a:xfrm>
            <a:off x="571639" y="1804257"/>
            <a:ext cx="5257654" cy="629695"/>
          </a:xfrm>
          <a:prstGeom prst="rect">
            <a:avLst/>
          </a:prstGeom>
          <a:noFill/>
          <a:ln>
            <a:noFill/>
          </a:ln>
        </p:spPr>
        <p:txBody>
          <a:bodyPr wrap="square" lIns="0" tIns="0" rIns="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A4A49"/>
                </a:solidFill>
                <a:effectLst/>
                <a:uLnTx/>
                <a:uFillTx/>
                <a:latin typeface="Arial" panose="020B0604020202020204"/>
                <a:ea typeface="+mn-ea"/>
                <a:cs typeface="+mn-cs"/>
              </a:rPr>
              <a:t>Turnover outlook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4A4A49"/>
                </a:solidFill>
                <a:effectLst/>
                <a:uLnTx/>
                <a:uFillTx/>
                <a:latin typeface="Arial" pitchFamily="34" charset="0"/>
                <a:ea typeface="+mn-ea"/>
                <a:cs typeface="Arial" pitchFamily="34" charset="0"/>
              </a:rPr>
              <a:t>If you compare your turnover of Q3-22 to Q3-21, how did your turnover develop?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4A4A49"/>
                </a:solidFill>
                <a:effectLst/>
                <a:uLnTx/>
                <a:uFillTx/>
                <a:latin typeface="Arial" pitchFamily="34" charset="0"/>
                <a:ea typeface="+mn-ea"/>
                <a:cs typeface="Arial" pitchFamily="34" charset="0"/>
              </a:rPr>
              <a:t>What are your expectations for the development in Q4-22?</a:t>
            </a:r>
          </a:p>
        </p:txBody>
      </p:sp>
    </p:spTree>
    <p:extLst>
      <p:ext uri="{BB962C8B-B14F-4D97-AF65-F5344CB8AC3E}">
        <p14:creationId xmlns:p14="http://schemas.microsoft.com/office/powerpoint/2010/main" val="24536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sz="2800"/>
              <a:t>Index</a:t>
            </a:r>
          </a:p>
        </p:txBody>
      </p:sp>
      <p:pic>
        <p:nvPicPr>
          <p:cNvPr id="6" name="Picture Placeholder 5" descr="Diagram&#10;&#10;Description automatically generated with low confidence">
            <a:extLst>
              <a:ext uri="{FF2B5EF4-FFF2-40B4-BE49-F238E27FC236}">
                <a16:creationId xmlns:a16="http://schemas.microsoft.com/office/drawing/2014/main" id="{992E3B91-0BDA-5DC8-4563-976ABCA16279}"/>
              </a:ext>
            </a:extLst>
          </p:cNvPr>
          <p:cNvPicPr>
            <a:picLocks noGrp="1" noChangeAspect="1"/>
          </p:cNvPicPr>
          <p:nvPr>
            <p:ph type="pic" sz="quarter" idx="10"/>
          </p:nvPr>
        </p:nvPicPr>
        <p:blipFill>
          <a:blip r:embed="rId2">
            <a:alphaModFix amt="70000"/>
            <a:extLst>
              <a:ext uri="{28A0092B-C50C-407E-A947-70E740481C1C}">
                <a14:useLocalDpi xmlns:a14="http://schemas.microsoft.com/office/drawing/2010/main" val="0"/>
              </a:ext>
            </a:extLst>
          </a:blip>
          <a:srcRect l="25330" r="25330"/>
          <a:stretch>
            <a:fillRect/>
          </a:stretch>
        </p:blipFill>
        <p:spPr/>
      </p:pic>
      <p:graphicFrame>
        <p:nvGraphicFramePr>
          <p:cNvPr id="2" name="Tabel 1">
            <a:extLst>
              <a:ext uri="{FF2B5EF4-FFF2-40B4-BE49-F238E27FC236}">
                <a16:creationId xmlns:a16="http://schemas.microsoft.com/office/drawing/2014/main" id="{AF4C7A4C-0201-E909-956E-B791A0145BE0}"/>
              </a:ext>
            </a:extLst>
          </p:cNvPr>
          <p:cNvGraphicFramePr>
            <a:graphicFrameLocks noGrp="1"/>
          </p:cNvGraphicFramePr>
          <p:nvPr>
            <p:extLst>
              <p:ext uri="{D42A27DB-BD31-4B8C-83A1-F6EECF244321}">
                <p14:modId xmlns:p14="http://schemas.microsoft.com/office/powerpoint/2010/main" val="2745327090"/>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97BE"/>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316707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56742F-612C-6729-0EA7-7DBFEB3B9481}"/>
              </a:ext>
            </a:extLst>
          </p:cNvPr>
          <p:cNvPicPr>
            <a:picLocks noChangeAspect="1"/>
          </p:cNvPicPr>
          <p:nvPr/>
        </p:nvPicPr>
        <p:blipFill rotWithShape="1">
          <a:blip r:embed="rId3"/>
          <a:srcRect l="28647" t="14979" r="15664" b="396"/>
          <a:stretch/>
        </p:blipFill>
        <p:spPr>
          <a:xfrm>
            <a:off x="3323921" y="674000"/>
            <a:ext cx="5880050" cy="5956814"/>
          </a:xfrm>
          <a:prstGeom prst="rect">
            <a:avLst/>
          </a:prstGeom>
        </p:spPr>
      </p:pic>
      <p:sp>
        <p:nvSpPr>
          <p:cNvPr id="2" name="Slide Number Placeholder 1" hidden="1">
            <a:extLst>
              <a:ext uri="{FF2B5EF4-FFF2-40B4-BE49-F238E27FC236}">
                <a16:creationId xmlns:a16="http://schemas.microsoft.com/office/drawing/2014/main" id="{748875BD-BB07-4FEA-BCAF-31D45131488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AD0FE45-509C-4BDF-9EDE-64426F8DF3D2}" type="slidenum">
              <a:rPr kumimoji="0" lang="nl-NL" sz="800" b="1" i="0" u="none" strike="noStrike" kern="1200" cap="none" spc="0" normalizeH="0" baseline="0" noProof="0" smtClean="0">
                <a:ln>
                  <a:noFill/>
                </a:ln>
                <a:solidFill>
                  <a:srgbClr val="757F7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17</a:t>
            </a:fld>
            <a:endParaRPr kumimoji="0" lang="nl-NL" sz="800" b="1" i="0" u="none" strike="noStrike" kern="1200" cap="none" spc="0" normalizeH="0" baseline="0" noProof="0">
              <a:ln>
                <a:noFill/>
              </a:ln>
              <a:solidFill>
                <a:srgbClr val="757F7F"/>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B16253BE-E71C-4CC9-866D-E3BB85079FDF}"/>
              </a:ext>
            </a:extLst>
          </p:cNvPr>
          <p:cNvSpPr>
            <a:spLocks noGrp="1"/>
          </p:cNvSpPr>
          <p:nvPr>
            <p:ph type="body" sz="quarter" idx="13"/>
          </p:nvPr>
        </p:nvSpPr>
        <p:spPr/>
        <p:txBody>
          <a:bodyPr/>
          <a:lstStyle/>
          <a:p>
            <a:r>
              <a:rPr lang="en-GB"/>
              <a:t>Installation of smart products increased the most in the United Kingdom and Germany, while it decreased in Poland</a:t>
            </a:r>
          </a:p>
        </p:txBody>
      </p:sp>
      <p:sp>
        <p:nvSpPr>
          <p:cNvPr id="28" name="TextBox 27">
            <a:extLst>
              <a:ext uri="{FF2B5EF4-FFF2-40B4-BE49-F238E27FC236}">
                <a16:creationId xmlns:a16="http://schemas.microsoft.com/office/drawing/2014/main" id="{E03DFC29-0A87-40C1-B001-4C5BABD1D085}"/>
              </a:ext>
            </a:extLst>
          </p:cNvPr>
          <p:cNvSpPr txBox="1"/>
          <p:nvPr/>
        </p:nvSpPr>
        <p:spPr>
          <a:xfrm>
            <a:off x="382099" y="1482593"/>
            <a:ext cx="8270487"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A5D7A"/>
                </a:solidFill>
                <a:effectLst/>
                <a:uLnTx/>
                <a:uFillTx/>
                <a:latin typeface="Arial" panose="020B0604020202020204"/>
                <a:ea typeface="+mn-ea"/>
                <a:cs typeface="+mn-cs"/>
              </a:rPr>
              <a:t>Average %</a:t>
            </a:r>
            <a:r>
              <a:rPr kumimoji="0" lang="en-GB" sz="1200" i="0" u="none" strike="noStrike" kern="1200" cap="none" spc="0" normalizeH="0" baseline="0" noProof="0">
                <a:ln>
                  <a:noFill/>
                </a:ln>
                <a:solidFill>
                  <a:srgbClr val="0A5D7A"/>
                </a:solidFill>
                <a:effectLst/>
                <a:uLnTx/>
                <a:uFillTx/>
                <a:latin typeface="Arial" panose="020B0604020202020204"/>
                <a:ea typeface="+mn-ea"/>
                <a:cs typeface="+mn-cs"/>
              </a:rPr>
              <a:t> </a:t>
            </a:r>
            <a:r>
              <a:rPr kumimoji="0" lang="en-GB" sz="1200" b="1" i="0" u="none" strike="noStrike" kern="1200" cap="none" spc="0" normalizeH="0" baseline="0" noProof="0">
                <a:ln>
                  <a:noFill/>
                </a:ln>
                <a:solidFill>
                  <a:srgbClr val="0A5D7A"/>
                </a:solidFill>
                <a:effectLst/>
                <a:uLnTx/>
                <a:uFillTx/>
                <a:latin typeface="Arial" panose="020B0604020202020204"/>
                <a:ea typeface="+mn-ea"/>
                <a:cs typeface="+mn-cs"/>
              </a:rPr>
              <a:t>of companies </a:t>
            </a:r>
            <a:r>
              <a:rPr kumimoji="0" lang="en-GB" sz="1200" i="0" u="none" strike="noStrike" kern="1200" cap="none" spc="0" normalizeH="0" baseline="0" noProof="0">
                <a:ln>
                  <a:noFill/>
                </a:ln>
                <a:solidFill>
                  <a:srgbClr val="0A5D7A"/>
                </a:solidFill>
                <a:effectLst/>
                <a:uLnTx/>
                <a:uFillTx/>
                <a:latin typeface="Arial" panose="020B0604020202020204"/>
                <a:ea typeface="+mn-ea"/>
                <a:cs typeface="+mn-cs"/>
              </a:rPr>
              <a:t>involved in </a:t>
            </a:r>
            <a:r>
              <a:rPr kumimoji="0" lang="en-GB" sz="1200" b="1" i="0" u="none" strike="noStrike" kern="1200" cap="none" spc="0" normalizeH="0" baseline="0" noProof="0">
                <a:ln>
                  <a:noFill/>
                </a:ln>
                <a:solidFill>
                  <a:srgbClr val="0A5D7A"/>
                </a:solidFill>
                <a:effectLst/>
                <a:uLnTx/>
                <a:uFillTx/>
                <a:latin typeface="Arial" panose="020B0604020202020204"/>
                <a:ea typeface="+mn-ea"/>
                <a:cs typeface="+mn-cs"/>
              </a:rPr>
              <a:t>installation of smart building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rgbClr val="0A5D7A"/>
                </a:solidFill>
                <a:effectLst/>
                <a:uLnTx/>
                <a:uFillTx/>
                <a:latin typeface="Arial" panose="020B0604020202020204"/>
                <a:ea typeface="+mn-ea"/>
                <a:cs typeface="+mn-cs"/>
              </a:rPr>
              <a:t>(products that are </a:t>
            </a:r>
            <a:r>
              <a:rPr kumimoji="0" lang="en-US" sz="1000" i="0" u="none" strike="noStrike" kern="1200" cap="none" spc="0" normalizeH="0" baseline="0" noProof="0">
                <a:ln>
                  <a:noFill/>
                </a:ln>
                <a:solidFill>
                  <a:srgbClr val="0A5D7A"/>
                </a:solidFill>
                <a:effectLst/>
                <a:uLnTx/>
                <a:uFillTx/>
                <a:latin typeface="Arial" panose="020B0604020202020204"/>
                <a:ea typeface="+mn-ea"/>
                <a:cs typeface="+mn-cs"/>
              </a:rPr>
              <a:t>connected to the internet and can communicate with other products in the system, or can be controlled via Internet or apps</a:t>
            </a:r>
            <a:r>
              <a:rPr kumimoji="0" lang="en-GB" sz="1000" i="0" u="none" strike="noStrike" kern="1200" cap="none" spc="0" normalizeH="0" baseline="0" noProof="0">
                <a:ln>
                  <a:noFill/>
                </a:ln>
                <a:solidFill>
                  <a:srgbClr val="0A5D7A"/>
                </a:solidFill>
                <a:effectLst/>
                <a:uLnTx/>
                <a:uFillTx/>
                <a:latin typeface="Arial" panose="020B0604020202020204"/>
                <a:ea typeface="+mn-ea"/>
                <a:cs typeface="+mn-cs"/>
              </a:rPr>
              <a:t>)</a:t>
            </a:r>
          </a:p>
        </p:txBody>
      </p:sp>
      <p:sp>
        <p:nvSpPr>
          <p:cNvPr id="31" name="Tekstvak 88">
            <a:extLst>
              <a:ext uri="{FF2B5EF4-FFF2-40B4-BE49-F238E27FC236}">
                <a16:creationId xmlns:a16="http://schemas.microsoft.com/office/drawing/2014/main" id="{85DB51A5-A32F-47DA-B72B-995B7F7F494C}"/>
              </a:ext>
            </a:extLst>
          </p:cNvPr>
          <p:cNvSpPr txBox="1"/>
          <p:nvPr/>
        </p:nvSpPr>
        <p:spPr>
          <a:xfrm>
            <a:off x="7314782" y="2226197"/>
            <a:ext cx="2208935"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a:solidFill>
                  <a:srgbClr val="5497BE"/>
                </a:solidFill>
                <a:latin typeface="Arial" panose="020B0604020202020204"/>
              </a:rPr>
              <a:t>The Netherlands</a:t>
            </a:r>
            <a:br>
              <a:rPr kumimoji="0" lang="en-GB" sz="1400" b="1" i="0" u="none" strike="noStrike" kern="1200" cap="none" spc="0" normalizeH="0" baseline="0" noProof="0">
                <a:ln>
                  <a:noFill/>
                </a:ln>
                <a:solidFill>
                  <a:srgbClr val="0A5D7A"/>
                </a:solidFill>
                <a:effectLst/>
                <a:uLnTx/>
                <a:uFillTx/>
                <a:latin typeface="Arial" panose="020B0604020202020204"/>
                <a:ea typeface="+mn-ea"/>
                <a:cs typeface="+mn-cs"/>
              </a:rPr>
            </a:br>
            <a:r>
              <a:rPr lang="en-GB" sz="1200">
                <a:solidFill>
                  <a:srgbClr val="5497BE"/>
                </a:solidFill>
                <a:latin typeface="Arial" panose="020B0604020202020204"/>
              </a:rPr>
              <a:t>2022: </a:t>
            </a:r>
            <a:r>
              <a:rPr lang="nl-NL" sz="1200">
                <a:solidFill>
                  <a:srgbClr val="5497BE"/>
                </a:solidFill>
                <a:latin typeface="Arial" panose="020B0604020202020204"/>
              </a:rPr>
              <a:t>51</a:t>
            </a:r>
            <a:r>
              <a:rPr lang="en-GB" sz="1200">
                <a:solidFill>
                  <a:srgbClr val="5497BE"/>
                </a:solidFill>
                <a:latin typeface="Arial" panose="020B0604020202020204"/>
              </a:rPr>
              <a:t>%</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a:solidFill>
                  <a:srgbClr val="B1CDD6"/>
                </a:solidFill>
                <a:latin typeface="Arial" panose="020B0604020202020204"/>
              </a:rPr>
              <a:t>2019: </a:t>
            </a:r>
            <a:r>
              <a:rPr lang="nl-NL" sz="1200">
                <a:solidFill>
                  <a:srgbClr val="B1CDD6"/>
                </a:solidFill>
                <a:latin typeface="Arial" panose="020B0604020202020204"/>
              </a:rPr>
              <a:t>56</a:t>
            </a:r>
            <a:r>
              <a:rPr lang="en-GB" sz="1200">
                <a:solidFill>
                  <a:srgbClr val="B1CDD6"/>
                </a:solidFill>
                <a:latin typeface="Arial" panose="020B060402020202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32" name="Rechte verbindingslijn 40">
            <a:extLst>
              <a:ext uri="{FF2B5EF4-FFF2-40B4-BE49-F238E27FC236}">
                <a16:creationId xmlns:a16="http://schemas.microsoft.com/office/drawing/2014/main" id="{581D8F7B-0BD4-4E7B-A8FE-D7479167CD9B}"/>
              </a:ext>
            </a:extLst>
          </p:cNvPr>
          <p:cNvCxnSpPr>
            <a:cxnSpLocks/>
          </p:cNvCxnSpPr>
          <p:nvPr/>
        </p:nvCxnSpPr>
        <p:spPr>
          <a:xfrm>
            <a:off x="6126832" y="2457186"/>
            <a:ext cx="1059485" cy="0"/>
          </a:xfrm>
          <a:prstGeom prst="line">
            <a:avLst/>
          </a:prstGeom>
          <a:ln w="22225">
            <a:solidFill>
              <a:srgbClr val="5497BE"/>
            </a:solidFill>
            <a:headEnd type="none" w="lg" len="lg"/>
            <a:tailEnd type="oval" w="lg" len="lg"/>
          </a:ln>
        </p:spPr>
        <p:style>
          <a:lnRef idx="1">
            <a:schemeClr val="accent4"/>
          </a:lnRef>
          <a:fillRef idx="0">
            <a:schemeClr val="accent4"/>
          </a:fillRef>
          <a:effectRef idx="0">
            <a:schemeClr val="accent4"/>
          </a:effectRef>
          <a:fontRef idx="minor">
            <a:schemeClr val="tx1"/>
          </a:fontRef>
        </p:style>
      </p:cxnSp>
      <p:sp>
        <p:nvSpPr>
          <p:cNvPr id="33" name="Tekstvak 10">
            <a:extLst>
              <a:ext uri="{FF2B5EF4-FFF2-40B4-BE49-F238E27FC236}">
                <a16:creationId xmlns:a16="http://schemas.microsoft.com/office/drawing/2014/main" id="{B9487414-90FD-465D-97A3-6592515D1418}"/>
              </a:ext>
            </a:extLst>
          </p:cNvPr>
          <p:cNvSpPr txBox="1"/>
          <p:nvPr/>
        </p:nvSpPr>
        <p:spPr>
          <a:xfrm rot="977494">
            <a:off x="3642174" y="2025628"/>
            <a:ext cx="969452" cy="230832"/>
          </a:xfrm>
          <a:prstGeom prst="rect">
            <a:avLst/>
          </a:prstGeom>
          <a:solidFill>
            <a:srgbClr val="D4E5EF"/>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A4A49"/>
                </a:solidFill>
                <a:effectLst/>
                <a:uLnTx/>
                <a:uFillTx/>
                <a:latin typeface="Arial" panose="020B0604020202020204"/>
                <a:ea typeface="+mn-ea"/>
                <a:cs typeface="+mn-cs"/>
              </a:rPr>
              <a:t>HIGHEST</a:t>
            </a:r>
            <a:endParaRPr kumimoji="0" lang="en-GB" sz="1050" b="1" i="0" u="none" strike="noStrike" kern="1200" cap="none" spc="0" normalizeH="0" baseline="0" noProof="0">
              <a:ln>
                <a:noFill/>
              </a:ln>
              <a:solidFill>
                <a:srgbClr val="4A4A49"/>
              </a:solidFill>
              <a:effectLst/>
              <a:uLnTx/>
              <a:uFillTx/>
              <a:latin typeface="Arial" panose="020B0604020202020204"/>
              <a:ea typeface="+mn-ea"/>
              <a:cs typeface="+mn-cs"/>
            </a:endParaRPr>
          </a:p>
        </p:txBody>
      </p:sp>
      <p:cxnSp>
        <p:nvCxnSpPr>
          <p:cNvPr id="34" name="Rechte verbindingslijn 40">
            <a:extLst>
              <a:ext uri="{FF2B5EF4-FFF2-40B4-BE49-F238E27FC236}">
                <a16:creationId xmlns:a16="http://schemas.microsoft.com/office/drawing/2014/main" id="{4923F7E9-3105-4EDF-811D-F146EE178CCB}"/>
              </a:ext>
            </a:extLst>
          </p:cNvPr>
          <p:cNvCxnSpPr>
            <a:cxnSpLocks/>
          </p:cNvCxnSpPr>
          <p:nvPr/>
        </p:nvCxnSpPr>
        <p:spPr>
          <a:xfrm flipV="1">
            <a:off x="6126832" y="2450108"/>
            <a:ext cx="0" cy="1136143"/>
          </a:xfrm>
          <a:prstGeom prst="line">
            <a:avLst/>
          </a:prstGeom>
          <a:ln w="22225">
            <a:solidFill>
              <a:srgbClr val="5497BE"/>
            </a:solidFill>
            <a:headEnd type="none" w="lg" len="lg"/>
            <a:tailEnd type="none" w="lg" len="lg"/>
          </a:ln>
        </p:spPr>
        <p:style>
          <a:lnRef idx="1">
            <a:schemeClr val="accent4"/>
          </a:lnRef>
          <a:fillRef idx="0">
            <a:schemeClr val="accent4"/>
          </a:fillRef>
          <a:effectRef idx="0">
            <a:schemeClr val="accent4"/>
          </a:effectRef>
          <a:fontRef idx="minor">
            <a:schemeClr val="tx1"/>
          </a:fontRef>
        </p:style>
      </p:cxnSp>
      <p:sp>
        <p:nvSpPr>
          <p:cNvPr id="35" name="Tekstvak 71">
            <a:extLst>
              <a:ext uri="{FF2B5EF4-FFF2-40B4-BE49-F238E27FC236}">
                <a16:creationId xmlns:a16="http://schemas.microsoft.com/office/drawing/2014/main" id="{856EA7F9-58B8-4772-BF3F-93A3D8320457}"/>
              </a:ext>
            </a:extLst>
          </p:cNvPr>
          <p:cNvSpPr txBox="1"/>
          <p:nvPr/>
        </p:nvSpPr>
        <p:spPr>
          <a:xfrm>
            <a:off x="9349981" y="3445398"/>
            <a:ext cx="2451722"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97C9B"/>
                </a:solidFill>
                <a:effectLst/>
                <a:uLnTx/>
                <a:uFillTx/>
                <a:latin typeface="Arial" panose="020B0604020202020204"/>
                <a:ea typeface="+mn-ea"/>
                <a:cs typeface="+mn-cs"/>
              </a:rPr>
              <a:t>Poland</a:t>
            </a:r>
            <a:br>
              <a:rPr kumimoji="0" lang="en-GB" sz="1200" b="1" i="0" u="none" strike="noStrike" kern="1200" cap="none" spc="0" normalizeH="0" baseline="0" noProof="0">
                <a:ln>
                  <a:noFill/>
                </a:ln>
                <a:solidFill>
                  <a:srgbClr val="497C9B"/>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97C9B"/>
                </a:solidFill>
                <a:effectLst/>
                <a:uLnTx/>
                <a:uFillTx/>
                <a:latin typeface="Arial" panose="020B0604020202020204"/>
                <a:ea typeface="+mn-ea"/>
                <a:cs typeface="+mn-cs"/>
              </a:rPr>
              <a:t>2022: </a:t>
            </a:r>
            <a:r>
              <a:rPr lang="hr-HR" sz="1200">
                <a:solidFill>
                  <a:srgbClr val="497C9B"/>
                </a:solidFill>
                <a:latin typeface="Arial" panose="020B0604020202020204"/>
              </a:rPr>
              <a:t>56</a:t>
            </a:r>
            <a:r>
              <a:rPr kumimoji="0" lang="en-GB" sz="1200" b="0" i="0" u="none" strike="noStrike" kern="1200" cap="none" spc="0" normalizeH="0" baseline="0" noProof="0">
                <a:ln>
                  <a:noFill/>
                </a:ln>
                <a:solidFill>
                  <a:srgbClr val="497C9B"/>
                </a:solidFill>
                <a:effectLst/>
                <a:uLnTx/>
                <a:uFillTx/>
                <a:latin typeface="Arial" panose="020B060402020202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a:solidFill>
                  <a:srgbClr val="B1CDD6"/>
                </a:solidFill>
                <a:latin typeface="Arial" panose="020B0604020202020204"/>
              </a:rPr>
              <a:t>2019: </a:t>
            </a:r>
            <a:r>
              <a:rPr lang="hr-HR" sz="1200">
                <a:solidFill>
                  <a:srgbClr val="B1CDD6"/>
                </a:solidFill>
                <a:latin typeface="Arial" panose="020B0604020202020204"/>
              </a:rPr>
              <a:t>6</a:t>
            </a:r>
            <a:r>
              <a:rPr lang="nl-NL" sz="1200">
                <a:solidFill>
                  <a:srgbClr val="B1CDD6"/>
                </a:solidFill>
                <a:latin typeface="Arial" panose="020B0604020202020204"/>
              </a:rPr>
              <a:t>2</a:t>
            </a:r>
            <a:r>
              <a:rPr lang="en-GB" sz="1200">
                <a:solidFill>
                  <a:srgbClr val="B1CDD6"/>
                </a:solidFill>
                <a:latin typeface="Arial" panose="020B0604020202020204"/>
              </a:rPr>
              <a:t>%</a:t>
            </a:r>
            <a:endParaRPr kumimoji="0" lang="en-GB" sz="1200" b="0" i="0" u="none" strike="noStrike" kern="1200" cap="none" spc="0" normalizeH="0" baseline="0" noProof="0">
              <a:ln>
                <a:noFill/>
              </a:ln>
              <a:solidFill>
                <a:srgbClr val="B1CDD6"/>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A5D7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36" name="Rechte verbindingslijn 40">
            <a:extLst>
              <a:ext uri="{FF2B5EF4-FFF2-40B4-BE49-F238E27FC236}">
                <a16:creationId xmlns:a16="http://schemas.microsoft.com/office/drawing/2014/main" id="{82257CB1-09DC-4EF5-99F4-E377B1FCB2B6}"/>
              </a:ext>
            </a:extLst>
          </p:cNvPr>
          <p:cNvCxnSpPr>
            <a:cxnSpLocks/>
          </p:cNvCxnSpPr>
          <p:nvPr/>
        </p:nvCxnSpPr>
        <p:spPr>
          <a:xfrm>
            <a:off x="7709836" y="3740119"/>
            <a:ext cx="1387326" cy="0"/>
          </a:xfrm>
          <a:prstGeom prst="line">
            <a:avLst/>
          </a:prstGeom>
          <a:ln w="22225">
            <a:solidFill>
              <a:srgbClr val="497C9B"/>
            </a:solidFill>
            <a:headEnd type="none" w="lg" len="lg"/>
            <a:tailEnd type="oval" w="lg" len="lg"/>
          </a:ln>
        </p:spPr>
        <p:style>
          <a:lnRef idx="1">
            <a:schemeClr val="accent4"/>
          </a:lnRef>
          <a:fillRef idx="0">
            <a:schemeClr val="accent4"/>
          </a:fillRef>
          <a:effectRef idx="0">
            <a:schemeClr val="accent4"/>
          </a:effectRef>
          <a:fontRef idx="minor">
            <a:schemeClr val="tx1"/>
          </a:fontRef>
        </p:style>
      </p:cxnSp>
      <p:sp>
        <p:nvSpPr>
          <p:cNvPr id="37" name="Tekstvak 86">
            <a:extLst>
              <a:ext uri="{FF2B5EF4-FFF2-40B4-BE49-F238E27FC236}">
                <a16:creationId xmlns:a16="http://schemas.microsoft.com/office/drawing/2014/main" id="{1DF496E6-8B71-486F-A4F2-0CA8C4D60BB0}"/>
              </a:ext>
            </a:extLst>
          </p:cNvPr>
          <p:cNvSpPr txBox="1"/>
          <p:nvPr/>
        </p:nvSpPr>
        <p:spPr>
          <a:xfrm>
            <a:off x="8470508" y="4937540"/>
            <a:ext cx="2654311" cy="8925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a:solidFill>
                  <a:srgbClr val="497C9B"/>
                </a:solidFill>
                <a:latin typeface="Arial" panose="020B0604020202020204"/>
              </a:rPr>
              <a:t>Germany</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a:solidFill>
                  <a:srgbClr val="497C9B"/>
                </a:solidFill>
                <a:latin typeface="Arial" panose="020B0604020202020204"/>
              </a:rPr>
              <a:t>2022: </a:t>
            </a:r>
            <a:r>
              <a:rPr lang="hr-HR" sz="1200">
                <a:solidFill>
                  <a:srgbClr val="497C9B"/>
                </a:solidFill>
                <a:latin typeface="Arial" panose="020B0604020202020204"/>
              </a:rPr>
              <a:t>62</a:t>
            </a:r>
            <a:r>
              <a:rPr lang="en-GB" sz="1200">
                <a:solidFill>
                  <a:srgbClr val="497C9B"/>
                </a:solidFill>
                <a:latin typeface="Arial" panose="020B0604020202020204"/>
              </a:rPr>
              <a:t>%</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a:solidFill>
                  <a:srgbClr val="B1CDD6"/>
                </a:solidFill>
                <a:latin typeface="Arial" panose="020B0604020202020204"/>
              </a:rPr>
              <a:t>2019: </a:t>
            </a:r>
            <a:r>
              <a:rPr lang="nl-NL" sz="1200">
                <a:solidFill>
                  <a:srgbClr val="B1CDD6"/>
                </a:solidFill>
                <a:latin typeface="Arial" panose="020B0604020202020204"/>
              </a:rPr>
              <a:t>53</a:t>
            </a:r>
            <a:r>
              <a:rPr lang="en-GB" sz="1200">
                <a:solidFill>
                  <a:srgbClr val="B1CDD6"/>
                </a:solidFill>
                <a:latin typeface="Arial" panose="020B0604020202020204"/>
              </a:rPr>
              <a:t>%</a:t>
            </a:r>
            <a:endParaRPr kumimoji="0" lang="en-GB" sz="1200" b="0" i="0" u="none" strike="noStrike" kern="1200" cap="none" spc="0" normalizeH="0" baseline="0" noProof="0">
              <a:ln>
                <a:noFill/>
              </a:ln>
              <a:solidFill>
                <a:srgbClr val="B1CDD6"/>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38" name="Rechte verbindingslijn 40">
            <a:extLst>
              <a:ext uri="{FF2B5EF4-FFF2-40B4-BE49-F238E27FC236}">
                <a16:creationId xmlns:a16="http://schemas.microsoft.com/office/drawing/2014/main" id="{DC0CFCFD-C8E4-4C7D-8192-B2272C88E8D0}"/>
              </a:ext>
            </a:extLst>
          </p:cNvPr>
          <p:cNvCxnSpPr>
            <a:cxnSpLocks/>
          </p:cNvCxnSpPr>
          <p:nvPr/>
        </p:nvCxnSpPr>
        <p:spPr>
          <a:xfrm>
            <a:off x="6506233" y="5224948"/>
            <a:ext cx="1833762" cy="0"/>
          </a:xfrm>
          <a:prstGeom prst="line">
            <a:avLst/>
          </a:prstGeom>
          <a:ln w="22225">
            <a:solidFill>
              <a:srgbClr val="497C9B"/>
            </a:solidFill>
            <a:headEnd type="none" w="lg" len="lg"/>
            <a:tailEnd type="oval" w="lg" len="lg"/>
          </a:ln>
        </p:spPr>
        <p:style>
          <a:lnRef idx="1">
            <a:schemeClr val="accent4"/>
          </a:lnRef>
          <a:fillRef idx="0">
            <a:schemeClr val="accent4"/>
          </a:fillRef>
          <a:effectRef idx="0">
            <a:schemeClr val="accent4"/>
          </a:effectRef>
          <a:fontRef idx="minor">
            <a:schemeClr val="tx1"/>
          </a:fontRef>
        </p:style>
      </p:cxnSp>
      <p:cxnSp>
        <p:nvCxnSpPr>
          <p:cNvPr id="39" name="Rechte verbindingslijn 40">
            <a:extLst>
              <a:ext uri="{FF2B5EF4-FFF2-40B4-BE49-F238E27FC236}">
                <a16:creationId xmlns:a16="http://schemas.microsoft.com/office/drawing/2014/main" id="{194241D4-E33D-4838-860E-2B5BD76B1164}"/>
              </a:ext>
            </a:extLst>
          </p:cNvPr>
          <p:cNvCxnSpPr>
            <a:cxnSpLocks/>
          </p:cNvCxnSpPr>
          <p:nvPr/>
        </p:nvCxnSpPr>
        <p:spPr>
          <a:xfrm flipV="1">
            <a:off x="6506233" y="4273021"/>
            <a:ext cx="0" cy="951927"/>
          </a:xfrm>
          <a:prstGeom prst="line">
            <a:avLst/>
          </a:prstGeom>
          <a:ln w="22225">
            <a:solidFill>
              <a:srgbClr val="497C9B"/>
            </a:solidFill>
            <a:headEnd type="none" w="lg" len="lg"/>
            <a:tailEnd type="none" w="lg" len="lg"/>
          </a:ln>
        </p:spPr>
        <p:style>
          <a:lnRef idx="1">
            <a:schemeClr val="accent4"/>
          </a:lnRef>
          <a:fillRef idx="0">
            <a:schemeClr val="accent4"/>
          </a:fillRef>
          <a:effectRef idx="0">
            <a:schemeClr val="accent4"/>
          </a:effectRef>
          <a:fontRef idx="minor">
            <a:schemeClr val="tx1"/>
          </a:fontRef>
        </p:style>
      </p:cxnSp>
      <p:sp>
        <p:nvSpPr>
          <p:cNvPr id="42" name="Tekstvak 82">
            <a:extLst>
              <a:ext uri="{FF2B5EF4-FFF2-40B4-BE49-F238E27FC236}">
                <a16:creationId xmlns:a16="http://schemas.microsoft.com/office/drawing/2014/main" id="{02990D55-4DDF-44B3-B35B-3793AD5A7FE8}"/>
              </a:ext>
            </a:extLst>
          </p:cNvPr>
          <p:cNvSpPr txBox="1"/>
          <p:nvPr/>
        </p:nvSpPr>
        <p:spPr>
          <a:xfrm>
            <a:off x="1400282" y="4487347"/>
            <a:ext cx="2451725"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497BE"/>
                </a:solidFill>
                <a:effectLst/>
                <a:uLnTx/>
                <a:uFillTx/>
                <a:latin typeface="Arial" panose="020B0604020202020204"/>
                <a:ea typeface="+mn-ea"/>
                <a:cs typeface="+mn-cs"/>
              </a:rPr>
              <a:t>France</a:t>
            </a:r>
            <a:br>
              <a:rPr kumimoji="0" lang="en-GB" sz="1200" b="1" i="0" u="none" strike="noStrike" kern="1200" cap="none" spc="0" normalizeH="0" baseline="0" noProof="0">
                <a:ln>
                  <a:noFill/>
                </a:ln>
                <a:solidFill>
                  <a:srgbClr val="5497BE"/>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5497BE"/>
                </a:solidFill>
                <a:effectLst/>
                <a:uLnTx/>
                <a:uFillTx/>
                <a:latin typeface="Arial" panose="020B0604020202020204"/>
                <a:ea typeface="+mn-ea"/>
                <a:cs typeface="+mn-cs"/>
              </a:rPr>
              <a:t>2022: </a:t>
            </a:r>
            <a:r>
              <a:rPr lang="hr-HR" sz="1200">
                <a:solidFill>
                  <a:srgbClr val="5497BE"/>
                </a:solidFill>
                <a:latin typeface="Arial" panose="020B0604020202020204"/>
              </a:rPr>
              <a:t>49</a:t>
            </a:r>
            <a:r>
              <a:rPr kumimoji="0" lang="en-GB" sz="1200" b="0" i="0" u="none" strike="noStrike" kern="1200" cap="none" spc="0" normalizeH="0" baseline="0" noProof="0">
                <a:ln>
                  <a:noFill/>
                </a:ln>
                <a:solidFill>
                  <a:srgbClr val="5497BE"/>
                </a:solidFill>
                <a:effectLst/>
                <a:uLnTx/>
                <a:uFillTx/>
                <a:latin typeface="Arial" panose="020B060402020202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rgbClr val="B1CDD6"/>
                </a:solidFill>
                <a:latin typeface="Arial" panose="020B0604020202020204"/>
              </a:rPr>
              <a:t>2019: </a:t>
            </a:r>
            <a:r>
              <a:rPr lang="hr-HR" sz="1200">
                <a:solidFill>
                  <a:srgbClr val="B1CDD6"/>
                </a:solidFill>
                <a:latin typeface="Arial" panose="020B0604020202020204"/>
              </a:rPr>
              <a:t>4</a:t>
            </a:r>
            <a:r>
              <a:rPr lang="nl-NL" sz="1200">
                <a:solidFill>
                  <a:srgbClr val="B1CDD6"/>
                </a:solidFill>
                <a:latin typeface="Arial" panose="020B0604020202020204"/>
              </a:rPr>
              <a:t>8</a:t>
            </a:r>
            <a:r>
              <a:rPr lang="en-GB" sz="1200">
                <a:solidFill>
                  <a:srgbClr val="B1CDD6"/>
                </a:solidFill>
                <a:latin typeface="Arial" panose="020B0604020202020204"/>
              </a:rPr>
              <a:t>%</a:t>
            </a:r>
            <a:endParaRPr kumimoji="0" lang="en-GB" sz="1200" b="0" i="0" u="none" strike="noStrike" kern="1200" cap="none" spc="0" normalizeH="0" baseline="0" noProof="0">
              <a:ln>
                <a:noFill/>
              </a:ln>
              <a:solidFill>
                <a:srgbClr val="B1CDD6"/>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A5D7A"/>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43" name="Rechte verbindingslijn 40">
            <a:extLst>
              <a:ext uri="{FF2B5EF4-FFF2-40B4-BE49-F238E27FC236}">
                <a16:creationId xmlns:a16="http://schemas.microsoft.com/office/drawing/2014/main" id="{49E5836B-2BE3-4CB1-B36B-EF6A4E7FDB4F}"/>
              </a:ext>
            </a:extLst>
          </p:cNvPr>
          <p:cNvCxnSpPr>
            <a:cxnSpLocks/>
          </p:cNvCxnSpPr>
          <p:nvPr/>
        </p:nvCxnSpPr>
        <p:spPr>
          <a:xfrm>
            <a:off x="4041140" y="4748985"/>
            <a:ext cx="1039864" cy="0"/>
          </a:xfrm>
          <a:prstGeom prst="line">
            <a:avLst/>
          </a:prstGeom>
          <a:ln w="22225">
            <a:solidFill>
              <a:srgbClr val="5497BE"/>
            </a:solidFill>
            <a:headEnd type="oval" w="lg" len="lg"/>
          </a:ln>
        </p:spPr>
        <p:style>
          <a:lnRef idx="1">
            <a:schemeClr val="accent4"/>
          </a:lnRef>
          <a:fillRef idx="0">
            <a:schemeClr val="accent4"/>
          </a:fillRef>
          <a:effectRef idx="0">
            <a:schemeClr val="accent4"/>
          </a:effectRef>
          <a:fontRef idx="minor">
            <a:schemeClr val="tx1"/>
          </a:fontRef>
        </p:style>
      </p:cxnSp>
      <p:sp>
        <p:nvSpPr>
          <p:cNvPr id="44" name="Tekstvak 92">
            <a:extLst>
              <a:ext uri="{FF2B5EF4-FFF2-40B4-BE49-F238E27FC236}">
                <a16:creationId xmlns:a16="http://schemas.microsoft.com/office/drawing/2014/main" id="{424BFD6E-BC99-4206-A067-5EA35D8B2277}"/>
              </a:ext>
            </a:extLst>
          </p:cNvPr>
          <p:cNvSpPr txBox="1"/>
          <p:nvPr/>
        </p:nvSpPr>
        <p:spPr>
          <a:xfrm>
            <a:off x="-22033" y="2264420"/>
            <a:ext cx="4107578" cy="8925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A5D7A"/>
                </a:solidFill>
                <a:effectLst/>
                <a:uLnTx/>
                <a:uFillTx/>
                <a:latin typeface="Arial" panose="020B0604020202020204"/>
                <a:ea typeface="+mn-ea"/>
                <a:cs typeface="+mn-cs"/>
              </a:rPr>
              <a:t>The United Kingdom</a:t>
            </a:r>
            <a:br>
              <a:rPr kumimoji="0" lang="en-GB" sz="1200" b="1" i="0" u="none" strike="noStrike" kern="1200" cap="none" spc="0" normalizeH="0" baseline="0" noProof="0">
                <a:ln>
                  <a:noFill/>
                </a:ln>
                <a:solidFill>
                  <a:srgbClr val="0A5D7A"/>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0A5D7A"/>
                </a:solidFill>
                <a:effectLst/>
                <a:uLnTx/>
                <a:uFillTx/>
                <a:latin typeface="Arial" panose="020B0604020202020204"/>
                <a:ea typeface="+mn-ea"/>
                <a:cs typeface="+mn-cs"/>
              </a:rPr>
              <a:t> 2022: 7</a:t>
            </a:r>
            <a:r>
              <a:rPr kumimoji="0" lang="hr-HR" sz="1200" b="0" i="0" u="none" strike="noStrike" kern="1200" cap="none" spc="0" normalizeH="0" baseline="0" noProof="0">
                <a:ln>
                  <a:noFill/>
                </a:ln>
                <a:solidFill>
                  <a:srgbClr val="0A5D7A"/>
                </a:solidFill>
                <a:effectLst/>
                <a:uLnTx/>
                <a:uFillTx/>
                <a:latin typeface="Arial" panose="020B0604020202020204"/>
                <a:ea typeface="+mn-ea"/>
                <a:cs typeface="+mn-cs"/>
              </a:rPr>
              <a:t>7</a:t>
            </a:r>
            <a:r>
              <a:rPr kumimoji="0" lang="en-GB" sz="1200" b="0" i="0" u="none" strike="noStrike" kern="1200" cap="none" spc="0" normalizeH="0" baseline="0" noProof="0">
                <a:ln>
                  <a:noFill/>
                </a:ln>
                <a:solidFill>
                  <a:srgbClr val="0A5D7A"/>
                </a:solidFill>
                <a:effectLst/>
                <a:uLnTx/>
                <a:uFillTx/>
                <a:latin typeface="Arial" panose="020B060402020202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rgbClr val="B1CDD6"/>
                </a:solidFill>
                <a:latin typeface="Arial" panose="020B0604020202020204"/>
              </a:rPr>
              <a:t>2019: </a:t>
            </a:r>
            <a:r>
              <a:rPr lang="nl-NL" sz="1200">
                <a:solidFill>
                  <a:srgbClr val="B1CDD6"/>
                </a:solidFill>
                <a:latin typeface="Arial" panose="020B0604020202020204"/>
              </a:rPr>
              <a:t>62</a:t>
            </a:r>
            <a:r>
              <a:rPr lang="en-GB" sz="1200">
                <a:solidFill>
                  <a:srgbClr val="B1CDD6"/>
                </a:solidFill>
                <a:latin typeface="Arial" panose="020B0604020202020204"/>
              </a:rPr>
              <a:t>% </a:t>
            </a:r>
            <a:endParaRPr kumimoji="0" lang="en-GB" sz="1200" b="0" i="0" u="none" strike="noStrike" kern="1200" cap="none" spc="0" normalizeH="0" baseline="0" noProof="0">
              <a:ln>
                <a:noFill/>
              </a:ln>
              <a:solidFill>
                <a:srgbClr val="B1CDD6"/>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45" name="Rechte verbindingslijn 40">
            <a:extLst>
              <a:ext uri="{FF2B5EF4-FFF2-40B4-BE49-F238E27FC236}">
                <a16:creationId xmlns:a16="http://schemas.microsoft.com/office/drawing/2014/main" id="{F9DF73CA-424E-4261-A23D-3F88D9F7D7B1}"/>
              </a:ext>
            </a:extLst>
          </p:cNvPr>
          <p:cNvCxnSpPr>
            <a:cxnSpLocks/>
          </p:cNvCxnSpPr>
          <p:nvPr/>
        </p:nvCxnSpPr>
        <p:spPr>
          <a:xfrm>
            <a:off x="4149777" y="2574879"/>
            <a:ext cx="1134492" cy="0"/>
          </a:xfrm>
          <a:prstGeom prst="line">
            <a:avLst/>
          </a:prstGeom>
          <a:ln w="22225">
            <a:solidFill>
              <a:srgbClr val="0A5D7A"/>
            </a:solidFill>
            <a:headEnd type="oval" w="lg" len="lg"/>
          </a:ln>
        </p:spPr>
        <p:style>
          <a:lnRef idx="1">
            <a:schemeClr val="accent4"/>
          </a:lnRef>
          <a:fillRef idx="0">
            <a:schemeClr val="accent4"/>
          </a:fillRef>
          <a:effectRef idx="0">
            <a:schemeClr val="accent4"/>
          </a:effectRef>
          <a:fontRef idx="minor">
            <a:schemeClr val="tx1"/>
          </a:fontRef>
        </p:style>
      </p:cxnSp>
      <p:sp>
        <p:nvSpPr>
          <p:cNvPr id="46" name="Tekstvak 8">
            <a:extLst>
              <a:ext uri="{FF2B5EF4-FFF2-40B4-BE49-F238E27FC236}">
                <a16:creationId xmlns:a16="http://schemas.microsoft.com/office/drawing/2014/main" id="{3B11FB8D-E334-4EAD-BF76-3BAEE4EB401A}"/>
              </a:ext>
            </a:extLst>
          </p:cNvPr>
          <p:cNvSpPr txBox="1"/>
          <p:nvPr/>
        </p:nvSpPr>
        <p:spPr>
          <a:xfrm rot="534770">
            <a:off x="9687367" y="3286618"/>
            <a:ext cx="906132" cy="230832"/>
          </a:xfrm>
          <a:prstGeom prst="rect">
            <a:avLst/>
          </a:prstGeom>
          <a:solidFill>
            <a:srgbClr val="EF7D00">
              <a:alpha val="25000"/>
            </a:srgb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900" b="1" i="0" u="none" strike="noStrike" kern="1200" cap="none" spc="0" normalizeH="0" baseline="0" noProof="0" dirty="0">
                <a:ln>
                  <a:noFill/>
                </a:ln>
                <a:solidFill>
                  <a:srgbClr val="4A4A49"/>
                </a:solidFill>
                <a:effectLst/>
                <a:uLnTx/>
                <a:uFillTx/>
                <a:latin typeface="Arial" panose="020B0604020202020204"/>
                <a:ea typeface="+mn-ea"/>
                <a:cs typeface="+mn-cs"/>
              </a:rPr>
              <a:t>DECREASE</a:t>
            </a:r>
            <a:endParaRPr kumimoji="0" lang="en-GB" sz="900" b="1" i="0" u="none" strike="noStrike" kern="1200" cap="none" spc="0" normalizeH="0" baseline="0" noProof="0" dirty="0">
              <a:ln>
                <a:noFill/>
              </a:ln>
              <a:solidFill>
                <a:srgbClr val="4A4A49"/>
              </a:solidFill>
              <a:effectLst/>
              <a:uLnTx/>
              <a:uFillTx/>
              <a:latin typeface="Arial" panose="020B0604020202020204"/>
              <a:ea typeface="+mn-ea"/>
              <a:cs typeface="+mn-cs"/>
            </a:endParaRPr>
          </a:p>
        </p:txBody>
      </p:sp>
      <p:cxnSp>
        <p:nvCxnSpPr>
          <p:cNvPr id="25" name="Rechte verbindingslijn 40">
            <a:extLst>
              <a:ext uri="{FF2B5EF4-FFF2-40B4-BE49-F238E27FC236}">
                <a16:creationId xmlns:a16="http://schemas.microsoft.com/office/drawing/2014/main" id="{60636813-6F23-402F-9B99-E814EE83A6EA}"/>
              </a:ext>
            </a:extLst>
          </p:cNvPr>
          <p:cNvCxnSpPr>
            <a:cxnSpLocks/>
          </p:cNvCxnSpPr>
          <p:nvPr/>
        </p:nvCxnSpPr>
        <p:spPr>
          <a:xfrm flipH="1">
            <a:off x="3521925" y="3947013"/>
            <a:ext cx="2378484" cy="0"/>
          </a:xfrm>
          <a:prstGeom prst="line">
            <a:avLst/>
          </a:prstGeom>
          <a:ln w="22225">
            <a:solidFill>
              <a:srgbClr val="497C9B"/>
            </a:solidFill>
            <a:headEnd type="none" w="lg" len="lg"/>
            <a:tailEnd type="oval" w="lg" len="lg"/>
          </a:ln>
        </p:spPr>
        <p:style>
          <a:lnRef idx="1">
            <a:schemeClr val="accent4"/>
          </a:lnRef>
          <a:fillRef idx="0">
            <a:schemeClr val="accent4"/>
          </a:fillRef>
          <a:effectRef idx="0">
            <a:schemeClr val="accent4"/>
          </a:effectRef>
          <a:fontRef idx="minor">
            <a:schemeClr val="tx1"/>
          </a:fontRef>
        </p:style>
      </p:cxnSp>
      <p:sp>
        <p:nvSpPr>
          <p:cNvPr id="29" name="Tekstvak 71">
            <a:extLst>
              <a:ext uri="{FF2B5EF4-FFF2-40B4-BE49-F238E27FC236}">
                <a16:creationId xmlns:a16="http://schemas.microsoft.com/office/drawing/2014/main" id="{763A3E6A-BCE5-41F9-B6DD-E559E7808037}"/>
              </a:ext>
            </a:extLst>
          </p:cNvPr>
          <p:cNvSpPr txBox="1"/>
          <p:nvPr/>
        </p:nvSpPr>
        <p:spPr>
          <a:xfrm>
            <a:off x="2337688" y="3557957"/>
            <a:ext cx="2451722"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a:solidFill>
                  <a:srgbClr val="497C9B"/>
                </a:solidFill>
                <a:latin typeface="Arial" panose="020B0604020202020204"/>
              </a:rPr>
              <a:t>Belgium</a:t>
            </a:r>
            <a:br>
              <a:rPr kumimoji="0" lang="en-GB" sz="1200" b="1" i="0" u="none" strike="noStrike" kern="1200" cap="none" spc="0" normalizeH="0" baseline="0" noProof="0">
                <a:ln>
                  <a:noFill/>
                </a:ln>
                <a:solidFill>
                  <a:srgbClr val="497C9B"/>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497C9B"/>
                </a:solidFill>
                <a:effectLst/>
                <a:uLnTx/>
                <a:uFillTx/>
                <a:latin typeface="Arial" panose="020B0604020202020204"/>
                <a:ea typeface="+mn-ea"/>
                <a:cs typeface="+mn-cs"/>
              </a:rPr>
              <a:t>2022: </a:t>
            </a:r>
            <a:r>
              <a:rPr lang="hr-HR" sz="1200">
                <a:solidFill>
                  <a:srgbClr val="497C9B"/>
                </a:solidFill>
                <a:latin typeface="Arial" panose="020B0604020202020204"/>
              </a:rPr>
              <a:t>61</a:t>
            </a:r>
            <a:r>
              <a:rPr kumimoji="0" lang="en-GB" sz="1200" b="0" i="0" u="none" strike="noStrike" kern="1200" cap="none" spc="0" normalizeH="0" baseline="0" noProof="0">
                <a:ln>
                  <a:noFill/>
                </a:ln>
                <a:solidFill>
                  <a:srgbClr val="497C9B"/>
                </a:solidFill>
                <a:effectLst/>
                <a:uLnTx/>
                <a:uFillTx/>
                <a:latin typeface="Arial" panose="020B060402020202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lang="en-GB" sz="1200">
                <a:solidFill>
                  <a:srgbClr val="B1CDD6"/>
                </a:solidFill>
                <a:latin typeface="Arial" panose="020B0604020202020204"/>
              </a:rPr>
              <a:t>2019: </a:t>
            </a:r>
            <a:r>
              <a:rPr lang="nl-NL" sz="1200">
                <a:solidFill>
                  <a:srgbClr val="B1CDD6"/>
                </a:solidFill>
                <a:latin typeface="Arial" panose="020B0604020202020204"/>
              </a:rPr>
              <a:t>66</a:t>
            </a:r>
            <a:r>
              <a:rPr lang="en-GB" sz="1200">
                <a:solidFill>
                  <a:srgbClr val="B1CDD6"/>
                </a:solidFill>
                <a:latin typeface="Arial" panose="020B0604020202020204"/>
              </a:rPr>
              <a:t>%</a:t>
            </a:r>
            <a:endParaRPr kumimoji="0" lang="en-GB" sz="1200" b="0" i="0" u="none" strike="noStrike" kern="1200" cap="none" spc="0" normalizeH="0" baseline="0" noProof="0">
              <a:ln>
                <a:noFill/>
              </a:ln>
              <a:solidFill>
                <a:srgbClr val="B1CDD6"/>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A5D7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A5D7A"/>
              </a:solidFill>
              <a:effectLst/>
              <a:uLnTx/>
              <a:uFillTx/>
              <a:latin typeface="Arial" panose="020B0604020202020204"/>
              <a:ea typeface="+mn-ea"/>
              <a:cs typeface="+mn-cs"/>
            </a:endParaRPr>
          </a:p>
        </p:txBody>
      </p:sp>
      <p:sp>
        <p:nvSpPr>
          <p:cNvPr id="24" name="Titel 1">
            <a:extLst>
              <a:ext uri="{FF2B5EF4-FFF2-40B4-BE49-F238E27FC236}">
                <a16:creationId xmlns:a16="http://schemas.microsoft.com/office/drawing/2014/main" id="{AF21BDBD-C129-EAB6-8C65-0B1DCB2FD55C}"/>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defRPr/>
            </a:pPr>
            <a:r>
              <a:rPr lang="en-US" sz="1200" b="0">
                <a:solidFill>
                  <a:schemeClr val="tx2"/>
                </a:solidFill>
                <a:latin typeface="+mn-lt"/>
                <a:ea typeface="+mn-ea"/>
                <a:cs typeface="+mn-cs"/>
              </a:rPr>
              <a:t>Current status of smart building</a:t>
            </a:r>
          </a:p>
        </p:txBody>
      </p:sp>
      <p:sp>
        <p:nvSpPr>
          <p:cNvPr id="3" name="Tekstvak 8">
            <a:extLst>
              <a:ext uri="{FF2B5EF4-FFF2-40B4-BE49-F238E27FC236}">
                <a16:creationId xmlns:a16="http://schemas.microsoft.com/office/drawing/2014/main" id="{8D5E4F95-8224-D99F-8731-69E2952C2CEC}"/>
              </a:ext>
            </a:extLst>
          </p:cNvPr>
          <p:cNvSpPr txBox="1"/>
          <p:nvPr/>
        </p:nvSpPr>
        <p:spPr>
          <a:xfrm rot="534770">
            <a:off x="9536128" y="5231840"/>
            <a:ext cx="906132" cy="230832"/>
          </a:xfrm>
          <a:prstGeom prst="rect">
            <a:avLst/>
          </a:prstGeom>
          <a:solidFill>
            <a:srgbClr val="92D050">
              <a:alpha val="25000"/>
            </a:srgb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srgbClr val="4A4A49"/>
                </a:solidFill>
                <a:effectLst/>
                <a:uLnTx/>
                <a:uFillTx/>
                <a:latin typeface="Arial" panose="020B0604020202020204"/>
                <a:ea typeface="+mn-ea"/>
                <a:cs typeface="+mn-cs"/>
              </a:rPr>
              <a:t>INCREASE</a:t>
            </a:r>
            <a:endParaRPr kumimoji="0" lang="en-GB" sz="900" b="1"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413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defRPr/>
            </a:pPr>
            <a:r>
              <a:rPr lang="en-GB" sz="1200" b="0">
                <a:solidFill>
                  <a:schemeClr val="tx2"/>
                </a:solidFill>
                <a:latin typeface="+mn-lt"/>
                <a:ea typeface="+mn-ea"/>
                <a:cs typeface="+mn-cs"/>
              </a:rPr>
              <a:t>Cross country summary</a:t>
            </a: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1B45D564-06B4-4B84-9942-B6C2EC90EF56}"/>
              </a:ext>
            </a:extLst>
          </p:cNvPr>
          <p:cNvSpPr txBox="1"/>
          <p:nvPr/>
        </p:nvSpPr>
        <p:spPr>
          <a:xfrm>
            <a:off x="442467" y="1608732"/>
            <a:ext cx="10188588" cy="345163"/>
          </a:xfrm>
          <a:prstGeom prst="rect">
            <a:avLst/>
          </a:prstGeom>
          <a:noFill/>
          <a:ln>
            <a:noFill/>
          </a:ln>
        </p:spPr>
        <p:txBody>
          <a:bodyPr wrap="square" lIns="0" tIns="0" rIns="0" bIns="0" rtlCol="0" anchor="t">
            <a:noAutofit/>
          </a:bodyPr>
          <a:lstStyle/>
          <a:p>
            <a:pPr algn="l">
              <a:lnSpc>
                <a:spcPct val="90000"/>
              </a:lnSpc>
            </a:pPr>
            <a:r>
              <a:rPr lang="en-US" sz="1400" b="1" dirty="0">
                <a:solidFill>
                  <a:schemeClr val="bg1">
                    <a:lumMod val="50000"/>
                  </a:schemeClr>
                </a:solidFill>
              </a:rPr>
              <a:t>Smart product development of HVAC installation industry </a:t>
            </a:r>
          </a:p>
          <a:p>
            <a:pPr algn="l">
              <a:lnSpc>
                <a:spcPct val="90000"/>
              </a:lnSpc>
            </a:pPr>
            <a:r>
              <a:rPr lang="en-US" sz="1100" dirty="0">
                <a:solidFill>
                  <a:schemeClr val="bg1">
                    <a:lumMod val="65000"/>
                  </a:schemeClr>
                </a:solidFill>
              </a:rPr>
              <a:t>Q: </a:t>
            </a:r>
            <a:r>
              <a:rPr lang="en-GB" sz="1100" dirty="0">
                <a:solidFill>
                  <a:schemeClr val="bg1">
                    <a:lumMod val="65000"/>
                  </a:schemeClr>
                </a:solidFill>
              </a:rPr>
              <a:t>The HVAC and sanitary industry is developing more and more products that are intelligent - have sensors, are connected to the Internet and are being controlled via apps. How do you feel about that development?</a:t>
            </a:r>
            <a:endParaRPr lang="en-US" sz="1100" dirty="0">
              <a:solidFill>
                <a:schemeClr val="bg1">
                  <a:lumMod val="65000"/>
                </a:schemeClr>
              </a:solidFill>
            </a:endParaRPr>
          </a:p>
        </p:txBody>
      </p:sp>
      <p:sp>
        <p:nvSpPr>
          <p:cNvPr id="26" name="Tijdelijke aanduiding voor tekst 8">
            <a:extLst>
              <a:ext uri="{FF2B5EF4-FFF2-40B4-BE49-F238E27FC236}">
                <a16:creationId xmlns:a16="http://schemas.microsoft.com/office/drawing/2014/main" id="{AEB331FA-438E-473F-88B5-29D9A2C2A0BC}"/>
              </a:ext>
            </a:extLst>
          </p:cNvPr>
          <p:cNvSpPr>
            <a:spLocks noGrp="1"/>
          </p:cNvSpPr>
          <p:nvPr>
            <p:ph type="body" sz="quarter" idx="13"/>
          </p:nvPr>
        </p:nvSpPr>
        <p:spPr>
          <a:xfrm>
            <a:off x="442467" y="552450"/>
            <a:ext cx="10793770" cy="8953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graphicFrame>
        <p:nvGraphicFramePr>
          <p:cNvPr id="27" name="Chart 26">
            <a:extLst>
              <a:ext uri="{FF2B5EF4-FFF2-40B4-BE49-F238E27FC236}">
                <a16:creationId xmlns:a16="http://schemas.microsoft.com/office/drawing/2014/main" id="{A1B3AFF4-8288-5D1C-B5C5-B6060BD8186F}"/>
              </a:ext>
            </a:extLst>
          </p:cNvPr>
          <p:cNvGraphicFramePr/>
          <p:nvPr>
            <p:extLst>
              <p:ext uri="{D42A27DB-BD31-4B8C-83A1-F6EECF244321}">
                <p14:modId xmlns:p14="http://schemas.microsoft.com/office/powerpoint/2010/main" val="2270503407"/>
              </p:ext>
            </p:extLst>
          </p:nvPr>
        </p:nvGraphicFramePr>
        <p:xfrm>
          <a:off x="1714500" y="2898433"/>
          <a:ext cx="5249717" cy="2852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Table 27">
            <a:extLst>
              <a:ext uri="{FF2B5EF4-FFF2-40B4-BE49-F238E27FC236}">
                <a16:creationId xmlns:a16="http://schemas.microsoft.com/office/drawing/2014/main" id="{BFBAD316-D37F-7C18-FE67-51E3EE490E48}"/>
              </a:ext>
            </a:extLst>
          </p:cNvPr>
          <p:cNvGraphicFramePr>
            <a:graphicFrameLocks noGrp="1"/>
          </p:cNvGraphicFramePr>
          <p:nvPr/>
        </p:nvGraphicFramePr>
        <p:xfrm>
          <a:off x="187121" y="2921293"/>
          <a:ext cx="1235692" cy="2852372"/>
        </p:xfrm>
        <a:graphic>
          <a:graphicData uri="http://schemas.openxmlformats.org/drawingml/2006/table">
            <a:tbl>
              <a:tblPr firstRow="1" bandRow="1">
                <a:tableStyleId>{5C22544A-7EE6-4342-B048-85BDC9FD1C3A}</a:tableStyleId>
              </a:tblPr>
              <a:tblGrid>
                <a:gridCol w="1235692">
                  <a:extLst>
                    <a:ext uri="{9D8B030D-6E8A-4147-A177-3AD203B41FA5}">
                      <a16:colId xmlns:a16="http://schemas.microsoft.com/office/drawing/2014/main" val="1648097903"/>
                    </a:ext>
                  </a:extLst>
                </a:gridCol>
              </a:tblGrid>
              <a:tr h="411366">
                <a:tc>
                  <a:txBody>
                    <a:bodyPr/>
                    <a:lstStyle/>
                    <a:p>
                      <a:pPr algn="r" fontAlgn="b"/>
                      <a:r>
                        <a:rPr lang="nl-NL" sz="1200" b="0" i="0" u="none" strike="noStrike">
                          <a:solidFill>
                            <a:srgbClr val="7F7F7F"/>
                          </a:solidFill>
                          <a:effectLst/>
                          <a:latin typeface="+mn-lt"/>
                        </a:rPr>
                        <a:t>UK</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50470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Germany</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749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45510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Poland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50250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Belgium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50375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The Netherlands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165187"/>
                  </a:ext>
                </a:extLst>
              </a:tr>
            </a:tbl>
          </a:graphicData>
        </a:graphic>
      </p:graphicFrame>
      <p:sp>
        <p:nvSpPr>
          <p:cNvPr id="29" name="TextBox 26">
            <a:extLst>
              <a:ext uri="{FF2B5EF4-FFF2-40B4-BE49-F238E27FC236}">
                <a16:creationId xmlns:a16="http://schemas.microsoft.com/office/drawing/2014/main" id="{746C0EE2-62A7-558B-5776-894C12D146A0}"/>
              </a:ext>
            </a:extLst>
          </p:cNvPr>
          <p:cNvSpPr txBox="1"/>
          <p:nvPr/>
        </p:nvSpPr>
        <p:spPr>
          <a:xfrm>
            <a:off x="1714500" y="2526228"/>
            <a:ext cx="5249717" cy="253916"/>
          </a:xfrm>
          <a:prstGeom prst="rect">
            <a:avLst/>
          </a:prstGeom>
          <a:noFill/>
        </p:spPr>
        <p:txBody>
          <a:bodyPr wrap="square">
            <a:spAutoFit/>
          </a:bodyPr>
          <a:lstStyle/>
          <a:p>
            <a:r>
              <a:rPr lang="en-US" sz="1050" b="1">
                <a:solidFill>
                  <a:srgbClr val="0A5D7A"/>
                </a:solidFill>
              </a:rPr>
              <a:t>(Very) positive </a:t>
            </a:r>
            <a:r>
              <a:rPr lang="en-US" sz="1050" b="1">
                <a:solidFill>
                  <a:schemeClr val="bg1">
                    <a:lumMod val="65000"/>
                  </a:schemeClr>
                </a:solidFill>
              </a:rPr>
              <a:t>| </a:t>
            </a:r>
            <a:r>
              <a:rPr lang="en-US" sz="1050" b="1">
                <a:solidFill>
                  <a:schemeClr val="bg1">
                    <a:lumMod val="50000"/>
                  </a:schemeClr>
                </a:solidFill>
              </a:rPr>
              <a:t>Neutral </a:t>
            </a:r>
            <a:r>
              <a:rPr lang="en-US" sz="1050" b="1">
                <a:solidFill>
                  <a:schemeClr val="bg1">
                    <a:lumMod val="65000"/>
                  </a:schemeClr>
                </a:solidFill>
              </a:rPr>
              <a:t>| </a:t>
            </a:r>
            <a:r>
              <a:rPr lang="en-US" sz="1050" b="1">
                <a:solidFill>
                  <a:srgbClr val="EF7D00"/>
                </a:solidFill>
              </a:rPr>
              <a:t>Negative (very) </a:t>
            </a:r>
            <a:r>
              <a:rPr lang="en-US" sz="1050" b="1">
                <a:solidFill>
                  <a:schemeClr val="bg1">
                    <a:lumMod val="65000"/>
                  </a:schemeClr>
                </a:solidFill>
              </a:rPr>
              <a:t>| </a:t>
            </a:r>
            <a:r>
              <a:rPr lang="en-US" sz="1050" b="1">
                <a:solidFill>
                  <a:srgbClr val="B9C6CF"/>
                </a:solidFill>
              </a:rPr>
              <a:t>Don’t know</a:t>
            </a:r>
            <a:endParaRPr lang="en-GB" sz="1050">
              <a:solidFill>
                <a:srgbClr val="B9C6CF"/>
              </a:solidFill>
            </a:endParaRPr>
          </a:p>
        </p:txBody>
      </p:sp>
      <p:sp>
        <p:nvSpPr>
          <p:cNvPr id="2" name="Tekstvak 27">
            <a:extLst>
              <a:ext uri="{FF2B5EF4-FFF2-40B4-BE49-F238E27FC236}">
                <a16:creationId xmlns:a16="http://schemas.microsoft.com/office/drawing/2014/main" id="{D6F25592-730B-FF96-76DF-99A3049CFDE2}"/>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8291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defRPr/>
            </a:pPr>
            <a:r>
              <a:rPr lang="en-GB" sz="1200" b="0">
                <a:solidFill>
                  <a:schemeClr val="tx2"/>
                </a:solidFill>
                <a:latin typeface="+mn-lt"/>
                <a:ea typeface="+mn-ea"/>
                <a:cs typeface="+mn-cs"/>
              </a:rPr>
              <a:t>Cross country summary</a:t>
            </a: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en-GB" sz="800" b="1" i="0" u="none" strike="noStrike" kern="1200" cap="none" spc="0" normalizeH="0" baseline="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a:ln>
                <a:noFill/>
              </a:ln>
              <a:solidFill>
                <a:srgbClr val="B9C6CF"/>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1B45D564-06B4-4B84-9942-B6C2EC90EF56}"/>
              </a:ext>
            </a:extLst>
          </p:cNvPr>
          <p:cNvSpPr txBox="1"/>
          <p:nvPr/>
        </p:nvSpPr>
        <p:spPr>
          <a:xfrm>
            <a:off x="442467" y="1608732"/>
            <a:ext cx="9854058" cy="345163"/>
          </a:xfrm>
          <a:prstGeom prst="rect">
            <a:avLst/>
          </a:prstGeom>
          <a:noFill/>
          <a:ln>
            <a:noFill/>
          </a:ln>
        </p:spPr>
        <p:txBody>
          <a:bodyPr wrap="square" lIns="0" tIns="0" rIns="0" bIns="0" rtlCol="0" anchor="t">
            <a:noAutofit/>
          </a:bodyPr>
          <a:lstStyle/>
          <a:p>
            <a:pPr algn="l">
              <a:lnSpc>
                <a:spcPct val="90000"/>
              </a:lnSpc>
            </a:pPr>
            <a:r>
              <a:rPr lang="en-GB" sz="1400" b="1">
                <a:solidFill>
                  <a:schemeClr val="bg1">
                    <a:lumMod val="50000"/>
                  </a:schemeClr>
                </a:solidFill>
              </a:rPr>
              <a:t>Request and demand from clients for home automation and smart products </a:t>
            </a:r>
          </a:p>
          <a:p>
            <a:pPr algn="l">
              <a:lnSpc>
                <a:spcPct val="90000"/>
              </a:lnSpc>
            </a:pPr>
            <a:r>
              <a:rPr lang="en-GB" sz="1100">
                <a:solidFill>
                  <a:schemeClr val="bg1">
                    <a:lumMod val="65000"/>
                  </a:schemeClr>
                </a:solidFill>
              </a:rPr>
              <a:t>Q: From your experience in the last years what is happening with the request and the demand from clients for home automation and smart products related to the following types of installations?</a:t>
            </a:r>
          </a:p>
        </p:txBody>
      </p:sp>
      <p:sp>
        <p:nvSpPr>
          <p:cNvPr id="26" name="Tijdelijke aanduiding voor tekst 8">
            <a:extLst>
              <a:ext uri="{FF2B5EF4-FFF2-40B4-BE49-F238E27FC236}">
                <a16:creationId xmlns:a16="http://schemas.microsoft.com/office/drawing/2014/main" id="{AEB331FA-438E-473F-88B5-29D9A2C2A0BC}"/>
              </a:ext>
            </a:extLst>
          </p:cNvPr>
          <p:cNvSpPr>
            <a:spLocks noGrp="1"/>
          </p:cNvSpPr>
          <p:nvPr>
            <p:ph type="body" sz="quarter" idx="13"/>
          </p:nvPr>
        </p:nvSpPr>
        <p:spPr>
          <a:xfrm>
            <a:off x="442466" y="552450"/>
            <a:ext cx="11369320" cy="8953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graphicFrame>
        <p:nvGraphicFramePr>
          <p:cNvPr id="19" name="Table 18">
            <a:extLst>
              <a:ext uri="{FF2B5EF4-FFF2-40B4-BE49-F238E27FC236}">
                <a16:creationId xmlns:a16="http://schemas.microsoft.com/office/drawing/2014/main" id="{36B629C2-C1E0-380E-4454-F4B4E1FFB3E4}"/>
              </a:ext>
            </a:extLst>
          </p:cNvPr>
          <p:cNvGraphicFramePr>
            <a:graphicFrameLocks noGrp="1"/>
          </p:cNvGraphicFramePr>
          <p:nvPr/>
        </p:nvGraphicFramePr>
        <p:xfrm>
          <a:off x="266700" y="2893584"/>
          <a:ext cx="2524124" cy="1860000"/>
        </p:xfrm>
        <a:graphic>
          <a:graphicData uri="http://schemas.openxmlformats.org/drawingml/2006/table">
            <a:tbl>
              <a:tblPr/>
              <a:tblGrid>
                <a:gridCol w="2524124">
                  <a:extLst>
                    <a:ext uri="{9D8B030D-6E8A-4147-A177-3AD203B41FA5}">
                      <a16:colId xmlns:a16="http://schemas.microsoft.com/office/drawing/2014/main" val="3318160354"/>
                    </a:ext>
                  </a:extLst>
                </a:gridCol>
              </a:tblGrid>
              <a:tr h="620000">
                <a:tc>
                  <a:txBody>
                    <a:bodyPr/>
                    <a:lstStyle/>
                    <a:p>
                      <a:pPr algn="r" fontAlgn="b"/>
                      <a:r>
                        <a:rPr lang="en-GB" sz="1200" b="0" i="0" u="none" strike="noStrike" noProof="0">
                          <a:solidFill>
                            <a:schemeClr val="tx2"/>
                          </a:solidFill>
                          <a:effectLst/>
                          <a:latin typeface="Arial" panose="020B0604020202020204" pitchFamily="34" charset="0"/>
                          <a:cs typeface="Arial" panose="020B0604020202020204" pitchFamily="34" charset="0"/>
                        </a:rPr>
                        <a:t>HVAC installations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38261"/>
                  </a:ext>
                </a:extLst>
              </a:tr>
              <a:tr h="62000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b="0" i="0" u="none" strike="noStrike" noProof="0">
                          <a:solidFill>
                            <a:schemeClr val="tx2"/>
                          </a:solidFill>
                          <a:effectLst/>
                          <a:latin typeface="Arial" panose="020B0604020202020204" pitchFamily="34" charset="0"/>
                          <a:cs typeface="Arial" panose="020B0604020202020204" pitchFamily="34" charset="0"/>
                        </a:rPr>
                        <a:t>Electrical installation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1202699"/>
                  </a:ext>
                </a:extLst>
              </a:tr>
              <a:tr h="620000">
                <a:tc>
                  <a:txBody>
                    <a:bodyPr/>
                    <a:lstStyle/>
                    <a:p>
                      <a:pPr algn="r" fontAlgn="b"/>
                      <a:r>
                        <a:rPr lang="en-GB" sz="1200" b="0" i="0" u="none" strike="noStrike" noProof="0">
                          <a:solidFill>
                            <a:schemeClr val="tx2"/>
                          </a:solidFill>
                          <a:effectLst/>
                          <a:latin typeface="Arial" panose="020B0604020202020204" pitchFamily="34" charset="0"/>
                          <a:cs typeface="Arial" panose="020B0604020202020204" pitchFamily="34" charset="0"/>
                        </a:rPr>
                        <a:t>Sanitary installations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9244742"/>
                  </a:ext>
                </a:extLst>
              </a:tr>
            </a:tbl>
          </a:graphicData>
        </a:graphic>
      </p:graphicFrame>
      <p:graphicFrame>
        <p:nvGraphicFramePr>
          <p:cNvPr id="21" name="Tabel 7">
            <a:extLst>
              <a:ext uri="{FF2B5EF4-FFF2-40B4-BE49-F238E27FC236}">
                <a16:creationId xmlns:a16="http://schemas.microsoft.com/office/drawing/2014/main" id="{1707F2C3-514D-F642-818E-C0C3C29C819C}"/>
              </a:ext>
            </a:extLst>
          </p:cNvPr>
          <p:cNvGraphicFramePr>
            <a:graphicFrameLocks noGrp="1"/>
          </p:cNvGraphicFramePr>
          <p:nvPr>
            <p:extLst>
              <p:ext uri="{D42A27DB-BD31-4B8C-83A1-F6EECF244321}">
                <p14:modId xmlns:p14="http://schemas.microsoft.com/office/powerpoint/2010/main" val="1197591937"/>
              </p:ext>
            </p:extLst>
          </p:nvPr>
        </p:nvGraphicFramePr>
        <p:xfrm>
          <a:off x="2821960" y="2259033"/>
          <a:ext cx="7636800" cy="2339934"/>
        </p:xfrm>
        <a:graphic>
          <a:graphicData uri="http://schemas.openxmlformats.org/drawingml/2006/table">
            <a:tbl>
              <a:tblPr firstRow="1" bandRow="1">
                <a:tableStyleId>{5C22544A-7EE6-4342-B048-85BDC9FD1C3A}</a:tableStyleId>
              </a:tblPr>
              <a:tblGrid>
                <a:gridCol w="1272800">
                  <a:extLst>
                    <a:ext uri="{9D8B030D-6E8A-4147-A177-3AD203B41FA5}">
                      <a16:colId xmlns:a16="http://schemas.microsoft.com/office/drawing/2014/main" val="2864985175"/>
                    </a:ext>
                  </a:extLst>
                </a:gridCol>
                <a:gridCol w="1272800">
                  <a:extLst>
                    <a:ext uri="{9D8B030D-6E8A-4147-A177-3AD203B41FA5}">
                      <a16:colId xmlns:a16="http://schemas.microsoft.com/office/drawing/2014/main" val="1199279445"/>
                    </a:ext>
                  </a:extLst>
                </a:gridCol>
                <a:gridCol w="1272800">
                  <a:extLst>
                    <a:ext uri="{9D8B030D-6E8A-4147-A177-3AD203B41FA5}">
                      <a16:colId xmlns:a16="http://schemas.microsoft.com/office/drawing/2014/main" val="511686336"/>
                    </a:ext>
                  </a:extLst>
                </a:gridCol>
                <a:gridCol w="1272800">
                  <a:extLst>
                    <a:ext uri="{9D8B030D-6E8A-4147-A177-3AD203B41FA5}">
                      <a16:colId xmlns:a16="http://schemas.microsoft.com/office/drawing/2014/main" val="1275554845"/>
                    </a:ext>
                  </a:extLst>
                </a:gridCol>
                <a:gridCol w="1272800">
                  <a:extLst>
                    <a:ext uri="{9D8B030D-6E8A-4147-A177-3AD203B41FA5}">
                      <a16:colId xmlns:a16="http://schemas.microsoft.com/office/drawing/2014/main" val="2394351051"/>
                    </a:ext>
                  </a:extLst>
                </a:gridCol>
                <a:gridCol w="1272800">
                  <a:extLst>
                    <a:ext uri="{9D8B030D-6E8A-4147-A177-3AD203B41FA5}">
                      <a16:colId xmlns:a16="http://schemas.microsoft.com/office/drawing/2014/main" val="156859777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dirty="0">
                          <a:solidFill>
                            <a:schemeClr val="bg1">
                              <a:lumMod val="50000"/>
                            </a:schemeClr>
                          </a:solidFill>
                        </a:rPr>
                        <a:t>UK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Germany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France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Poland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Belgium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NL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198823"/>
                  </a:ext>
                </a:extLst>
              </a:tr>
              <a:tr h="20808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100" b="1">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680571"/>
                  </a:ext>
                </a:extLst>
              </a:tr>
            </a:tbl>
          </a:graphicData>
        </a:graphic>
      </p:graphicFrame>
      <p:graphicFrame>
        <p:nvGraphicFramePr>
          <p:cNvPr id="22" name="Tabel 4">
            <a:extLst>
              <a:ext uri="{FF2B5EF4-FFF2-40B4-BE49-F238E27FC236}">
                <a16:creationId xmlns:a16="http://schemas.microsoft.com/office/drawing/2014/main" id="{CE42CAD6-960B-5824-52F5-942C4BBE97C3}"/>
              </a:ext>
            </a:extLst>
          </p:cNvPr>
          <p:cNvGraphicFramePr>
            <a:graphicFrameLocks noGrp="1"/>
          </p:cNvGraphicFramePr>
          <p:nvPr/>
        </p:nvGraphicFramePr>
        <p:xfrm>
          <a:off x="2757345" y="2633119"/>
          <a:ext cx="1945283" cy="395410"/>
        </p:xfrm>
        <a:graphic>
          <a:graphicData uri="http://schemas.openxmlformats.org/drawingml/2006/table">
            <a:tbl>
              <a:tblPr firstRow="1" bandRow="1">
                <a:tableStyleId>{5C22544A-7EE6-4342-B048-85BDC9FD1C3A}</a:tableStyleId>
              </a:tblPr>
              <a:tblGrid>
                <a:gridCol w="1945283">
                  <a:extLst>
                    <a:ext uri="{9D8B030D-6E8A-4147-A177-3AD203B41FA5}">
                      <a16:colId xmlns:a16="http://schemas.microsoft.com/office/drawing/2014/main" val="3748720793"/>
                    </a:ext>
                  </a:extLst>
                </a:gridCol>
              </a:tblGrid>
              <a:tr h="307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noProof="0" dirty="0">
                          <a:solidFill>
                            <a:srgbClr val="497C9B"/>
                          </a:solidFill>
                        </a:rPr>
                        <a:t>% (Significantly) increasing</a:t>
                      </a:r>
                    </a:p>
                  </a:txBody>
                  <a:tcPr marL="119309" marR="119309" marT="37685" marB="3768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graphicFrame>
        <p:nvGraphicFramePr>
          <p:cNvPr id="23" name="Chart 5">
            <a:extLst>
              <a:ext uri="{FF2B5EF4-FFF2-40B4-BE49-F238E27FC236}">
                <a16:creationId xmlns:a16="http://schemas.microsoft.com/office/drawing/2014/main" id="{80E77CC2-CE67-7DBD-6339-C54EB9EBC8F0}"/>
              </a:ext>
            </a:extLst>
          </p:cNvPr>
          <p:cNvGraphicFramePr/>
          <p:nvPr>
            <p:extLst>
              <p:ext uri="{D42A27DB-BD31-4B8C-83A1-F6EECF244321}">
                <p14:modId xmlns:p14="http://schemas.microsoft.com/office/powerpoint/2010/main" val="3067130459"/>
              </p:ext>
            </p:extLst>
          </p:nvPr>
        </p:nvGraphicFramePr>
        <p:xfrm>
          <a:off x="2828074" y="2912632"/>
          <a:ext cx="1210525" cy="1840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Tabel 7">
            <a:extLst>
              <a:ext uri="{FF2B5EF4-FFF2-40B4-BE49-F238E27FC236}">
                <a16:creationId xmlns:a16="http://schemas.microsoft.com/office/drawing/2014/main" id="{E963B8CD-1BBC-EA7D-6125-3785ACE86DCE}"/>
              </a:ext>
            </a:extLst>
          </p:cNvPr>
          <p:cNvGraphicFramePr>
            <a:graphicFrameLocks noGrp="1"/>
          </p:cNvGraphicFramePr>
          <p:nvPr>
            <p:extLst>
              <p:ext uri="{D42A27DB-BD31-4B8C-83A1-F6EECF244321}">
                <p14:modId xmlns:p14="http://schemas.microsoft.com/office/powerpoint/2010/main" val="2801379516"/>
              </p:ext>
            </p:extLst>
          </p:nvPr>
        </p:nvGraphicFramePr>
        <p:xfrm>
          <a:off x="670718" y="5095207"/>
          <a:ext cx="9739619" cy="1184472"/>
        </p:xfrm>
        <a:graphic>
          <a:graphicData uri="http://schemas.openxmlformats.org/drawingml/2006/table">
            <a:tbl>
              <a:tblPr firstRow="1" bandRow="1">
                <a:tableStyleId>{5C22544A-7EE6-4342-B048-85BDC9FD1C3A}</a:tableStyleId>
              </a:tblPr>
              <a:tblGrid>
                <a:gridCol w="2105637">
                  <a:extLst>
                    <a:ext uri="{9D8B030D-6E8A-4147-A177-3AD203B41FA5}">
                      <a16:colId xmlns:a16="http://schemas.microsoft.com/office/drawing/2014/main" val="2959638852"/>
                    </a:ext>
                  </a:extLst>
                </a:gridCol>
                <a:gridCol w="1283516">
                  <a:extLst>
                    <a:ext uri="{9D8B030D-6E8A-4147-A177-3AD203B41FA5}">
                      <a16:colId xmlns:a16="http://schemas.microsoft.com/office/drawing/2014/main" val="2864985175"/>
                    </a:ext>
                  </a:extLst>
                </a:gridCol>
                <a:gridCol w="1275527">
                  <a:extLst>
                    <a:ext uri="{9D8B030D-6E8A-4147-A177-3AD203B41FA5}">
                      <a16:colId xmlns:a16="http://schemas.microsoft.com/office/drawing/2014/main" val="1199279445"/>
                    </a:ext>
                  </a:extLst>
                </a:gridCol>
                <a:gridCol w="1266337">
                  <a:extLst>
                    <a:ext uri="{9D8B030D-6E8A-4147-A177-3AD203B41FA5}">
                      <a16:colId xmlns:a16="http://schemas.microsoft.com/office/drawing/2014/main" val="511686336"/>
                    </a:ext>
                  </a:extLst>
                </a:gridCol>
                <a:gridCol w="1283916">
                  <a:extLst>
                    <a:ext uri="{9D8B030D-6E8A-4147-A177-3AD203B41FA5}">
                      <a16:colId xmlns:a16="http://schemas.microsoft.com/office/drawing/2014/main" val="1275554845"/>
                    </a:ext>
                  </a:extLst>
                </a:gridCol>
                <a:gridCol w="1257948">
                  <a:extLst>
                    <a:ext uri="{9D8B030D-6E8A-4147-A177-3AD203B41FA5}">
                      <a16:colId xmlns:a16="http://schemas.microsoft.com/office/drawing/2014/main" val="2394351051"/>
                    </a:ext>
                  </a:extLst>
                </a:gridCol>
                <a:gridCol w="1266738">
                  <a:extLst>
                    <a:ext uri="{9D8B030D-6E8A-4147-A177-3AD203B41FA5}">
                      <a16:colId xmlns:a16="http://schemas.microsoft.com/office/drawing/2014/main" val="1568597772"/>
                    </a:ext>
                  </a:extLst>
                </a:gridCol>
              </a:tblGrid>
              <a:tr h="343800">
                <a:tc>
                  <a:txBody>
                    <a:bodyPr/>
                    <a:lstStyle/>
                    <a:p>
                      <a:pPr algn="r" fontAlgn="b"/>
                      <a:r>
                        <a:rPr lang="en-GB" sz="1200" b="0" i="0" u="none" strike="noStrike" noProof="0">
                          <a:solidFill>
                            <a:schemeClr val="tx2"/>
                          </a:solidFill>
                          <a:effectLst/>
                          <a:latin typeface="Arial" panose="020B0604020202020204" pitchFamily="34" charset="0"/>
                          <a:cs typeface="Arial" panose="020B0604020202020204" pitchFamily="34" charset="0"/>
                        </a:rPr>
                        <a:t>HVAC installations</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680571"/>
                  </a:ext>
                </a:extLst>
              </a:tr>
              <a:tr h="4203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b="0" i="0" u="none" strike="noStrike" noProof="0">
                          <a:solidFill>
                            <a:schemeClr val="tx2"/>
                          </a:solidFill>
                          <a:effectLst/>
                          <a:latin typeface="Arial" panose="020B0604020202020204" pitchFamily="34" charset="0"/>
                          <a:cs typeface="Arial" panose="020B0604020202020204" pitchFamily="34" charset="0"/>
                        </a:rPr>
                        <a:t>Electrical installation</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247783"/>
                  </a:ext>
                </a:extLst>
              </a:tr>
              <a:tr h="420336">
                <a:tc>
                  <a:txBody>
                    <a:bodyPr/>
                    <a:lstStyle/>
                    <a:p>
                      <a:pPr algn="r" fontAlgn="b"/>
                      <a:r>
                        <a:rPr lang="en-GB" sz="1200" b="0" i="0" u="none" strike="noStrike" noProof="0">
                          <a:solidFill>
                            <a:schemeClr val="tx2"/>
                          </a:solidFill>
                          <a:effectLst/>
                          <a:latin typeface="Arial" panose="020B0604020202020204" pitchFamily="34" charset="0"/>
                          <a:cs typeface="Arial" panose="020B0604020202020204" pitchFamily="34" charset="0"/>
                        </a:rPr>
                        <a:t>Sanitary installations</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GB" sz="1100" b="1" i="0" u="none" strike="noStrike" kern="1200" cap="none" spc="0" normalizeH="0" baseline="0" dirty="0">
                          <a:ln>
                            <a:noFill/>
                          </a:ln>
                          <a:solidFill>
                            <a:prstClr val="white">
                              <a:lumMod val="50000"/>
                            </a:prstClr>
                          </a:solidFill>
                          <a:effectLst/>
                          <a:uLnTx/>
                          <a:uFillTx/>
                          <a:latin typeface="Arial" panose="020B0604020202020204"/>
                          <a:ea typeface="+mn-ea"/>
                          <a:cs typeface="+mn-cs"/>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679487"/>
                  </a:ext>
                </a:extLst>
              </a:tr>
            </a:tbl>
          </a:graphicData>
        </a:graphic>
      </p:graphicFrame>
      <p:sp>
        <p:nvSpPr>
          <p:cNvPr id="44" name="TextBox 43">
            <a:extLst>
              <a:ext uri="{FF2B5EF4-FFF2-40B4-BE49-F238E27FC236}">
                <a16:creationId xmlns:a16="http://schemas.microsoft.com/office/drawing/2014/main" id="{C7B673EF-2C63-5EA2-4FAF-0C87AA2A97FD}"/>
              </a:ext>
            </a:extLst>
          </p:cNvPr>
          <p:cNvSpPr txBox="1"/>
          <p:nvPr/>
        </p:nvSpPr>
        <p:spPr>
          <a:xfrm>
            <a:off x="1295490" y="4725874"/>
            <a:ext cx="18316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solidFill>
                  <a:prstClr val="white">
                    <a:lumMod val="50000"/>
                  </a:prstClr>
                </a:solidFill>
                <a:effectLst/>
                <a:uLnTx/>
                <a:uFillTx/>
                <a:latin typeface="Arial" panose="020B0604020202020204" pitchFamily="34" charset="0"/>
                <a:ea typeface="+mn-ea"/>
                <a:cs typeface="+mn-cs"/>
              </a:rPr>
              <a:t>2019</a:t>
            </a:r>
            <a:endParaRPr kumimoji="0" lang="en-GB" sz="1800" b="0" i="0" u="none" strike="noStrike" kern="1200" cap="none" spc="0" normalizeH="0" baseline="0">
              <a:ln>
                <a:noFill/>
              </a:ln>
              <a:solidFill>
                <a:prstClr val="white">
                  <a:lumMod val="50000"/>
                </a:prstClr>
              </a:solidFill>
              <a:effectLst/>
              <a:uLnTx/>
              <a:uFillTx/>
              <a:latin typeface="Arial" panose="020B0604020202020204" pitchFamily="34" charset="0"/>
              <a:ea typeface="+mn-ea"/>
              <a:cs typeface="+mn-cs"/>
            </a:endParaRPr>
          </a:p>
        </p:txBody>
      </p:sp>
      <p:graphicFrame>
        <p:nvGraphicFramePr>
          <p:cNvPr id="2" name="Chart 5">
            <a:extLst>
              <a:ext uri="{FF2B5EF4-FFF2-40B4-BE49-F238E27FC236}">
                <a16:creationId xmlns:a16="http://schemas.microsoft.com/office/drawing/2014/main" id="{D77E4178-4BD5-FCF3-7F96-F7859F46DB5D}"/>
              </a:ext>
            </a:extLst>
          </p:cNvPr>
          <p:cNvGraphicFramePr/>
          <p:nvPr>
            <p:extLst>
              <p:ext uri="{D42A27DB-BD31-4B8C-83A1-F6EECF244321}">
                <p14:modId xmlns:p14="http://schemas.microsoft.com/office/powerpoint/2010/main" val="1893447931"/>
              </p:ext>
            </p:extLst>
          </p:nvPr>
        </p:nvGraphicFramePr>
        <p:xfrm>
          <a:off x="4097365" y="2893584"/>
          <a:ext cx="1210525" cy="1840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5">
            <a:extLst>
              <a:ext uri="{FF2B5EF4-FFF2-40B4-BE49-F238E27FC236}">
                <a16:creationId xmlns:a16="http://schemas.microsoft.com/office/drawing/2014/main" id="{C2EFB82B-FF20-3CDC-D175-EF0D14A6555F}"/>
              </a:ext>
            </a:extLst>
          </p:cNvPr>
          <p:cNvGraphicFramePr/>
          <p:nvPr>
            <p:extLst>
              <p:ext uri="{D42A27DB-BD31-4B8C-83A1-F6EECF244321}">
                <p14:modId xmlns:p14="http://schemas.microsoft.com/office/powerpoint/2010/main" val="3345921695"/>
              </p:ext>
            </p:extLst>
          </p:nvPr>
        </p:nvGraphicFramePr>
        <p:xfrm>
          <a:off x="5409262" y="2895155"/>
          <a:ext cx="1210525" cy="18409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5">
            <a:extLst>
              <a:ext uri="{FF2B5EF4-FFF2-40B4-BE49-F238E27FC236}">
                <a16:creationId xmlns:a16="http://schemas.microsoft.com/office/drawing/2014/main" id="{1D2B92D6-4965-F38E-1F11-9AA2A539A46F}"/>
              </a:ext>
            </a:extLst>
          </p:cNvPr>
          <p:cNvGraphicFramePr/>
          <p:nvPr>
            <p:extLst>
              <p:ext uri="{D42A27DB-BD31-4B8C-83A1-F6EECF244321}">
                <p14:modId xmlns:p14="http://schemas.microsoft.com/office/powerpoint/2010/main" val="493194522"/>
              </p:ext>
            </p:extLst>
          </p:nvPr>
        </p:nvGraphicFramePr>
        <p:xfrm>
          <a:off x="6674025" y="2887299"/>
          <a:ext cx="1210525" cy="18409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5">
            <a:extLst>
              <a:ext uri="{FF2B5EF4-FFF2-40B4-BE49-F238E27FC236}">
                <a16:creationId xmlns:a16="http://schemas.microsoft.com/office/drawing/2014/main" id="{21693F10-832F-99EA-360D-C7315897A8E6}"/>
              </a:ext>
            </a:extLst>
          </p:cNvPr>
          <p:cNvGraphicFramePr/>
          <p:nvPr>
            <p:extLst>
              <p:ext uri="{D42A27DB-BD31-4B8C-83A1-F6EECF244321}">
                <p14:modId xmlns:p14="http://schemas.microsoft.com/office/powerpoint/2010/main" val="675835777"/>
              </p:ext>
            </p:extLst>
          </p:nvPr>
        </p:nvGraphicFramePr>
        <p:xfrm>
          <a:off x="7948215" y="2898297"/>
          <a:ext cx="1210525" cy="1840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CDF0C9E3-F76A-C626-5B19-D97BDC2F892B}"/>
              </a:ext>
            </a:extLst>
          </p:cNvPr>
          <p:cNvGraphicFramePr/>
          <p:nvPr>
            <p:extLst>
              <p:ext uri="{D42A27DB-BD31-4B8C-83A1-F6EECF244321}">
                <p14:modId xmlns:p14="http://schemas.microsoft.com/office/powerpoint/2010/main" val="2757580285"/>
              </p:ext>
            </p:extLst>
          </p:nvPr>
        </p:nvGraphicFramePr>
        <p:xfrm>
          <a:off x="9222404" y="2899868"/>
          <a:ext cx="1210525" cy="1840951"/>
        </p:xfrm>
        <a:graphic>
          <a:graphicData uri="http://schemas.openxmlformats.org/drawingml/2006/chart">
            <c:chart xmlns:c="http://schemas.openxmlformats.org/drawingml/2006/chart" xmlns:r="http://schemas.openxmlformats.org/officeDocument/2006/relationships" r:id="rId7"/>
          </a:graphicData>
        </a:graphic>
      </p:graphicFrame>
      <p:sp>
        <p:nvSpPr>
          <p:cNvPr id="7" name="Tekstvak 27">
            <a:extLst>
              <a:ext uri="{FF2B5EF4-FFF2-40B4-BE49-F238E27FC236}">
                <a16:creationId xmlns:a16="http://schemas.microsoft.com/office/drawing/2014/main" id="{747D6BB2-DB91-B85C-4325-8E82DF67D331}"/>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00044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1">
            <a:extLst>
              <a:ext uri="{FF2B5EF4-FFF2-40B4-BE49-F238E27FC236}">
                <a16:creationId xmlns:a16="http://schemas.microsoft.com/office/drawing/2014/main" id="{429B79A6-FFBC-41B5-9512-6E7002FBC2F6}"/>
              </a:ext>
            </a:extLst>
          </p:cNvPr>
          <p:cNvSpPr/>
          <p:nvPr/>
        </p:nvSpPr>
        <p:spPr>
          <a:xfrm>
            <a:off x="5821961" y="1155266"/>
            <a:ext cx="5931644" cy="3729339"/>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pic>
        <p:nvPicPr>
          <p:cNvPr id="5" name="Afbeelding 4">
            <a:extLst>
              <a:ext uri="{FF2B5EF4-FFF2-40B4-BE49-F238E27FC236}">
                <a16:creationId xmlns:a16="http://schemas.microsoft.com/office/drawing/2014/main" id="{FB2252B6-888F-4BB8-8AF5-AC7E9413369E}"/>
              </a:ext>
            </a:extLst>
          </p:cNvPr>
          <p:cNvPicPr>
            <a:picLocks noChangeAspect="1"/>
          </p:cNvPicPr>
          <p:nvPr/>
        </p:nvPicPr>
        <p:blipFill>
          <a:blip r:embed="rId2"/>
          <a:stretch>
            <a:fillRect/>
          </a:stretch>
        </p:blipFill>
        <p:spPr>
          <a:xfrm>
            <a:off x="5673983" y="1166203"/>
            <a:ext cx="6114288" cy="3758184"/>
          </a:xfrm>
          <a:prstGeom prst="rect">
            <a:avLst/>
          </a:prstGeom>
        </p:spPr>
      </p:pic>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a:xfrm>
            <a:off x="444500" y="552450"/>
            <a:ext cx="8893018" cy="488950"/>
          </a:xfrm>
        </p:spPr>
        <p:txBody>
          <a:bodyPr/>
          <a:lstStyle/>
          <a:p>
            <a:r>
              <a:rPr lang="en-US"/>
              <a:t>About </a:t>
            </a:r>
            <a:r>
              <a:rPr lang="en-GB"/>
              <a:t>European Mechanical Installation Monitor </a:t>
            </a:r>
            <a:endParaRPr lang="nl-NL"/>
          </a:p>
        </p:txBody>
      </p:sp>
      <p:sp>
        <p:nvSpPr>
          <p:cNvPr id="8" name="Rectangle 71">
            <a:extLst>
              <a:ext uri="{FF2B5EF4-FFF2-40B4-BE49-F238E27FC236}">
                <a16:creationId xmlns:a16="http://schemas.microsoft.com/office/drawing/2014/main" id="{28C52132-6F7F-4471-AD39-C72E1DBBC318}"/>
              </a:ext>
            </a:extLst>
          </p:cNvPr>
          <p:cNvSpPr/>
          <p:nvPr/>
        </p:nvSpPr>
        <p:spPr>
          <a:xfrm>
            <a:off x="453325" y="1155266"/>
            <a:ext cx="5185406" cy="1456267"/>
          </a:xfrm>
          <a:prstGeom prst="rect">
            <a:avLst/>
          </a:prstGeom>
          <a:solidFill>
            <a:srgbClr val="0A5D7A">
              <a:alpha val="14902"/>
            </a:srgb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9" name="Rectangle 71">
            <a:extLst>
              <a:ext uri="{FF2B5EF4-FFF2-40B4-BE49-F238E27FC236}">
                <a16:creationId xmlns:a16="http://schemas.microsoft.com/office/drawing/2014/main" id="{677DF030-E467-4415-B4A5-D018CE420F23}"/>
              </a:ext>
            </a:extLst>
          </p:cNvPr>
          <p:cNvSpPr/>
          <p:nvPr/>
        </p:nvSpPr>
        <p:spPr>
          <a:xfrm>
            <a:off x="453325" y="2699272"/>
            <a:ext cx="5185406" cy="2185333"/>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12" name="Rectangle 11">
            <a:extLst>
              <a:ext uri="{FF2B5EF4-FFF2-40B4-BE49-F238E27FC236}">
                <a16:creationId xmlns:a16="http://schemas.microsoft.com/office/drawing/2014/main" id="{426F48AC-C473-46A2-93DE-D6E1E17CC1C5}"/>
              </a:ext>
            </a:extLst>
          </p:cNvPr>
          <p:cNvSpPr/>
          <p:nvPr/>
        </p:nvSpPr>
        <p:spPr>
          <a:xfrm>
            <a:off x="489560" y="1279192"/>
            <a:ext cx="5148188" cy="1231106"/>
          </a:xfrm>
          <a:prstGeom prst="rect">
            <a:avLst/>
          </a:prstGeom>
        </p:spPr>
        <p:txBody>
          <a:bodyPr wrap="square">
            <a:spAutoFit/>
          </a:bodyPr>
          <a:lstStyle/>
          <a:p>
            <a:r>
              <a:rPr lang="en-GB" sz="1200" b="1">
                <a:solidFill>
                  <a:srgbClr val="0A5D7A"/>
                </a:solidFill>
              </a:rPr>
              <a:t>THE GOAL</a:t>
            </a:r>
            <a:endParaRPr lang="en-GB" sz="1200" b="1">
              <a:solidFill>
                <a:schemeClr val="bg1">
                  <a:lumMod val="50000"/>
                </a:schemeClr>
              </a:solidFill>
            </a:endParaRPr>
          </a:p>
          <a:p>
            <a:r>
              <a:rPr lang="en-GB" sz="1400" b="1">
                <a:solidFill>
                  <a:schemeClr val="bg1">
                    <a:lumMod val="50000"/>
                  </a:schemeClr>
                </a:solidFill>
              </a:rPr>
              <a:t>              </a:t>
            </a:r>
          </a:p>
          <a:p>
            <a:r>
              <a:rPr lang="en-GB" sz="1200">
                <a:solidFill>
                  <a:srgbClr val="4A4A49"/>
                </a:solidFill>
              </a:rPr>
              <a:t>To check and track the behaviour and trends in the European Mechanical installation market. This is done 4 times per year, by means of</a:t>
            </a:r>
            <a:r>
              <a:rPr lang="hr-HR" sz="1200">
                <a:solidFill>
                  <a:srgbClr val="4A4A49"/>
                </a:solidFill>
              </a:rPr>
              <a:t> around</a:t>
            </a:r>
            <a:r>
              <a:rPr lang="en-GB" sz="1200">
                <a:solidFill>
                  <a:srgbClr val="4A4A49"/>
                </a:solidFill>
              </a:rPr>
              <a:t> 650 phone interviews (per quarter) with registered HVAC installation companies and plumbers, divided over 6 major European markets.</a:t>
            </a:r>
          </a:p>
        </p:txBody>
      </p:sp>
      <p:sp>
        <p:nvSpPr>
          <p:cNvPr id="13" name="Rectangle 12">
            <a:extLst>
              <a:ext uri="{FF2B5EF4-FFF2-40B4-BE49-F238E27FC236}">
                <a16:creationId xmlns:a16="http://schemas.microsoft.com/office/drawing/2014/main" id="{2048AB62-41F4-42F8-96E2-DCBBEB602EC2}"/>
              </a:ext>
            </a:extLst>
          </p:cNvPr>
          <p:cNvSpPr/>
          <p:nvPr/>
        </p:nvSpPr>
        <p:spPr>
          <a:xfrm>
            <a:off x="489560" y="2745813"/>
            <a:ext cx="2010935" cy="276999"/>
          </a:xfrm>
          <a:prstGeom prst="rect">
            <a:avLst/>
          </a:prstGeom>
        </p:spPr>
        <p:txBody>
          <a:bodyPr wrap="none">
            <a:spAutoFit/>
          </a:bodyPr>
          <a:lstStyle/>
          <a:p>
            <a:r>
              <a:rPr lang="en-GB" sz="1200" b="1">
                <a:solidFill>
                  <a:srgbClr val="0A5D7A"/>
                </a:solidFill>
              </a:rPr>
              <a:t>THE RESEARCH TOPICS</a:t>
            </a:r>
          </a:p>
        </p:txBody>
      </p:sp>
      <p:sp>
        <p:nvSpPr>
          <p:cNvPr id="14" name="Rectangle 13">
            <a:extLst>
              <a:ext uri="{FF2B5EF4-FFF2-40B4-BE49-F238E27FC236}">
                <a16:creationId xmlns:a16="http://schemas.microsoft.com/office/drawing/2014/main" id="{10D02594-11A2-4B29-98C7-B97687046427}"/>
              </a:ext>
            </a:extLst>
          </p:cNvPr>
          <p:cNvSpPr/>
          <p:nvPr/>
        </p:nvSpPr>
        <p:spPr>
          <a:xfrm>
            <a:off x="618299" y="3700043"/>
            <a:ext cx="3397167" cy="923330"/>
          </a:xfrm>
          <a:prstGeom prst="rect">
            <a:avLst/>
          </a:prstGeom>
        </p:spPr>
        <p:txBody>
          <a:bodyPr wrap="square" lIns="0" tIns="0" rIns="0" bIns="0">
            <a:spAutoFit/>
          </a:bodyPr>
          <a:lstStyle/>
          <a:p>
            <a:pPr>
              <a:spcAft>
                <a:spcPts val="0"/>
              </a:spcAft>
            </a:pPr>
            <a:r>
              <a:rPr lang="en-GB" sz="1200" b="1" dirty="0">
                <a:solidFill>
                  <a:srgbClr val="4A4A49"/>
                </a:solidFill>
              </a:rPr>
              <a:t>Quarterly</a:t>
            </a:r>
            <a:r>
              <a:rPr lang="en-GB" sz="1200" b="1" dirty="0">
                <a:solidFill>
                  <a:srgbClr val="FF0000"/>
                </a:solidFill>
              </a:rPr>
              <a:t> </a:t>
            </a:r>
            <a:r>
              <a:rPr lang="en-GB" sz="1200" b="1" dirty="0">
                <a:solidFill>
                  <a:srgbClr val="4A4A49"/>
                </a:solidFill>
              </a:rPr>
              <a:t>theme topics in 2022</a:t>
            </a:r>
            <a:r>
              <a:rPr lang="en-GB" sz="1200" dirty="0">
                <a:solidFill>
                  <a:srgbClr val="4A4A49"/>
                </a:solidFill>
              </a:rPr>
              <a:t>:</a:t>
            </a:r>
          </a:p>
          <a:p>
            <a:pPr>
              <a:spcAft>
                <a:spcPts val="0"/>
              </a:spcAft>
            </a:pPr>
            <a:r>
              <a:rPr lang="en-GB" sz="1200" dirty="0">
                <a:solidFill>
                  <a:srgbClr val="4A4A49"/>
                </a:solidFill>
              </a:rPr>
              <a:t>Q1: BIM</a:t>
            </a:r>
          </a:p>
          <a:p>
            <a:r>
              <a:rPr lang="en-GB" sz="1200" dirty="0">
                <a:solidFill>
                  <a:srgbClr val="4A4A49"/>
                </a:solidFill>
              </a:rPr>
              <a:t>Q2: Prefab</a:t>
            </a:r>
          </a:p>
          <a:p>
            <a:r>
              <a:rPr lang="en-GB" sz="1200" b="1" dirty="0">
                <a:solidFill>
                  <a:srgbClr val="0A5D7A"/>
                </a:solidFill>
              </a:rPr>
              <a:t>Q3: Smart buildings and products</a:t>
            </a:r>
          </a:p>
          <a:p>
            <a:r>
              <a:rPr lang="en-GB" sz="1200" dirty="0">
                <a:solidFill>
                  <a:srgbClr val="4A4A49"/>
                </a:solidFill>
              </a:rPr>
              <a:t>Q4: Media orientation</a:t>
            </a:r>
          </a:p>
        </p:txBody>
      </p:sp>
      <p:sp>
        <p:nvSpPr>
          <p:cNvPr id="20" name="Rectangle 71">
            <a:extLst>
              <a:ext uri="{FF2B5EF4-FFF2-40B4-BE49-F238E27FC236}">
                <a16:creationId xmlns:a16="http://schemas.microsoft.com/office/drawing/2014/main" id="{78DC4344-15CD-4F5D-8C4A-C41B2E935BA7}"/>
              </a:ext>
            </a:extLst>
          </p:cNvPr>
          <p:cNvSpPr/>
          <p:nvPr/>
        </p:nvSpPr>
        <p:spPr>
          <a:xfrm>
            <a:off x="5821961" y="4964168"/>
            <a:ext cx="5931644" cy="1412631"/>
          </a:xfrm>
          <a:prstGeom prst="rect">
            <a:avLst/>
          </a:prstGeom>
          <a:solidFill>
            <a:schemeClr val="bg1">
              <a:lumMod val="95000"/>
              <a:alpha val="80000"/>
            </a:schemeClr>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702" name="Rectangle 701">
            <a:extLst>
              <a:ext uri="{FF2B5EF4-FFF2-40B4-BE49-F238E27FC236}">
                <a16:creationId xmlns:a16="http://schemas.microsoft.com/office/drawing/2014/main" id="{BF3197FF-0248-4E5B-A568-6DE16E15DB56}"/>
              </a:ext>
            </a:extLst>
          </p:cNvPr>
          <p:cNvSpPr/>
          <p:nvPr/>
        </p:nvSpPr>
        <p:spPr>
          <a:xfrm>
            <a:off x="618299" y="3164591"/>
            <a:ext cx="4968928" cy="369332"/>
          </a:xfrm>
          <a:prstGeom prst="rect">
            <a:avLst/>
          </a:prstGeom>
        </p:spPr>
        <p:txBody>
          <a:bodyPr wrap="square" lIns="0" tIns="0" rIns="0" bIns="0">
            <a:spAutoFit/>
          </a:bodyPr>
          <a:lstStyle/>
          <a:p>
            <a:r>
              <a:rPr lang="en-GB" sz="1200" b="1">
                <a:solidFill>
                  <a:srgbClr val="4A4A49"/>
                </a:solidFill>
                <a:latin typeface="Arial" panose="020B0604020202020204" pitchFamily="34" charset="0"/>
                <a:cs typeface="Arial" panose="020B0604020202020204" pitchFamily="34" charset="0"/>
              </a:rPr>
              <a:t>Fixed part</a:t>
            </a:r>
            <a:r>
              <a:rPr lang="en-GB" sz="1200">
                <a:solidFill>
                  <a:srgbClr val="4A4A49"/>
                </a:solidFill>
                <a:latin typeface="Arial" panose="020B0604020202020204" pitchFamily="34" charset="0"/>
                <a:cs typeface="Arial" panose="020B0604020202020204" pitchFamily="34" charset="0"/>
              </a:rPr>
              <a:t>: Economic developments of the installation companies in Europe (order book and turnover development)</a:t>
            </a:r>
          </a:p>
        </p:txBody>
      </p:sp>
      <p:sp>
        <p:nvSpPr>
          <p:cNvPr id="703" name="Rectangle 702">
            <a:extLst>
              <a:ext uri="{FF2B5EF4-FFF2-40B4-BE49-F238E27FC236}">
                <a16:creationId xmlns:a16="http://schemas.microsoft.com/office/drawing/2014/main" id="{6C353329-394A-49E9-A605-F3F954A49C9A}"/>
              </a:ext>
            </a:extLst>
          </p:cNvPr>
          <p:cNvSpPr/>
          <p:nvPr/>
        </p:nvSpPr>
        <p:spPr>
          <a:xfrm>
            <a:off x="5908366" y="4998200"/>
            <a:ext cx="1390124" cy="276999"/>
          </a:xfrm>
          <a:prstGeom prst="rect">
            <a:avLst/>
          </a:prstGeom>
        </p:spPr>
        <p:txBody>
          <a:bodyPr wrap="none">
            <a:spAutoFit/>
          </a:bodyPr>
          <a:lstStyle/>
          <a:p>
            <a:r>
              <a:rPr lang="en-GB" sz="1200" b="1">
                <a:solidFill>
                  <a:srgbClr val="0A5D7A"/>
                </a:solidFill>
              </a:rPr>
              <a:t>PROJECT TEAM</a:t>
            </a:r>
          </a:p>
        </p:txBody>
      </p:sp>
      <p:sp>
        <p:nvSpPr>
          <p:cNvPr id="706" name="Rectangle 71">
            <a:extLst>
              <a:ext uri="{FF2B5EF4-FFF2-40B4-BE49-F238E27FC236}">
                <a16:creationId xmlns:a16="http://schemas.microsoft.com/office/drawing/2014/main" id="{664A8E9B-51C3-4F5A-B46B-151B54238553}"/>
              </a:ext>
            </a:extLst>
          </p:cNvPr>
          <p:cNvSpPr/>
          <p:nvPr/>
        </p:nvSpPr>
        <p:spPr>
          <a:xfrm>
            <a:off x="453325" y="4967758"/>
            <a:ext cx="5185406" cy="1412631"/>
          </a:xfrm>
          <a:prstGeom prst="rect">
            <a:avLst/>
          </a:prstGeom>
          <a:solidFill>
            <a:srgbClr val="F5F5F5"/>
          </a:solidFill>
          <a:ln cap="flat">
            <a:noFill/>
            <a:prstDash val="solid"/>
          </a:ln>
        </p:spPr>
        <p:txBody>
          <a:bodyPr vert="horz" wrap="square" lIns="91440" tIns="45720" rIns="91440" bIns="45720" anchor="ctr" anchorCtr="1" compatLnSpc="1">
            <a:noAutofit/>
          </a:bodyPr>
          <a:lstStyle/>
          <a:p>
            <a:pPr algn="ctr"/>
            <a:endParaRPr lang="en-GB" sz="1200" b="1">
              <a:solidFill>
                <a:srgbClr val="595959"/>
              </a:solidFill>
              <a:latin typeface="+mj-lt"/>
              <a:cs typeface="Aharoni" pitchFamily="2"/>
            </a:endParaRPr>
          </a:p>
        </p:txBody>
      </p:sp>
      <p:sp>
        <p:nvSpPr>
          <p:cNvPr id="707" name="Rectangle 706">
            <a:extLst>
              <a:ext uri="{FF2B5EF4-FFF2-40B4-BE49-F238E27FC236}">
                <a16:creationId xmlns:a16="http://schemas.microsoft.com/office/drawing/2014/main" id="{341D61B4-19CB-4EF9-BC90-BCA359A2893A}"/>
              </a:ext>
            </a:extLst>
          </p:cNvPr>
          <p:cNvSpPr/>
          <p:nvPr/>
        </p:nvSpPr>
        <p:spPr>
          <a:xfrm>
            <a:off x="489560" y="4998200"/>
            <a:ext cx="1255472" cy="276999"/>
          </a:xfrm>
          <a:prstGeom prst="rect">
            <a:avLst/>
          </a:prstGeom>
        </p:spPr>
        <p:txBody>
          <a:bodyPr wrap="none">
            <a:spAutoFit/>
          </a:bodyPr>
          <a:lstStyle/>
          <a:p>
            <a:r>
              <a:rPr lang="en-GB" sz="1200" b="1">
                <a:solidFill>
                  <a:srgbClr val="0A5D7A"/>
                </a:solidFill>
              </a:rPr>
              <a:t>THE TIMELINE</a:t>
            </a:r>
          </a:p>
        </p:txBody>
      </p:sp>
      <p:sp>
        <p:nvSpPr>
          <p:cNvPr id="720" name="Rectangle 719">
            <a:extLst>
              <a:ext uri="{FF2B5EF4-FFF2-40B4-BE49-F238E27FC236}">
                <a16:creationId xmlns:a16="http://schemas.microsoft.com/office/drawing/2014/main" id="{D355A8D5-12EF-4065-88E3-0C635E098A49}"/>
              </a:ext>
            </a:extLst>
          </p:cNvPr>
          <p:cNvSpPr/>
          <p:nvPr/>
        </p:nvSpPr>
        <p:spPr>
          <a:xfrm>
            <a:off x="6178096" y="5328201"/>
            <a:ext cx="1809703" cy="1000530"/>
          </a:xfrm>
          <a:prstGeom prst="rect">
            <a:avLst/>
          </a:prstGeom>
        </p:spPr>
        <p:txBody>
          <a:bodyPr wrap="square">
            <a:spAutoFit/>
          </a:bodyPr>
          <a:lstStyle/>
          <a:p>
            <a:pPr marL="360000" lvl="1" indent="-184113" algn="ctr">
              <a:lnSpc>
                <a:spcPts val="1200"/>
              </a:lnSpc>
              <a:buClr>
                <a:srgbClr val="C00000"/>
              </a:buClr>
              <a:defRPr/>
            </a:pPr>
            <a:r>
              <a:rPr lang="en-US" sz="900" b="1">
                <a:solidFill>
                  <a:srgbClr val="0A5D7A"/>
                </a:solidFill>
                <a:latin typeface="Arial" panose="020B0604020202020204" pitchFamily="34" charset="0"/>
                <a:cs typeface="Arial" panose="020B0604020202020204" pitchFamily="34" charset="0"/>
              </a:rPr>
              <a:t> Ralitsa Ruseva</a:t>
            </a:r>
          </a:p>
          <a:p>
            <a:pPr marL="360000" lvl="1" indent="-184113" algn="ctr">
              <a:lnSpc>
                <a:spcPts val="1200"/>
              </a:lnSpc>
              <a:buClr>
                <a:srgbClr val="C00000"/>
              </a:buClr>
              <a:defRPr/>
            </a:pPr>
            <a:r>
              <a:rPr lang="en-US" sz="800">
                <a:solidFill>
                  <a:srgbClr val="4A4A49"/>
                </a:solidFill>
                <a:latin typeface="Arial" panose="020B0604020202020204" pitchFamily="34" charset="0"/>
                <a:cs typeface="Arial" panose="020B0604020202020204" pitchFamily="34" charset="0"/>
              </a:rPr>
              <a:t>     Consultant Installation Market</a:t>
            </a:r>
          </a:p>
          <a:p>
            <a:pPr marL="360000" lvl="1" indent="-184113" algn="ctr">
              <a:lnSpc>
                <a:spcPts val="1200"/>
              </a:lnSpc>
              <a:buClr>
                <a:srgbClr val="C00000"/>
              </a:buClr>
              <a:defRPr/>
            </a:pPr>
            <a:endParaRPr lang="en-US" sz="800">
              <a:solidFill>
                <a:srgbClr val="4A4A49"/>
              </a:solidFill>
              <a:latin typeface="Arial" panose="020B0604020202020204" pitchFamily="34" charset="0"/>
              <a:cs typeface="Arial" panose="020B0604020202020204" pitchFamily="34" charset="0"/>
            </a:endParaRPr>
          </a:p>
          <a:p>
            <a:pPr marL="360000" lvl="1" indent="-184113" algn="ctr">
              <a:lnSpc>
                <a:spcPts val="1200"/>
              </a:lnSpc>
              <a:buClr>
                <a:srgbClr val="C00000"/>
              </a:buClr>
              <a:defRPr/>
            </a:pPr>
            <a:r>
              <a:rPr lang="nl-NL" sz="800">
                <a:solidFill>
                  <a:srgbClr val="4A4A49"/>
                </a:solidFill>
                <a:latin typeface="Arial" panose="020B0604020202020204" pitchFamily="34" charset="0"/>
                <a:cs typeface="Arial" panose="020B0604020202020204" pitchFamily="34" charset="0"/>
              </a:rPr>
              <a:t>+31 683211709</a:t>
            </a:r>
          </a:p>
          <a:p>
            <a:pPr marL="360000" lvl="1" indent="-184113" algn="ctr">
              <a:lnSpc>
                <a:spcPts val="1200"/>
              </a:lnSpc>
              <a:buClr>
                <a:srgbClr val="C00000"/>
              </a:buClr>
              <a:defRPr/>
            </a:pPr>
            <a:r>
              <a:rPr lang="nl-NL" sz="800">
                <a:solidFill>
                  <a:srgbClr val="4A4A49"/>
                </a:solidFill>
                <a:latin typeface="Arial" panose="020B0604020202020204" pitchFamily="34" charset="0"/>
                <a:cs typeface="Arial" panose="020B0604020202020204" pitchFamily="34" charset="0"/>
              </a:rPr>
              <a:t>ruseva@usp-mc.nl</a:t>
            </a:r>
          </a:p>
        </p:txBody>
      </p:sp>
      <p:sp>
        <p:nvSpPr>
          <p:cNvPr id="721" name="Rectangle 720">
            <a:extLst>
              <a:ext uri="{FF2B5EF4-FFF2-40B4-BE49-F238E27FC236}">
                <a16:creationId xmlns:a16="http://schemas.microsoft.com/office/drawing/2014/main" id="{513CCB41-CCA1-44E6-9B16-62C70BA24B53}"/>
              </a:ext>
            </a:extLst>
          </p:cNvPr>
          <p:cNvSpPr/>
          <p:nvPr/>
        </p:nvSpPr>
        <p:spPr>
          <a:xfrm>
            <a:off x="10307856" y="5389830"/>
            <a:ext cx="1616522" cy="846642"/>
          </a:xfrm>
          <a:prstGeom prst="rect">
            <a:avLst/>
          </a:prstGeom>
        </p:spPr>
        <p:txBody>
          <a:bodyPr wrap="square">
            <a:spAutoFit/>
          </a:bodyPr>
          <a:lstStyle/>
          <a:p>
            <a:pPr lvl="0" algn="ctr">
              <a:lnSpc>
                <a:spcPts val="1200"/>
              </a:lnSpc>
              <a:defRPr/>
            </a:pPr>
            <a:r>
              <a:rPr lang="en-GB" sz="900" b="1">
                <a:solidFill>
                  <a:srgbClr val="0A5D7A"/>
                </a:solidFill>
                <a:latin typeface="Arial" panose="020B0604020202020204" pitchFamily="34" charset="0"/>
                <a:cs typeface="Arial" panose="020B0604020202020204" pitchFamily="34" charset="0"/>
              </a:rPr>
              <a:t>Dirk Hoogenboom</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Research consultant</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 </a:t>
            </a:r>
            <a:endParaRPr lang="nl-NL" sz="800">
              <a:solidFill>
                <a:srgbClr val="4A4A49"/>
              </a:solidFill>
              <a:latin typeface="Arial" panose="020B0604020202020204" pitchFamily="34" charset="0"/>
              <a:cs typeface="Arial" panose="020B0604020202020204" pitchFamily="34" charset="0"/>
            </a:endParaRPr>
          </a:p>
          <a:p>
            <a:pPr lvl="0" algn="ctr">
              <a:lnSpc>
                <a:spcPts val="1200"/>
              </a:lnSpc>
              <a:defRPr/>
            </a:pPr>
            <a:r>
              <a:rPr lang="en-GB" sz="800">
                <a:solidFill>
                  <a:srgbClr val="4A4A49"/>
                </a:solidFill>
                <a:latin typeface="Arial" panose="020B0604020202020204" pitchFamily="34" charset="0"/>
                <a:cs typeface="Arial" panose="020B0604020202020204" pitchFamily="34" charset="0"/>
              </a:rPr>
              <a:t>+31 652098924</a:t>
            </a:r>
          </a:p>
          <a:p>
            <a:pPr lvl="0" algn="ctr">
              <a:lnSpc>
                <a:spcPts val="1200"/>
              </a:lnSpc>
              <a:defRPr/>
            </a:pPr>
            <a:r>
              <a:rPr lang="en-GB" sz="800">
                <a:solidFill>
                  <a:srgbClr val="4A4A49"/>
                </a:solidFill>
                <a:latin typeface="Arial" panose="020B0604020202020204" pitchFamily="34" charset="0"/>
                <a:cs typeface="Arial" panose="020B0604020202020204" pitchFamily="34" charset="0"/>
              </a:rPr>
              <a:t>hoogenboom@usp-mc.nl</a:t>
            </a:r>
          </a:p>
        </p:txBody>
      </p:sp>
      <p:sp>
        <p:nvSpPr>
          <p:cNvPr id="722" name="Rectangle 721">
            <a:extLst>
              <a:ext uri="{FF2B5EF4-FFF2-40B4-BE49-F238E27FC236}">
                <a16:creationId xmlns:a16="http://schemas.microsoft.com/office/drawing/2014/main" id="{1E6BBD78-D055-4125-9F2A-7E88B1C535F4}"/>
              </a:ext>
            </a:extLst>
          </p:cNvPr>
          <p:cNvSpPr/>
          <p:nvPr/>
        </p:nvSpPr>
        <p:spPr>
          <a:xfrm>
            <a:off x="8294018" y="5338636"/>
            <a:ext cx="1501518" cy="1000530"/>
          </a:xfrm>
          <a:prstGeom prst="rect">
            <a:avLst/>
          </a:prstGeom>
        </p:spPr>
        <p:txBody>
          <a:bodyPr wrap="square">
            <a:spAutoFit/>
          </a:bodyPr>
          <a:lstStyle/>
          <a:p>
            <a:pPr marL="361878" lvl="1" indent="-184113" algn="ctr">
              <a:lnSpc>
                <a:spcPts val="1200"/>
              </a:lnSpc>
              <a:buClr>
                <a:srgbClr val="C00000"/>
              </a:buClr>
              <a:defRPr/>
            </a:pPr>
            <a:r>
              <a:rPr lang="en-US" sz="900" b="1">
                <a:solidFill>
                  <a:srgbClr val="0A5D7A"/>
                </a:solidFill>
                <a:latin typeface="Arial" panose="020B0604020202020204" pitchFamily="34" charset="0"/>
                <a:cs typeface="Arial" panose="020B0604020202020204" pitchFamily="34" charset="0"/>
              </a:rPr>
              <a:t>Hanane Bouazzaoui</a:t>
            </a:r>
          </a:p>
          <a:p>
            <a:pPr marL="361878" lvl="1" indent="-184113" algn="ctr">
              <a:lnSpc>
                <a:spcPts val="1200"/>
              </a:lnSpc>
              <a:buClr>
                <a:srgbClr val="C00000"/>
              </a:buClr>
              <a:defRPr/>
            </a:pPr>
            <a:r>
              <a:rPr lang="en-US" sz="800">
                <a:solidFill>
                  <a:srgbClr val="4A4A49"/>
                </a:solidFill>
                <a:latin typeface="Arial" panose="020B0604020202020204" pitchFamily="34" charset="0"/>
                <a:cs typeface="Arial" panose="020B0604020202020204" pitchFamily="34" charset="0"/>
              </a:rPr>
              <a:t>Senior Research </a:t>
            </a:r>
          </a:p>
          <a:p>
            <a:pPr marL="361878" lvl="1" indent="-184113" algn="ctr">
              <a:lnSpc>
                <a:spcPts val="1200"/>
              </a:lnSpc>
              <a:buClr>
                <a:srgbClr val="C00000"/>
              </a:buClr>
              <a:defRPr/>
            </a:pPr>
            <a:r>
              <a:rPr lang="en-US" sz="800">
                <a:solidFill>
                  <a:srgbClr val="4A4A49"/>
                </a:solidFill>
                <a:latin typeface="Arial" panose="020B0604020202020204" pitchFamily="34" charset="0"/>
                <a:cs typeface="Arial" panose="020B0604020202020204" pitchFamily="34" charset="0"/>
              </a:rPr>
              <a:t>Analyst</a:t>
            </a:r>
          </a:p>
          <a:p>
            <a:pPr marL="361878" lvl="1" indent="-184113" algn="ctr">
              <a:lnSpc>
                <a:spcPts val="1200"/>
              </a:lnSpc>
              <a:buClr>
                <a:srgbClr val="C00000"/>
              </a:buClr>
              <a:defRPr/>
            </a:pPr>
            <a:endParaRPr lang="en-US" sz="800">
              <a:solidFill>
                <a:srgbClr val="4A4A49"/>
              </a:solidFill>
              <a:latin typeface="Arial" panose="020B0604020202020204" pitchFamily="34" charset="0"/>
              <a:cs typeface="Arial" panose="020B0604020202020204" pitchFamily="34" charset="0"/>
            </a:endParaRPr>
          </a:p>
          <a:p>
            <a:pPr marL="361878" lvl="1" indent="-184113" algn="ctr">
              <a:lnSpc>
                <a:spcPts val="1200"/>
              </a:lnSpc>
              <a:buClr>
                <a:srgbClr val="C00000"/>
              </a:buClr>
              <a:defRPr/>
            </a:pPr>
            <a:r>
              <a:rPr lang="nl-NL" sz="800">
                <a:solidFill>
                  <a:srgbClr val="4A4A49"/>
                </a:solidFill>
                <a:latin typeface="Arial" panose="020B0604020202020204" pitchFamily="34" charset="0"/>
                <a:cs typeface="Arial" panose="020B0604020202020204" pitchFamily="34" charset="0"/>
              </a:rPr>
              <a:t>+31 108002707</a:t>
            </a:r>
          </a:p>
          <a:p>
            <a:pPr marL="361878" lvl="1" indent="-184113" algn="ctr">
              <a:lnSpc>
                <a:spcPts val="1200"/>
              </a:lnSpc>
              <a:buClr>
                <a:srgbClr val="C00000"/>
              </a:buClr>
              <a:defRPr/>
            </a:pPr>
            <a:r>
              <a:rPr lang="en-US" sz="800" err="1">
                <a:solidFill>
                  <a:srgbClr val="4A4A49"/>
                </a:solidFill>
                <a:latin typeface="Arial" panose="020B0604020202020204" pitchFamily="34" charset="0"/>
                <a:cs typeface="Arial" panose="020B0604020202020204" pitchFamily="34" charset="0"/>
              </a:rPr>
              <a:t>bouazzaoui</a:t>
            </a:r>
            <a:r>
              <a:rPr lang="nl-NL" sz="800">
                <a:solidFill>
                  <a:srgbClr val="4A4A49"/>
                </a:solidFill>
                <a:latin typeface="Arial" panose="020B0604020202020204" pitchFamily="34" charset="0"/>
                <a:cs typeface="Arial" panose="020B0604020202020204" pitchFamily="34" charset="0"/>
              </a:rPr>
              <a:t>@usp-mc.nl</a:t>
            </a:r>
          </a:p>
        </p:txBody>
      </p:sp>
      <p:cxnSp>
        <p:nvCxnSpPr>
          <p:cNvPr id="728" name="Rechte verbindingslijn met pijl 57">
            <a:extLst>
              <a:ext uri="{FF2B5EF4-FFF2-40B4-BE49-F238E27FC236}">
                <a16:creationId xmlns:a16="http://schemas.microsoft.com/office/drawing/2014/main" id="{F5073F98-41F8-4E95-B844-5AA6B7FE0F71}"/>
              </a:ext>
            </a:extLst>
          </p:cNvPr>
          <p:cNvCxnSpPr>
            <a:cxnSpLocks/>
          </p:cNvCxnSpPr>
          <p:nvPr/>
        </p:nvCxnSpPr>
        <p:spPr>
          <a:xfrm>
            <a:off x="770062" y="5916725"/>
            <a:ext cx="4590229" cy="0"/>
          </a:xfrm>
          <a:prstGeom prst="straightConnector1">
            <a:avLst/>
          </a:prstGeom>
          <a:ln w="15875">
            <a:solidFill>
              <a:srgbClr val="0A5D7A"/>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29" name="Rechte verbindingslijn 58">
            <a:extLst>
              <a:ext uri="{FF2B5EF4-FFF2-40B4-BE49-F238E27FC236}">
                <a16:creationId xmlns:a16="http://schemas.microsoft.com/office/drawing/2014/main" id="{5E1F1E16-17E4-4D9E-84B6-4254A8AB34E7}"/>
              </a:ext>
            </a:extLst>
          </p:cNvPr>
          <p:cNvCxnSpPr>
            <a:cxnSpLocks/>
          </p:cNvCxnSpPr>
          <p:nvPr/>
        </p:nvCxnSpPr>
        <p:spPr>
          <a:xfrm flipV="1">
            <a:off x="969754"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sp>
        <p:nvSpPr>
          <p:cNvPr id="730" name="Tekstvak 59">
            <a:extLst>
              <a:ext uri="{FF2B5EF4-FFF2-40B4-BE49-F238E27FC236}">
                <a16:creationId xmlns:a16="http://schemas.microsoft.com/office/drawing/2014/main" id="{A60BD1EB-4312-49F2-8194-873E0E0A37FA}"/>
              </a:ext>
            </a:extLst>
          </p:cNvPr>
          <p:cNvSpPr txBox="1"/>
          <p:nvPr/>
        </p:nvSpPr>
        <p:spPr>
          <a:xfrm>
            <a:off x="493622"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A5D7A"/>
                </a:solidFill>
                <a:effectLst/>
                <a:uLnTx/>
                <a:uFillTx/>
                <a:latin typeface="Arial" panose="020B0604020202020204"/>
                <a:ea typeface="+mn-ea"/>
                <a:cs typeface="+mn-cs"/>
              </a:rPr>
              <a:t>May</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a:solidFill>
                  <a:srgbClr val="0A5D7A"/>
                </a:solidFill>
                <a:latin typeface="Arial" panose="020B0604020202020204"/>
              </a:rPr>
              <a:t>202</a:t>
            </a:r>
            <a:r>
              <a:rPr lang="en-GB" sz="1000">
                <a:solidFill>
                  <a:srgbClr val="0A5D7A"/>
                </a:solidFill>
                <a:latin typeface="Arial" panose="020B0604020202020204"/>
              </a:rPr>
              <a:t>2</a:t>
            </a:r>
            <a:endParaRPr kumimoji="0" lang="en-US" sz="1000" b="0" i="0" u="none" strike="noStrike" kern="1200" cap="none" spc="0" normalizeH="0" baseline="0" noProof="0">
              <a:ln>
                <a:noFill/>
              </a:ln>
              <a:solidFill>
                <a:srgbClr val="0A5D7A"/>
              </a:solidFill>
              <a:effectLst/>
              <a:uLnTx/>
              <a:uFillTx/>
              <a:latin typeface="Arial" panose="020B0604020202020204"/>
              <a:ea typeface="+mn-ea"/>
              <a:cs typeface="+mn-cs"/>
            </a:endParaRPr>
          </a:p>
        </p:txBody>
      </p:sp>
      <p:sp>
        <p:nvSpPr>
          <p:cNvPr id="731" name="Tekstvak 60">
            <a:extLst>
              <a:ext uri="{FF2B5EF4-FFF2-40B4-BE49-F238E27FC236}">
                <a16:creationId xmlns:a16="http://schemas.microsoft.com/office/drawing/2014/main" id="{984C427B-8A42-4F4F-B9D6-A08753FA2322}"/>
              </a:ext>
            </a:extLst>
          </p:cNvPr>
          <p:cNvSpPr txBox="1"/>
          <p:nvPr/>
        </p:nvSpPr>
        <p:spPr>
          <a:xfrm>
            <a:off x="1800154"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A5D7A"/>
                </a:solidFill>
                <a:effectLst/>
                <a:uLnTx/>
                <a:uFillTx/>
                <a:latin typeface="Arial" panose="020B0604020202020204"/>
                <a:ea typeface="+mn-ea"/>
                <a:cs typeface="+mn-cs"/>
              </a:rPr>
              <a:t>August</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a:solidFill>
                  <a:srgbClr val="0A5D7A"/>
                </a:solidFill>
                <a:latin typeface="Arial" panose="020B0604020202020204"/>
              </a:rPr>
              <a:t>202</a:t>
            </a:r>
            <a:r>
              <a:rPr lang="en-GB" sz="1000">
                <a:solidFill>
                  <a:srgbClr val="0A5D7A"/>
                </a:solidFill>
                <a:latin typeface="Arial" panose="020B0604020202020204"/>
              </a:rPr>
              <a:t>2</a:t>
            </a:r>
            <a:endParaRPr kumimoji="0" lang="en-US" sz="1000" b="0" i="0" u="none" strike="noStrike" kern="1200" cap="none" spc="0" normalizeH="0" baseline="0" noProof="0">
              <a:ln>
                <a:noFill/>
              </a:ln>
              <a:solidFill>
                <a:srgbClr val="0A5D7A"/>
              </a:solidFill>
              <a:effectLst/>
              <a:uLnTx/>
              <a:uFillTx/>
              <a:latin typeface="Arial" panose="020B0604020202020204"/>
              <a:ea typeface="+mn-ea"/>
              <a:cs typeface="+mn-cs"/>
            </a:endParaRPr>
          </a:p>
        </p:txBody>
      </p:sp>
      <p:sp>
        <p:nvSpPr>
          <p:cNvPr id="732" name="Tekstvak 61">
            <a:extLst>
              <a:ext uri="{FF2B5EF4-FFF2-40B4-BE49-F238E27FC236}">
                <a16:creationId xmlns:a16="http://schemas.microsoft.com/office/drawing/2014/main" id="{212B9FD9-B6A7-48C7-9C47-6F7BA02A9FFC}"/>
              </a:ext>
            </a:extLst>
          </p:cNvPr>
          <p:cNvSpPr txBox="1"/>
          <p:nvPr/>
        </p:nvSpPr>
        <p:spPr>
          <a:xfrm>
            <a:off x="3096053"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A5D7A"/>
                </a:solidFill>
                <a:effectLst/>
                <a:uLnTx/>
                <a:uFillTx/>
                <a:latin typeface="Arial" panose="020B0604020202020204"/>
                <a:ea typeface="+mn-ea"/>
                <a:cs typeface="+mn-cs"/>
              </a:rPr>
              <a:t>November</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a:solidFill>
                  <a:srgbClr val="0A5D7A"/>
                </a:solidFill>
                <a:latin typeface="Arial" panose="020B0604020202020204"/>
              </a:rPr>
              <a:t>202</a:t>
            </a:r>
            <a:r>
              <a:rPr lang="en-GB" sz="1000">
                <a:solidFill>
                  <a:srgbClr val="0A5D7A"/>
                </a:solidFill>
                <a:latin typeface="Arial" panose="020B0604020202020204"/>
              </a:rPr>
              <a:t>2</a:t>
            </a:r>
            <a:endParaRPr kumimoji="0" lang="en-US" sz="1000" b="0" i="0" u="none" strike="noStrike" kern="1200" cap="none" spc="0" normalizeH="0" baseline="0" noProof="0">
              <a:ln>
                <a:noFill/>
              </a:ln>
              <a:solidFill>
                <a:srgbClr val="0A5D7A"/>
              </a:solidFill>
              <a:effectLst/>
              <a:uLnTx/>
              <a:uFillTx/>
              <a:latin typeface="Arial" panose="020B0604020202020204"/>
              <a:ea typeface="+mn-ea"/>
              <a:cs typeface="+mn-cs"/>
            </a:endParaRPr>
          </a:p>
        </p:txBody>
      </p:sp>
      <p:sp>
        <p:nvSpPr>
          <p:cNvPr id="733" name="Tekstvak 62">
            <a:extLst>
              <a:ext uri="{FF2B5EF4-FFF2-40B4-BE49-F238E27FC236}">
                <a16:creationId xmlns:a16="http://schemas.microsoft.com/office/drawing/2014/main" id="{C6FDAF56-D23E-4E7C-9667-7F2DDFE76D00}"/>
              </a:ext>
            </a:extLst>
          </p:cNvPr>
          <p:cNvSpPr txBox="1"/>
          <p:nvPr/>
        </p:nvSpPr>
        <p:spPr>
          <a:xfrm>
            <a:off x="4391952" y="6036776"/>
            <a:ext cx="958819" cy="275765"/>
          </a:xfrm>
          <a:prstGeom prst="rect">
            <a:avLst/>
          </a:prstGeom>
          <a:noFill/>
        </p:spPr>
        <p:txBody>
          <a:bodyPr wrap="squar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A5D7A"/>
                </a:solidFill>
                <a:effectLst/>
                <a:uLnTx/>
                <a:uFillTx/>
                <a:latin typeface="Arial" panose="020B0604020202020204"/>
                <a:ea typeface="+mn-ea"/>
                <a:cs typeface="+mn-cs"/>
              </a:rPr>
              <a:t>February</a:t>
            </a:r>
          </a:p>
          <a:p>
            <a:pPr marL="0" marR="0" lvl="0" indent="0" algn="ctr" defTabSz="914126" rtl="0" eaLnBrk="1" fontAlgn="auto" latinLnBrk="0" hangingPunct="1">
              <a:lnSpc>
                <a:spcPct val="90000"/>
              </a:lnSpc>
              <a:spcBef>
                <a:spcPts val="0"/>
              </a:spcBef>
              <a:spcAft>
                <a:spcPts val="0"/>
              </a:spcAft>
              <a:buClrTx/>
              <a:buSzTx/>
              <a:buFontTx/>
              <a:buNone/>
              <a:tabLst/>
              <a:defRPr/>
            </a:pPr>
            <a:r>
              <a:rPr lang="en-US" sz="1000">
                <a:solidFill>
                  <a:srgbClr val="0A5D7A"/>
                </a:solidFill>
                <a:latin typeface="Arial" panose="020B0604020202020204"/>
              </a:rPr>
              <a:t>202</a:t>
            </a:r>
            <a:r>
              <a:rPr lang="en-GB" sz="1000">
                <a:solidFill>
                  <a:srgbClr val="0A5D7A"/>
                </a:solidFill>
                <a:latin typeface="Arial" panose="020B0604020202020204"/>
              </a:rPr>
              <a:t>3</a:t>
            </a:r>
            <a:endParaRPr kumimoji="0" lang="en-US" sz="1000" b="0"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734" name="Rechte verbindingslijn 63">
            <a:extLst>
              <a:ext uri="{FF2B5EF4-FFF2-40B4-BE49-F238E27FC236}">
                <a16:creationId xmlns:a16="http://schemas.microsoft.com/office/drawing/2014/main" id="{C3287184-4E06-4B8F-AF9F-7870C945578D}"/>
              </a:ext>
            </a:extLst>
          </p:cNvPr>
          <p:cNvCxnSpPr>
            <a:cxnSpLocks/>
          </p:cNvCxnSpPr>
          <p:nvPr/>
        </p:nvCxnSpPr>
        <p:spPr>
          <a:xfrm flipV="1">
            <a:off x="2270576"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cxnSp>
        <p:nvCxnSpPr>
          <p:cNvPr id="735" name="Rechte verbindingslijn 64">
            <a:extLst>
              <a:ext uri="{FF2B5EF4-FFF2-40B4-BE49-F238E27FC236}">
                <a16:creationId xmlns:a16="http://schemas.microsoft.com/office/drawing/2014/main" id="{555F7193-87E0-44D0-B6E6-EF206A7843F6}"/>
              </a:ext>
            </a:extLst>
          </p:cNvPr>
          <p:cNvCxnSpPr>
            <a:cxnSpLocks/>
          </p:cNvCxnSpPr>
          <p:nvPr/>
        </p:nvCxnSpPr>
        <p:spPr>
          <a:xfrm flipV="1">
            <a:off x="3571398"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cxnSp>
        <p:nvCxnSpPr>
          <p:cNvPr id="736" name="Rechte verbindingslijn 65">
            <a:extLst>
              <a:ext uri="{FF2B5EF4-FFF2-40B4-BE49-F238E27FC236}">
                <a16:creationId xmlns:a16="http://schemas.microsoft.com/office/drawing/2014/main" id="{BF54D9EB-8D64-4CD9-9044-93848B238905}"/>
              </a:ext>
            </a:extLst>
          </p:cNvPr>
          <p:cNvCxnSpPr>
            <a:cxnSpLocks/>
          </p:cNvCxnSpPr>
          <p:nvPr/>
        </p:nvCxnSpPr>
        <p:spPr>
          <a:xfrm flipV="1">
            <a:off x="4872220" y="5915092"/>
            <a:ext cx="0" cy="72000"/>
          </a:xfrm>
          <a:prstGeom prst="line">
            <a:avLst/>
          </a:prstGeom>
          <a:ln w="15875">
            <a:solidFill>
              <a:srgbClr val="0A5D7A"/>
            </a:solidFill>
          </a:ln>
        </p:spPr>
        <p:style>
          <a:lnRef idx="1">
            <a:schemeClr val="accent1"/>
          </a:lnRef>
          <a:fillRef idx="0">
            <a:schemeClr val="accent1"/>
          </a:fillRef>
          <a:effectRef idx="0">
            <a:schemeClr val="accent1"/>
          </a:effectRef>
          <a:fontRef idx="minor">
            <a:schemeClr val="tx1"/>
          </a:fontRef>
        </p:style>
      </p:cxnSp>
      <p:sp>
        <p:nvSpPr>
          <p:cNvPr id="737" name="Tekstvak 70">
            <a:extLst>
              <a:ext uri="{FF2B5EF4-FFF2-40B4-BE49-F238E27FC236}">
                <a16:creationId xmlns:a16="http://schemas.microsoft.com/office/drawing/2014/main" id="{804E5406-2ACC-4120-A1AD-CC47E02E511C}"/>
              </a:ext>
            </a:extLst>
          </p:cNvPr>
          <p:cNvSpPr txBox="1"/>
          <p:nvPr/>
        </p:nvSpPr>
        <p:spPr>
          <a:xfrm>
            <a:off x="670059"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a:solidFill>
                  <a:srgbClr val="4A4A49"/>
                </a:solidFill>
                <a:latin typeface="Arial" panose="020B0604020202020204"/>
              </a:rPr>
              <a:t>Report Q1</a:t>
            </a:r>
            <a:endParaRPr kumimoji="0" lang="en-US" sz="900" b="0" i="0" u="none" strike="noStrike" kern="1200" cap="none" spc="0" normalizeH="0" baseline="0" noProof="0">
              <a:ln>
                <a:noFill/>
              </a:ln>
              <a:solidFill>
                <a:srgbClr val="4A4A49"/>
              </a:solidFill>
              <a:effectLst/>
              <a:uLnTx/>
              <a:uFillTx/>
              <a:latin typeface="Arial" panose="020B0604020202020204"/>
              <a:ea typeface="+mn-ea"/>
              <a:cs typeface="+mn-cs"/>
            </a:endParaRPr>
          </a:p>
        </p:txBody>
      </p:sp>
      <p:grpSp>
        <p:nvGrpSpPr>
          <p:cNvPr id="748" name="Groep 81">
            <a:extLst>
              <a:ext uri="{FF2B5EF4-FFF2-40B4-BE49-F238E27FC236}">
                <a16:creationId xmlns:a16="http://schemas.microsoft.com/office/drawing/2014/main" id="{086CF8FF-58A7-47CA-9D0C-42AE3AC3BB04}"/>
              </a:ext>
            </a:extLst>
          </p:cNvPr>
          <p:cNvGrpSpPr/>
          <p:nvPr/>
        </p:nvGrpSpPr>
        <p:grpSpPr>
          <a:xfrm>
            <a:off x="4727225" y="5792466"/>
            <a:ext cx="288710" cy="36000"/>
            <a:chOff x="1550834" y="3096285"/>
            <a:chExt cx="956976" cy="226337"/>
          </a:xfrm>
        </p:grpSpPr>
        <p:cxnSp>
          <p:nvCxnSpPr>
            <p:cNvPr id="749" name="Rechte verbindingslijn 82">
              <a:extLst>
                <a:ext uri="{FF2B5EF4-FFF2-40B4-BE49-F238E27FC236}">
                  <a16:creationId xmlns:a16="http://schemas.microsoft.com/office/drawing/2014/main" id="{3DBEB87F-F8B1-4616-9E55-0DC5FF67C316}"/>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0" name="Rechte verbindingslijn 83">
              <a:extLst>
                <a:ext uri="{FF2B5EF4-FFF2-40B4-BE49-F238E27FC236}">
                  <a16:creationId xmlns:a16="http://schemas.microsoft.com/office/drawing/2014/main" id="{D7A2196E-1AF2-42BF-8E7F-07EF232E726A}"/>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1" name="Rechte verbindingslijn 84">
              <a:extLst>
                <a:ext uri="{FF2B5EF4-FFF2-40B4-BE49-F238E27FC236}">
                  <a16:creationId xmlns:a16="http://schemas.microsoft.com/office/drawing/2014/main" id="{7DC6D1B6-D8F5-4AF0-88DE-6AC2C4784179}"/>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53" name="Groep 81">
            <a:extLst>
              <a:ext uri="{FF2B5EF4-FFF2-40B4-BE49-F238E27FC236}">
                <a16:creationId xmlns:a16="http://schemas.microsoft.com/office/drawing/2014/main" id="{112CDA31-F127-41E6-8A7A-F77DCCB5E6CB}"/>
              </a:ext>
            </a:extLst>
          </p:cNvPr>
          <p:cNvGrpSpPr/>
          <p:nvPr/>
        </p:nvGrpSpPr>
        <p:grpSpPr>
          <a:xfrm>
            <a:off x="3433264" y="5792466"/>
            <a:ext cx="288710" cy="36000"/>
            <a:chOff x="1550834" y="3096285"/>
            <a:chExt cx="956976" cy="226337"/>
          </a:xfrm>
        </p:grpSpPr>
        <p:cxnSp>
          <p:nvCxnSpPr>
            <p:cNvPr id="754" name="Rechte verbindingslijn 82">
              <a:extLst>
                <a:ext uri="{FF2B5EF4-FFF2-40B4-BE49-F238E27FC236}">
                  <a16:creationId xmlns:a16="http://schemas.microsoft.com/office/drawing/2014/main" id="{33B91429-34A9-4883-8395-6DC806A9F293}"/>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5" name="Rechte verbindingslijn 83">
              <a:extLst>
                <a:ext uri="{FF2B5EF4-FFF2-40B4-BE49-F238E27FC236}">
                  <a16:creationId xmlns:a16="http://schemas.microsoft.com/office/drawing/2014/main" id="{F56B2518-F402-4B84-B8B8-B78D70CC2F6F}"/>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6" name="Rechte verbindingslijn 84">
              <a:extLst>
                <a:ext uri="{FF2B5EF4-FFF2-40B4-BE49-F238E27FC236}">
                  <a16:creationId xmlns:a16="http://schemas.microsoft.com/office/drawing/2014/main" id="{32ACF9F5-B0BD-4427-BE40-33385FC52302}"/>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57" name="Groep 81">
            <a:extLst>
              <a:ext uri="{FF2B5EF4-FFF2-40B4-BE49-F238E27FC236}">
                <a16:creationId xmlns:a16="http://schemas.microsoft.com/office/drawing/2014/main" id="{9EA870DD-C675-4DF3-8410-45320D5F7A67}"/>
              </a:ext>
            </a:extLst>
          </p:cNvPr>
          <p:cNvGrpSpPr/>
          <p:nvPr/>
        </p:nvGrpSpPr>
        <p:grpSpPr>
          <a:xfrm>
            <a:off x="2139304" y="5792466"/>
            <a:ext cx="288710" cy="36000"/>
            <a:chOff x="1550834" y="3096285"/>
            <a:chExt cx="956976" cy="226337"/>
          </a:xfrm>
        </p:grpSpPr>
        <p:cxnSp>
          <p:nvCxnSpPr>
            <p:cNvPr id="758" name="Rechte verbindingslijn 82">
              <a:extLst>
                <a:ext uri="{FF2B5EF4-FFF2-40B4-BE49-F238E27FC236}">
                  <a16:creationId xmlns:a16="http://schemas.microsoft.com/office/drawing/2014/main" id="{A288261C-BE90-4FC6-86E7-5D43A91BB848}"/>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59" name="Rechte verbindingslijn 83">
              <a:extLst>
                <a:ext uri="{FF2B5EF4-FFF2-40B4-BE49-F238E27FC236}">
                  <a16:creationId xmlns:a16="http://schemas.microsoft.com/office/drawing/2014/main" id="{A6675D04-C51D-4045-9A74-86248CF7EFBC}"/>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0" name="Rechte verbindingslijn 84">
              <a:extLst>
                <a:ext uri="{FF2B5EF4-FFF2-40B4-BE49-F238E27FC236}">
                  <a16:creationId xmlns:a16="http://schemas.microsoft.com/office/drawing/2014/main" id="{ED85A4E7-8A9E-41E9-8E78-5A98B7EA8950}"/>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grpSp>
        <p:nvGrpSpPr>
          <p:cNvPr id="761" name="Groep 81">
            <a:extLst>
              <a:ext uri="{FF2B5EF4-FFF2-40B4-BE49-F238E27FC236}">
                <a16:creationId xmlns:a16="http://schemas.microsoft.com/office/drawing/2014/main" id="{5F14A251-CB7D-4FB3-BA5F-815AFB46AA61}"/>
              </a:ext>
            </a:extLst>
          </p:cNvPr>
          <p:cNvGrpSpPr/>
          <p:nvPr/>
        </p:nvGrpSpPr>
        <p:grpSpPr>
          <a:xfrm>
            <a:off x="825399" y="5792466"/>
            <a:ext cx="288710" cy="36000"/>
            <a:chOff x="1550834" y="3096285"/>
            <a:chExt cx="956976" cy="226337"/>
          </a:xfrm>
        </p:grpSpPr>
        <p:cxnSp>
          <p:nvCxnSpPr>
            <p:cNvPr id="762" name="Rechte verbindingslijn 82">
              <a:extLst>
                <a:ext uri="{FF2B5EF4-FFF2-40B4-BE49-F238E27FC236}">
                  <a16:creationId xmlns:a16="http://schemas.microsoft.com/office/drawing/2014/main" id="{E084EABA-EC08-4B91-B504-4A17EA864055}"/>
                </a:ext>
              </a:extLst>
            </p:cNvPr>
            <p:cNvCxnSpPr/>
            <p:nvPr/>
          </p:nvCxnSpPr>
          <p:spPr>
            <a:xfrm>
              <a:off x="1557196"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3" name="Rechte verbindingslijn 83">
              <a:extLst>
                <a:ext uri="{FF2B5EF4-FFF2-40B4-BE49-F238E27FC236}">
                  <a16:creationId xmlns:a16="http://schemas.microsoft.com/office/drawing/2014/main" id="{EE49E36E-5D5E-485B-AC7D-F82FA224C1A0}"/>
                </a:ext>
              </a:extLst>
            </p:cNvPr>
            <p:cNvCxnSpPr/>
            <p:nvPr/>
          </p:nvCxnSpPr>
          <p:spPr>
            <a:xfrm>
              <a:off x="2507810" y="3096285"/>
              <a:ext cx="0" cy="226337"/>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cxnSp>
          <p:nvCxnSpPr>
            <p:cNvPr id="764" name="Rechte verbindingslijn 84">
              <a:extLst>
                <a:ext uri="{FF2B5EF4-FFF2-40B4-BE49-F238E27FC236}">
                  <a16:creationId xmlns:a16="http://schemas.microsoft.com/office/drawing/2014/main" id="{7C1520C6-8E69-4C9C-A439-AB4945D3C847}"/>
                </a:ext>
              </a:extLst>
            </p:cNvPr>
            <p:cNvCxnSpPr>
              <a:cxnSpLocks/>
            </p:cNvCxnSpPr>
            <p:nvPr/>
          </p:nvCxnSpPr>
          <p:spPr>
            <a:xfrm>
              <a:off x="1550834" y="3096285"/>
              <a:ext cx="950613" cy="0"/>
            </a:xfrm>
            <a:prstGeom prst="line">
              <a:avLst/>
            </a:prstGeom>
            <a:ln w="15875">
              <a:solidFill>
                <a:srgbClr val="4A4A49"/>
              </a:solidFill>
              <a:prstDash val="lgDash"/>
            </a:ln>
          </p:spPr>
          <p:style>
            <a:lnRef idx="1">
              <a:schemeClr val="accent1"/>
            </a:lnRef>
            <a:fillRef idx="0">
              <a:schemeClr val="accent1"/>
            </a:fillRef>
            <a:effectRef idx="0">
              <a:schemeClr val="accent1"/>
            </a:effectRef>
            <a:fontRef idx="minor">
              <a:schemeClr val="tx1"/>
            </a:fontRef>
          </p:style>
        </p:cxnSp>
      </p:grpSp>
      <p:sp>
        <p:nvSpPr>
          <p:cNvPr id="765" name="Tekstvak 70">
            <a:extLst>
              <a:ext uri="{FF2B5EF4-FFF2-40B4-BE49-F238E27FC236}">
                <a16:creationId xmlns:a16="http://schemas.microsoft.com/office/drawing/2014/main" id="{D0AC082A-552E-414E-8BF6-FF0F938AE9C0}"/>
              </a:ext>
            </a:extLst>
          </p:cNvPr>
          <p:cNvSpPr txBox="1"/>
          <p:nvPr/>
        </p:nvSpPr>
        <p:spPr>
          <a:xfrm>
            <a:off x="1984833"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a:solidFill>
                  <a:srgbClr val="4A4A49"/>
                </a:solidFill>
                <a:latin typeface="Arial" panose="020B0604020202020204"/>
              </a:rPr>
              <a:t>Report Q2</a:t>
            </a:r>
            <a:endParaRPr kumimoji="0" lang="en-US" sz="9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66" name="Tekstvak 70">
            <a:extLst>
              <a:ext uri="{FF2B5EF4-FFF2-40B4-BE49-F238E27FC236}">
                <a16:creationId xmlns:a16="http://schemas.microsoft.com/office/drawing/2014/main" id="{D48B6832-1814-48BE-B6FA-BAD1280847CE}"/>
              </a:ext>
            </a:extLst>
          </p:cNvPr>
          <p:cNvSpPr txBox="1"/>
          <p:nvPr/>
        </p:nvSpPr>
        <p:spPr>
          <a:xfrm>
            <a:off x="3270808"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a:solidFill>
                  <a:srgbClr val="4A4A49"/>
                </a:solidFill>
                <a:latin typeface="Arial" panose="020B0604020202020204"/>
              </a:rPr>
              <a:t>Report Q3</a:t>
            </a:r>
            <a:endParaRPr kumimoji="0" lang="en-US" sz="9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67" name="Tekstvak 70">
            <a:extLst>
              <a:ext uri="{FF2B5EF4-FFF2-40B4-BE49-F238E27FC236}">
                <a16:creationId xmlns:a16="http://schemas.microsoft.com/office/drawing/2014/main" id="{2B9F8532-B897-46B5-AE9C-BFE4F9CC8169}"/>
              </a:ext>
            </a:extLst>
          </p:cNvPr>
          <p:cNvSpPr txBox="1"/>
          <p:nvPr/>
        </p:nvSpPr>
        <p:spPr>
          <a:xfrm>
            <a:off x="4561610" y="5389830"/>
            <a:ext cx="701640" cy="335519"/>
          </a:xfrm>
          <a:prstGeom prst="rect">
            <a:avLst/>
          </a:prstGeom>
          <a:noFill/>
        </p:spPr>
        <p:txBody>
          <a:bodyPr wrap="square" lIns="0" tIns="0" rIns="0" bIns="0" rtlCol="0" anchor="ctr">
            <a:noAutofit/>
          </a:bodyPr>
          <a:lstStyle/>
          <a:p>
            <a:pPr marL="0" marR="0" lvl="0" indent="0" algn="l" defTabSz="914126" rtl="0" eaLnBrk="1" fontAlgn="auto" latinLnBrk="0" hangingPunct="1">
              <a:lnSpc>
                <a:spcPct val="90000"/>
              </a:lnSpc>
              <a:spcBef>
                <a:spcPts val="0"/>
              </a:spcBef>
              <a:spcAft>
                <a:spcPts val="0"/>
              </a:spcAft>
              <a:buClrTx/>
              <a:buSzTx/>
              <a:buFontTx/>
              <a:buNone/>
              <a:tabLst/>
              <a:defRPr/>
            </a:pPr>
            <a:r>
              <a:rPr lang="en-US" sz="1100">
                <a:solidFill>
                  <a:srgbClr val="4A4A49"/>
                </a:solidFill>
                <a:latin typeface="Arial" panose="020B0604020202020204"/>
              </a:rPr>
              <a:t>Report Q4</a:t>
            </a:r>
            <a:endParaRPr kumimoji="0" lang="en-US" sz="900" b="0" i="0" u="none" strike="noStrike" kern="1200" cap="none" spc="0" normalizeH="0" baseline="0" noProof="0">
              <a:ln>
                <a:noFill/>
              </a:ln>
              <a:solidFill>
                <a:srgbClr val="4A4A49"/>
              </a:solidFill>
              <a:effectLst/>
              <a:uLnTx/>
              <a:uFillTx/>
              <a:latin typeface="Arial" panose="020B0604020202020204"/>
              <a:ea typeface="+mn-ea"/>
              <a:cs typeface="+mn-cs"/>
            </a:endParaRPr>
          </a:p>
        </p:txBody>
      </p:sp>
      <p:pic>
        <p:nvPicPr>
          <p:cNvPr id="778" name="Picture 777" descr="A person wearing a suit and tie&#10;&#10;Description automatically generated">
            <a:extLst>
              <a:ext uri="{FF2B5EF4-FFF2-40B4-BE49-F238E27FC236}">
                <a16:creationId xmlns:a16="http://schemas.microsoft.com/office/drawing/2014/main" id="{0CEB1542-0326-451C-A232-07A5485A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340" y="5365473"/>
            <a:ext cx="744579" cy="802800"/>
          </a:xfrm>
          <a:prstGeom prst="rect">
            <a:avLst/>
          </a:prstGeom>
        </p:spPr>
      </p:pic>
      <p:sp>
        <p:nvSpPr>
          <p:cNvPr id="780" name="Rectangle 779">
            <a:extLst>
              <a:ext uri="{FF2B5EF4-FFF2-40B4-BE49-F238E27FC236}">
                <a16:creationId xmlns:a16="http://schemas.microsoft.com/office/drawing/2014/main" id="{6E624FA8-BB32-4B76-86E3-93787B291652}"/>
              </a:ext>
            </a:extLst>
          </p:cNvPr>
          <p:cNvSpPr/>
          <p:nvPr/>
        </p:nvSpPr>
        <p:spPr>
          <a:xfrm>
            <a:off x="5965516" y="1630304"/>
            <a:ext cx="1677964" cy="1015663"/>
          </a:xfrm>
          <a:prstGeom prst="rect">
            <a:avLst/>
          </a:prstGeom>
        </p:spPr>
        <p:txBody>
          <a:bodyPr wrap="square">
            <a:spAutoFit/>
          </a:bodyPr>
          <a:lstStyle/>
          <a:p>
            <a:r>
              <a:rPr lang="en-GB" sz="1200">
                <a:solidFill>
                  <a:srgbClr val="4A4A49"/>
                </a:solidFill>
                <a:latin typeface="Arial" panose="020B0604020202020204" pitchFamily="34" charset="0"/>
                <a:cs typeface="Arial" panose="020B0604020202020204" pitchFamily="34" charset="0"/>
              </a:rPr>
              <a:t>Background characteristics of the interviewed respondents can be found in the </a:t>
            </a:r>
            <a:r>
              <a:rPr lang="en-GB" sz="1200" u="sng">
                <a:solidFill>
                  <a:srgbClr val="0A5D7A"/>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appendix</a:t>
            </a:r>
            <a:endParaRPr lang="en-GB" sz="1200" u="sng">
              <a:solidFill>
                <a:srgbClr val="0A5D7A"/>
              </a:solidFill>
              <a:latin typeface="Arial" panose="020B0604020202020204" pitchFamily="34" charset="0"/>
              <a:cs typeface="Arial" panose="020B0604020202020204" pitchFamily="34" charset="0"/>
            </a:endParaRPr>
          </a:p>
        </p:txBody>
      </p:sp>
      <p:pic>
        <p:nvPicPr>
          <p:cNvPr id="1025" name="Picture 1">
            <a:extLst>
              <a:ext uri="{FF2B5EF4-FFF2-40B4-BE49-F238E27FC236}">
                <a16:creationId xmlns:a16="http://schemas.microsoft.com/office/drawing/2014/main" id="{123865BF-F7D3-4D8F-AAAA-A18D85864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720" y="5377065"/>
            <a:ext cx="756220" cy="75622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CE700AEE-0B6F-4C70-A194-5F4D17109E05}"/>
              </a:ext>
            </a:extLst>
          </p:cNvPr>
          <p:cNvSpPr/>
          <p:nvPr/>
        </p:nvSpPr>
        <p:spPr>
          <a:xfrm>
            <a:off x="9534525" y="4638675"/>
            <a:ext cx="2219080" cy="2236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err="1">
              <a:solidFill>
                <a:schemeClr val="bg1"/>
              </a:solidFill>
            </a:endParaRPr>
          </a:p>
        </p:txBody>
      </p:sp>
      <p:sp>
        <p:nvSpPr>
          <p:cNvPr id="16" name="Tekstvak 15">
            <a:extLst>
              <a:ext uri="{FF2B5EF4-FFF2-40B4-BE49-F238E27FC236}">
                <a16:creationId xmlns:a16="http://schemas.microsoft.com/office/drawing/2014/main" id="{42F86AD3-E836-4980-BC61-0F5E4E2952C5}"/>
              </a:ext>
            </a:extLst>
          </p:cNvPr>
          <p:cNvSpPr txBox="1"/>
          <p:nvPr/>
        </p:nvSpPr>
        <p:spPr>
          <a:xfrm>
            <a:off x="8602311" y="3576932"/>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a:t>(125)</a:t>
            </a:r>
          </a:p>
        </p:txBody>
      </p:sp>
      <p:sp>
        <p:nvSpPr>
          <p:cNvPr id="17" name="Tekstvak 16">
            <a:extLst>
              <a:ext uri="{FF2B5EF4-FFF2-40B4-BE49-F238E27FC236}">
                <a16:creationId xmlns:a16="http://schemas.microsoft.com/office/drawing/2014/main" id="{AD3D8647-A836-47B9-BC49-752A985A2A49}"/>
              </a:ext>
            </a:extLst>
          </p:cNvPr>
          <p:cNvSpPr txBox="1"/>
          <p:nvPr/>
        </p:nvSpPr>
        <p:spPr>
          <a:xfrm>
            <a:off x="8537491" y="3087149"/>
            <a:ext cx="339159" cy="240934"/>
          </a:xfrm>
          <a:prstGeom prst="rect">
            <a:avLst/>
          </a:prstGeom>
          <a:noFill/>
        </p:spPr>
        <p:txBody>
          <a:bodyPr wrap="square" lIns="0" tIns="0" rIns="0" bIns="0" rtlCol="0" anchor="ctr">
            <a:noAutofit/>
          </a:bodyPr>
          <a:lstStyle/>
          <a:p>
            <a:pPr algn="l">
              <a:lnSpc>
                <a:spcPct val="90000"/>
              </a:lnSpc>
            </a:pPr>
            <a:r>
              <a:rPr lang="en-GB" sz="700">
                <a:solidFill>
                  <a:schemeClr val="bg1"/>
                </a:solidFill>
              </a:rPr>
              <a:t>(1</a:t>
            </a:r>
            <a:r>
              <a:rPr lang="hr-HR" sz="700">
                <a:solidFill>
                  <a:schemeClr val="bg1"/>
                </a:solidFill>
              </a:rPr>
              <a:t>25</a:t>
            </a:r>
            <a:r>
              <a:rPr lang="en-GB" sz="700">
                <a:solidFill>
                  <a:schemeClr val="bg1"/>
                </a:solidFill>
              </a:rPr>
              <a:t>)</a:t>
            </a:r>
          </a:p>
        </p:txBody>
      </p:sp>
      <p:sp>
        <p:nvSpPr>
          <p:cNvPr id="18" name="Tekstvak 17">
            <a:extLst>
              <a:ext uri="{FF2B5EF4-FFF2-40B4-BE49-F238E27FC236}">
                <a16:creationId xmlns:a16="http://schemas.microsoft.com/office/drawing/2014/main" id="{D601807C-55BC-4F6A-9E17-3054E833160F}"/>
              </a:ext>
            </a:extLst>
          </p:cNvPr>
          <p:cNvSpPr txBox="1"/>
          <p:nvPr/>
        </p:nvSpPr>
        <p:spPr>
          <a:xfrm>
            <a:off x="8860173" y="2979820"/>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a:solidFill>
                  <a:srgbClr val="0A5D7A"/>
                </a:solidFill>
              </a:rPr>
              <a:t>(</a:t>
            </a:r>
            <a:r>
              <a:rPr lang="hr-HR">
                <a:solidFill>
                  <a:srgbClr val="0A5D7A"/>
                </a:solidFill>
              </a:rPr>
              <a:t>10</a:t>
            </a:r>
            <a:r>
              <a:rPr lang="en-GB">
                <a:solidFill>
                  <a:srgbClr val="0A5D7A"/>
                </a:solidFill>
              </a:rPr>
              <a:t>0)</a:t>
            </a:r>
          </a:p>
        </p:txBody>
      </p:sp>
      <p:sp>
        <p:nvSpPr>
          <p:cNvPr id="21" name="Tekstvak 20">
            <a:extLst>
              <a:ext uri="{FF2B5EF4-FFF2-40B4-BE49-F238E27FC236}">
                <a16:creationId xmlns:a16="http://schemas.microsoft.com/office/drawing/2014/main" id="{83AAE6A2-57E5-4327-B6B5-C1908F58D0B5}"/>
              </a:ext>
            </a:extLst>
          </p:cNvPr>
          <p:cNvSpPr txBox="1"/>
          <p:nvPr/>
        </p:nvSpPr>
        <p:spPr>
          <a:xfrm>
            <a:off x="8775584" y="3087149"/>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hr-HR">
                <a:solidFill>
                  <a:srgbClr val="0A5D7A"/>
                </a:solidFill>
              </a:rPr>
              <a:t>10</a:t>
            </a:r>
            <a:r>
              <a:rPr lang="en-GB">
                <a:solidFill>
                  <a:srgbClr val="0A5D7A"/>
                </a:solidFill>
              </a:rPr>
              <a:t>0)</a:t>
            </a:r>
          </a:p>
        </p:txBody>
      </p:sp>
      <p:sp>
        <p:nvSpPr>
          <p:cNvPr id="22" name="Tekstvak 21">
            <a:extLst>
              <a:ext uri="{FF2B5EF4-FFF2-40B4-BE49-F238E27FC236}">
                <a16:creationId xmlns:a16="http://schemas.microsoft.com/office/drawing/2014/main" id="{B4FB67F1-00FA-4FB8-B688-6A763A9C9B64}"/>
              </a:ext>
            </a:extLst>
          </p:cNvPr>
          <p:cNvSpPr txBox="1"/>
          <p:nvPr/>
        </p:nvSpPr>
        <p:spPr>
          <a:xfrm>
            <a:off x="9523822" y="3273097"/>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a:t>(12</a:t>
            </a:r>
            <a:r>
              <a:rPr lang="hr-HR"/>
              <a:t>9</a:t>
            </a:r>
            <a:r>
              <a:rPr lang="en-GB"/>
              <a:t>)</a:t>
            </a:r>
          </a:p>
        </p:txBody>
      </p:sp>
      <p:sp>
        <p:nvSpPr>
          <p:cNvPr id="23" name="Tekstvak 22">
            <a:extLst>
              <a:ext uri="{FF2B5EF4-FFF2-40B4-BE49-F238E27FC236}">
                <a16:creationId xmlns:a16="http://schemas.microsoft.com/office/drawing/2014/main" id="{431F6FB8-AA0E-419D-8191-3C846C523763}"/>
              </a:ext>
            </a:extLst>
          </p:cNvPr>
          <p:cNvSpPr txBox="1"/>
          <p:nvPr/>
        </p:nvSpPr>
        <p:spPr>
          <a:xfrm>
            <a:off x="9062017" y="3305889"/>
            <a:ext cx="377504" cy="246221"/>
          </a:xfrm>
          <a:prstGeom prst="rect">
            <a:avLst/>
          </a:prstGeom>
          <a:noFill/>
        </p:spPr>
        <p:txBody>
          <a:bodyPr wrap="square" lIns="0" tIns="0" rIns="0" bIns="0" rtlCol="0" anchor="ctr">
            <a:noAutofit/>
          </a:bodyPr>
          <a:lstStyle>
            <a:defPPr>
              <a:defRPr lang="nl-NL"/>
            </a:defPPr>
            <a:lvl1pPr>
              <a:lnSpc>
                <a:spcPct val="90000"/>
              </a:lnSpc>
              <a:defRPr sz="800">
                <a:solidFill>
                  <a:schemeClr val="bg1"/>
                </a:solidFill>
              </a:defRPr>
            </a:lvl1pPr>
          </a:lstStyle>
          <a:p>
            <a:r>
              <a:rPr lang="en-GB" sz="700"/>
              <a:t>(125)</a:t>
            </a:r>
          </a:p>
        </p:txBody>
      </p:sp>
      <p:pic>
        <p:nvPicPr>
          <p:cNvPr id="4" name="Afbeelding 3">
            <a:extLst>
              <a:ext uri="{FF2B5EF4-FFF2-40B4-BE49-F238E27FC236}">
                <a16:creationId xmlns:a16="http://schemas.microsoft.com/office/drawing/2014/main" id="{11853181-9607-427F-B15B-3764D9BAA6E8}"/>
              </a:ext>
            </a:extLst>
          </p:cNvPr>
          <p:cNvPicPr>
            <a:picLocks noChangeAspect="1"/>
          </p:cNvPicPr>
          <p:nvPr/>
        </p:nvPicPr>
        <p:blipFill>
          <a:blip r:embed="rId5"/>
          <a:stretch>
            <a:fillRect/>
          </a:stretch>
        </p:blipFill>
        <p:spPr>
          <a:xfrm>
            <a:off x="7844830" y="5394302"/>
            <a:ext cx="774259" cy="780356"/>
          </a:xfrm>
          <a:prstGeom prst="rect">
            <a:avLst/>
          </a:prstGeom>
        </p:spPr>
      </p:pic>
      <p:sp>
        <p:nvSpPr>
          <p:cNvPr id="19" name="Rectangle 18">
            <a:extLst>
              <a:ext uri="{FF2B5EF4-FFF2-40B4-BE49-F238E27FC236}">
                <a16:creationId xmlns:a16="http://schemas.microsoft.com/office/drawing/2014/main" id="{65CAF5BB-9013-4C2E-841D-08A60B6FED3E}"/>
              </a:ext>
            </a:extLst>
          </p:cNvPr>
          <p:cNvSpPr/>
          <p:nvPr/>
        </p:nvSpPr>
        <p:spPr>
          <a:xfrm>
            <a:off x="5965516" y="1300303"/>
            <a:ext cx="1517916" cy="276999"/>
          </a:xfrm>
          <a:prstGeom prst="rect">
            <a:avLst/>
          </a:prstGeom>
        </p:spPr>
        <p:txBody>
          <a:bodyPr wrap="none">
            <a:spAutoFit/>
          </a:bodyPr>
          <a:lstStyle/>
          <a:p>
            <a:r>
              <a:rPr lang="en-GB" sz="1200" b="1">
                <a:solidFill>
                  <a:srgbClr val="0A5D7A"/>
                </a:solidFill>
              </a:rPr>
              <a:t>COUNTRY SCOPE</a:t>
            </a:r>
          </a:p>
        </p:txBody>
      </p:sp>
      <p:sp>
        <p:nvSpPr>
          <p:cNvPr id="2" name="Tijdelijke aanduiding voor dianummer 1">
            <a:extLst>
              <a:ext uri="{FF2B5EF4-FFF2-40B4-BE49-F238E27FC236}">
                <a16:creationId xmlns:a16="http://schemas.microsoft.com/office/drawing/2014/main" id="{3A41D725-53EC-4249-8C8E-DAFFF9CF9073}"/>
              </a:ext>
            </a:extLst>
          </p:cNvPr>
          <p:cNvSpPr>
            <a:spLocks noGrp="1"/>
          </p:cNvSpPr>
          <p:nvPr>
            <p:ph type="sldNum" sz="quarter" idx="4"/>
          </p:nvPr>
        </p:nvSpPr>
        <p:spPr/>
        <p:txBody>
          <a:bodyPr/>
          <a:lstStyle/>
          <a:p>
            <a:fld id="{0E7476D2-0896-4839-9387-ABF8745D58E4}" type="slidenum">
              <a:rPr lang="nl-NL" smtClean="0"/>
              <a:pPr/>
              <a:t>2</a:t>
            </a:fld>
            <a:endParaRPr lang="nl-NL"/>
          </a:p>
        </p:txBody>
      </p:sp>
    </p:spTree>
    <p:extLst>
      <p:ext uri="{BB962C8B-B14F-4D97-AF65-F5344CB8AC3E}">
        <p14:creationId xmlns:p14="http://schemas.microsoft.com/office/powerpoint/2010/main" val="19048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defRPr/>
            </a:pPr>
            <a:r>
              <a:rPr lang="en-GB" sz="1200" b="0">
                <a:solidFill>
                  <a:schemeClr val="tx2"/>
                </a:solidFill>
                <a:latin typeface="+mn-lt"/>
                <a:ea typeface="+mn-ea"/>
                <a:cs typeface="+mn-cs"/>
              </a:rPr>
              <a:t>Cross country summary</a:t>
            </a: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1B45D564-06B4-4B84-9942-B6C2EC90EF56}"/>
              </a:ext>
            </a:extLst>
          </p:cNvPr>
          <p:cNvSpPr txBox="1"/>
          <p:nvPr/>
        </p:nvSpPr>
        <p:spPr>
          <a:xfrm>
            <a:off x="442467" y="1608732"/>
            <a:ext cx="9854058" cy="345163"/>
          </a:xfrm>
          <a:prstGeom prst="rect">
            <a:avLst/>
          </a:prstGeom>
          <a:noFill/>
          <a:ln>
            <a:noFill/>
          </a:ln>
        </p:spPr>
        <p:txBody>
          <a:bodyPr wrap="square" lIns="0" tIns="0" rIns="0" bIns="0" rtlCol="0" anchor="t">
            <a:noAutofit/>
          </a:bodyPr>
          <a:lstStyle/>
          <a:p>
            <a:pPr algn="l">
              <a:lnSpc>
                <a:spcPct val="90000"/>
              </a:lnSpc>
            </a:pPr>
            <a:r>
              <a:rPr lang="en-US" sz="1400" b="1" dirty="0">
                <a:solidFill>
                  <a:schemeClr val="bg1">
                    <a:lumMod val="50000"/>
                  </a:schemeClr>
                </a:solidFill>
              </a:rPr>
              <a:t>Working remotely</a:t>
            </a:r>
          </a:p>
          <a:p>
            <a:pPr algn="l">
              <a:lnSpc>
                <a:spcPct val="90000"/>
              </a:lnSpc>
            </a:pPr>
            <a:r>
              <a:rPr lang="en-GB" sz="1100" dirty="0">
                <a:solidFill>
                  <a:schemeClr val="bg1">
                    <a:lumMod val="65000"/>
                  </a:schemeClr>
                </a:solidFill>
              </a:rPr>
              <a:t>Q: </a:t>
            </a:r>
            <a:r>
              <a:rPr lang="en-US" sz="1100" dirty="0">
                <a:solidFill>
                  <a:schemeClr val="bg1">
                    <a:lumMod val="65000"/>
                  </a:schemeClr>
                </a:solidFill>
              </a:rPr>
              <a:t>An idea behind the smart products is that if they are connected to the Internet it will be possible to monitor the performance, diagnose, trouble shoot, maintain, and control them from a distance. Do you already have experience in working from distance with smart products?</a:t>
            </a:r>
          </a:p>
          <a:p>
            <a:pPr algn="l">
              <a:lnSpc>
                <a:spcPct val="90000"/>
              </a:lnSpc>
            </a:pPr>
            <a:r>
              <a:rPr lang="en-US" sz="1100" dirty="0">
                <a:solidFill>
                  <a:schemeClr val="bg1">
                    <a:lumMod val="65000"/>
                  </a:schemeClr>
                </a:solidFill>
              </a:rPr>
              <a:t>Q: What is your experience with working from distance with smart products</a:t>
            </a:r>
            <a:endParaRPr lang="en-GB" sz="1100" dirty="0">
              <a:solidFill>
                <a:schemeClr val="bg1">
                  <a:lumMod val="65000"/>
                </a:schemeClr>
              </a:solidFill>
            </a:endParaRPr>
          </a:p>
        </p:txBody>
      </p:sp>
      <p:sp>
        <p:nvSpPr>
          <p:cNvPr id="26" name="Tijdelijke aanduiding voor tekst 8">
            <a:extLst>
              <a:ext uri="{FF2B5EF4-FFF2-40B4-BE49-F238E27FC236}">
                <a16:creationId xmlns:a16="http://schemas.microsoft.com/office/drawing/2014/main" id="{AEB331FA-438E-473F-88B5-29D9A2C2A0BC}"/>
              </a:ext>
            </a:extLst>
          </p:cNvPr>
          <p:cNvSpPr>
            <a:spLocks noGrp="1"/>
          </p:cNvSpPr>
          <p:nvPr>
            <p:ph type="body" sz="quarter" idx="13"/>
          </p:nvPr>
        </p:nvSpPr>
        <p:spPr>
          <a:xfrm>
            <a:off x="442467" y="552450"/>
            <a:ext cx="10793770" cy="8953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graphicFrame>
        <p:nvGraphicFramePr>
          <p:cNvPr id="7" name="Chart 6">
            <a:extLst>
              <a:ext uri="{FF2B5EF4-FFF2-40B4-BE49-F238E27FC236}">
                <a16:creationId xmlns:a16="http://schemas.microsoft.com/office/drawing/2014/main" id="{E0B17917-D1B4-14AA-8ADF-196DE7E70EC6}"/>
              </a:ext>
            </a:extLst>
          </p:cNvPr>
          <p:cNvGraphicFramePr/>
          <p:nvPr>
            <p:extLst>
              <p:ext uri="{D42A27DB-BD31-4B8C-83A1-F6EECF244321}">
                <p14:modId xmlns:p14="http://schemas.microsoft.com/office/powerpoint/2010/main" val="804178503"/>
              </p:ext>
            </p:extLst>
          </p:nvPr>
        </p:nvGraphicFramePr>
        <p:xfrm>
          <a:off x="3680779" y="3118980"/>
          <a:ext cx="3686174" cy="2852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B8DE700E-BF0E-26BF-E99D-9A27FB2075F3}"/>
              </a:ext>
            </a:extLst>
          </p:cNvPr>
          <p:cNvGraphicFramePr>
            <a:graphicFrameLocks noGrp="1"/>
          </p:cNvGraphicFramePr>
          <p:nvPr>
            <p:extLst>
              <p:ext uri="{D42A27DB-BD31-4B8C-83A1-F6EECF244321}">
                <p14:modId xmlns:p14="http://schemas.microsoft.com/office/powerpoint/2010/main" val="4045650870"/>
              </p:ext>
            </p:extLst>
          </p:nvPr>
        </p:nvGraphicFramePr>
        <p:xfrm>
          <a:off x="449370" y="2820685"/>
          <a:ext cx="2967632" cy="3150667"/>
        </p:xfrm>
        <a:graphic>
          <a:graphicData uri="http://schemas.openxmlformats.org/drawingml/2006/table">
            <a:tbl>
              <a:tblPr firstRow="1" bandRow="1">
                <a:tableStyleId>{5C22544A-7EE6-4342-B048-85BDC9FD1C3A}</a:tableStyleId>
              </a:tblPr>
              <a:tblGrid>
                <a:gridCol w="2161427">
                  <a:extLst>
                    <a:ext uri="{9D8B030D-6E8A-4147-A177-3AD203B41FA5}">
                      <a16:colId xmlns:a16="http://schemas.microsoft.com/office/drawing/2014/main" val="1648097903"/>
                    </a:ext>
                  </a:extLst>
                </a:gridCol>
                <a:gridCol w="806205">
                  <a:extLst>
                    <a:ext uri="{9D8B030D-6E8A-4147-A177-3AD203B41FA5}">
                      <a16:colId xmlns:a16="http://schemas.microsoft.com/office/drawing/2014/main" val="2073094923"/>
                    </a:ext>
                  </a:extLst>
                </a:gridCol>
              </a:tblGrid>
              <a:tr h="397114">
                <a:tc>
                  <a:txBody>
                    <a:bodyPr/>
                    <a:lstStyle/>
                    <a:p>
                      <a:pPr algn="r" fontAlgn="b"/>
                      <a:endParaRPr lang="nl-NL" sz="1200" b="0" i="0" u="none" strike="noStrike">
                        <a:solidFill>
                          <a:srgbClr val="7F7F7F"/>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NL" sz="1200" b="1" i="0" u="none" strike="noStrike" dirty="0">
                          <a:solidFill>
                            <a:srgbClr val="7F7F7F"/>
                          </a:solidFill>
                          <a:effectLst/>
                          <a:latin typeface="+mn-lt"/>
                        </a:rPr>
                        <a:t>2022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5290979"/>
                  </a:ext>
                </a:extLst>
              </a:tr>
              <a:tr h="397114">
                <a:tc>
                  <a:txBody>
                    <a:bodyPr/>
                    <a:lstStyle/>
                    <a:p>
                      <a:pPr algn="r" fontAlgn="b"/>
                      <a:r>
                        <a:rPr lang="nl-NL" sz="1200" b="0" i="0" u="none" strike="noStrike">
                          <a:solidFill>
                            <a:srgbClr val="7F7F7F"/>
                          </a:solidFill>
                          <a:effectLst/>
                          <a:latin typeface="+mn-lt"/>
                        </a:rPr>
                        <a:t>UK</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r" defTabSz="914400" rtl="0" eaLnBrk="1" fontAlgn="b" latinLnBrk="0" hangingPunct="1"/>
                      <a:r>
                        <a:rPr lang="en-GB" sz="1200" b="1" i="0" u="none" strike="noStrike" kern="1200" dirty="0">
                          <a:solidFill>
                            <a:srgbClr val="7F7F7F"/>
                          </a:solidFill>
                          <a:effectLst/>
                          <a:latin typeface="+mn-lt"/>
                          <a:ea typeface="+mn-ea"/>
                          <a:cs typeface="+mn-cs"/>
                        </a:rPr>
                        <a:t>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8722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Germany</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F7F7F"/>
                          </a:solidFill>
                          <a:effectLst/>
                          <a:uLnTx/>
                          <a:uFillTx/>
                          <a:latin typeface="Arial" panose="020B0604020202020204"/>
                          <a:ea typeface="+mn-ea"/>
                          <a:cs typeface="+mn-cs"/>
                        </a:rPr>
                        <a:t>50%</a:t>
                      </a:r>
                      <a:endParaRPr kumimoji="0" lang="en-GB" sz="1200" b="1"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5848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F7F7F"/>
                          </a:solidFill>
                          <a:effectLst/>
                          <a:uLnTx/>
                          <a:uFillTx/>
                          <a:latin typeface="Arial" panose="020B0604020202020204"/>
                          <a:ea typeface="+mn-ea"/>
                          <a:cs typeface="+mn-cs"/>
                        </a:rPr>
                        <a:t>50%</a:t>
                      </a:r>
                      <a:endParaRPr kumimoji="0" lang="en-GB" sz="1200" b="1"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43933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Poland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F7F7F"/>
                          </a:solidFill>
                          <a:effectLst/>
                          <a:uLnTx/>
                          <a:uFillTx/>
                          <a:latin typeface="Arial" panose="020B0604020202020204"/>
                          <a:ea typeface="+mn-ea"/>
                          <a:cs typeface="+mn-cs"/>
                        </a:rPr>
                        <a:t>50%</a:t>
                      </a:r>
                      <a:endParaRPr kumimoji="0" lang="en-GB" sz="1200" b="1"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48509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Belgium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F7F7F"/>
                          </a:solidFill>
                          <a:effectLst/>
                          <a:uLnTx/>
                          <a:uFillTx/>
                          <a:latin typeface="Arial" panose="020B0604020202020204"/>
                          <a:ea typeface="+mn-ea"/>
                          <a:cs typeface="+mn-cs"/>
                        </a:rPr>
                        <a:t>50%</a:t>
                      </a:r>
                      <a:endParaRPr kumimoji="0" lang="en-GB" sz="1200" b="1" i="0" u="none" strike="noStrike" kern="1200" cap="none" spc="0" normalizeH="0" baseline="0" noProof="0" dirty="0">
                        <a:ln>
                          <a:noFill/>
                        </a:ln>
                        <a:solidFill>
                          <a:srgbClr val="7F7F7F"/>
                        </a:solidFill>
                        <a:effectLst/>
                        <a:uLnTx/>
                        <a:uFillTx/>
                        <a:latin typeface="Arial" panose="020B0604020202020204"/>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48630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The Netherlands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F7F7F"/>
                          </a:solidFill>
                          <a:effectLst/>
                          <a:uLnTx/>
                          <a:uFillTx/>
                          <a:latin typeface="Arial" panose="020B0604020202020204"/>
                          <a:ea typeface="+mn-ea"/>
                          <a:cs typeface="+mn-cs"/>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165187"/>
                  </a:ext>
                </a:extLst>
              </a:tr>
            </a:tbl>
          </a:graphicData>
        </a:graphic>
      </p:graphicFrame>
      <p:sp>
        <p:nvSpPr>
          <p:cNvPr id="9" name="TextBox 26">
            <a:extLst>
              <a:ext uri="{FF2B5EF4-FFF2-40B4-BE49-F238E27FC236}">
                <a16:creationId xmlns:a16="http://schemas.microsoft.com/office/drawing/2014/main" id="{6BEB3F55-1DCD-2946-EDA3-9BCD4D6A2393}"/>
              </a:ext>
            </a:extLst>
          </p:cNvPr>
          <p:cNvSpPr txBox="1"/>
          <p:nvPr/>
        </p:nvSpPr>
        <p:spPr>
          <a:xfrm>
            <a:off x="3592831" y="2859846"/>
            <a:ext cx="4488131" cy="253916"/>
          </a:xfrm>
          <a:prstGeom prst="rect">
            <a:avLst/>
          </a:prstGeom>
          <a:noFill/>
        </p:spPr>
        <p:txBody>
          <a:bodyPr wrap="square">
            <a:spAutoFit/>
          </a:bodyPr>
          <a:lstStyle/>
          <a:p>
            <a:r>
              <a:rPr lang="en-US" sz="1050" b="1" dirty="0">
                <a:solidFill>
                  <a:srgbClr val="0A5D7A"/>
                </a:solidFill>
              </a:rPr>
              <a:t>(Very) positive </a:t>
            </a:r>
            <a:r>
              <a:rPr lang="en-US" sz="1050" b="1" dirty="0">
                <a:solidFill>
                  <a:schemeClr val="bg1">
                    <a:lumMod val="65000"/>
                  </a:schemeClr>
                </a:solidFill>
              </a:rPr>
              <a:t>| </a:t>
            </a:r>
            <a:r>
              <a:rPr lang="en-US" sz="1050" b="1" dirty="0">
                <a:solidFill>
                  <a:schemeClr val="bg1">
                    <a:lumMod val="50000"/>
                  </a:schemeClr>
                </a:solidFill>
              </a:rPr>
              <a:t>Neutral </a:t>
            </a:r>
            <a:r>
              <a:rPr lang="en-US" sz="1050" b="1" dirty="0">
                <a:solidFill>
                  <a:schemeClr val="bg1">
                    <a:lumMod val="65000"/>
                  </a:schemeClr>
                </a:solidFill>
              </a:rPr>
              <a:t>| </a:t>
            </a:r>
            <a:r>
              <a:rPr lang="en-US" sz="1050" b="1" dirty="0">
                <a:solidFill>
                  <a:srgbClr val="EF7D00"/>
                </a:solidFill>
              </a:rPr>
              <a:t>Negative (very) </a:t>
            </a:r>
            <a:r>
              <a:rPr lang="en-US" sz="1050" b="1" dirty="0">
                <a:solidFill>
                  <a:schemeClr val="bg1">
                    <a:lumMod val="65000"/>
                  </a:schemeClr>
                </a:solidFill>
              </a:rPr>
              <a:t>| </a:t>
            </a:r>
            <a:r>
              <a:rPr lang="en-US" sz="1050" b="1" dirty="0">
                <a:solidFill>
                  <a:srgbClr val="B9C6CF"/>
                </a:solidFill>
              </a:rPr>
              <a:t>Don’t know</a:t>
            </a:r>
            <a:endParaRPr lang="en-GB" sz="1050" dirty="0">
              <a:solidFill>
                <a:srgbClr val="B9C6CF"/>
              </a:solidFill>
            </a:endParaRPr>
          </a:p>
        </p:txBody>
      </p:sp>
      <p:sp>
        <p:nvSpPr>
          <p:cNvPr id="10" name="TextBox 9">
            <a:extLst>
              <a:ext uri="{FF2B5EF4-FFF2-40B4-BE49-F238E27FC236}">
                <a16:creationId xmlns:a16="http://schemas.microsoft.com/office/drawing/2014/main" id="{ADD4EA11-E7AB-34BF-129D-BBE8E2DA34CD}"/>
              </a:ext>
            </a:extLst>
          </p:cNvPr>
          <p:cNvSpPr txBox="1"/>
          <p:nvPr/>
        </p:nvSpPr>
        <p:spPr>
          <a:xfrm>
            <a:off x="442467" y="2580238"/>
            <a:ext cx="324047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 working remotely (from all installers) </a:t>
            </a:r>
            <a:endParaRPr kumimoji="0" lang="hr-HR"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Tekstvak 27">
            <a:extLst>
              <a:ext uri="{FF2B5EF4-FFF2-40B4-BE49-F238E27FC236}">
                <a16:creationId xmlns:a16="http://schemas.microsoft.com/office/drawing/2014/main" id="{62D83235-EEA3-3EED-2E7E-94BBAEE93280}"/>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42384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 7">
            <a:extLst>
              <a:ext uri="{FF2B5EF4-FFF2-40B4-BE49-F238E27FC236}">
                <a16:creationId xmlns:a16="http://schemas.microsoft.com/office/drawing/2014/main" id="{3AF5D426-CBB6-2575-EFA6-206022FDCE0B}"/>
              </a:ext>
            </a:extLst>
          </p:cNvPr>
          <p:cNvGraphicFramePr>
            <a:graphicFrameLocks noGrp="1"/>
          </p:cNvGraphicFramePr>
          <p:nvPr>
            <p:extLst>
              <p:ext uri="{D42A27DB-BD31-4B8C-83A1-F6EECF244321}">
                <p14:modId xmlns:p14="http://schemas.microsoft.com/office/powerpoint/2010/main" val="3618152234"/>
              </p:ext>
            </p:extLst>
          </p:nvPr>
        </p:nvGraphicFramePr>
        <p:xfrm>
          <a:off x="1993969" y="4906917"/>
          <a:ext cx="9698598" cy="1902290"/>
        </p:xfrm>
        <a:graphic>
          <a:graphicData uri="http://schemas.openxmlformats.org/drawingml/2006/table">
            <a:tbl>
              <a:tblPr firstRow="1" bandRow="1">
                <a:tableStyleId>{5C22544A-7EE6-4342-B048-85BDC9FD1C3A}</a:tableStyleId>
              </a:tblPr>
              <a:tblGrid>
                <a:gridCol w="1616433">
                  <a:extLst>
                    <a:ext uri="{9D8B030D-6E8A-4147-A177-3AD203B41FA5}">
                      <a16:colId xmlns:a16="http://schemas.microsoft.com/office/drawing/2014/main" val="2864985175"/>
                    </a:ext>
                  </a:extLst>
                </a:gridCol>
                <a:gridCol w="1616433">
                  <a:extLst>
                    <a:ext uri="{9D8B030D-6E8A-4147-A177-3AD203B41FA5}">
                      <a16:colId xmlns:a16="http://schemas.microsoft.com/office/drawing/2014/main" val="1199279445"/>
                    </a:ext>
                  </a:extLst>
                </a:gridCol>
                <a:gridCol w="1616433">
                  <a:extLst>
                    <a:ext uri="{9D8B030D-6E8A-4147-A177-3AD203B41FA5}">
                      <a16:colId xmlns:a16="http://schemas.microsoft.com/office/drawing/2014/main" val="511686336"/>
                    </a:ext>
                  </a:extLst>
                </a:gridCol>
                <a:gridCol w="1616433">
                  <a:extLst>
                    <a:ext uri="{9D8B030D-6E8A-4147-A177-3AD203B41FA5}">
                      <a16:colId xmlns:a16="http://schemas.microsoft.com/office/drawing/2014/main" val="1275554845"/>
                    </a:ext>
                  </a:extLst>
                </a:gridCol>
                <a:gridCol w="1616433">
                  <a:extLst>
                    <a:ext uri="{9D8B030D-6E8A-4147-A177-3AD203B41FA5}">
                      <a16:colId xmlns:a16="http://schemas.microsoft.com/office/drawing/2014/main" val="2394351051"/>
                    </a:ext>
                  </a:extLst>
                </a:gridCol>
                <a:gridCol w="1616433">
                  <a:extLst>
                    <a:ext uri="{9D8B030D-6E8A-4147-A177-3AD203B41FA5}">
                      <a16:colId xmlns:a16="http://schemas.microsoft.com/office/drawing/2014/main" val="1568597772"/>
                    </a:ext>
                  </a:extLst>
                </a:gridCol>
              </a:tblGrid>
              <a:tr h="2045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100" b="1"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198823"/>
                  </a:ext>
                </a:extLst>
              </a:tr>
              <a:tr h="1643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100" b="1"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680571"/>
                  </a:ext>
                </a:extLst>
              </a:tr>
            </a:tbl>
          </a:graphicData>
        </a:graphic>
      </p:graphicFrame>
      <p:graphicFrame>
        <p:nvGraphicFramePr>
          <p:cNvPr id="9" name="Tabel 7">
            <a:extLst>
              <a:ext uri="{FF2B5EF4-FFF2-40B4-BE49-F238E27FC236}">
                <a16:creationId xmlns:a16="http://schemas.microsoft.com/office/drawing/2014/main" id="{C055F2EA-457B-2E39-DABC-60212402F2B5}"/>
              </a:ext>
            </a:extLst>
          </p:cNvPr>
          <p:cNvGraphicFramePr>
            <a:graphicFrameLocks noGrp="1"/>
          </p:cNvGraphicFramePr>
          <p:nvPr>
            <p:extLst>
              <p:ext uri="{D42A27DB-BD31-4B8C-83A1-F6EECF244321}">
                <p14:modId xmlns:p14="http://schemas.microsoft.com/office/powerpoint/2010/main" val="821153864"/>
              </p:ext>
            </p:extLst>
          </p:nvPr>
        </p:nvGraphicFramePr>
        <p:xfrm>
          <a:off x="2001828" y="2153642"/>
          <a:ext cx="9698598" cy="2339934"/>
        </p:xfrm>
        <a:graphic>
          <a:graphicData uri="http://schemas.openxmlformats.org/drawingml/2006/table">
            <a:tbl>
              <a:tblPr firstRow="1" bandRow="1">
                <a:tableStyleId>{5C22544A-7EE6-4342-B048-85BDC9FD1C3A}</a:tableStyleId>
              </a:tblPr>
              <a:tblGrid>
                <a:gridCol w="1616433">
                  <a:extLst>
                    <a:ext uri="{9D8B030D-6E8A-4147-A177-3AD203B41FA5}">
                      <a16:colId xmlns:a16="http://schemas.microsoft.com/office/drawing/2014/main" val="2864985175"/>
                    </a:ext>
                  </a:extLst>
                </a:gridCol>
                <a:gridCol w="1616433">
                  <a:extLst>
                    <a:ext uri="{9D8B030D-6E8A-4147-A177-3AD203B41FA5}">
                      <a16:colId xmlns:a16="http://schemas.microsoft.com/office/drawing/2014/main" val="1199279445"/>
                    </a:ext>
                  </a:extLst>
                </a:gridCol>
                <a:gridCol w="1616433">
                  <a:extLst>
                    <a:ext uri="{9D8B030D-6E8A-4147-A177-3AD203B41FA5}">
                      <a16:colId xmlns:a16="http://schemas.microsoft.com/office/drawing/2014/main" val="511686336"/>
                    </a:ext>
                  </a:extLst>
                </a:gridCol>
                <a:gridCol w="1616433">
                  <a:extLst>
                    <a:ext uri="{9D8B030D-6E8A-4147-A177-3AD203B41FA5}">
                      <a16:colId xmlns:a16="http://schemas.microsoft.com/office/drawing/2014/main" val="1275554845"/>
                    </a:ext>
                  </a:extLst>
                </a:gridCol>
                <a:gridCol w="1616433">
                  <a:extLst>
                    <a:ext uri="{9D8B030D-6E8A-4147-A177-3AD203B41FA5}">
                      <a16:colId xmlns:a16="http://schemas.microsoft.com/office/drawing/2014/main" val="2394351051"/>
                    </a:ext>
                  </a:extLst>
                </a:gridCol>
                <a:gridCol w="1616433">
                  <a:extLst>
                    <a:ext uri="{9D8B030D-6E8A-4147-A177-3AD203B41FA5}">
                      <a16:colId xmlns:a16="http://schemas.microsoft.com/office/drawing/2014/main" val="156859777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dirty="0">
                          <a:solidFill>
                            <a:schemeClr val="bg1">
                              <a:lumMod val="50000"/>
                            </a:schemeClr>
                          </a:solidFill>
                        </a:rPr>
                        <a:t>UK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Germany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France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Poland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Belgium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NL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198823"/>
                  </a:ext>
                </a:extLst>
              </a:tr>
              <a:tr h="20808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100" b="1"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680571"/>
                  </a:ext>
                </a:extLst>
              </a:tr>
            </a:tbl>
          </a:graphicData>
        </a:graphic>
      </p:graphicFrame>
      <p:sp>
        <p:nvSpPr>
          <p:cNvPr id="3" name="Slide Number Placeholder 2">
            <a:extLst>
              <a:ext uri="{FF2B5EF4-FFF2-40B4-BE49-F238E27FC236}">
                <a16:creationId xmlns:a16="http://schemas.microsoft.com/office/drawing/2014/main" id="{5440E339-26E5-75A3-F6F1-4905B90613B3}"/>
              </a:ext>
            </a:extLst>
          </p:cNvPr>
          <p:cNvSpPr>
            <a:spLocks noGrp="1"/>
          </p:cNvSpPr>
          <p:nvPr>
            <p:ph type="sldNum" sz="quarter" idx="12"/>
          </p:nvPr>
        </p:nvSpPr>
        <p:spPr/>
        <p:txBody>
          <a:bodyPr/>
          <a:lstStyle/>
          <a:p>
            <a:fld id="{7AD0FE45-509C-4BDF-9EDE-64426F8DF3D2}" type="slidenum">
              <a:rPr lang="nl-NL" smtClean="0"/>
              <a:t>21</a:t>
            </a:fld>
            <a:endParaRPr lang="nl-NL"/>
          </a:p>
        </p:txBody>
      </p:sp>
      <p:sp>
        <p:nvSpPr>
          <p:cNvPr id="4" name="Text Placeholder 3">
            <a:extLst>
              <a:ext uri="{FF2B5EF4-FFF2-40B4-BE49-F238E27FC236}">
                <a16:creationId xmlns:a16="http://schemas.microsoft.com/office/drawing/2014/main" id="{05DB843E-78EA-15EF-D953-2B4F9960987B}"/>
              </a:ext>
            </a:extLst>
          </p:cNvPr>
          <p:cNvSpPr>
            <a:spLocks noGrp="1"/>
          </p:cNvSpPr>
          <p:nvPr>
            <p:ph type="body" sz="quarter" idx="13"/>
          </p:nvPr>
        </p:nvSpPr>
        <p:spPr>
          <a:xfrm>
            <a:off x="442467" y="465827"/>
            <a:ext cx="11621809" cy="4889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graphicFrame>
        <p:nvGraphicFramePr>
          <p:cNvPr id="6" name="Table 3">
            <a:extLst>
              <a:ext uri="{FF2B5EF4-FFF2-40B4-BE49-F238E27FC236}">
                <a16:creationId xmlns:a16="http://schemas.microsoft.com/office/drawing/2014/main" id="{BCCF14FB-8FEA-C1C1-28DC-4438B1647B00}"/>
              </a:ext>
            </a:extLst>
          </p:cNvPr>
          <p:cNvGraphicFramePr>
            <a:graphicFrameLocks noGrp="1"/>
          </p:cNvGraphicFramePr>
          <p:nvPr>
            <p:extLst>
              <p:ext uri="{D42A27DB-BD31-4B8C-83A1-F6EECF244321}">
                <p14:modId xmlns:p14="http://schemas.microsoft.com/office/powerpoint/2010/main" val="2603078600"/>
              </p:ext>
            </p:extLst>
          </p:nvPr>
        </p:nvGraphicFramePr>
        <p:xfrm>
          <a:off x="-216812" y="2554771"/>
          <a:ext cx="2530579" cy="1648440"/>
        </p:xfrm>
        <a:graphic>
          <a:graphicData uri="http://schemas.openxmlformats.org/drawingml/2006/table">
            <a:tbl>
              <a:tblPr firstRow="1" bandRow="1">
                <a:tableStyleId>{5940675A-B579-460E-94D1-54222C63F5DA}</a:tableStyleId>
              </a:tblPr>
              <a:tblGrid>
                <a:gridCol w="2530579">
                  <a:extLst>
                    <a:ext uri="{9D8B030D-6E8A-4147-A177-3AD203B41FA5}">
                      <a16:colId xmlns:a16="http://schemas.microsoft.com/office/drawing/2014/main" val="1920525305"/>
                    </a:ext>
                  </a:extLst>
                </a:gridCol>
              </a:tblGrid>
              <a:tr h="412110">
                <a:tc>
                  <a:txBody>
                    <a:bodyPr/>
                    <a:lstStyle/>
                    <a:p>
                      <a:pPr algn="r" fontAlgn="ctr"/>
                      <a:r>
                        <a:rPr lang="hr-HR" sz="1200" b="0" i="0" u="none" strike="noStrike" dirty="0">
                          <a:solidFill>
                            <a:srgbClr val="4A4A49"/>
                          </a:solidFill>
                          <a:effectLst/>
                          <a:latin typeface="Arial" panose="020B0604020202020204" pitchFamily="34" charset="0"/>
                        </a:rPr>
                        <a:t>We already do so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783772"/>
                  </a:ext>
                </a:extLst>
              </a:tr>
              <a:tr h="412110">
                <a:tc>
                  <a:txBody>
                    <a:bodyPr/>
                    <a:lstStyle/>
                    <a:p>
                      <a:pPr algn="r" fontAlgn="ctr"/>
                      <a:r>
                        <a:rPr lang="en-GB" sz="1200" b="0" i="0" u="none" strike="noStrike" dirty="0">
                          <a:solidFill>
                            <a:srgbClr val="4A4A49"/>
                          </a:solidFill>
                          <a:effectLst/>
                          <a:latin typeface="Arial" panose="020B0604020202020204" pitchFamily="34" charset="0"/>
                        </a:rPr>
                        <a:t>We are planning to do that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6682166"/>
                  </a:ext>
                </a:extLst>
              </a:tr>
              <a:tr h="412110">
                <a:tc>
                  <a:txBody>
                    <a:bodyPr/>
                    <a:lstStyle/>
                    <a:p>
                      <a:pPr algn="r" fontAlgn="ctr"/>
                      <a:r>
                        <a:rPr lang="hr-HR" sz="1200" b="0" i="0" u="none" strike="noStrike">
                          <a:solidFill>
                            <a:srgbClr val="4A4A49"/>
                          </a:solidFill>
                          <a:effectLst/>
                          <a:latin typeface="Arial" panose="020B0604020202020204" pitchFamily="34" charset="0"/>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44141"/>
                  </a:ext>
                </a:extLst>
              </a:tr>
              <a:tr h="412110">
                <a:tc>
                  <a:txBody>
                    <a:bodyPr/>
                    <a:lstStyle/>
                    <a:p>
                      <a:pPr algn="r" fontAlgn="ctr"/>
                      <a:r>
                        <a:rPr lang="hr-HR" sz="1200" b="0" i="0" u="none" strike="noStrike" dirty="0">
                          <a:solidFill>
                            <a:srgbClr val="4A4A49"/>
                          </a:solidFill>
                          <a:effectLst/>
                          <a:latin typeface="Arial" panose="020B0604020202020204" pitchFamily="34" charset="0"/>
                        </a:rPr>
                        <a:t>Don't know</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090621"/>
                  </a:ext>
                </a:extLst>
              </a:tr>
            </a:tbl>
          </a:graphicData>
        </a:graphic>
      </p:graphicFrame>
      <p:graphicFrame>
        <p:nvGraphicFramePr>
          <p:cNvPr id="10" name="Suitable professionals chart">
            <a:extLst>
              <a:ext uri="{FF2B5EF4-FFF2-40B4-BE49-F238E27FC236}">
                <a16:creationId xmlns:a16="http://schemas.microsoft.com/office/drawing/2014/main" id="{FD0212F1-2C26-0CD8-9B09-EBBD0802C452}"/>
              </a:ext>
            </a:extLst>
          </p:cNvPr>
          <p:cNvGraphicFramePr/>
          <p:nvPr>
            <p:custDataLst>
              <p:tags r:id="rId1"/>
            </p:custDataLst>
            <p:extLst>
              <p:ext uri="{D42A27DB-BD31-4B8C-83A1-F6EECF244321}">
                <p14:modId xmlns:p14="http://schemas.microsoft.com/office/powerpoint/2010/main" val="2071102844"/>
              </p:ext>
            </p:extLst>
          </p:nvPr>
        </p:nvGraphicFramePr>
        <p:xfrm>
          <a:off x="2519208" y="2516075"/>
          <a:ext cx="3091544" cy="1795528"/>
        </p:xfrm>
        <a:graphic>
          <a:graphicData uri="http://schemas.openxmlformats.org/drawingml/2006/chart">
            <c:chart xmlns:c="http://schemas.openxmlformats.org/drawingml/2006/chart" xmlns:r="http://schemas.openxmlformats.org/officeDocument/2006/relationships" r:id="rId15"/>
          </a:graphicData>
        </a:graphic>
      </p:graphicFrame>
      <p:sp>
        <p:nvSpPr>
          <p:cNvPr id="16" name="Tekstvak 28">
            <a:extLst>
              <a:ext uri="{FF2B5EF4-FFF2-40B4-BE49-F238E27FC236}">
                <a16:creationId xmlns:a16="http://schemas.microsoft.com/office/drawing/2014/main" id="{6A5F0F48-3F9F-B23C-BE2C-1D9786460834}"/>
              </a:ext>
            </a:extLst>
          </p:cNvPr>
          <p:cNvSpPr txBox="1"/>
          <p:nvPr/>
        </p:nvSpPr>
        <p:spPr>
          <a:xfrm>
            <a:off x="346781" y="1752630"/>
            <a:ext cx="1089148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F7F7F"/>
                </a:solidFill>
                <a:effectLst/>
                <a:uLnTx/>
                <a:uFillTx/>
                <a:latin typeface="Arial" panose="020B0604020202020204"/>
                <a:ea typeface="+mn-ea"/>
                <a:cs typeface="+mn-cs"/>
              </a:rPr>
              <a:t>Investing in digital and electronic competencies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Q: Do you see your company hiring more technical profiles in the future, people better trained to deal with digital and electronic products?</a:t>
            </a:r>
          </a:p>
        </p:txBody>
      </p:sp>
      <p:sp>
        <p:nvSpPr>
          <p:cNvPr id="17" name="Tekstvak 28">
            <a:extLst>
              <a:ext uri="{FF2B5EF4-FFF2-40B4-BE49-F238E27FC236}">
                <a16:creationId xmlns:a16="http://schemas.microsoft.com/office/drawing/2014/main" id="{EF707D29-4D92-7FDE-5535-12719B907D89}"/>
              </a:ext>
            </a:extLst>
          </p:cNvPr>
          <p:cNvSpPr txBox="1"/>
          <p:nvPr/>
        </p:nvSpPr>
        <p:spPr>
          <a:xfrm>
            <a:off x="346781" y="4545694"/>
            <a:ext cx="11132046"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F7F7F"/>
                </a:solidFill>
                <a:effectLst/>
                <a:uLnTx/>
                <a:uFillTx/>
                <a:latin typeface="Arial" panose="020B0604020202020204"/>
                <a:ea typeface="+mn-ea"/>
                <a:cs typeface="+mn-cs"/>
              </a:rPr>
              <a:t>Expanding business: monitoring and predictive services*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Q: Is data monitoring and predictive business (service) an area you consider entering with your business?</a:t>
            </a:r>
          </a:p>
        </p:txBody>
      </p:sp>
      <p:graphicFrame>
        <p:nvGraphicFramePr>
          <p:cNvPr id="18" name="Table 3">
            <a:extLst>
              <a:ext uri="{FF2B5EF4-FFF2-40B4-BE49-F238E27FC236}">
                <a16:creationId xmlns:a16="http://schemas.microsoft.com/office/drawing/2014/main" id="{342203EB-72C9-DB57-5395-CBE919718473}"/>
              </a:ext>
            </a:extLst>
          </p:cNvPr>
          <p:cNvGraphicFramePr>
            <a:graphicFrameLocks noGrp="1"/>
          </p:cNvGraphicFramePr>
          <p:nvPr>
            <p:extLst>
              <p:ext uri="{D42A27DB-BD31-4B8C-83A1-F6EECF244321}">
                <p14:modId xmlns:p14="http://schemas.microsoft.com/office/powerpoint/2010/main" val="2258342235"/>
              </p:ext>
            </p:extLst>
          </p:nvPr>
        </p:nvGraphicFramePr>
        <p:xfrm>
          <a:off x="-224671" y="4997885"/>
          <a:ext cx="2530579" cy="1648440"/>
        </p:xfrm>
        <a:graphic>
          <a:graphicData uri="http://schemas.openxmlformats.org/drawingml/2006/table">
            <a:tbl>
              <a:tblPr firstRow="1" bandRow="1">
                <a:tableStyleId>{5940675A-B579-460E-94D1-54222C63F5DA}</a:tableStyleId>
              </a:tblPr>
              <a:tblGrid>
                <a:gridCol w="2530579">
                  <a:extLst>
                    <a:ext uri="{9D8B030D-6E8A-4147-A177-3AD203B41FA5}">
                      <a16:colId xmlns:a16="http://schemas.microsoft.com/office/drawing/2014/main" val="1920525305"/>
                    </a:ext>
                  </a:extLst>
                </a:gridCol>
              </a:tblGrid>
              <a:tr h="412110">
                <a:tc>
                  <a:txBody>
                    <a:bodyPr/>
                    <a:lstStyle/>
                    <a:p>
                      <a:pPr algn="r" fontAlgn="ctr"/>
                      <a:r>
                        <a:rPr lang="en-GB" sz="1200" b="0" i="0" u="none" strike="noStrike" kern="1200" dirty="0">
                          <a:solidFill>
                            <a:srgbClr val="4A4A49"/>
                          </a:solidFill>
                          <a:effectLst/>
                          <a:latin typeface="Arial" panose="020B0604020202020204" pitchFamily="34" charset="0"/>
                          <a:ea typeface="+mn-ea"/>
                          <a:cs typeface="+mn-cs"/>
                        </a:rPr>
                        <a:t>We already work in this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783772"/>
                  </a:ext>
                </a:extLst>
              </a:tr>
              <a:tr h="412110">
                <a:tc>
                  <a:txBody>
                    <a:bodyPr/>
                    <a:lstStyle/>
                    <a:p>
                      <a:pPr algn="r" fontAlgn="ctr"/>
                      <a:r>
                        <a:rPr lang="en-GB" sz="1200" b="0" i="0" u="none" strike="noStrike" kern="1200" dirty="0">
                          <a:solidFill>
                            <a:srgbClr val="4A4A49"/>
                          </a:solidFill>
                          <a:effectLst/>
                          <a:latin typeface="Arial" panose="020B0604020202020204" pitchFamily="34" charset="0"/>
                          <a:ea typeface="+mn-ea"/>
                          <a:cs typeface="+mn-cs"/>
                        </a:rPr>
                        <a:t>We are planning to do that in the future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6682166"/>
                  </a:ext>
                </a:extLst>
              </a:tr>
              <a:tr h="412110">
                <a:tc>
                  <a:txBody>
                    <a:bodyPr/>
                    <a:lstStyle/>
                    <a:p>
                      <a:pPr algn="r" fontAlgn="ctr"/>
                      <a:r>
                        <a:rPr lang="hr-HR" sz="1200" b="0" i="0" u="none" strike="noStrike" dirty="0">
                          <a:solidFill>
                            <a:srgbClr val="4A4A49"/>
                          </a:solidFill>
                          <a:effectLst/>
                          <a:latin typeface="Arial" panose="020B0604020202020204" pitchFamily="34" charset="0"/>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44141"/>
                  </a:ext>
                </a:extLst>
              </a:tr>
              <a:tr h="412110">
                <a:tc>
                  <a:txBody>
                    <a:bodyPr/>
                    <a:lstStyle/>
                    <a:p>
                      <a:pPr algn="r" fontAlgn="ctr"/>
                      <a:r>
                        <a:rPr lang="hr-HR" sz="1200" b="0" i="0" u="none" strike="noStrike" dirty="0">
                          <a:solidFill>
                            <a:srgbClr val="4A4A49"/>
                          </a:solidFill>
                          <a:effectLst/>
                          <a:latin typeface="Arial" panose="020B0604020202020204" pitchFamily="34" charset="0"/>
                        </a:rPr>
                        <a:t>Don't know</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090621"/>
                  </a:ext>
                </a:extLst>
              </a:tr>
            </a:tbl>
          </a:graphicData>
        </a:graphic>
      </p:graphicFrame>
      <p:sp>
        <p:nvSpPr>
          <p:cNvPr id="26" name="Titel 1">
            <a:extLst>
              <a:ext uri="{FF2B5EF4-FFF2-40B4-BE49-F238E27FC236}">
                <a16:creationId xmlns:a16="http://schemas.microsoft.com/office/drawing/2014/main" id="{8F594F4B-6A3C-4DE8-2C6A-174C32965111}"/>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defRPr/>
            </a:pPr>
            <a:r>
              <a:rPr lang="en-GB" sz="1200" b="0" dirty="0">
                <a:solidFill>
                  <a:schemeClr val="tx2"/>
                </a:solidFill>
                <a:latin typeface="+mn-lt"/>
                <a:ea typeface="+mn-ea"/>
                <a:cs typeface="+mn-cs"/>
              </a:rPr>
              <a:t>Cross country summary</a:t>
            </a:r>
          </a:p>
        </p:txBody>
      </p:sp>
      <p:graphicFrame>
        <p:nvGraphicFramePr>
          <p:cNvPr id="2" name="Suitable professionals chart">
            <a:extLst>
              <a:ext uri="{FF2B5EF4-FFF2-40B4-BE49-F238E27FC236}">
                <a16:creationId xmlns:a16="http://schemas.microsoft.com/office/drawing/2014/main" id="{9822A67C-C303-952A-4FD3-09A265A79AA1}"/>
              </a:ext>
            </a:extLst>
          </p:cNvPr>
          <p:cNvGraphicFramePr/>
          <p:nvPr>
            <p:custDataLst>
              <p:tags r:id="rId2"/>
            </p:custDataLst>
            <p:extLst>
              <p:ext uri="{D42A27DB-BD31-4B8C-83A1-F6EECF244321}">
                <p14:modId xmlns:p14="http://schemas.microsoft.com/office/powerpoint/2010/main" val="479342663"/>
              </p:ext>
            </p:extLst>
          </p:nvPr>
        </p:nvGraphicFramePr>
        <p:xfrm>
          <a:off x="3749215" y="2519360"/>
          <a:ext cx="3091544" cy="179552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 name="Suitable professionals chart">
            <a:extLst>
              <a:ext uri="{FF2B5EF4-FFF2-40B4-BE49-F238E27FC236}">
                <a16:creationId xmlns:a16="http://schemas.microsoft.com/office/drawing/2014/main" id="{9ED053F4-4F6F-47F0-7A64-251FE809AE90}"/>
              </a:ext>
            </a:extLst>
          </p:cNvPr>
          <p:cNvGraphicFramePr/>
          <p:nvPr>
            <p:custDataLst>
              <p:tags r:id="rId3"/>
            </p:custDataLst>
            <p:extLst>
              <p:ext uri="{D42A27DB-BD31-4B8C-83A1-F6EECF244321}">
                <p14:modId xmlns:p14="http://schemas.microsoft.com/office/powerpoint/2010/main" val="580881235"/>
              </p:ext>
            </p:extLst>
          </p:nvPr>
        </p:nvGraphicFramePr>
        <p:xfrm>
          <a:off x="5379433" y="2523978"/>
          <a:ext cx="3091544" cy="179552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 name="Suitable professionals chart">
            <a:extLst>
              <a:ext uri="{FF2B5EF4-FFF2-40B4-BE49-F238E27FC236}">
                <a16:creationId xmlns:a16="http://schemas.microsoft.com/office/drawing/2014/main" id="{558E055F-282E-7603-A84D-1A82614D2200}"/>
              </a:ext>
            </a:extLst>
          </p:cNvPr>
          <p:cNvGraphicFramePr/>
          <p:nvPr>
            <p:custDataLst>
              <p:tags r:id="rId4"/>
            </p:custDataLst>
            <p:extLst>
              <p:ext uri="{D42A27DB-BD31-4B8C-83A1-F6EECF244321}">
                <p14:modId xmlns:p14="http://schemas.microsoft.com/office/powerpoint/2010/main" val="3322145954"/>
              </p:ext>
            </p:extLst>
          </p:nvPr>
        </p:nvGraphicFramePr>
        <p:xfrm>
          <a:off x="7009650" y="2528596"/>
          <a:ext cx="3091544" cy="179552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8" name="Suitable professionals chart">
            <a:extLst>
              <a:ext uri="{FF2B5EF4-FFF2-40B4-BE49-F238E27FC236}">
                <a16:creationId xmlns:a16="http://schemas.microsoft.com/office/drawing/2014/main" id="{F2EB0400-C719-985F-49B0-049BD2B52677}"/>
              </a:ext>
            </a:extLst>
          </p:cNvPr>
          <p:cNvGraphicFramePr/>
          <p:nvPr>
            <p:custDataLst>
              <p:tags r:id="rId5"/>
            </p:custDataLst>
            <p:extLst>
              <p:ext uri="{D42A27DB-BD31-4B8C-83A1-F6EECF244321}">
                <p14:modId xmlns:p14="http://schemas.microsoft.com/office/powerpoint/2010/main" val="2929292451"/>
              </p:ext>
            </p:extLst>
          </p:nvPr>
        </p:nvGraphicFramePr>
        <p:xfrm>
          <a:off x="8641186" y="2538277"/>
          <a:ext cx="3091544" cy="179552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7" name="Suitable professionals chart">
            <a:extLst>
              <a:ext uri="{FF2B5EF4-FFF2-40B4-BE49-F238E27FC236}">
                <a16:creationId xmlns:a16="http://schemas.microsoft.com/office/drawing/2014/main" id="{D4F23CB4-65FD-2473-197B-489AA2EF4E0B}"/>
              </a:ext>
            </a:extLst>
          </p:cNvPr>
          <p:cNvGraphicFramePr/>
          <p:nvPr>
            <p:custDataLst>
              <p:tags r:id="rId6"/>
            </p:custDataLst>
            <p:extLst>
              <p:ext uri="{D42A27DB-BD31-4B8C-83A1-F6EECF244321}">
                <p14:modId xmlns:p14="http://schemas.microsoft.com/office/powerpoint/2010/main" val="2450837540"/>
              </p:ext>
            </p:extLst>
          </p:nvPr>
        </p:nvGraphicFramePr>
        <p:xfrm>
          <a:off x="10226461" y="2558702"/>
          <a:ext cx="3091544" cy="179552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8" name="Suitable professionals chart">
            <a:extLst>
              <a:ext uri="{FF2B5EF4-FFF2-40B4-BE49-F238E27FC236}">
                <a16:creationId xmlns:a16="http://schemas.microsoft.com/office/drawing/2014/main" id="{333B363B-8AFC-484D-C73D-903CC20B0088}"/>
              </a:ext>
            </a:extLst>
          </p:cNvPr>
          <p:cNvGraphicFramePr/>
          <p:nvPr>
            <p:custDataLst>
              <p:tags r:id="rId7"/>
            </p:custDataLst>
            <p:extLst>
              <p:ext uri="{D42A27DB-BD31-4B8C-83A1-F6EECF244321}">
                <p14:modId xmlns:p14="http://schemas.microsoft.com/office/powerpoint/2010/main" val="587718118"/>
              </p:ext>
            </p:extLst>
          </p:nvPr>
        </p:nvGraphicFramePr>
        <p:xfrm>
          <a:off x="2422227" y="4959093"/>
          <a:ext cx="3091544" cy="1795528"/>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9" name="Suitable professionals chart">
            <a:extLst>
              <a:ext uri="{FF2B5EF4-FFF2-40B4-BE49-F238E27FC236}">
                <a16:creationId xmlns:a16="http://schemas.microsoft.com/office/drawing/2014/main" id="{6A8293E0-E601-BA5E-E9D6-6D1C9397E1A4}"/>
              </a:ext>
            </a:extLst>
          </p:cNvPr>
          <p:cNvGraphicFramePr/>
          <p:nvPr>
            <p:custDataLst>
              <p:tags r:id="rId8"/>
            </p:custDataLst>
            <p:extLst>
              <p:ext uri="{D42A27DB-BD31-4B8C-83A1-F6EECF244321}">
                <p14:modId xmlns:p14="http://schemas.microsoft.com/office/powerpoint/2010/main" val="4051670069"/>
              </p:ext>
            </p:extLst>
          </p:nvPr>
        </p:nvGraphicFramePr>
        <p:xfrm>
          <a:off x="3652234" y="4962378"/>
          <a:ext cx="3091544" cy="1795528"/>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30" name="Suitable professionals chart">
            <a:extLst>
              <a:ext uri="{FF2B5EF4-FFF2-40B4-BE49-F238E27FC236}">
                <a16:creationId xmlns:a16="http://schemas.microsoft.com/office/drawing/2014/main" id="{D5234CD8-BD65-DA5A-5B5D-074DB94AEC0E}"/>
              </a:ext>
            </a:extLst>
          </p:cNvPr>
          <p:cNvGraphicFramePr/>
          <p:nvPr>
            <p:custDataLst>
              <p:tags r:id="rId9"/>
            </p:custDataLst>
            <p:extLst>
              <p:ext uri="{D42A27DB-BD31-4B8C-83A1-F6EECF244321}">
                <p14:modId xmlns:p14="http://schemas.microsoft.com/office/powerpoint/2010/main" val="2495980681"/>
              </p:ext>
            </p:extLst>
          </p:nvPr>
        </p:nvGraphicFramePr>
        <p:xfrm>
          <a:off x="5282452" y="4966996"/>
          <a:ext cx="3091544" cy="1795528"/>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31" name="Suitable professionals chart">
            <a:extLst>
              <a:ext uri="{FF2B5EF4-FFF2-40B4-BE49-F238E27FC236}">
                <a16:creationId xmlns:a16="http://schemas.microsoft.com/office/drawing/2014/main" id="{C4BF7CD1-4DFF-0F49-7C34-36784A65BD53}"/>
              </a:ext>
            </a:extLst>
          </p:cNvPr>
          <p:cNvGraphicFramePr/>
          <p:nvPr>
            <p:custDataLst>
              <p:tags r:id="rId10"/>
            </p:custDataLst>
            <p:extLst>
              <p:ext uri="{D42A27DB-BD31-4B8C-83A1-F6EECF244321}">
                <p14:modId xmlns:p14="http://schemas.microsoft.com/office/powerpoint/2010/main" val="3080926457"/>
              </p:ext>
            </p:extLst>
          </p:nvPr>
        </p:nvGraphicFramePr>
        <p:xfrm>
          <a:off x="6912669" y="4971614"/>
          <a:ext cx="3091544" cy="1795528"/>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32" name="Suitable professionals chart">
            <a:extLst>
              <a:ext uri="{FF2B5EF4-FFF2-40B4-BE49-F238E27FC236}">
                <a16:creationId xmlns:a16="http://schemas.microsoft.com/office/drawing/2014/main" id="{EB9B7A71-4C63-8436-D3F1-05B5738F8E47}"/>
              </a:ext>
            </a:extLst>
          </p:cNvPr>
          <p:cNvGraphicFramePr/>
          <p:nvPr>
            <p:custDataLst>
              <p:tags r:id="rId11"/>
            </p:custDataLst>
            <p:extLst>
              <p:ext uri="{D42A27DB-BD31-4B8C-83A1-F6EECF244321}">
                <p14:modId xmlns:p14="http://schemas.microsoft.com/office/powerpoint/2010/main" val="2148467822"/>
              </p:ext>
            </p:extLst>
          </p:nvPr>
        </p:nvGraphicFramePr>
        <p:xfrm>
          <a:off x="8544205" y="4981295"/>
          <a:ext cx="3091544" cy="1795528"/>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33" name="Suitable professionals chart">
            <a:extLst>
              <a:ext uri="{FF2B5EF4-FFF2-40B4-BE49-F238E27FC236}">
                <a16:creationId xmlns:a16="http://schemas.microsoft.com/office/drawing/2014/main" id="{3FFAAB3C-603C-0967-6A20-AA7D9AF8A8D2}"/>
              </a:ext>
            </a:extLst>
          </p:cNvPr>
          <p:cNvGraphicFramePr/>
          <p:nvPr>
            <p:custDataLst>
              <p:tags r:id="rId12"/>
            </p:custDataLst>
            <p:extLst>
              <p:ext uri="{D42A27DB-BD31-4B8C-83A1-F6EECF244321}">
                <p14:modId xmlns:p14="http://schemas.microsoft.com/office/powerpoint/2010/main" val="1344640869"/>
              </p:ext>
            </p:extLst>
          </p:nvPr>
        </p:nvGraphicFramePr>
        <p:xfrm>
          <a:off x="10129480" y="5001720"/>
          <a:ext cx="3091544" cy="1795528"/>
        </p:xfrm>
        <a:graphic>
          <a:graphicData uri="http://schemas.openxmlformats.org/drawingml/2006/chart">
            <c:chart xmlns:c="http://schemas.openxmlformats.org/drawingml/2006/chart" xmlns:r="http://schemas.openxmlformats.org/officeDocument/2006/relationships" r:id="rId26"/>
          </a:graphicData>
        </a:graphic>
      </p:graphicFrame>
      <p:sp>
        <p:nvSpPr>
          <p:cNvPr id="11" name="Tekstvak 27">
            <a:extLst>
              <a:ext uri="{FF2B5EF4-FFF2-40B4-BE49-F238E27FC236}">
                <a16:creationId xmlns:a16="http://schemas.microsoft.com/office/drawing/2014/main" id="{0A97C258-8C28-A741-E96A-50366043E55E}"/>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4222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a:lnSpc>
                <a:spcPct val="90000"/>
              </a:lnSpc>
              <a:defRPr/>
            </a:pPr>
            <a:r>
              <a:rPr lang="en-GB" sz="1200" b="0" dirty="0">
                <a:solidFill>
                  <a:schemeClr val="tx2"/>
                </a:solidFill>
                <a:latin typeface="+mn-lt"/>
                <a:ea typeface="+mn-ea"/>
                <a:cs typeface="+mn-cs"/>
              </a:rPr>
              <a:t>Cross country summary</a:t>
            </a: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1B45D564-06B4-4B84-9942-B6C2EC90EF56}"/>
              </a:ext>
            </a:extLst>
          </p:cNvPr>
          <p:cNvSpPr txBox="1"/>
          <p:nvPr/>
        </p:nvSpPr>
        <p:spPr>
          <a:xfrm>
            <a:off x="442467" y="2019638"/>
            <a:ext cx="11226929" cy="345163"/>
          </a:xfrm>
          <a:prstGeom prst="rect">
            <a:avLst/>
          </a:prstGeom>
          <a:noFill/>
          <a:ln>
            <a:noFill/>
          </a:ln>
        </p:spPr>
        <p:txBody>
          <a:bodyPr wrap="square" lIns="0" tIns="0" rIns="0" bIns="0" rtlCol="0" anchor="t">
            <a:noAutofit/>
          </a:bodyPr>
          <a:lstStyle/>
          <a:p>
            <a:pPr algn="l">
              <a:lnSpc>
                <a:spcPct val="90000"/>
              </a:lnSpc>
            </a:pPr>
            <a:r>
              <a:rPr lang="en-GB" sz="1400" b="1">
                <a:solidFill>
                  <a:srgbClr val="7F7F7F"/>
                </a:solidFill>
              </a:rPr>
              <a:t>Leaders in smart building solutions</a:t>
            </a:r>
          </a:p>
          <a:p>
            <a:pPr algn="l">
              <a:lnSpc>
                <a:spcPct val="90000"/>
              </a:lnSpc>
            </a:pPr>
            <a:r>
              <a:rPr lang="en-GB" sz="1100">
                <a:solidFill>
                  <a:schemeClr val="bg1">
                    <a:lumMod val="65000"/>
                  </a:schemeClr>
                </a:solidFill>
              </a:rPr>
              <a:t>Q: </a:t>
            </a:r>
            <a:r>
              <a:rPr lang="en-US" sz="1100">
                <a:solidFill>
                  <a:schemeClr val="bg1">
                    <a:lumMod val="65000"/>
                  </a:schemeClr>
                </a:solidFill>
              </a:rPr>
              <a:t>In your opinion, what manufacturers are considered the best in class for smart solutions/ products in your sector</a:t>
            </a:r>
            <a:r>
              <a:rPr lang="en-GB" sz="1100">
                <a:solidFill>
                  <a:schemeClr val="bg1">
                    <a:lumMod val="65000"/>
                  </a:schemeClr>
                </a:solidFill>
              </a:rPr>
              <a:t>? [Top-1]</a:t>
            </a:r>
          </a:p>
          <a:p>
            <a:pPr algn="l">
              <a:lnSpc>
                <a:spcPct val="90000"/>
              </a:lnSpc>
            </a:pPr>
            <a:endParaRPr lang="en-GB" sz="1100">
              <a:solidFill>
                <a:schemeClr val="bg1">
                  <a:lumMod val="65000"/>
                </a:schemeClr>
              </a:solidFill>
            </a:endParaRPr>
          </a:p>
        </p:txBody>
      </p:sp>
      <p:graphicFrame>
        <p:nvGraphicFramePr>
          <p:cNvPr id="15" name="Tabel 7">
            <a:extLst>
              <a:ext uri="{FF2B5EF4-FFF2-40B4-BE49-F238E27FC236}">
                <a16:creationId xmlns:a16="http://schemas.microsoft.com/office/drawing/2014/main" id="{940867A8-E406-4071-9042-B106F903D827}"/>
              </a:ext>
            </a:extLst>
          </p:cNvPr>
          <p:cNvGraphicFramePr>
            <a:graphicFrameLocks noGrp="1"/>
          </p:cNvGraphicFramePr>
          <p:nvPr/>
        </p:nvGraphicFramePr>
        <p:xfrm>
          <a:off x="1575052" y="2698320"/>
          <a:ext cx="8909600" cy="1584000"/>
        </p:xfrm>
        <a:graphic>
          <a:graphicData uri="http://schemas.openxmlformats.org/drawingml/2006/table">
            <a:tbl>
              <a:tblPr firstRow="1" bandRow="1">
                <a:tableStyleId>{5C22544A-7EE6-4342-B048-85BDC9FD1C3A}</a:tableStyleId>
              </a:tblPr>
              <a:tblGrid>
                <a:gridCol w="1272800">
                  <a:extLst>
                    <a:ext uri="{9D8B030D-6E8A-4147-A177-3AD203B41FA5}">
                      <a16:colId xmlns:a16="http://schemas.microsoft.com/office/drawing/2014/main" val="2864985175"/>
                    </a:ext>
                  </a:extLst>
                </a:gridCol>
                <a:gridCol w="1272800">
                  <a:extLst>
                    <a:ext uri="{9D8B030D-6E8A-4147-A177-3AD203B41FA5}">
                      <a16:colId xmlns:a16="http://schemas.microsoft.com/office/drawing/2014/main" val="1199279445"/>
                    </a:ext>
                  </a:extLst>
                </a:gridCol>
                <a:gridCol w="1272800">
                  <a:extLst>
                    <a:ext uri="{9D8B030D-6E8A-4147-A177-3AD203B41FA5}">
                      <a16:colId xmlns:a16="http://schemas.microsoft.com/office/drawing/2014/main" val="511686336"/>
                    </a:ext>
                  </a:extLst>
                </a:gridCol>
                <a:gridCol w="1272800">
                  <a:extLst>
                    <a:ext uri="{9D8B030D-6E8A-4147-A177-3AD203B41FA5}">
                      <a16:colId xmlns:a16="http://schemas.microsoft.com/office/drawing/2014/main" val="1275554845"/>
                    </a:ext>
                  </a:extLst>
                </a:gridCol>
                <a:gridCol w="1272800">
                  <a:extLst>
                    <a:ext uri="{9D8B030D-6E8A-4147-A177-3AD203B41FA5}">
                      <a16:colId xmlns:a16="http://schemas.microsoft.com/office/drawing/2014/main" val="2394351051"/>
                    </a:ext>
                  </a:extLst>
                </a:gridCol>
                <a:gridCol w="1272800">
                  <a:extLst>
                    <a:ext uri="{9D8B030D-6E8A-4147-A177-3AD203B41FA5}">
                      <a16:colId xmlns:a16="http://schemas.microsoft.com/office/drawing/2014/main" val="1568597772"/>
                    </a:ext>
                  </a:extLst>
                </a:gridCol>
                <a:gridCol w="1272800">
                  <a:extLst>
                    <a:ext uri="{9D8B030D-6E8A-4147-A177-3AD203B41FA5}">
                      <a16:colId xmlns:a16="http://schemas.microsoft.com/office/drawing/2014/main" val="1814653153"/>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dirty="0">
                          <a:solidFill>
                            <a:schemeClr val="bg1">
                              <a:lumMod val="50000"/>
                            </a:schemeClr>
                          </a:solidFill>
                        </a:rPr>
                        <a:t>UK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Germany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France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Poland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Belgium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NL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198823"/>
                  </a:ext>
                </a:extLst>
              </a:tr>
              <a:tr h="11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100" b="1"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680571"/>
                  </a:ext>
                </a:extLst>
              </a:tr>
            </a:tbl>
          </a:graphicData>
        </a:graphic>
      </p:graphicFrame>
      <p:grpSp>
        <p:nvGrpSpPr>
          <p:cNvPr id="3" name="Group 2">
            <a:extLst>
              <a:ext uri="{FF2B5EF4-FFF2-40B4-BE49-F238E27FC236}">
                <a16:creationId xmlns:a16="http://schemas.microsoft.com/office/drawing/2014/main" id="{8C8F19AD-BAE5-432A-B205-E91CD60B6D5D}"/>
              </a:ext>
            </a:extLst>
          </p:cNvPr>
          <p:cNvGrpSpPr/>
          <p:nvPr/>
        </p:nvGrpSpPr>
        <p:grpSpPr>
          <a:xfrm>
            <a:off x="1689636" y="3171738"/>
            <a:ext cx="1040716" cy="1073151"/>
            <a:chOff x="1480086" y="2878911"/>
            <a:chExt cx="1040716" cy="1073151"/>
          </a:xfrm>
        </p:grpSpPr>
        <p:sp>
          <p:nvSpPr>
            <p:cNvPr id="26" name="Rectangle 6">
              <a:extLst>
                <a:ext uri="{FF2B5EF4-FFF2-40B4-BE49-F238E27FC236}">
                  <a16:creationId xmlns:a16="http://schemas.microsoft.com/office/drawing/2014/main" id="{4FE18ECA-7244-4247-8EC9-66ED2EFCE93E}"/>
                </a:ext>
              </a:extLst>
            </p:cNvPr>
            <p:cNvSpPr/>
            <p:nvPr/>
          </p:nvSpPr>
          <p:spPr>
            <a:xfrm>
              <a:off x="1519956" y="2907334"/>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GB" sz="1200">
                <a:solidFill>
                  <a:srgbClr val="4A4A49"/>
                </a:solidFill>
              </a:endParaRPr>
            </a:p>
          </p:txBody>
        </p:sp>
        <p:sp>
          <p:nvSpPr>
            <p:cNvPr id="27" name="Rectangle 7">
              <a:extLst>
                <a:ext uri="{FF2B5EF4-FFF2-40B4-BE49-F238E27FC236}">
                  <a16:creationId xmlns:a16="http://schemas.microsoft.com/office/drawing/2014/main" id="{701DB2F9-ABA4-4469-B568-83E7BB0798C0}"/>
                </a:ext>
              </a:extLst>
            </p:cNvPr>
            <p:cNvSpPr/>
            <p:nvPr/>
          </p:nvSpPr>
          <p:spPr>
            <a:xfrm>
              <a:off x="1483991" y="2878911"/>
              <a:ext cx="412292" cy="307777"/>
            </a:xfrm>
            <a:prstGeom prst="rect">
              <a:avLst/>
            </a:prstGeom>
          </p:spPr>
          <p:txBody>
            <a:bodyPr wrap="square">
              <a:spAutoFit/>
            </a:bodyPr>
            <a:lstStyle/>
            <a:p>
              <a:r>
                <a:rPr lang="en-GB" sz="1400" b="1">
                  <a:solidFill>
                    <a:schemeClr val="tx1">
                      <a:lumMod val="50000"/>
                      <a:lumOff val="50000"/>
                    </a:schemeClr>
                  </a:solidFill>
                </a:rPr>
                <a:t>#1</a:t>
              </a:r>
            </a:p>
          </p:txBody>
        </p:sp>
        <p:sp>
          <p:nvSpPr>
            <p:cNvPr id="28" name="Rectangle 35">
              <a:extLst>
                <a:ext uri="{FF2B5EF4-FFF2-40B4-BE49-F238E27FC236}">
                  <a16:creationId xmlns:a16="http://schemas.microsoft.com/office/drawing/2014/main" id="{08CBDA6B-1A03-4ADA-941A-74612EE038C8}"/>
                </a:ext>
              </a:extLst>
            </p:cNvPr>
            <p:cNvSpPr/>
            <p:nvPr/>
          </p:nvSpPr>
          <p:spPr>
            <a:xfrm>
              <a:off x="1480086" y="3690452"/>
              <a:ext cx="712054" cy="261610"/>
            </a:xfrm>
            <a:prstGeom prst="rect">
              <a:avLst/>
            </a:prstGeom>
          </p:spPr>
          <p:txBody>
            <a:bodyPr wrap="square">
              <a:spAutoFit/>
            </a:bodyPr>
            <a:lstStyle/>
            <a:p>
              <a:r>
                <a:rPr lang="en-GB" sz="1050" b="1" dirty="0">
                  <a:solidFill>
                    <a:srgbClr val="7F7F7F"/>
                  </a:solidFill>
                </a:rPr>
                <a:t>(50%)</a:t>
              </a:r>
            </a:p>
          </p:txBody>
        </p:sp>
      </p:grpSp>
      <p:grpSp>
        <p:nvGrpSpPr>
          <p:cNvPr id="51" name="Group 50">
            <a:extLst>
              <a:ext uri="{FF2B5EF4-FFF2-40B4-BE49-F238E27FC236}">
                <a16:creationId xmlns:a16="http://schemas.microsoft.com/office/drawing/2014/main" id="{88636279-D933-40AC-983E-2823CEF631F5}"/>
              </a:ext>
            </a:extLst>
          </p:cNvPr>
          <p:cNvGrpSpPr/>
          <p:nvPr/>
        </p:nvGrpSpPr>
        <p:grpSpPr>
          <a:xfrm>
            <a:off x="2954643" y="3171738"/>
            <a:ext cx="1040716" cy="1073151"/>
            <a:chOff x="1480086" y="2878911"/>
            <a:chExt cx="1040716" cy="1073151"/>
          </a:xfrm>
        </p:grpSpPr>
        <p:sp>
          <p:nvSpPr>
            <p:cNvPr id="52" name="Rectangle 6">
              <a:extLst>
                <a:ext uri="{FF2B5EF4-FFF2-40B4-BE49-F238E27FC236}">
                  <a16:creationId xmlns:a16="http://schemas.microsoft.com/office/drawing/2014/main" id="{DA885772-3B19-4622-B0CC-67F100E5D46C}"/>
                </a:ext>
              </a:extLst>
            </p:cNvPr>
            <p:cNvSpPr/>
            <p:nvPr/>
          </p:nvSpPr>
          <p:spPr>
            <a:xfrm>
              <a:off x="1519956" y="2907334"/>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GB" sz="1200">
                <a:solidFill>
                  <a:srgbClr val="4A4A49"/>
                </a:solidFill>
              </a:endParaRPr>
            </a:p>
          </p:txBody>
        </p:sp>
        <p:sp>
          <p:nvSpPr>
            <p:cNvPr id="53" name="Rectangle 7">
              <a:extLst>
                <a:ext uri="{FF2B5EF4-FFF2-40B4-BE49-F238E27FC236}">
                  <a16:creationId xmlns:a16="http://schemas.microsoft.com/office/drawing/2014/main" id="{8D878794-F757-401E-A613-3B176A4310B0}"/>
                </a:ext>
              </a:extLst>
            </p:cNvPr>
            <p:cNvSpPr/>
            <p:nvPr/>
          </p:nvSpPr>
          <p:spPr>
            <a:xfrm>
              <a:off x="1483991" y="2878911"/>
              <a:ext cx="412292" cy="307777"/>
            </a:xfrm>
            <a:prstGeom prst="rect">
              <a:avLst/>
            </a:prstGeom>
          </p:spPr>
          <p:txBody>
            <a:bodyPr wrap="square">
              <a:spAutoFit/>
            </a:bodyPr>
            <a:lstStyle/>
            <a:p>
              <a:r>
                <a:rPr lang="en-GB" sz="1400" b="1">
                  <a:solidFill>
                    <a:schemeClr val="tx1">
                      <a:lumMod val="50000"/>
                      <a:lumOff val="50000"/>
                    </a:schemeClr>
                  </a:solidFill>
                </a:rPr>
                <a:t>#1</a:t>
              </a:r>
            </a:p>
          </p:txBody>
        </p:sp>
        <p:sp>
          <p:nvSpPr>
            <p:cNvPr id="54" name="Rectangle 35">
              <a:extLst>
                <a:ext uri="{FF2B5EF4-FFF2-40B4-BE49-F238E27FC236}">
                  <a16:creationId xmlns:a16="http://schemas.microsoft.com/office/drawing/2014/main" id="{6F87498C-CD30-47F2-8A62-84E7995BD80D}"/>
                </a:ext>
              </a:extLst>
            </p:cNvPr>
            <p:cNvSpPr/>
            <p:nvPr/>
          </p:nvSpPr>
          <p:spPr>
            <a:xfrm>
              <a:off x="1480086" y="3690452"/>
              <a:ext cx="712054" cy="261610"/>
            </a:xfrm>
            <a:prstGeom prst="rect">
              <a:avLst/>
            </a:prstGeom>
          </p:spPr>
          <p:txBody>
            <a:bodyPr wrap="square">
              <a:spAutoFit/>
            </a:bodyPr>
            <a:lstStyle/>
            <a:p>
              <a:r>
                <a:rPr lang="en-GB" sz="1050" b="1" dirty="0">
                  <a:solidFill>
                    <a:srgbClr val="7F7F7F"/>
                  </a:solidFill>
                </a:rPr>
                <a:t>(50%)</a:t>
              </a:r>
            </a:p>
          </p:txBody>
        </p:sp>
      </p:grpSp>
      <p:grpSp>
        <p:nvGrpSpPr>
          <p:cNvPr id="56" name="Group 55">
            <a:extLst>
              <a:ext uri="{FF2B5EF4-FFF2-40B4-BE49-F238E27FC236}">
                <a16:creationId xmlns:a16="http://schemas.microsoft.com/office/drawing/2014/main" id="{8D63A0E9-09DC-4BC4-B47E-8BEF49854039}"/>
              </a:ext>
            </a:extLst>
          </p:cNvPr>
          <p:cNvGrpSpPr/>
          <p:nvPr/>
        </p:nvGrpSpPr>
        <p:grpSpPr>
          <a:xfrm>
            <a:off x="4219650" y="3171738"/>
            <a:ext cx="1040716" cy="1073151"/>
            <a:chOff x="1480086" y="2878911"/>
            <a:chExt cx="1040716" cy="1073151"/>
          </a:xfrm>
        </p:grpSpPr>
        <p:sp>
          <p:nvSpPr>
            <p:cNvPr id="57" name="Rectangle 6">
              <a:extLst>
                <a:ext uri="{FF2B5EF4-FFF2-40B4-BE49-F238E27FC236}">
                  <a16:creationId xmlns:a16="http://schemas.microsoft.com/office/drawing/2014/main" id="{B98ACAC6-4D2F-46C1-B575-7CA28B4BF0C5}"/>
                </a:ext>
              </a:extLst>
            </p:cNvPr>
            <p:cNvSpPr/>
            <p:nvPr/>
          </p:nvSpPr>
          <p:spPr>
            <a:xfrm>
              <a:off x="1519956" y="2907334"/>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GB" sz="1200">
                <a:solidFill>
                  <a:srgbClr val="4A4A49"/>
                </a:solidFill>
              </a:endParaRPr>
            </a:p>
          </p:txBody>
        </p:sp>
        <p:sp>
          <p:nvSpPr>
            <p:cNvPr id="58" name="Rectangle 7">
              <a:extLst>
                <a:ext uri="{FF2B5EF4-FFF2-40B4-BE49-F238E27FC236}">
                  <a16:creationId xmlns:a16="http://schemas.microsoft.com/office/drawing/2014/main" id="{5501CD94-D09C-4F4D-A5B1-4DD54B2DE184}"/>
                </a:ext>
              </a:extLst>
            </p:cNvPr>
            <p:cNvSpPr/>
            <p:nvPr/>
          </p:nvSpPr>
          <p:spPr>
            <a:xfrm>
              <a:off x="1483991" y="2878911"/>
              <a:ext cx="412292" cy="307777"/>
            </a:xfrm>
            <a:prstGeom prst="rect">
              <a:avLst/>
            </a:prstGeom>
          </p:spPr>
          <p:txBody>
            <a:bodyPr wrap="square">
              <a:spAutoFit/>
            </a:bodyPr>
            <a:lstStyle/>
            <a:p>
              <a:r>
                <a:rPr lang="en-GB" sz="1400" b="1">
                  <a:solidFill>
                    <a:schemeClr val="tx1">
                      <a:lumMod val="50000"/>
                      <a:lumOff val="50000"/>
                    </a:schemeClr>
                  </a:solidFill>
                </a:rPr>
                <a:t>#1</a:t>
              </a:r>
            </a:p>
          </p:txBody>
        </p:sp>
        <p:sp>
          <p:nvSpPr>
            <p:cNvPr id="59" name="Rectangle 35">
              <a:extLst>
                <a:ext uri="{FF2B5EF4-FFF2-40B4-BE49-F238E27FC236}">
                  <a16:creationId xmlns:a16="http://schemas.microsoft.com/office/drawing/2014/main" id="{21156FD6-AFEF-4CE7-82BA-E578C937DA78}"/>
                </a:ext>
              </a:extLst>
            </p:cNvPr>
            <p:cNvSpPr/>
            <p:nvPr/>
          </p:nvSpPr>
          <p:spPr>
            <a:xfrm>
              <a:off x="1480086" y="3690452"/>
              <a:ext cx="712054" cy="261610"/>
            </a:xfrm>
            <a:prstGeom prst="rect">
              <a:avLst/>
            </a:prstGeom>
          </p:spPr>
          <p:txBody>
            <a:bodyPr wrap="square">
              <a:spAutoFit/>
            </a:bodyPr>
            <a:lstStyle/>
            <a:p>
              <a:r>
                <a:rPr lang="en-GB" sz="1050" b="1" dirty="0">
                  <a:solidFill>
                    <a:srgbClr val="7F7F7F"/>
                  </a:solidFill>
                </a:rPr>
                <a:t>(50%)</a:t>
              </a:r>
            </a:p>
          </p:txBody>
        </p:sp>
      </p:grpSp>
      <p:grpSp>
        <p:nvGrpSpPr>
          <p:cNvPr id="61" name="Group 60">
            <a:extLst>
              <a:ext uri="{FF2B5EF4-FFF2-40B4-BE49-F238E27FC236}">
                <a16:creationId xmlns:a16="http://schemas.microsoft.com/office/drawing/2014/main" id="{FAA71D97-EED7-4751-A579-246EEA9FD4F6}"/>
              </a:ext>
            </a:extLst>
          </p:cNvPr>
          <p:cNvGrpSpPr/>
          <p:nvPr/>
        </p:nvGrpSpPr>
        <p:grpSpPr>
          <a:xfrm>
            <a:off x="5484657" y="3171738"/>
            <a:ext cx="1040716" cy="1073151"/>
            <a:chOff x="1480086" y="2878911"/>
            <a:chExt cx="1040716" cy="1073151"/>
          </a:xfrm>
        </p:grpSpPr>
        <p:sp>
          <p:nvSpPr>
            <p:cNvPr id="62" name="Rectangle 6">
              <a:extLst>
                <a:ext uri="{FF2B5EF4-FFF2-40B4-BE49-F238E27FC236}">
                  <a16:creationId xmlns:a16="http://schemas.microsoft.com/office/drawing/2014/main" id="{580A9566-AA34-419C-825A-CD562FE42508}"/>
                </a:ext>
              </a:extLst>
            </p:cNvPr>
            <p:cNvSpPr/>
            <p:nvPr/>
          </p:nvSpPr>
          <p:spPr>
            <a:xfrm>
              <a:off x="1519956" y="2907334"/>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GB" sz="1200">
                <a:solidFill>
                  <a:srgbClr val="4A4A49"/>
                </a:solidFill>
              </a:endParaRPr>
            </a:p>
          </p:txBody>
        </p:sp>
        <p:sp>
          <p:nvSpPr>
            <p:cNvPr id="63" name="Rectangle 7">
              <a:extLst>
                <a:ext uri="{FF2B5EF4-FFF2-40B4-BE49-F238E27FC236}">
                  <a16:creationId xmlns:a16="http://schemas.microsoft.com/office/drawing/2014/main" id="{F38D26E3-4647-4F24-B377-0025981F499D}"/>
                </a:ext>
              </a:extLst>
            </p:cNvPr>
            <p:cNvSpPr/>
            <p:nvPr/>
          </p:nvSpPr>
          <p:spPr>
            <a:xfrm>
              <a:off x="1483991" y="2878911"/>
              <a:ext cx="412292" cy="307777"/>
            </a:xfrm>
            <a:prstGeom prst="rect">
              <a:avLst/>
            </a:prstGeom>
          </p:spPr>
          <p:txBody>
            <a:bodyPr wrap="square">
              <a:spAutoFit/>
            </a:bodyPr>
            <a:lstStyle/>
            <a:p>
              <a:r>
                <a:rPr lang="en-GB" sz="1400" b="1">
                  <a:solidFill>
                    <a:schemeClr val="tx1">
                      <a:lumMod val="50000"/>
                      <a:lumOff val="50000"/>
                    </a:schemeClr>
                  </a:solidFill>
                </a:rPr>
                <a:t>#1</a:t>
              </a:r>
            </a:p>
          </p:txBody>
        </p:sp>
        <p:sp>
          <p:nvSpPr>
            <p:cNvPr id="64" name="Rectangle 35">
              <a:extLst>
                <a:ext uri="{FF2B5EF4-FFF2-40B4-BE49-F238E27FC236}">
                  <a16:creationId xmlns:a16="http://schemas.microsoft.com/office/drawing/2014/main" id="{813145CB-49B3-4152-ABB2-92D296DB2425}"/>
                </a:ext>
              </a:extLst>
            </p:cNvPr>
            <p:cNvSpPr/>
            <p:nvPr/>
          </p:nvSpPr>
          <p:spPr>
            <a:xfrm>
              <a:off x="1480086" y="3690452"/>
              <a:ext cx="712054" cy="261610"/>
            </a:xfrm>
            <a:prstGeom prst="rect">
              <a:avLst/>
            </a:prstGeom>
          </p:spPr>
          <p:txBody>
            <a:bodyPr wrap="square">
              <a:spAutoFit/>
            </a:bodyPr>
            <a:lstStyle/>
            <a:p>
              <a:r>
                <a:rPr lang="en-GB" sz="1050" b="1" dirty="0">
                  <a:solidFill>
                    <a:srgbClr val="7F7F7F"/>
                  </a:solidFill>
                </a:rPr>
                <a:t>(50%)</a:t>
              </a:r>
            </a:p>
          </p:txBody>
        </p:sp>
      </p:grpSp>
      <p:grpSp>
        <p:nvGrpSpPr>
          <p:cNvPr id="66" name="Group 65">
            <a:extLst>
              <a:ext uri="{FF2B5EF4-FFF2-40B4-BE49-F238E27FC236}">
                <a16:creationId xmlns:a16="http://schemas.microsoft.com/office/drawing/2014/main" id="{8EBB037E-2739-4CC1-9C55-1D4E4C1E65C3}"/>
              </a:ext>
            </a:extLst>
          </p:cNvPr>
          <p:cNvGrpSpPr/>
          <p:nvPr/>
        </p:nvGrpSpPr>
        <p:grpSpPr>
          <a:xfrm>
            <a:off x="6749664" y="3171738"/>
            <a:ext cx="1040716" cy="1073151"/>
            <a:chOff x="1480086" y="2878911"/>
            <a:chExt cx="1040716" cy="1073151"/>
          </a:xfrm>
        </p:grpSpPr>
        <p:sp>
          <p:nvSpPr>
            <p:cNvPr id="67" name="Rectangle 6">
              <a:extLst>
                <a:ext uri="{FF2B5EF4-FFF2-40B4-BE49-F238E27FC236}">
                  <a16:creationId xmlns:a16="http://schemas.microsoft.com/office/drawing/2014/main" id="{E5D47623-EE9D-4691-8BB5-F6176E5F85A5}"/>
                </a:ext>
              </a:extLst>
            </p:cNvPr>
            <p:cNvSpPr/>
            <p:nvPr/>
          </p:nvSpPr>
          <p:spPr>
            <a:xfrm>
              <a:off x="1519956" y="2907334"/>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GB" sz="1200">
                <a:solidFill>
                  <a:srgbClr val="4A4A49"/>
                </a:solidFill>
              </a:endParaRPr>
            </a:p>
          </p:txBody>
        </p:sp>
        <p:sp>
          <p:nvSpPr>
            <p:cNvPr id="68" name="Rectangle 7">
              <a:extLst>
                <a:ext uri="{FF2B5EF4-FFF2-40B4-BE49-F238E27FC236}">
                  <a16:creationId xmlns:a16="http://schemas.microsoft.com/office/drawing/2014/main" id="{FD65E1E2-2E2D-4547-9383-674E1A719F4A}"/>
                </a:ext>
              </a:extLst>
            </p:cNvPr>
            <p:cNvSpPr/>
            <p:nvPr/>
          </p:nvSpPr>
          <p:spPr>
            <a:xfrm>
              <a:off x="1483991" y="2878911"/>
              <a:ext cx="412292" cy="307777"/>
            </a:xfrm>
            <a:prstGeom prst="rect">
              <a:avLst/>
            </a:prstGeom>
          </p:spPr>
          <p:txBody>
            <a:bodyPr wrap="square">
              <a:spAutoFit/>
            </a:bodyPr>
            <a:lstStyle/>
            <a:p>
              <a:r>
                <a:rPr lang="en-GB" sz="1400" b="1">
                  <a:solidFill>
                    <a:schemeClr val="tx1">
                      <a:lumMod val="50000"/>
                      <a:lumOff val="50000"/>
                    </a:schemeClr>
                  </a:solidFill>
                </a:rPr>
                <a:t>#1</a:t>
              </a:r>
            </a:p>
          </p:txBody>
        </p:sp>
        <p:sp>
          <p:nvSpPr>
            <p:cNvPr id="69" name="Rectangle 35">
              <a:extLst>
                <a:ext uri="{FF2B5EF4-FFF2-40B4-BE49-F238E27FC236}">
                  <a16:creationId xmlns:a16="http://schemas.microsoft.com/office/drawing/2014/main" id="{2814CD31-ED6A-4090-89E0-B9E103226955}"/>
                </a:ext>
              </a:extLst>
            </p:cNvPr>
            <p:cNvSpPr/>
            <p:nvPr/>
          </p:nvSpPr>
          <p:spPr>
            <a:xfrm>
              <a:off x="1480086" y="3690452"/>
              <a:ext cx="712054" cy="261610"/>
            </a:xfrm>
            <a:prstGeom prst="rect">
              <a:avLst/>
            </a:prstGeom>
          </p:spPr>
          <p:txBody>
            <a:bodyPr wrap="square">
              <a:spAutoFit/>
            </a:bodyPr>
            <a:lstStyle/>
            <a:p>
              <a:r>
                <a:rPr lang="en-GB" sz="1050" b="1" dirty="0">
                  <a:solidFill>
                    <a:srgbClr val="7F7F7F"/>
                  </a:solidFill>
                </a:rPr>
                <a:t>(50%)</a:t>
              </a:r>
            </a:p>
          </p:txBody>
        </p:sp>
      </p:grpSp>
      <p:grpSp>
        <p:nvGrpSpPr>
          <p:cNvPr id="71" name="Group 70">
            <a:extLst>
              <a:ext uri="{FF2B5EF4-FFF2-40B4-BE49-F238E27FC236}">
                <a16:creationId xmlns:a16="http://schemas.microsoft.com/office/drawing/2014/main" id="{AE28C74A-70BC-4B28-8FBF-19161FF80BBE}"/>
              </a:ext>
            </a:extLst>
          </p:cNvPr>
          <p:cNvGrpSpPr/>
          <p:nvPr/>
        </p:nvGrpSpPr>
        <p:grpSpPr>
          <a:xfrm>
            <a:off x="8014671" y="3171738"/>
            <a:ext cx="1040716" cy="1073151"/>
            <a:chOff x="1480086" y="2878911"/>
            <a:chExt cx="1040716" cy="1073151"/>
          </a:xfrm>
        </p:grpSpPr>
        <p:sp>
          <p:nvSpPr>
            <p:cNvPr id="72" name="Rectangle 6">
              <a:extLst>
                <a:ext uri="{FF2B5EF4-FFF2-40B4-BE49-F238E27FC236}">
                  <a16:creationId xmlns:a16="http://schemas.microsoft.com/office/drawing/2014/main" id="{7BF28FA8-FC4F-4418-B356-351BE05B35E3}"/>
                </a:ext>
              </a:extLst>
            </p:cNvPr>
            <p:cNvSpPr/>
            <p:nvPr/>
          </p:nvSpPr>
          <p:spPr>
            <a:xfrm>
              <a:off x="1519956" y="2907334"/>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GB" sz="1200">
                <a:solidFill>
                  <a:srgbClr val="4A4A49"/>
                </a:solidFill>
              </a:endParaRPr>
            </a:p>
          </p:txBody>
        </p:sp>
        <p:sp>
          <p:nvSpPr>
            <p:cNvPr id="73" name="Rectangle 7">
              <a:extLst>
                <a:ext uri="{FF2B5EF4-FFF2-40B4-BE49-F238E27FC236}">
                  <a16:creationId xmlns:a16="http://schemas.microsoft.com/office/drawing/2014/main" id="{414CB77B-A0FD-4F65-AA5D-672C89DEFE27}"/>
                </a:ext>
              </a:extLst>
            </p:cNvPr>
            <p:cNvSpPr/>
            <p:nvPr/>
          </p:nvSpPr>
          <p:spPr>
            <a:xfrm>
              <a:off x="1483991" y="2878911"/>
              <a:ext cx="412292" cy="307777"/>
            </a:xfrm>
            <a:prstGeom prst="rect">
              <a:avLst/>
            </a:prstGeom>
          </p:spPr>
          <p:txBody>
            <a:bodyPr wrap="square">
              <a:spAutoFit/>
            </a:bodyPr>
            <a:lstStyle/>
            <a:p>
              <a:r>
                <a:rPr lang="en-GB" sz="1400" b="1">
                  <a:solidFill>
                    <a:schemeClr val="tx1">
                      <a:lumMod val="50000"/>
                      <a:lumOff val="50000"/>
                    </a:schemeClr>
                  </a:solidFill>
                </a:rPr>
                <a:t>#1</a:t>
              </a:r>
            </a:p>
          </p:txBody>
        </p:sp>
        <p:sp>
          <p:nvSpPr>
            <p:cNvPr id="74" name="Rectangle 35">
              <a:extLst>
                <a:ext uri="{FF2B5EF4-FFF2-40B4-BE49-F238E27FC236}">
                  <a16:creationId xmlns:a16="http://schemas.microsoft.com/office/drawing/2014/main" id="{12D91378-725E-4A54-B198-03EF5132DAF2}"/>
                </a:ext>
              </a:extLst>
            </p:cNvPr>
            <p:cNvSpPr/>
            <p:nvPr/>
          </p:nvSpPr>
          <p:spPr>
            <a:xfrm>
              <a:off x="1480086" y="3690452"/>
              <a:ext cx="712054" cy="261610"/>
            </a:xfrm>
            <a:prstGeom prst="rect">
              <a:avLst/>
            </a:prstGeom>
          </p:spPr>
          <p:txBody>
            <a:bodyPr wrap="square">
              <a:spAutoFit/>
            </a:bodyPr>
            <a:lstStyle/>
            <a:p>
              <a:r>
                <a:rPr lang="en-GB" sz="1050" b="1" dirty="0">
                  <a:solidFill>
                    <a:srgbClr val="7F7F7F"/>
                  </a:solidFill>
                </a:rPr>
                <a:t>(50%)</a:t>
              </a:r>
            </a:p>
          </p:txBody>
        </p:sp>
      </p:grpSp>
      <p:sp>
        <p:nvSpPr>
          <p:cNvPr id="49" name="Tijdelijke aanduiding voor tekst 8">
            <a:extLst>
              <a:ext uri="{FF2B5EF4-FFF2-40B4-BE49-F238E27FC236}">
                <a16:creationId xmlns:a16="http://schemas.microsoft.com/office/drawing/2014/main" id="{83DB6B82-2980-4367-A0DE-B87FF4449AE5}"/>
              </a:ext>
            </a:extLst>
          </p:cNvPr>
          <p:cNvSpPr>
            <a:spLocks noGrp="1"/>
          </p:cNvSpPr>
          <p:nvPr>
            <p:ph type="body" sz="quarter" idx="13"/>
          </p:nvPr>
        </p:nvSpPr>
        <p:spPr>
          <a:xfrm>
            <a:off x="442467" y="552450"/>
            <a:ext cx="10793770" cy="8953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a:p>
            <a:r>
              <a:rPr lang="en-US" sz="2400" dirty="0"/>
              <a:t> </a:t>
            </a:r>
            <a:endParaRPr lang="en-GB" sz="2400" dirty="0"/>
          </a:p>
        </p:txBody>
      </p:sp>
      <p:sp>
        <p:nvSpPr>
          <p:cNvPr id="2" name="Tekstvak 27">
            <a:extLst>
              <a:ext uri="{FF2B5EF4-FFF2-40B4-BE49-F238E27FC236}">
                <a16:creationId xmlns:a16="http://schemas.microsoft.com/office/drawing/2014/main" id="{65569FBC-365D-6C4C-1940-8609977A6DF1}"/>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19450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 7">
            <a:extLst>
              <a:ext uri="{FF2B5EF4-FFF2-40B4-BE49-F238E27FC236}">
                <a16:creationId xmlns:a16="http://schemas.microsoft.com/office/drawing/2014/main" id="{4C63BB91-63F0-8C00-35B2-F94B5304FB86}"/>
              </a:ext>
            </a:extLst>
          </p:cNvPr>
          <p:cNvGraphicFramePr>
            <a:graphicFrameLocks noGrp="1"/>
          </p:cNvGraphicFramePr>
          <p:nvPr/>
        </p:nvGraphicFramePr>
        <p:xfrm>
          <a:off x="1790751" y="3196072"/>
          <a:ext cx="10228424" cy="3039695"/>
        </p:xfrm>
        <a:graphic>
          <a:graphicData uri="http://schemas.openxmlformats.org/drawingml/2006/table">
            <a:tbl>
              <a:tblPr firstRow="1" bandRow="1">
                <a:tableStyleId>{5C22544A-7EE6-4342-B048-85BDC9FD1C3A}</a:tableStyleId>
              </a:tblPr>
              <a:tblGrid>
                <a:gridCol w="2557106">
                  <a:extLst>
                    <a:ext uri="{9D8B030D-6E8A-4147-A177-3AD203B41FA5}">
                      <a16:colId xmlns:a16="http://schemas.microsoft.com/office/drawing/2014/main" val="2864985175"/>
                    </a:ext>
                  </a:extLst>
                </a:gridCol>
                <a:gridCol w="2557106">
                  <a:extLst>
                    <a:ext uri="{9D8B030D-6E8A-4147-A177-3AD203B41FA5}">
                      <a16:colId xmlns:a16="http://schemas.microsoft.com/office/drawing/2014/main" val="1199279445"/>
                    </a:ext>
                  </a:extLst>
                </a:gridCol>
                <a:gridCol w="2557106">
                  <a:extLst>
                    <a:ext uri="{9D8B030D-6E8A-4147-A177-3AD203B41FA5}">
                      <a16:colId xmlns:a16="http://schemas.microsoft.com/office/drawing/2014/main" val="1711754995"/>
                    </a:ext>
                  </a:extLst>
                </a:gridCol>
                <a:gridCol w="2557106">
                  <a:extLst>
                    <a:ext uri="{9D8B030D-6E8A-4147-A177-3AD203B41FA5}">
                      <a16:colId xmlns:a16="http://schemas.microsoft.com/office/drawing/2014/main" val="566786010"/>
                    </a:ext>
                  </a:extLst>
                </a:gridCol>
              </a:tblGrid>
              <a:tr h="3039695">
                <a:tc>
                  <a:txBody>
                    <a:bodyPr/>
                    <a:lstStyle/>
                    <a:p>
                      <a:pPr algn="ctr"/>
                      <a:endParaRPr lang="nl-NL" sz="1100" b="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100" b="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100" b="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100" b="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7776712"/>
                  </a:ext>
                </a:extLst>
              </a:tr>
            </a:tbl>
          </a:graphicData>
        </a:graphic>
      </p:graphicFrame>
      <p:sp>
        <p:nvSpPr>
          <p:cNvPr id="2" name="Tijdelijke aanduiding voor dianummer 1">
            <a:extLst>
              <a:ext uri="{FF2B5EF4-FFF2-40B4-BE49-F238E27FC236}">
                <a16:creationId xmlns:a16="http://schemas.microsoft.com/office/drawing/2014/main" id="{3C899100-3BC1-4328-B984-EC2F09277C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7" name="Text Placeholder 16">
            <a:extLst>
              <a:ext uri="{FF2B5EF4-FFF2-40B4-BE49-F238E27FC236}">
                <a16:creationId xmlns:a16="http://schemas.microsoft.com/office/drawing/2014/main" id="{1DFFECC6-3CE1-4B3E-AE94-34E4EEE35402}"/>
              </a:ext>
            </a:extLst>
          </p:cNvPr>
          <p:cNvSpPr>
            <a:spLocks noGrp="1"/>
          </p:cNvSpPr>
          <p:nvPr>
            <p:ph type="body" sz="quarter" idx="15"/>
          </p:nvPr>
        </p:nvSpPr>
        <p:spPr/>
        <p:txBody>
          <a:bodyPr/>
          <a:lstStyle/>
          <a:p>
            <a:pPr>
              <a:lnSpc>
                <a:spcPct val="90000"/>
              </a:lnSpc>
              <a:defRPr/>
            </a:pPr>
            <a:r>
              <a:rPr lang="en-GB" sz="1200">
                <a:solidFill>
                  <a:schemeClr val="tx2"/>
                </a:solidFill>
                <a:latin typeface="+mn-lt"/>
                <a:ea typeface="+mn-ea"/>
                <a:cs typeface="+mn-cs"/>
              </a:rPr>
              <a:t>Cross country summary</a:t>
            </a:r>
          </a:p>
        </p:txBody>
      </p:sp>
      <p:sp>
        <p:nvSpPr>
          <p:cNvPr id="64" name="TextBox 26">
            <a:extLst>
              <a:ext uri="{FF2B5EF4-FFF2-40B4-BE49-F238E27FC236}">
                <a16:creationId xmlns:a16="http://schemas.microsoft.com/office/drawing/2014/main" id="{E2C1E301-AE49-4054-928D-9FE94787EA0E}"/>
              </a:ext>
            </a:extLst>
          </p:cNvPr>
          <p:cNvSpPr txBox="1"/>
          <p:nvPr/>
        </p:nvSpPr>
        <p:spPr>
          <a:xfrm>
            <a:off x="360972" y="2019404"/>
            <a:ext cx="3339013" cy="253916"/>
          </a:xfrm>
          <a:prstGeom prst="rect">
            <a:avLst/>
          </a:prstGeom>
          <a:noFill/>
        </p:spPr>
        <p:txBody>
          <a:bodyPr wrap="square">
            <a:spAutoFit/>
          </a:bodyPr>
          <a:lstStyle/>
          <a:p>
            <a:r>
              <a:rPr lang="en-US" sz="1050" b="1">
                <a:solidFill>
                  <a:srgbClr val="0A5D7A"/>
                </a:solidFill>
              </a:rPr>
              <a:t>(Strongly) agree </a:t>
            </a:r>
            <a:r>
              <a:rPr lang="en-US" sz="1050" b="1">
                <a:solidFill>
                  <a:schemeClr val="bg1">
                    <a:lumMod val="65000"/>
                  </a:schemeClr>
                </a:solidFill>
              </a:rPr>
              <a:t>| </a:t>
            </a:r>
            <a:r>
              <a:rPr lang="en-US" sz="1050" b="1">
                <a:solidFill>
                  <a:schemeClr val="bg1">
                    <a:lumMod val="50000"/>
                  </a:schemeClr>
                </a:solidFill>
              </a:rPr>
              <a:t>Neutral</a:t>
            </a:r>
            <a:r>
              <a:rPr lang="en-US" sz="1050" b="1">
                <a:solidFill>
                  <a:srgbClr val="5497BE"/>
                </a:solidFill>
              </a:rPr>
              <a:t> </a:t>
            </a:r>
            <a:r>
              <a:rPr lang="en-US" sz="1050" b="1">
                <a:solidFill>
                  <a:schemeClr val="bg1">
                    <a:lumMod val="65000"/>
                  </a:schemeClr>
                </a:solidFill>
              </a:rPr>
              <a:t>| </a:t>
            </a:r>
            <a:r>
              <a:rPr lang="en-US" sz="1050" b="1">
                <a:solidFill>
                  <a:srgbClr val="EF7D00"/>
                </a:solidFill>
              </a:rPr>
              <a:t>Disagree (strongly) </a:t>
            </a:r>
            <a:endParaRPr lang="en-GB" sz="1050">
              <a:solidFill>
                <a:srgbClr val="EF7D00"/>
              </a:solidFill>
            </a:endParaRPr>
          </a:p>
        </p:txBody>
      </p:sp>
      <p:sp>
        <p:nvSpPr>
          <p:cNvPr id="75" name="Tekstvak 28">
            <a:extLst>
              <a:ext uri="{FF2B5EF4-FFF2-40B4-BE49-F238E27FC236}">
                <a16:creationId xmlns:a16="http://schemas.microsoft.com/office/drawing/2014/main" id="{190F18B8-DF82-4CEC-B1FF-FBFABF8912FF}"/>
              </a:ext>
            </a:extLst>
          </p:cNvPr>
          <p:cNvSpPr txBox="1"/>
          <p:nvPr/>
        </p:nvSpPr>
        <p:spPr>
          <a:xfrm>
            <a:off x="444499" y="1637272"/>
            <a:ext cx="5258350"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a:solidFill>
                  <a:schemeClr val="bg1">
                    <a:lumMod val="50000"/>
                  </a:schemeClr>
                </a:solidFill>
              </a:rPr>
              <a:t>Installers’ sentiment</a:t>
            </a:r>
          </a:p>
          <a:p>
            <a:pPr algn="l">
              <a:lnSpc>
                <a:spcPct val="90000"/>
              </a:lnSpc>
            </a:pPr>
            <a:r>
              <a:rPr lang="en-GB" sz="1100">
                <a:solidFill>
                  <a:schemeClr val="bg1">
                    <a:lumMod val="65000"/>
                  </a:schemeClr>
                </a:solidFill>
              </a:rPr>
              <a:t>Q: To what extent do you agree with the following statements? </a:t>
            </a:r>
          </a:p>
        </p:txBody>
      </p:sp>
      <p:graphicFrame>
        <p:nvGraphicFramePr>
          <p:cNvPr id="12" name="Chart 11">
            <a:extLst>
              <a:ext uri="{FF2B5EF4-FFF2-40B4-BE49-F238E27FC236}">
                <a16:creationId xmlns:a16="http://schemas.microsoft.com/office/drawing/2014/main" id="{0C5F1DEF-48AB-4CA3-A8E7-9D4CDCBB9970}"/>
              </a:ext>
            </a:extLst>
          </p:cNvPr>
          <p:cNvGraphicFramePr/>
          <p:nvPr>
            <p:extLst>
              <p:ext uri="{D42A27DB-BD31-4B8C-83A1-F6EECF244321}">
                <p14:modId xmlns:p14="http://schemas.microsoft.com/office/powerpoint/2010/main" val="904048467"/>
              </p:ext>
            </p:extLst>
          </p:nvPr>
        </p:nvGraphicFramePr>
        <p:xfrm>
          <a:off x="1790751" y="3465585"/>
          <a:ext cx="2118691" cy="2852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2948C20A-63BB-449C-B555-78CA6B79F957}"/>
              </a:ext>
            </a:extLst>
          </p:cNvPr>
          <p:cNvGraphicFramePr>
            <a:graphicFrameLocks noGrp="1"/>
          </p:cNvGraphicFramePr>
          <p:nvPr/>
        </p:nvGraphicFramePr>
        <p:xfrm>
          <a:off x="263371" y="3488445"/>
          <a:ext cx="1235692" cy="2806653"/>
        </p:xfrm>
        <a:graphic>
          <a:graphicData uri="http://schemas.openxmlformats.org/drawingml/2006/table">
            <a:tbl>
              <a:tblPr firstRow="1" bandRow="1">
                <a:tableStyleId>{5C22544A-7EE6-4342-B048-85BDC9FD1C3A}</a:tableStyleId>
              </a:tblPr>
              <a:tblGrid>
                <a:gridCol w="1235692">
                  <a:extLst>
                    <a:ext uri="{9D8B030D-6E8A-4147-A177-3AD203B41FA5}">
                      <a16:colId xmlns:a16="http://schemas.microsoft.com/office/drawing/2014/main" val="1648097903"/>
                    </a:ext>
                  </a:extLst>
                </a:gridCol>
              </a:tblGrid>
              <a:tr h="404772">
                <a:tc>
                  <a:txBody>
                    <a:bodyPr/>
                    <a:lstStyle/>
                    <a:p>
                      <a:pPr algn="r" fontAlgn="b"/>
                      <a:r>
                        <a:rPr lang="nl-NL" sz="1200" b="0" i="0" u="none" strike="noStrike">
                          <a:solidFill>
                            <a:srgbClr val="7F7F7F"/>
                          </a:solidFill>
                          <a:effectLst/>
                          <a:latin typeface="+mn-lt"/>
                        </a:rPr>
                        <a:t>UK</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9661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Germany</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6732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France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44780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Poland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49445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Belgium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49568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7F7F7F"/>
                          </a:solidFill>
                          <a:effectLst/>
                          <a:uLnTx/>
                          <a:uFillTx/>
                          <a:latin typeface="Arial" panose="020B0604020202020204"/>
                          <a:ea typeface="+mn-ea"/>
                          <a:cs typeface="+mn-cs"/>
                        </a:rPr>
                        <a:t>The Netherlands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165187"/>
                  </a:ext>
                </a:extLst>
              </a:tr>
            </a:tbl>
          </a:graphicData>
        </a:graphic>
      </p:graphicFrame>
      <p:sp>
        <p:nvSpPr>
          <p:cNvPr id="21" name="TextBox 20">
            <a:extLst>
              <a:ext uri="{FF2B5EF4-FFF2-40B4-BE49-F238E27FC236}">
                <a16:creationId xmlns:a16="http://schemas.microsoft.com/office/drawing/2014/main" id="{1633BAE4-2FF0-40D0-B234-A3C36D6A3A41}"/>
              </a:ext>
            </a:extLst>
          </p:cNvPr>
          <p:cNvSpPr txBox="1"/>
          <p:nvPr/>
        </p:nvSpPr>
        <p:spPr>
          <a:xfrm>
            <a:off x="1654472" y="2286480"/>
            <a:ext cx="239124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4A4A49"/>
                </a:solidFill>
              </a:rPr>
              <a:t>‘I expect that HVAC installers will need to acquire electrical installation skills in order to offer complete smart building installation.’</a:t>
            </a:r>
            <a:endParaRPr lang="nl-NL" sz="1200" b="1" dirty="0">
              <a:solidFill>
                <a:srgbClr val="4A4A49"/>
              </a:solidFill>
            </a:endParaRPr>
          </a:p>
        </p:txBody>
      </p:sp>
      <p:sp>
        <p:nvSpPr>
          <p:cNvPr id="22" name="TextBox 21">
            <a:extLst>
              <a:ext uri="{FF2B5EF4-FFF2-40B4-BE49-F238E27FC236}">
                <a16:creationId xmlns:a16="http://schemas.microsoft.com/office/drawing/2014/main" id="{795ADA97-7327-481B-9A2B-EEE408CD9613}"/>
              </a:ext>
            </a:extLst>
          </p:cNvPr>
          <p:cNvSpPr txBox="1"/>
          <p:nvPr/>
        </p:nvSpPr>
        <p:spPr>
          <a:xfrm>
            <a:off x="4201130" y="2288116"/>
            <a:ext cx="281715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4A4A49"/>
                </a:solidFill>
              </a:rPr>
              <a:t>‘I expect that HVAC installers and plumbers will need to acquire some programming skills in order to be able to program and configure more complex smart building installations. ’</a:t>
            </a:r>
            <a:endParaRPr lang="nl-NL" sz="1200" b="1">
              <a:solidFill>
                <a:srgbClr val="4A4A49"/>
              </a:solidFill>
            </a:endParaRPr>
          </a:p>
        </p:txBody>
      </p:sp>
      <p:sp>
        <p:nvSpPr>
          <p:cNvPr id="18" name="Tijdelijke aanduiding voor tekst 4">
            <a:extLst>
              <a:ext uri="{FF2B5EF4-FFF2-40B4-BE49-F238E27FC236}">
                <a16:creationId xmlns:a16="http://schemas.microsoft.com/office/drawing/2014/main" id="{3602BD53-B512-4EF8-9CED-030AC3020E82}"/>
              </a:ext>
            </a:extLst>
          </p:cNvPr>
          <p:cNvSpPr>
            <a:spLocks noGrp="1"/>
          </p:cNvSpPr>
          <p:nvPr>
            <p:ph type="body" sz="quarter" idx="13"/>
          </p:nvPr>
        </p:nvSpPr>
        <p:spPr>
          <a:xfrm>
            <a:off x="444499" y="458273"/>
            <a:ext cx="11574675" cy="4889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extBox 19">
            <a:extLst>
              <a:ext uri="{FF2B5EF4-FFF2-40B4-BE49-F238E27FC236}">
                <a16:creationId xmlns:a16="http://schemas.microsoft.com/office/drawing/2014/main" id="{1EEF1171-2F07-2C7B-50D1-C09B7ECB894F}"/>
              </a:ext>
            </a:extLst>
          </p:cNvPr>
          <p:cNvSpPr txBox="1"/>
          <p:nvPr/>
        </p:nvSpPr>
        <p:spPr>
          <a:xfrm>
            <a:off x="6876217" y="2446676"/>
            <a:ext cx="24905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4A4A49"/>
                </a:solidFill>
              </a:rPr>
              <a:t>‘The majority of the smart building solutions in the market are easy to install.’</a:t>
            </a:r>
            <a:endParaRPr lang="nl-NL" sz="1200" b="1">
              <a:solidFill>
                <a:srgbClr val="4A4A49"/>
              </a:solidFill>
            </a:endParaRPr>
          </a:p>
        </p:txBody>
      </p:sp>
      <p:sp>
        <p:nvSpPr>
          <p:cNvPr id="5" name="TextBox 4">
            <a:extLst>
              <a:ext uri="{FF2B5EF4-FFF2-40B4-BE49-F238E27FC236}">
                <a16:creationId xmlns:a16="http://schemas.microsoft.com/office/drawing/2014/main" id="{29D94775-6001-265F-AD49-0DF234EAB97A}"/>
              </a:ext>
            </a:extLst>
          </p:cNvPr>
          <p:cNvSpPr txBox="1"/>
          <p:nvPr/>
        </p:nvSpPr>
        <p:spPr>
          <a:xfrm>
            <a:off x="9634848" y="2413337"/>
            <a:ext cx="249053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4A4A49"/>
                </a:solidFill>
              </a:rPr>
              <a:t>‘Smart buildings require close cooperation between electrical and HVAC installers and plumbers ’</a:t>
            </a:r>
            <a:endParaRPr lang="nl-NL" sz="1200" b="1">
              <a:solidFill>
                <a:srgbClr val="4A4A49"/>
              </a:solidFill>
            </a:endParaRPr>
          </a:p>
        </p:txBody>
      </p:sp>
      <p:graphicFrame>
        <p:nvGraphicFramePr>
          <p:cNvPr id="3" name="Chart 11">
            <a:extLst>
              <a:ext uri="{FF2B5EF4-FFF2-40B4-BE49-F238E27FC236}">
                <a16:creationId xmlns:a16="http://schemas.microsoft.com/office/drawing/2014/main" id="{61BE1B88-3E0B-3D6C-1CCA-6DF6EE5172E4}"/>
              </a:ext>
            </a:extLst>
          </p:cNvPr>
          <p:cNvGraphicFramePr/>
          <p:nvPr>
            <p:extLst>
              <p:ext uri="{D42A27DB-BD31-4B8C-83A1-F6EECF244321}">
                <p14:modId xmlns:p14="http://schemas.microsoft.com/office/powerpoint/2010/main" val="4099028802"/>
              </p:ext>
            </p:extLst>
          </p:nvPr>
        </p:nvGraphicFramePr>
        <p:xfrm>
          <a:off x="4544949" y="3448302"/>
          <a:ext cx="2118691" cy="2852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1">
            <a:extLst>
              <a:ext uri="{FF2B5EF4-FFF2-40B4-BE49-F238E27FC236}">
                <a16:creationId xmlns:a16="http://schemas.microsoft.com/office/drawing/2014/main" id="{0BE4D688-1BE1-419F-F0A3-B5CB17363758}"/>
              </a:ext>
            </a:extLst>
          </p:cNvPr>
          <p:cNvGraphicFramePr/>
          <p:nvPr>
            <p:extLst>
              <p:ext uri="{D42A27DB-BD31-4B8C-83A1-F6EECF244321}">
                <p14:modId xmlns:p14="http://schemas.microsoft.com/office/powerpoint/2010/main" val="520207152"/>
              </p:ext>
            </p:extLst>
          </p:nvPr>
        </p:nvGraphicFramePr>
        <p:xfrm>
          <a:off x="7120038" y="3421593"/>
          <a:ext cx="2118691" cy="28523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11">
            <a:extLst>
              <a:ext uri="{FF2B5EF4-FFF2-40B4-BE49-F238E27FC236}">
                <a16:creationId xmlns:a16="http://schemas.microsoft.com/office/drawing/2014/main" id="{555D8DCE-B43C-D40D-5337-E66950BBC67B}"/>
              </a:ext>
            </a:extLst>
          </p:cNvPr>
          <p:cNvGraphicFramePr/>
          <p:nvPr>
            <p:extLst>
              <p:ext uri="{D42A27DB-BD31-4B8C-83A1-F6EECF244321}">
                <p14:modId xmlns:p14="http://schemas.microsoft.com/office/powerpoint/2010/main" val="529455786"/>
              </p:ext>
            </p:extLst>
          </p:nvPr>
        </p:nvGraphicFramePr>
        <p:xfrm>
          <a:off x="9695127" y="3429000"/>
          <a:ext cx="2118691" cy="2852372"/>
        </p:xfrm>
        <a:graphic>
          <a:graphicData uri="http://schemas.openxmlformats.org/drawingml/2006/chart">
            <c:chart xmlns:c="http://schemas.openxmlformats.org/drawingml/2006/chart" xmlns:r="http://schemas.openxmlformats.org/officeDocument/2006/relationships" r:id="rId6"/>
          </a:graphicData>
        </a:graphic>
      </p:graphicFrame>
      <p:sp>
        <p:nvSpPr>
          <p:cNvPr id="4" name="Tekstvak 27">
            <a:extLst>
              <a:ext uri="{FF2B5EF4-FFF2-40B4-BE49-F238E27FC236}">
                <a16:creationId xmlns:a16="http://schemas.microsoft.com/office/drawing/2014/main" id="{339DC7A3-2409-9190-48F3-6FE5EAA56139}"/>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2166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European overview </a:t>
            </a: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26" name="Tijdelijke aanduiding voor tekst 8">
            <a:extLst>
              <a:ext uri="{FF2B5EF4-FFF2-40B4-BE49-F238E27FC236}">
                <a16:creationId xmlns:a16="http://schemas.microsoft.com/office/drawing/2014/main" id="{AEB331FA-438E-473F-88B5-29D9A2C2A0BC}"/>
              </a:ext>
            </a:extLst>
          </p:cNvPr>
          <p:cNvSpPr>
            <a:spLocks noGrp="1"/>
          </p:cNvSpPr>
          <p:nvPr>
            <p:ph type="body" sz="quarter" idx="13"/>
          </p:nvPr>
        </p:nvSpPr>
        <p:spPr>
          <a:xfrm>
            <a:off x="442466" y="552450"/>
            <a:ext cx="11539002" cy="89535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a:p>
            <a:endParaRPr lang="en-GB" sz="2400" dirty="0"/>
          </a:p>
        </p:txBody>
      </p:sp>
      <p:sp>
        <p:nvSpPr>
          <p:cNvPr id="22" name="Tekstvak 28">
            <a:extLst>
              <a:ext uri="{FF2B5EF4-FFF2-40B4-BE49-F238E27FC236}">
                <a16:creationId xmlns:a16="http://schemas.microsoft.com/office/drawing/2014/main" id="{B69AE85B-EE02-8494-6CC1-D5A26E5D1B0C}"/>
              </a:ext>
            </a:extLst>
          </p:cNvPr>
          <p:cNvSpPr txBox="1"/>
          <p:nvPr/>
        </p:nvSpPr>
        <p:spPr>
          <a:xfrm>
            <a:off x="442467" y="1702327"/>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Installed smart building solutions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Which of the following smart building solutions have you installed already? </a:t>
            </a:r>
          </a:p>
        </p:txBody>
      </p:sp>
      <p:graphicFrame>
        <p:nvGraphicFramePr>
          <p:cNvPr id="3" name="Increasing demand chart">
            <a:extLst>
              <a:ext uri="{FF2B5EF4-FFF2-40B4-BE49-F238E27FC236}">
                <a16:creationId xmlns:a16="http://schemas.microsoft.com/office/drawing/2014/main" id="{18A0DD4E-AF43-9562-D412-1FBEDC996EDA}"/>
              </a:ext>
            </a:extLst>
          </p:cNvPr>
          <p:cNvGraphicFramePr/>
          <p:nvPr>
            <p:custDataLst>
              <p:tags r:id="rId1"/>
            </p:custDataLst>
            <p:extLst>
              <p:ext uri="{D42A27DB-BD31-4B8C-83A1-F6EECF244321}">
                <p14:modId xmlns:p14="http://schemas.microsoft.com/office/powerpoint/2010/main" val="2262885004"/>
              </p:ext>
            </p:extLst>
          </p:nvPr>
        </p:nvGraphicFramePr>
        <p:xfrm>
          <a:off x="345588" y="2446181"/>
          <a:ext cx="5729962" cy="3990945"/>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vak 28">
            <a:extLst>
              <a:ext uri="{FF2B5EF4-FFF2-40B4-BE49-F238E27FC236}">
                <a16:creationId xmlns:a16="http://schemas.microsoft.com/office/drawing/2014/main" id="{7866E62A-7846-F2B8-2FDC-C4D725817226}"/>
              </a:ext>
            </a:extLst>
          </p:cNvPr>
          <p:cNvSpPr txBox="1"/>
          <p:nvPr/>
        </p:nvSpPr>
        <p:spPr>
          <a:xfrm>
            <a:off x="5951726" y="1702326"/>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Increasing demand in smart building solutions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In the last couple of years, for which specific smart building solutions have you noticed an increasing demand?</a:t>
            </a:r>
          </a:p>
        </p:txBody>
      </p:sp>
      <p:graphicFrame>
        <p:nvGraphicFramePr>
          <p:cNvPr id="5" name="Increasing demand chart">
            <a:extLst>
              <a:ext uri="{FF2B5EF4-FFF2-40B4-BE49-F238E27FC236}">
                <a16:creationId xmlns:a16="http://schemas.microsoft.com/office/drawing/2014/main" id="{C6B51EE2-1833-5F1E-12A0-558977FEC9C5}"/>
              </a:ext>
            </a:extLst>
          </p:cNvPr>
          <p:cNvGraphicFramePr/>
          <p:nvPr>
            <p:custDataLst>
              <p:tags r:id="rId2"/>
            </p:custDataLst>
            <p:extLst>
              <p:ext uri="{D42A27DB-BD31-4B8C-83A1-F6EECF244321}">
                <p14:modId xmlns:p14="http://schemas.microsoft.com/office/powerpoint/2010/main" val="3244113312"/>
              </p:ext>
            </p:extLst>
          </p:nvPr>
        </p:nvGraphicFramePr>
        <p:xfrm>
          <a:off x="6060109" y="2432629"/>
          <a:ext cx="5729962" cy="3990945"/>
        </p:xfrm>
        <a:graphic>
          <a:graphicData uri="http://schemas.openxmlformats.org/drawingml/2006/chart">
            <c:chart xmlns:c="http://schemas.openxmlformats.org/drawingml/2006/chart" xmlns:r="http://schemas.openxmlformats.org/officeDocument/2006/relationships" r:id="rId5"/>
          </a:graphicData>
        </a:graphic>
      </p:graphicFrame>
      <p:sp>
        <p:nvSpPr>
          <p:cNvPr id="2" name="Tekstvak 27">
            <a:extLst>
              <a:ext uri="{FF2B5EF4-FFF2-40B4-BE49-F238E27FC236}">
                <a16:creationId xmlns:a16="http://schemas.microsoft.com/office/drawing/2014/main" id="{F9B92843-271C-69CB-44B9-58D3B94A9251}"/>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97039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257960"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22" name="Titel 1">
            <a:extLst>
              <a:ext uri="{FF2B5EF4-FFF2-40B4-BE49-F238E27FC236}">
                <a16:creationId xmlns:a16="http://schemas.microsoft.com/office/drawing/2014/main" id="{6BF6427E-F2B0-241D-9E7D-6E54BE412691}"/>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European overview </a:t>
            </a:r>
          </a:p>
        </p:txBody>
      </p:sp>
      <p:sp>
        <p:nvSpPr>
          <p:cNvPr id="3" name="Tekstvak 28">
            <a:extLst>
              <a:ext uri="{FF2B5EF4-FFF2-40B4-BE49-F238E27FC236}">
                <a16:creationId xmlns:a16="http://schemas.microsoft.com/office/drawing/2014/main" id="{F0A35DB1-EED0-05BF-E77A-DED8F4262810}"/>
              </a:ext>
            </a:extLst>
          </p:cNvPr>
          <p:cNvSpPr txBox="1"/>
          <p:nvPr/>
        </p:nvSpPr>
        <p:spPr>
          <a:xfrm>
            <a:off x="494458" y="1384089"/>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b="1">
                <a:solidFill>
                  <a:srgbClr val="7F7F7F"/>
                </a:solidFill>
                <a:latin typeface="Arial" panose="020B0604020202020204"/>
              </a:rPr>
              <a:t>Top r</a:t>
            </a:r>
            <a:r>
              <a:rPr lang="hr-HR" sz="1400" b="1">
                <a:solidFill>
                  <a:srgbClr val="7F7F7F"/>
                </a:solidFill>
                <a:latin typeface="Arial" panose="020B0604020202020204"/>
              </a:rPr>
              <a:t>easons to install smart products and solutions</a:t>
            </a:r>
            <a:endParaRPr kumimoji="0" lang="en-US" sz="1400" b="1" i="0" u="none" strike="noStrike" kern="1200" cap="none" spc="0" normalizeH="0" baseline="0" noProof="0">
              <a:ln>
                <a:noFill/>
              </a:ln>
              <a:solidFill>
                <a:srgbClr val="7F7F7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What are the reasons for you to install/ recommend to install smart products and solutions?</a:t>
            </a:r>
            <a:endPar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4" name="Tekstvak 28">
            <a:extLst>
              <a:ext uri="{FF2B5EF4-FFF2-40B4-BE49-F238E27FC236}">
                <a16:creationId xmlns:a16="http://schemas.microsoft.com/office/drawing/2014/main" id="{9EC9ECB6-F90A-62A6-E9E5-D1289BA875E0}"/>
              </a:ext>
            </a:extLst>
          </p:cNvPr>
          <p:cNvSpPr txBox="1"/>
          <p:nvPr/>
        </p:nvSpPr>
        <p:spPr>
          <a:xfrm>
            <a:off x="6614667" y="1384089"/>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End users as drivers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What are the main drivers for your clients when they request smart products and solutions?</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5" name="Increasing demand chart">
            <a:extLst>
              <a:ext uri="{FF2B5EF4-FFF2-40B4-BE49-F238E27FC236}">
                <a16:creationId xmlns:a16="http://schemas.microsoft.com/office/drawing/2014/main" id="{C5145F16-86CE-D695-8F84-CEC34B20FA83}"/>
              </a:ext>
            </a:extLst>
          </p:cNvPr>
          <p:cNvGraphicFramePr/>
          <p:nvPr>
            <p:custDataLst>
              <p:tags r:id="rId1"/>
            </p:custDataLst>
            <p:extLst>
              <p:ext uri="{D42A27DB-BD31-4B8C-83A1-F6EECF244321}">
                <p14:modId xmlns:p14="http://schemas.microsoft.com/office/powerpoint/2010/main" val="712402346"/>
              </p:ext>
            </p:extLst>
          </p:nvPr>
        </p:nvGraphicFramePr>
        <p:xfrm>
          <a:off x="345588" y="2191654"/>
          <a:ext cx="5729962" cy="3990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Increasing demand chart">
            <a:extLst>
              <a:ext uri="{FF2B5EF4-FFF2-40B4-BE49-F238E27FC236}">
                <a16:creationId xmlns:a16="http://schemas.microsoft.com/office/drawing/2014/main" id="{EDBE2F68-52D3-CB9E-AC92-B2F3671C1816}"/>
              </a:ext>
            </a:extLst>
          </p:cNvPr>
          <p:cNvGraphicFramePr/>
          <p:nvPr>
            <p:custDataLst>
              <p:tags r:id="rId2"/>
            </p:custDataLst>
            <p:extLst>
              <p:ext uri="{D42A27DB-BD31-4B8C-83A1-F6EECF244321}">
                <p14:modId xmlns:p14="http://schemas.microsoft.com/office/powerpoint/2010/main" val="6422752"/>
              </p:ext>
            </p:extLst>
          </p:nvPr>
        </p:nvGraphicFramePr>
        <p:xfrm>
          <a:off x="6192444" y="2191653"/>
          <a:ext cx="5729962" cy="3990945"/>
        </p:xfrm>
        <a:graphic>
          <a:graphicData uri="http://schemas.openxmlformats.org/drawingml/2006/chart">
            <c:chart xmlns:c="http://schemas.openxmlformats.org/drawingml/2006/chart" xmlns:r="http://schemas.openxmlformats.org/officeDocument/2006/relationships" r:id="rId5"/>
          </a:graphicData>
        </a:graphic>
      </p:graphicFrame>
      <p:sp>
        <p:nvSpPr>
          <p:cNvPr id="2" name="Tekstvak 27">
            <a:extLst>
              <a:ext uri="{FF2B5EF4-FFF2-40B4-BE49-F238E27FC236}">
                <a16:creationId xmlns:a16="http://schemas.microsoft.com/office/drawing/2014/main" id="{24F95EC0-0AAF-955F-4373-0DE3EDE66347}"/>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4023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EBE700E8-6366-A6FD-5DE9-84B7848B0549}"/>
              </a:ext>
            </a:extLst>
          </p:cNvPr>
          <p:cNvSpPr txBox="1"/>
          <p:nvPr/>
        </p:nvSpPr>
        <p:spPr>
          <a:xfrm>
            <a:off x="442467" y="1740758"/>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Issues with installing smart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Have you ever had any issues when installing smart products, and what are the main issues you face?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7" name="Tekstvak 28">
            <a:extLst>
              <a:ext uri="{FF2B5EF4-FFF2-40B4-BE49-F238E27FC236}">
                <a16:creationId xmlns:a16="http://schemas.microsoft.com/office/drawing/2014/main" id="{126827CB-C880-3079-8E3C-CC9B58679BEA}"/>
              </a:ext>
            </a:extLst>
          </p:cNvPr>
          <p:cNvSpPr txBox="1"/>
          <p:nvPr/>
        </p:nvSpPr>
        <p:spPr>
          <a:xfrm>
            <a:off x="6096000" y="1736120"/>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Products causing problems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Which products in the smart system/ building cause normally the problems you face?</a:t>
            </a:r>
          </a:p>
        </p:txBody>
      </p:sp>
      <p:sp>
        <p:nvSpPr>
          <p:cNvPr id="16" name="Titel 1">
            <a:extLst>
              <a:ext uri="{FF2B5EF4-FFF2-40B4-BE49-F238E27FC236}">
                <a16:creationId xmlns:a16="http://schemas.microsoft.com/office/drawing/2014/main" id="{83D05121-FC1B-F4E0-3DA3-97979A2FBF5D}"/>
              </a:ext>
            </a:extLst>
          </p:cNvPr>
          <p:cNvSpPr txBox="1">
            <a:spLocks/>
          </p:cNvSpPr>
          <p:nvPr/>
        </p:nvSpPr>
        <p:spPr>
          <a:xfrm>
            <a:off x="442467" y="14730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European overview </a:t>
            </a:r>
          </a:p>
        </p:txBody>
      </p:sp>
      <p:graphicFrame>
        <p:nvGraphicFramePr>
          <p:cNvPr id="3" name="Increasing demand chart">
            <a:extLst>
              <a:ext uri="{FF2B5EF4-FFF2-40B4-BE49-F238E27FC236}">
                <a16:creationId xmlns:a16="http://schemas.microsoft.com/office/drawing/2014/main" id="{54B03811-622F-B5C5-FE3F-D57B6B81B093}"/>
              </a:ext>
            </a:extLst>
          </p:cNvPr>
          <p:cNvGraphicFramePr/>
          <p:nvPr>
            <p:custDataLst>
              <p:tags r:id="rId1"/>
            </p:custDataLst>
            <p:extLst>
              <p:ext uri="{D42A27DB-BD31-4B8C-83A1-F6EECF244321}">
                <p14:modId xmlns:p14="http://schemas.microsoft.com/office/powerpoint/2010/main" val="110139843"/>
              </p:ext>
            </p:extLst>
          </p:nvPr>
        </p:nvGraphicFramePr>
        <p:xfrm>
          <a:off x="269595" y="2338961"/>
          <a:ext cx="5729962" cy="4519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ncreasing demand chart">
            <a:extLst>
              <a:ext uri="{FF2B5EF4-FFF2-40B4-BE49-F238E27FC236}">
                <a16:creationId xmlns:a16="http://schemas.microsoft.com/office/drawing/2014/main" id="{E60BA7EE-329F-9F77-70EB-BA5275C308E0}"/>
              </a:ext>
            </a:extLst>
          </p:cNvPr>
          <p:cNvGraphicFramePr/>
          <p:nvPr>
            <p:custDataLst>
              <p:tags r:id="rId2"/>
            </p:custDataLst>
            <p:extLst>
              <p:ext uri="{D42A27DB-BD31-4B8C-83A1-F6EECF244321}">
                <p14:modId xmlns:p14="http://schemas.microsoft.com/office/powerpoint/2010/main" val="484216053"/>
              </p:ext>
            </p:extLst>
          </p:nvPr>
        </p:nvGraphicFramePr>
        <p:xfrm>
          <a:off x="6192443" y="2338961"/>
          <a:ext cx="5729962" cy="3990945"/>
        </p:xfrm>
        <a:graphic>
          <a:graphicData uri="http://schemas.openxmlformats.org/drawingml/2006/chart">
            <c:chart xmlns:c="http://schemas.openxmlformats.org/drawingml/2006/chart" xmlns:r="http://schemas.openxmlformats.org/officeDocument/2006/relationships" r:id="rId5"/>
          </a:graphicData>
        </a:graphic>
      </p:graphicFrame>
      <p:sp>
        <p:nvSpPr>
          <p:cNvPr id="2" name="Tekstvak 27">
            <a:extLst>
              <a:ext uri="{FF2B5EF4-FFF2-40B4-BE49-F238E27FC236}">
                <a16:creationId xmlns:a16="http://schemas.microsoft.com/office/drawing/2014/main" id="{CC4B3216-0E55-ADBF-D5FD-794AA84F6F03}"/>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64351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sz="2800"/>
              <a:t>Index</a:t>
            </a:r>
          </a:p>
        </p:txBody>
      </p:sp>
      <p:pic>
        <p:nvPicPr>
          <p:cNvPr id="6" name="Picture Placeholder 5" descr="Diagram&#10;&#10;Description automatically generated with low confidence">
            <a:extLst>
              <a:ext uri="{FF2B5EF4-FFF2-40B4-BE49-F238E27FC236}">
                <a16:creationId xmlns:a16="http://schemas.microsoft.com/office/drawing/2014/main" id="{992E3B91-0BDA-5DC8-4563-976ABCA16279}"/>
              </a:ext>
            </a:extLst>
          </p:cNvPr>
          <p:cNvPicPr>
            <a:picLocks noGrp="1" noChangeAspect="1"/>
          </p:cNvPicPr>
          <p:nvPr>
            <p:ph type="pic" sz="quarter" idx="10"/>
          </p:nvPr>
        </p:nvPicPr>
        <p:blipFill>
          <a:blip r:embed="rId2">
            <a:alphaModFix amt="70000"/>
            <a:extLst>
              <a:ext uri="{28A0092B-C50C-407E-A947-70E740481C1C}">
                <a14:useLocalDpi xmlns:a14="http://schemas.microsoft.com/office/drawing/2010/main" val="0"/>
              </a:ext>
            </a:extLst>
          </a:blip>
          <a:srcRect l="25330" r="25330"/>
          <a:stretch>
            <a:fillRect/>
          </a:stretch>
        </p:blipFill>
        <p:spPr/>
      </p:pic>
      <p:graphicFrame>
        <p:nvGraphicFramePr>
          <p:cNvPr id="2" name="Tabel 1">
            <a:extLst>
              <a:ext uri="{FF2B5EF4-FFF2-40B4-BE49-F238E27FC236}">
                <a16:creationId xmlns:a16="http://schemas.microsoft.com/office/drawing/2014/main" id="{AF4C7A4C-0201-E909-956E-B791A0145BE0}"/>
              </a:ext>
            </a:extLst>
          </p:cNvPr>
          <p:cNvGraphicFramePr>
            <a:graphicFrameLocks noGrp="1"/>
          </p:cNvGraphicFramePr>
          <p:nvPr>
            <p:extLst>
              <p:ext uri="{D42A27DB-BD31-4B8C-83A1-F6EECF244321}">
                <p14:modId xmlns:p14="http://schemas.microsoft.com/office/powerpoint/2010/main" val="1162969339"/>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97BE"/>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1612410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
            <a:extLst>
              <a:ext uri="{FF2B5EF4-FFF2-40B4-BE49-F238E27FC236}">
                <a16:creationId xmlns:a16="http://schemas.microsoft.com/office/drawing/2014/main" id="{A4F7CB06-DAD9-CA26-6B09-C0C5D0A62F07}"/>
              </a:ext>
            </a:extLst>
          </p:cNvPr>
          <p:cNvSpPr/>
          <p:nvPr/>
        </p:nvSpPr>
        <p:spPr>
          <a:xfrm>
            <a:off x="6112020" y="2166668"/>
            <a:ext cx="3983326" cy="3099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200" dirty="0">
              <a:solidFill>
                <a:schemeClr val="bg1"/>
              </a:solidFill>
            </a:endParaRPr>
          </a:p>
        </p:txBody>
      </p:sp>
      <p:graphicFrame>
        <p:nvGraphicFramePr>
          <p:cNvPr id="15" name="Installers perspective chart">
            <a:extLst>
              <a:ext uri="{FF2B5EF4-FFF2-40B4-BE49-F238E27FC236}">
                <a16:creationId xmlns:a16="http://schemas.microsoft.com/office/drawing/2014/main" id="{30CE2C17-454C-064D-4D52-91220C3AF6E1}"/>
              </a:ext>
            </a:extLst>
          </p:cNvPr>
          <p:cNvGraphicFramePr/>
          <p:nvPr>
            <p:custDataLst>
              <p:tags r:id="rId1"/>
            </p:custDataLst>
            <p:extLst>
              <p:ext uri="{D42A27DB-BD31-4B8C-83A1-F6EECF244321}">
                <p14:modId xmlns:p14="http://schemas.microsoft.com/office/powerpoint/2010/main" val="2412576121"/>
              </p:ext>
            </p:extLst>
          </p:nvPr>
        </p:nvGraphicFramePr>
        <p:xfrm>
          <a:off x="2715580" y="2606591"/>
          <a:ext cx="5786938" cy="2761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Installers perspective chart">
            <a:extLst>
              <a:ext uri="{FF2B5EF4-FFF2-40B4-BE49-F238E27FC236}">
                <a16:creationId xmlns:a16="http://schemas.microsoft.com/office/drawing/2014/main" id="{93D7E67B-076B-0D28-529F-AF4661721DBA}"/>
              </a:ext>
            </a:extLst>
          </p:cNvPr>
          <p:cNvGraphicFramePr/>
          <p:nvPr>
            <p:custDataLst>
              <p:tags r:id="rId2"/>
            </p:custDataLst>
            <p:extLst>
              <p:ext uri="{D42A27DB-BD31-4B8C-83A1-F6EECF244321}">
                <p14:modId xmlns:p14="http://schemas.microsoft.com/office/powerpoint/2010/main" val="3551471315"/>
              </p:ext>
            </p:extLst>
          </p:nvPr>
        </p:nvGraphicFramePr>
        <p:xfrm>
          <a:off x="737945" y="2606608"/>
          <a:ext cx="5786938" cy="2764170"/>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8" name="Tekstvak 28">
            <a:extLst>
              <a:ext uri="{FF2B5EF4-FFF2-40B4-BE49-F238E27FC236}">
                <a16:creationId xmlns:a16="http://schemas.microsoft.com/office/drawing/2014/main" id="{8A514325-DA5A-168B-E293-5316FA094321}"/>
              </a:ext>
            </a:extLst>
          </p:cNvPr>
          <p:cNvSpPr txBox="1"/>
          <p:nvPr/>
        </p:nvSpPr>
        <p:spPr>
          <a:xfrm>
            <a:off x="442466" y="1428954"/>
            <a:ext cx="10792015"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Smart products installations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Is your company involved in the installation of smart products, which are connected to the Internet and can communicate with other products in the system, or can be controlled via Internet or apps?</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97F65125-BE1D-8F3C-6EC6-1673D02665FB}"/>
              </a:ext>
            </a:extLst>
          </p:cNvPr>
          <p:cNvSpPr txBox="1"/>
          <p:nvPr/>
        </p:nvSpPr>
        <p:spPr>
          <a:xfrm>
            <a:off x="4050746" y="2236219"/>
            <a:ext cx="84673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2019</a:t>
            </a:r>
            <a:endParaRPr kumimoji="0" lang="hr-HR" sz="18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A30A86B4-B69F-9B7C-AC0B-43A219A98375}"/>
              </a:ext>
            </a:extLst>
          </p:cNvPr>
          <p:cNvSpPr txBox="1"/>
          <p:nvPr/>
        </p:nvSpPr>
        <p:spPr>
          <a:xfrm>
            <a:off x="6028380" y="2234560"/>
            <a:ext cx="84673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2022</a:t>
            </a:r>
            <a:endParaRPr kumimoji="0" lang="hr-HR" sz="18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sp>
        <p:nvSpPr>
          <p:cNvPr id="14" name="Tekstvak 6">
            <a:extLst>
              <a:ext uri="{FF2B5EF4-FFF2-40B4-BE49-F238E27FC236}">
                <a16:creationId xmlns:a16="http://schemas.microsoft.com/office/drawing/2014/main" id="{99D45EC8-7BCD-6969-8A7E-88F0B839A512}"/>
              </a:ext>
            </a:extLst>
          </p:cNvPr>
          <p:cNvSpPr txBox="1"/>
          <p:nvPr/>
        </p:nvSpPr>
        <p:spPr>
          <a:xfrm>
            <a:off x="382449"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a:t>
            </a:r>
            <a:r>
              <a:rPr lang="en-GB" sz="1000">
                <a:solidFill>
                  <a:prstClr val="white">
                    <a:lumMod val="65000"/>
                  </a:prstClr>
                </a:solidFill>
                <a:latin typeface="Arial" panose="020B0604020202020204"/>
              </a:rPr>
              <a:t>126</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2019 n=15</a:t>
            </a:r>
            <a:r>
              <a:rPr lang="en-US" sz="1000">
                <a:solidFill>
                  <a:prstClr val="white">
                    <a:lumMod val="65000"/>
                  </a:prstClr>
                </a:solidFill>
                <a:latin typeface="Arial" panose="020B0604020202020204"/>
              </a:rPr>
              <a:t>0</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13" name="Table 7">
            <a:extLst>
              <a:ext uri="{FF2B5EF4-FFF2-40B4-BE49-F238E27FC236}">
                <a16:creationId xmlns:a16="http://schemas.microsoft.com/office/drawing/2014/main" id="{66C6ABA3-ED02-E99E-CBDE-7FA55447E43D}"/>
              </a:ext>
            </a:extLst>
          </p:cNvPr>
          <p:cNvGraphicFramePr>
            <a:graphicFrameLocks noGrp="1"/>
          </p:cNvGraphicFramePr>
          <p:nvPr>
            <p:custDataLst>
              <p:tags r:id="rId3"/>
            </p:custDataLst>
            <p:extLst>
              <p:ext uri="{D42A27DB-BD31-4B8C-83A1-F6EECF244321}">
                <p14:modId xmlns:p14="http://schemas.microsoft.com/office/powerpoint/2010/main" val="1522633847"/>
              </p:ext>
            </p:extLst>
          </p:nvPr>
        </p:nvGraphicFramePr>
        <p:xfrm>
          <a:off x="445709" y="2166668"/>
          <a:ext cx="9307400" cy="3204110"/>
        </p:xfrm>
        <a:graphic>
          <a:graphicData uri="http://schemas.openxmlformats.org/drawingml/2006/table">
            <a:tbl>
              <a:tblPr firstRow="1" bandRow="1">
                <a:tableStyleId>{5C22544A-7EE6-4342-B048-85BDC9FD1C3A}</a:tableStyleId>
              </a:tblPr>
              <a:tblGrid>
                <a:gridCol w="3473148">
                  <a:extLst>
                    <a:ext uri="{9D8B030D-6E8A-4147-A177-3AD203B41FA5}">
                      <a16:colId xmlns:a16="http://schemas.microsoft.com/office/drawing/2014/main" val="2352585572"/>
                    </a:ext>
                  </a:extLst>
                </a:gridCol>
                <a:gridCol w="3566252">
                  <a:extLst>
                    <a:ext uri="{9D8B030D-6E8A-4147-A177-3AD203B41FA5}">
                      <a16:colId xmlns:a16="http://schemas.microsoft.com/office/drawing/2014/main" val="499647699"/>
                    </a:ext>
                  </a:extLst>
                </a:gridCol>
                <a:gridCol w="756000">
                  <a:extLst>
                    <a:ext uri="{9D8B030D-6E8A-4147-A177-3AD203B41FA5}">
                      <a16:colId xmlns:a16="http://schemas.microsoft.com/office/drawing/2014/main" val="1812799462"/>
                    </a:ext>
                  </a:extLst>
                </a:gridCol>
                <a:gridCol w="756000">
                  <a:extLst>
                    <a:ext uri="{9D8B030D-6E8A-4147-A177-3AD203B41FA5}">
                      <a16:colId xmlns:a16="http://schemas.microsoft.com/office/drawing/2014/main" val="2192113811"/>
                    </a:ext>
                  </a:extLst>
                </a:gridCol>
                <a:gridCol w="756000">
                  <a:extLst>
                    <a:ext uri="{9D8B030D-6E8A-4147-A177-3AD203B41FA5}">
                      <a16:colId xmlns:a16="http://schemas.microsoft.com/office/drawing/2014/main" val="3931290532"/>
                    </a:ext>
                  </a:extLst>
                </a:gridCol>
              </a:tblGrid>
              <a:tr h="531830">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nl-NL" sz="1000" b="0" i="0" u="none" strike="noStrike" kern="1200">
                          <a:solidFill>
                            <a:srgbClr val="4A4A49"/>
                          </a:solidFill>
                          <a:effectLst/>
                          <a:latin typeface="Arial" panose="020B0604020202020204" pitchFamily="34" charset="0"/>
                          <a:ea typeface="+mn-ea"/>
                          <a:cs typeface="Arial" panose="020B0604020202020204" pitchFamily="34" charset="0"/>
                        </a:rPr>
                        <a:t>1 – 4 FTE</a:t>
                      </a:r>
                      <a:endParaRPr lang="en-GB" sz="1000" b="0" i="0" u="none" strike="noStrike" kern="1200">
                        <a:solidFill>
                          <a:srgbClr val="4A4A49"/>
                        </a:solidFill>
                        <a:effectLst/>
                        <a:latin typeface="Arial" panose="020B0604020202020204" pitchFamily="34" charset="0"/>
                        <a:ea typeface="+mn-ea"/>
                        <a:cs typeface="Arial" panose="020B0604020202020204" pitchFamily="34" charset="0"/>
                      </a:endParaRPr>
                    </a:p>
                  </a:txBody>
                  <a:tcPr marL="72000" marR="12042" marT="8884" marB="0" anchor="b">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kern="1200">
                          <a:solidFill>
                            <a:srgbClr val="4A4A49"/>
                          </a:solidFill>
                          <a:effectLst/>
                          <a:latin typeface="Arial" panose="020B0604020202020204" pitchFamily="34" charset="0"/>
                          <a:ea typeface="+mn-ea"/>
                          <a:cs typeface="Arial" panose="020B0604020202020204" pitchFamily="34" charset="0"/>
                        </a:rPr>
                        <a:t>5 – 14 FTE</a:t>
                      </a:r>
                    </a:p>
                  </a:txBody>
                  <a:tcPr marL="72000" marR="12042" marT="8884" marB="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kern="1200">
                          <a:solidFill>
                            <a:srgbClr val="4A4A49"/>
                          </a:solidFill>
                          <a:effectLst/>
                          <a:latin typeface="Arial" panose="020B0604020202020204" pitchFamily="34" charset="0"/>
                          <a:ea typeface="+mn-ea"/>
                          <a:cs typeface="Arial" panose="020B0604020202020204" pitchFamily="34" charset="0"/>
                        </a:rPr>
                        <a:t>15 + FTE</a:t>
                      </a:r>
                    </a:p>
                  </a:txBody>
                  <a:tcPr marL="72000" marR="12042" marT="8884" marB="0" anchor="b">
                    <a:lnL w="12700" cmpd="sng">
                      <a:noFill/>
                    </a:lnL>
                    <a:lnR w="12700" cmpd="sng">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66807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A5D7A"/>
                          </a:solidFill>
                          <a:effectLst/>
                          <a:uLnTx/>
                          <a:uFillTx/>
                          <a:latin typeface="+mn-lt"/>
                          <a:ea typeface="+mn-ea"/>
                          <a:cs typeface="+mn-cs"/>
                        </a:rPr>
                        <a:t>YES,</a:t>
                      </a:r>
                      <a:r>
                        <a:rPr kumimoji="0" lang="en-US" sz="1200" b="1" i="0" u="none" strike="noStrike" kern="1200" cap="none" spc="0" normalizeH="0" baseline="0" noProof="0">
                          <a:ln>
                            <a:noFill/>
                          </a:ln>
                          <a:solidFill>
                            <a:srgbClr val="009970"/>
                          </a:solidFill>
                          <a:effectLst/>
                          <a:uLnTx/>
                          <a:uFillTx/>
                          <a:latin typeface="+mn-lt"/>
                          <a:ea typeface="+mn-ea"/>
                          <a:cs typeface="+mn-cs"/>
                        </a:rPr>
                        <a:t> </a:t>
                      </a:r>
                      <a:r>
                        <a:rPr kumimoji="0" lang="en-US" sz="1200" b="0" i="0" u="none" strike="noStrike" kern="1200" cap="none" spc="0" normalizeH="0" baseline="0" noProof="0">
                          <a:ln>
                            <a:noFill/>
                          </a:ln>
                          <a:solidFill>
                            <a:srgbClr val="4A4A49"/>
                          </a:solidFill>
                          <a:effectLst/>
                          <a:uLnTx/>
                          <a:uFillTx/>
                          <a:latin typeface="+mn-lt"/>
                          <a:ea typeface="+mn-ea"/>
                          <a:cs typeface="+mn-cs"/>
                        </a:rPr>
                        <a:t>(almost) all our projects involve installation of smart products </a:t>
                      </a:r>
                      <a:endParaRPr kumimoji="0" lang="nl-NL" sz="1200" b="0" i="0" u="none" strike="noStrike" kern="1200" cap="none" spc="0" normalizeH="0" baseline="0" noProof="0">
                        <a:ln>
                          <a:noFill/>
                        </a:ln>
                        <a:solidFill>
                          <a:srgbClr val="4A4A49"/>
                        </a:solidFill>
                        <a:effectLst/>
                        <a:uLnTx/>
                        <a:uFillTx/>
                        <a:latin typeface="+mn-lt"/>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050" b="0" i="0" u="none" strike="noStrike" kern="120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668070">
                <a:tc>
                  <a:txBody>
                    <a:bodyPr/>
                    <a:lstStyle/>
                    <a:p>
                      <a:pPr algn="r" fontAlgn="b">
                        <a:defRPr/>
                      </a:pPr>
                      <a:r>
                        <a:rPr kumimoji="0" lang="en-US" sz="1200" b="1" i="0" u="none" strike="noStrike" kern="1200" cap="none" spc="0" normalizeH="0" baseline="0" noProof="0">
                          <a:ln>
                            <a:noFill/>
                          </a:ln>
                          <a:solidFill>
                            <a:srgbClr val="0A5D7A"/>
                          </a:solidFill>
                          <a:effectLst/>
                          <a:uLnTx/>
                          <a:uFillTx/>
                          <a:latin typeface="+mn-lt"/>
                          <a:ea typeface="+mn-ea"/>
                          <a:cs typeface="+mn-cs"/>
                        </a:rPr>
                        <a:t>YES,</a:t>
                      </a:r>
                      <a:r>
                        <a:rPr kumimoji="0" lang="en-US" sz="1200" b="1" i="0" u="none" strike="noStrike" kern="1200" cap="none" spc="0" normalizeH="0" baseline="0" noProof="0">
                          <a:ln>
                            <a:noFill/>
                          </a:ln>
                          <a:solidFill>
                            <a:srgbClr val="009970"/>
                          </a:solidFill>
                          <a:effectLst/>
                          <a:uLnTx/>
                          <a:uFillTx/>
                          <a:latin typeface="+mn-lt"/>
                          <a:ea typeface="+mn-ea"/>
                          <a:cs typeface="+mn-cs"/>
                        </a:rPr>
                        <a:t> </a:t>
                      </a:r>
                      <a:r>
                        <a:rPr lang="en-US" sz="1200" b="0" i="0" u="none" strike="noStrike">
                          <a:solidFill>
                            <a:srgbClr val="4A4A49"/>
                          </a:solidFill>
                          <a:effectLst/>
                          <a:latin typeface="Arial" panose="020B0604020202020204" pitchFamily="34" charset="0"/>
                          <a:cs typeface="Arial" panose="020B0604020202020204" pitchFamily="34" charset="0"/>
                        </a:rPr>
                        <a:t>on a regular basis, majority of our projects involve installation of smart products </a:t>
                      </a:r>
                      <a:endParaRPr lang="nl-NL" sz="1200" b="0" i="0" u="none" strike="noStrike">
                        <a:solidFill>
                          <a:srgbClr val="4A4A49"/>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668070">
                <a:tc>
                  <a:txBody>
                    <a:bodyPr/>
                    <a:lstStyle/>
                    <a:p>
                      <a:pPr algn="r" fontAlgn="b">
                        <a:defRPr/>
                      </a:pPr>
                      <a:r>
                        <a:rPr kumimoji="0" lang="en-US" sz="1200" b="1" i="0" u="none" strike="noStrike" kern="1200" cap="none" spc="0" normalizeH="0" baseline="0" noProof="0">
                          <a:ln>
                            <a:noFill/>
                          </a:ln>
                          <a:solidFill>
                            <a:srgbClr val="0A5D7A"/>
                          </a:solidFill>
                          <a:effectLst/>
                          <a:uLnTx/>
                          <a:uFillTx/>
                          <a:latin typeface="+mn-lt"/>
                          <a:ea typeface="+mn-ea"/>
                          <a:cs typeface="+mn-cs"/>
                        </a:rPr>
                        <a:t>YES,</a:t>
                      </a:r>
                      <a:r>
                        <a:rPr kumimoji="0" lang="en-US" sz="1200" b="1" i="0" u="none" strike="noStrike" kern="1200" cap="none" spc="0" normalizeH="0" baseline="0" noProof="0">
                          <a:ln>
                            <a:noFill/>
                          </a:ln>
                          <a:solidFill>
                            <a:srgbClr val="009970"/>
                          </a:solidFill>
                          <a:effectLst/>
                          <a:uLnTx/>
                          <a:uFillTx/>
                          <a:latin typeface="+mn-lt"/>
                          <a:ea typeface="+mn-ea"/>
                          <a:cs typeface="+mn-cs"/>
                        </a:rPr>
                        <a:t> </a:t>
                      </a:r>
                      <a:r>
                        <a:rPr lang="en-US" sz="1200" b="0" i="0" u="none" strike="noStrike">
                          <a:solidFill>
                            <a:srgbClr val="4A4A49"/>
                          </a:solidFill>
                          <a:effectLst/>
                          <a:latin typeface="Arial" panose="020B0604020202020204" pitchFamily="34" charset="0"/>
                          <a:cs typeface="Arial" panose="020B0604020202020204" pitchFamily="34" charset="0"/>
                        </a:rPr>
                        <a:t>occasionally, small part of our projects involve installation of smart products </a:t>
                      </a:r>
                    </a:p>
                  </a:txBody>
                  <a:tcPr marL="9525" marR="9525" marT="9525"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668070">
                <a:tc>
                  <a:txBody>
                    <a:bodyPr/>
                    <a:lstStyle/>
                    <a:p>
                      <a:pPr algn="r" fontAlgn="b">
                        <a:defRPr/>
                      </a:pPr>
                      <a:r>
                        <a:rPr kumimoji="0" lang="en-US" sz="1200" b="1" i="0" u="none" strike="noStrike" kern="1200" cap="none" spc="0" normalizeH="0" baseline="0" noProof="0">
                          <a:ln>
                            <a:noFill/>
                          </a:ln>
                          <a:solidFill>
                            <a:srgbClr val="EF7D00"/>
                          </a:solidFill>
                          <a:effectLst/>
                          <a:uLnTx/>
                          <a:uFillTx/>
                          <a:latin typeface="+mn-lt"/>
                          <a:ea typeface="+mn-ea"/>
                          <a:cs typeface="+mn-cs"/>
                        </a:rPr>
                        <a:t>NO,</a:t>
                      </a:r>
                      <a:r>
                        <a:rPr kumimoji="0" lang="en-US" sz="1200" b="1" i="0" u="none" strike="noStrike" kern="1200" cap="none" spc="0" normalizeH="0" baseline="0" noProof="0">
                          <a:ln>
                            <a:noFill/>
                          </a:ln>
                          <a:solidFill>
                            <a:srgbClr val="921A1A"/>
                          </a:solidFill>
                          <a:effectLst/>
                          <a:uLnTx/>
                          <a:uFillTx/>
                          <a:latin typeface="+mn-lt"/>
                          <a:ea typeface="+mn-ea"/>
                          <a:cs typeface="+mn-cs"/>
                        </a:rPr>
                        <a:t> </a:t>
                      </a:r>
                      <a:r>
                        <a:rPr lang="en-US" sz="1200" b="0" i="0" u="none" strike="noStrike">
                          <a:solidFill>
                            <a:srgbClr val="4A4A49"/>
                          </a:solidFill>
                          <a:effectLst/>
                          <a:latin typeface="Arial" panose="020B0604020202020204" pitchFamily="34" charset="0"/>
                          <a:cs typeface="Arial" panose="020B0604020202020204" pitchFamily="34" charset="0"/>
                        </a:rPr>
                        <a:t>(almost) none of our projects involve installation of smart products</a:t>
                      </a:r>
                      <a:endParaRPr lang="nl-NL" sz="1200" b="0" i="0" u="none" strike="noStrike">
                        <a:solidFill>
                          <a:srgbClr val="4A4A49"/>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800" b="1" i="0" u="none" strike="noStrike" kern="1200">
                        <a:solidFill>
                          <a:srgbClr val="8DBDCB"/>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4A4A49"/>
                          </a:solidFill>
                          <a:effectLst/>
                          <a:uLnTx/>
                          <a:uFillTx/>
                          <a:latin typeface="Arial" panose="020B0604020202020204" pitchFamily="34" charset="0"/>
                          <a:ea typeface="+mn-ea"/>
                          <a:cs typeface="+mn-cs"/>
                        </a:rPr>
                        <a:t>25%</a:t>
                      </a:r>
                      <a:endPar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25%</a:t>
                      </a:r>
                    </a:p>
                  </a:txBody>
                  <a:tcPr marL="9525" marR="9525" marT="9525" marB="0"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bl>
          </a:graphicData>
        </a:graphic>
      </p:graphicFrame>
      <p:sp>
        <p:nvSpPr>
          <p:cNvPr id="2" name="Tekstvak 27">
            <a:extLst>
              <a:ext uri="{FF2B5EF4-FFF2-40B4-BE49-F238E27FC236}">
                <a16:creationId xmlns:a16="http://schemas.microsoft.com/office/drawing/2014/main" id="{9697E41F-5752-6384-0DF2-2581A38F7F20}"/>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8851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215964" y="10321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1"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257960"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5" name="Tekstvak 28">
            <a:extLst>
              <a:ext uri="{FF2B5EF4-FFF2-40B4-BE49-F238E27FC236}">
                <a16:creationId xmlns:a16="http://schemas.microsoft.com/office/drawing/2014/main" id="{972B762C-B47A-E06C-DB62-5C40B898389C}"/>
              </a:ext>
            </a:extLst>
          </p:cNvPr>
          <p:cNvSpPr txBox="1"/>
          <p:nvPr/>
        </p:nvSpPr>
        <p:spPr>
          <a:xfrm>
            <a:off x="382449" y="1583500"/>
            <a:ext cx="9656901"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Smart product development of HVAC and sanitary industry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The HVAC and sanitary industry, is developing more and more products that are intelligent - have sensors, are connected to the Internet and are being controlled via apps. How do you feel about that development?</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2" name="TextBox 26">
            <a:extLst>
              <a:ext uri="{FF2B5EF4-FFF2-40B4-BE49-F238E27FC236}">
                <a16:creationId xmlns:a16="http://schemas.microsoft.com/office/drawing/2014/main" id="{56F3D5A1-ABF7-AE3D-BF17-07DBAF2042E2}"/>
              </a:ext>
            </a:extLst>
          </p:cNvPr>
          <p:cNvSpPr txBox="1"/>
          <p:nvPr/>
        </p:nvSpPr>
        <p:spPr>
          <a:xfrm>
            <a:off x="1272585" y="3113023"/>
            <a:ext cx="50849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1" i="0" u="none" strike="noStrike" kern="1200" cap="none" spc="0" normalizeH="0" baseline="0" noProof="0">
                <a:ln>
                  <a:noFill/>
                </a:ln>
                <a:solidFill>
                  <a:srgbClr val="0A5D7A"/>
                </a:solidFill>
                <a:effectLst/>
                <a:uLnTx/>
                <a:uFillTx/>
                <a:latin typeface="Arial" panose="020B0604020202020204"/>
                <a:ea typeface="+mn-ea"/>
                <a:cs typeface="+mn-cs"/>
              </a:rPr>
              <a:t>(</a:t>
            </a: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Very</a:t>
            </a:r>
            <a:r>
              <a:rPr kumimoji="0" lang="hr-HR" sz="1050" b="1" i="0" u="none" strike="noStrike" kern="1200" cap="none" spc="0" normalizeH="0" baseline="0" noProof="0">
                <a:ln>
                  <a:noFill/>
                </a:ln>
                <a:solidFill>
                  <a:srgbClr val="0A5D7A"/>
                </a:solidFill>
                <a:effectLst/>
                <a:uLnTx/>
                <a:uFillTx/>
                <a:latin typeface="Arial" panose="020B0604020202020204"/>
                <a:ea typeface="+mn-ea"/>
                <a:cs typeface="+mn-cs"/>
              </a:rPr>
              <a:t>)</a:t>
            </a: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 positive</a:t>
            </a:r>
            <a:r>
              <a:rPr kumimoji="0" lang="hr-HR" sz="1050" b="1" i="0" u="none" strike="noStrike" kern="1200" cap="none" spc="0" normalizeH="0" baseline="0" noProof="0">
                <a:ln>
                  <a:noFill/>
                </a:ln>
                <a:solidFill>
                  <a:srgbClr val="0A5D7A"/>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Neutral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hr-HR" sz="1050" b="1" i="0" u="none" strike="noStrike" kern="1200" cap="none" spc="0" normalizeH="0" baseline="0" noProof="0">
                <a:ln>
                  <a:noFill/>
                </a:ln>
                <a:solidFill>
                  <a:srgbClr val="EF7D00"/>
                </a:solidFill>
                <a:effectLst/>
                <a:uLnTx/>
                <a:uFillTx/>
                <a:latin typeface="Arial" panose="020B0604020202020204"/>
                <a:ea typeface="+mn-ea"/>
                <a:cs typeface="+mn-cs"/>
              </a:rPr>
              <a:t>N</a:t>
            </a:r>
            <a:r>
              <a:rPr kumimoji="0" lang="en-US" sz="1050" b="1" i="0" u="none" strike="noStrike" kern="1200" cap="none" spc="0" normalizeH="0" baseline="0" noProof="0">
                <a:ln>
                  <a:noFill/>
                </a:ln>
                <a:solidFill>
                  <a:srgbClr val="EF7D00"/>
                </a:solidFill>
                <a:effectLst/>
                <a:uLnTx/>
                <a:uFillTx/>
                <a:latin typeface="Arial" panose="020B0604020202020204"/>
                <a:ea typeface="+mn-ea"/>
                <a:cs typeface="+mn-cs"/>
              </a:rPr>
              <a:t>egative</a:t>
            </a:r>
            <a:r>
              <a:rPr kumimoji="0" lang="hr-HR" sz="1050" b="1" i="0" u="none" strike="noStrike" kern="1200" cap="none" spc="0" normalizeH="0" baseline="0" noProof="0">
                <a:ln>
                  <a:noFill/>
                </a:ln>
                <a:solidFill>
                  <a:srgbClr val="EF7D00"/>
                </a:solidFill>
                <a:effectLst/>
                <a:uLnTx/>
                <a:uFillTx/>
                <a:latin typeface="Arial" panose="020B0604020202020204"/>
                <a:ea typeface="+mn-ea"/>
                <a:cs typeface="+mn-cs"/>
              </a:rPr>
              <a:t> (very)</a:t>
            </a:r>
            <a:r>
              <a:rPr kumimoji="0" lang="en-US" sz="1050" b="1" i="0" u="none" strike="noStrike" kern="1200" cap="none" spc="0" normalizeH="0" baseline="0" noProof="0">
                <a:ln>
                  <a:noFill/>
                </a:ln>
                <a:solidFill>
                  <a:srgbClr val="EF7D00"/>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srgbClr val="B9C6CF"/>
                </a:solidFill>
                <a:effectLst/>
                <a:uLnTx/>
                <a:uFillTx/>
                <a:latin typeface="Arial" panose="020B0604020202020204"/>
                <a:ea typeface="+mn-ea"/>
                <a:cs typeface="+mn-cs"/>
              </a:rPr>
              <a:t>Don’t know</a:t>
            </a:r>
            <a:endParaRPr kumimoji="0" lang="en-GB" sz="1050" b="0" i="0" u="none" strike="noStrike" kern="1200" cap="none" spc="0" normalizeH="0" baseline="0" noProof="0">
              <a:ln>
                <a:noFill/>
              </a:ln>
              <a:solidFill>
                <a:srgbClr val="B9C6CF"/>
              </a:solidFill>
              <a:effectLst/>
              <a:uLnTx/>
              <a:uFillTx/>
              <a:latin typeface="Arial" panose="020B0604020202020204"/>
              <a:ea typeface="+mn-ea"/>
              <a:cs typeface="+mn-cs"/>
            </a:endParaRPr>
          </a:p>
        </p:txBody>
      </p:sp>
      <p:graphicFrame>
        <p:nvGraphicFramePr>
          <p:cNvPr id="4" name="Table 4">
            <a:extLst>
              <a:ext uri="{FF2B5EF4-FFF2-40B4-BE49-F238E27FC236}">
                <a16:creationId xmlns:a16="http://schemas.microsoft.com/office/drawing/2014/main" id="{DE415BC7-E906-175C-54C6-DC6E86B9456C}"/>
              </a:ext>
            </a:extLst>
          </p:cNvPr>
          <p:cNvGraphicFramePr>
            <a:graphicFrameLocks noGrp="1"/>
          </p:cNvGraphicFramePr>
          <p:nvPr/>
        </p:nvGraphicFramePr>
        <p:xfrm>
          <a:off x="419100" y="3373228"/>
          <a:ext cx="952500" cy="2403795"/>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1522329463"/>
                    </a:ext>
                  </a:extLst>
                </a:gridCol>
              </a:tblGrid>
              <a:tr h="480759">
                <a:tc>
                  <a:txBody>
                    <a:bodyPr/>
                    <a:lstStyle/>
                    <a:p>
                      <a:pPr algn="r"/>
                      <a:r>
                        <a:rPr lang="hr-HR" sz="1800" b="1">
                          <a:solidFill>
                            <a:schemeClr val="tx1">
                              <a:lumMod val="50000"/>
                              <a:lumOff val="50000"/>
                            </a:schemeClr>
                          </a:solidFill>
                          <a:latin typeface="Arial" panose="020B0604020202020204" pitchFamily="34" charset="0"/>
                          <a:cs typeface="Arial" panose="020B0604020202020204" pitchFamily="34" charset="0"/>
                        </a:rPr>
                        <a:t>2022</a:t>
                      </a:r>
                      <a:endParaRPr lang="LID4096" sz="1800" b="1">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257014"/>
                  </a:ext>
                </a:extLst>
              </a:tr>
              <a:tr h="480759">
                <a:tc>
                  <a:txBody>
                    <a:bodyPr/>
                    <a:lstStyle/>
                    <a:p>
                      <a:pPr algn="r"/>
                      <a:endParaRPr lang="LID4096" sz="1200" b="1">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142219"/>
                  </a:ext>
                </a:extLst>
              </a:tr>
              <a:tr h="4807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0" kern="1200">
                          <a:solidFill>
                            <a:schemeClr val="tx1">
                              <a:lumMod val="50000"/>
                              <a:lumOff val="50000"/>
                            </a:schemeClr>
                          </a:solidFill>
                          <a:latin typeface="Arial" panose="020B0604020202020204" pitchFamily="34" charset="0"/>
                          <a:ea typeface="+mn-ea"/>
                          <a:cs typeface="Arial" panose="020B0604020202020204" pitchFamily="34" charset="0"/>
                        </a:rPr>
                        <a:t>1 – 4 FTE</a:t>
                      </a:r>
                      <a:endParaRPr lang="en-GB" sz="1200" b="0" kern="1200">
                        <a:solidFill>
                          <a:schemeClr val="tx1">
                            <a:lumMod val="50000"/>
                            <a:lumOff val="50000"/>
                          </a:schemeClr>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6967929"/>
                  </a:ext>
                </a:extLst>
              </a:tr>
              <a:tr h="4807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lumMod val="50000"/>
                              <a:lumOff val="50000"/>
                            </a:schemeClr>
                          </a:solidFill>
                          <a:latin typeface="Arial" panose="020B0604020202020204" pitchFamily="34" charset="0"/>
                          <a:ea typeface="+mn-ea"/>
                          <a:cs typeface="Arial" panose="020B0604020202020204" pitchFamily="34" charset="0"/>
                        </a:rPr>
                        <a:t>5 – 14 FTE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798864"/>
                  </a:ext>
                </a:extLst>
              </a:tr>
              <a:tr h="4807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lumMod val="50000"/>
                              <a:lumOff val="50000"/>
                            </a:schemeClr>
                          </a:solidFill>
                          <a:latin typeface="Arial" panose="020B0604020202020204" pitchFamily="34" charset="0"/>
                          <a:ea typeface="+mn-ea"/>
                          <a:cs typeface="Arial" panose="020B0604020202020204" pitchFamily="34" charset="0"/>
                        </a:rPr>
                        <a:t>15 + FTE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313690"/>
                  </a:ext>
                </a:extLst>
              </a:tr>
            </a:tbl>
          </a:graphicData>
        </a:graphic>
      </p:graphicFrame>
      <p:sp>
        <p:nvSpPr>
          <p:cNvPr id="23" name="Tekstvak 6">
            <a:extLst>
              <a:ext uri="{FF2B5EF4-FFF2-40B4-BE49-F238E27FC236}">
                <a16:creationId xmlns:a16="http://schemas.microsoft.com/office/drawing/2014/main" id="{A418B3B8-3DF8-706F-2214-0FD3BF4CF579}"/>
              </a:ext>
            </a:extLst>
          </p:cNvPr>
          <p:cNvSpPr txBox="1"/>
          <p:nvPr/>
        </p:nvSpPr>
        <p:spPr>
          <a:xfrm>
            <a:off x="382449"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a:t>
            </a:r>
            <a:r>
              <a:rPr lang="en-GB" sz="1000">
                <a:solidFill>
                  <a:prstClr val="white">
                    <a:lumMod val="65000"/>
                  </a:prstClr>
                </a:solidFill>
                <a:latin typeface="Arial" panose="020B0604020202020204"/>
              </a:rPr>
              <a:t>126</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2019 n=15</a:t>
            </a:r>
            <a:r>
              <a:rPr lang="en-US" sz="1000">
                <a:solidFill>
                  <a:prstClr val="white">
                    <a:lumMod val="65000"/>
                  </a:prstClr>
                </a:solidFill>
                <a:latin typeface="Arial" panose="020B0604020202020204"/>
              </a:rPr>
              <a:t>0</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7" name="Chart 20">
            <a:extLst>
              <a:ext uri="{FF2B5EF4-FFF2-40B4-BE49-F238E27FC236}">
                <a16:creationId xmlns:a16="http://schemas.microsoft.com/office/drawing/2014/main" id="{633C6CF2-DC4D-D9CB-1C77-654DA3BA1AAA}"/>
              </a:ext>
            </a:extLst>
          </p:cNvPr>
          <p:cNvGraphicFramePr/>
          <p:nvPr>
            <p:extLst>
              <p:ext uri="{D42A27DB-BD31-4B8C-83A1-F6EECF244321}">
                <p14:modId xmlns:p14="http://schemas.microsoft.com/office/powerpoint/2010/main" val="47239274"/>
              </p:ext>
            </p:extLst>
          </p:nvPr>
        </p:nvGraphicFramePr>
        <p:xfrm>
          <a:off x="1339701" y="3356018"/>
          <a:ext cx="4774019" cy="24398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26">
            <a:extLst>
              <a:ext uri="{FF2B5EF4-FFF2-40B4-BE49-F238E27FC236}">
                <a16:creationId xmlns:a16="http://schemas.microsoft.com/office/drawing/2014/main" id="{0A3D7F08-9C8D-8CF8-59B9-B25651A31064}"/>
              </a:ext>
            </a:extLst>
          </p:cNvPr>
          <p:cNvSpPr txBox="1"/>
          <p:nvPr/>
        </p:nvSpPr>
        <p:spPr>
          <a:xfrm>
            <a:off x="7107099" y="3113023"/>
            <a:ext cx="50849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1" i="0" u="none" strike="noStrike" kern="1200" cap="none" spc="0" normalizeH="0" baseline="0" noProof="0">
                <a:ln>
                  <a:noFill/>
                </a:ln>
                <a:solidFill>
                  <a:srgbClr val="0A5D7A"/>
                </a:solidFill>
                <a:effectLst/>
                <a:uLnTx/>
                <a:uFillTx/>
                <a:latin typeface="Arial" panose="020B0604020202020204"/>
                <a:ea typeface="+mn-ea"/>
                <a:cs typeface="+mn-cs"/>
              </a:rPr>
              <a:t>(</a:t>
            </a: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Very</a:t>
            </a:r>
            <a:r>
              <a:rPr kumimoji="0" lang="hr-HR" sz="1050" b="1" i="0" u="none" strike="noStrike" kern="1200" cap="none" spc="0" normalizeH="0" baseline="0" noProof="0">
                <a:ln>
                  <a:noFill/>
                </a:ln>
                <a:solidFill>
                  <a:srgbClr val="0A5D7A"/>
                </a:solidFill>
                <a:effectLst/>
                <a:uLnTx/>
                <a:uFillTx/>
                <a:latin typeface="Arial" panose="020B0604020202020204"/>
                <a:ea typeface="+mn-ea"/>
                <a:cs typeface="+mn-cs"/>
              </a:rPr>
              <a:t>)</a:t>
            </a: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 positive</a:t>
            </a:r>
            <a:r>
              <a:rPr kumimoji="0" lang="hr-HR" sz="1050" b="1" i="0" u="none" strike="noStrike" kern="1200" cap="none" spc="0" normalizeH="0" baseline="0" noProof="0">
                <a:ln>
                  <a:noFill/>
                </a:ln>
                <a:solidFill>
                  <a:srgbClr val="0A5D7A"/>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Neutral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hr-HR" sz="1050" b="1" i="0" u="none" strike="noStrike" kern="1200" cap="none" spc="0" normalizeH="0" baseline="0" noProof="0">
                <a:ln>
                  <a:noFill/>
                </a:ln>
                <a:solidFill>
                  <a:srgbClr val="EF7D00"/>
                </a:solidFill>
                <a:effectLst/>
                <a:uLnTx/>
                <a:uFillTx/>
                <a:latin typeface="Arial" panose="020B0604020202020204"/>
                <a:ea typeface="+mn-ea"/>
                <a:cs typeface="+mn-cs"/>
              </a:rPr>
              <a:t>N</a:t>
            </a:r>
            <a:r>
              <a:rPr kumimoji="0" lang="en-US" sz="1050" b="1" i="0" u="none" strike="noStrike" kern="1200" cap="none" spc="0" normalizeH="0" baseline="0" noProof="0">
                <a:ln>
                  <a:noFill/>
                </a:ln>
                <a:solidFill>
                  <a:srgbClr val="EF7D00"/>
                </a:solidFill>
                <a:effectLst/>
                <a:uLnTx/>
                <a:uFillTx/>
                <a:latin typeface="Arial" panose="020B0604020202020204"/>
                <a:ea typeface="+mn-ea"/>
                <a:cs typeface="+mn-cs"/>
              </a:rPr>
              <a:t>egative</a:t>
            </a:r>
            <a:r>
              <a:rPr kumimoji="0" lang="hr-HR" sz="1050" b="1" i="0" u="none" strike="noStrike" kern="1200" cap="none" spc="0" normalizeH="0" baseline="0" noProof="0">
                <a:ln>
                  <a:noFill/>
                </a:ln>
                <a:solidFill>
                  <a:srgbClr val="EF7D00"/>
                </a:solidFill>
                <a:effectLst/>
                <a:uLnTx/>
                <a:uFillTx/>
                <a:latin typeface="Arial" panose="020B0604020202020204"/>
                <a:ea typeface="+mn-ea"/>
                <a:cs typeface="+mn-cs"/>
              </a:rPr>
              <a:t> (very)</a:t>
            </a:r>
            <a:r>
              <a:rPr kumimoji="0" lang="en-US" sz="1050" b="1" i="0" u="none" strike="noStrike" kern="1200" cap="none" spc="0" normalizeH="0" baseline="0" noProof="0">
                <a:ln>
                  <a:noFill/>
                </a:ln>
                <a:solidFill>
                  <a:srgbClr val="EF7D00"/>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srgbClr val="B9C6CF"/>
                </a:solidFill>
                <a:effectLst/>
                <a:uLnTx/>
                <a:uFillTx/>
                <a:latin typeface="Arial" panose="020B0604020202020204"/>
                <a:ea typeface="+mn-ea"/>
                <a:cs typeface="+mn-cs"/>
              </a:rPr>
              <a:t>Don’t know</a:t>
            </a:r>
            <a:endParaRPr kumimoji="0" lang="en-GB" sz="1050" b="0" i="0" u="none" strike="noStrike" kern="1200" cap="none" spc="0" normalizeH="0" baseline="0" noProof="0">
              <a:ln>
                <a:noFill/>
              </a:ln>
              <a:solidFill>
                <a:srgbClr val="B9C6CF"/>
              </a:solidFill>
              <a:effectLst/>
              <a:uLnTx/>
              <a:uFillTx/>
              <a:latin typeface="Arial" panose="020B0604020202020204"/>
              <a:ea typeface="+mn-ea"/>
              <a:cs typeface="+mn-cs"/>
            </a:endParaRPr>
          </a:p>
        </p:txBody>
      </p:sp>
      <p:graphicFrame>
        <p:nvGraphicFramePr>
          <p:cNvPr id="11" name="Table 4">
            <a:extLst>
              <a:ext uri="{FF2B5EF4-FFF2-40B4-BE49-F238E27FC236}">
                <a16:creationId xmlns:a16="http://schemas.microsoft.com/office/drawing/2014/main" id="{8A2DFF3B-C86A-E03F-B6BA-6609E1E59B03}"/>
              </a:ext>
            </a:extLst>
          </p:cNvPr>
          <p:cNvGraphicFramePr>
            <a:graphicFrameLocks noGrp="1"/>
          </p:cNvGraphicFramePr>
          <p:nvPr/>
        </p:nvGraphicFramePr>
        <p:xfrm>
          <a:off x="6291816" y="3373228"/>
          <a:ext cx="952500" cy="2403795"/>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1522329463"/>
                    </a:ext>
                  </a:extLst>
                </a:gridCol>
              </a:tblGrid>
              <a:tr h="480759">
                <a:tc>
                  <a:txBody>
                    <a:bodyPr/>
                    <a:lstStyle/>
                    <a:p>
                      <a:pPr algn="r"/>
                      <a:r>
                        <a:rPr lang="en-GB" sz="1800" b="1">
                          <a:solidFill>
                            <a:schemeClr val="tx1">
                              <a:lumMod val="50000"/>
                              <a:lumOff val="50000"/>
                            </a:schemeClr>
                          </a:solidFill>
                          <a:latin typeface="Arial" panose="020B0604020202020204" pitchFamily="34" charset="0"/>
                          <a:cs typeface="Arial" panose="020B0604020202020204" pitchFamily="34" charset="0"/>
                        </a:rPr>
                        <a:t>2019</a:t>
                      </a:r>
                      <a:endParaRPr lang="LID4096" sz="1800" b="1">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257014"/>
                  </a:ext>
                </a:extLst>
              </a:tr>
              <a:tr h="480759">
                <a:tc>
                  <a:txBody>
                    <a:bodyPr/>
                    <a:lstStyle/>
                    <a:p>
                      <a:pPr algn="r"/>
                      <a:endParaRPr lang="LID4096" sz="1200" b="1">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142219"/>
                  </a:ext>
                </a:extLst>
              </a:tr>
              <a:tr h="4807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0" kern="1200">
                          <a:solidFill>
                            <a:schemeClr val="tx1">
                              <a:lumMod val="50000"/>
                              <a:lumOff val="50000"/>
                            </a:schemeClr>
                          </a:solidFill>
                          <a:latin typeface="Arial" panose="020B0604020202020204" pitchFamily="34" charset="0"/>
                          <a:ea typeface="+mn-ea"/>
                          <a:cs typeface="Arial" panose="020B0604020202020204" pitchFamily="34" charset="0"/>
                        </a:rPr>
                        <a:t>1 – 4 FTE</a:t>
                      </a:r>
                      <a:endParaRPr lang="en-GB" sz="1200" b="0" kern="1200">
                        <a:solidFill>
                          <a:schemeClr val="tx1">
                            <a:lumMod val="50000"/>
                            <a:lumOff val="50000"/>
                          </a:schemeClr>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6967929"/>
                  </a:ext>
                </a:extLst>
              </a:tr>
              <a:tr h="4807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lumMod val="50000"/>
                              <a:lumOff val="50000"/>
                            </a:schemeClr>
                          </a:solidFill>
                          <a:latin typeface="Arial" panose="020B0604020202020204" pitchFamily="34" charset="0"/>
                          <a:ea typeface="+mn-ea"/>
                          <a:cs typeface="Arial" panose="020B0604020202020204" pitchFamily="34" charset="0"/>
                        </a:rPr>
                        <a:t>5 – 14 FTE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798864"/>
                  </a:ext>
                </a:extLst>
              </a:tr>
              <a:tr h="4807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lumMod val="50000"/>
                              <a:lumOff val="50000"/>
                            </a:schemeClr>
                          </a:solidFill>
                          <a:latin typeface="Arial" panose="020B0604020202020204" pitchFamily="34" charset="0"/>
                          <a:ea typeface="+mn-ea"/>
                          <a:cs typeface="Arial" panose="020B0604020202020204" pitchFamily="34" charset="0"/>
                        </a:rPr>
                        <a:t>15 + FTE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313690"/>
                  </a:ext>
                </a:extLst>
              </a:tr>
            </a:tbl>
          </a:graphicData>
        </a:graphic>
      </p:graphicFrame>
      <p:graphicFrame>
        <p:nvGraphicFramePr>
          <p:cNvPr id="2" name="Chart 20">
            <a:extLst>
              <a:ext uri="{FF2B5EF4-FFF2-40B4-BE49-F238E27FC236}">
                <a16:creationId xmlns:a16="http://schemas.microsoft.com/office/drawing/2014/main" id="{93B619B5-D750-5DA9-9501-64AB25EF69CC}"/>
              </a:ext>
            </a:extLst>
          </p:cNvPr>
          <p:cNvGraphicFramePr/>
          <p:nvPr>
            <p:extLst>
              <p:ext uri="{D42A27DB-BD31-4B8C-83A1-F6EECF244321}">
                <p14:modId xmlns:p14="http://schemas.microsoft.com/office/powerpoint/2010/main" val="1932449746"/>
              </p:ext>
            </p:extLst>
          </p:nvPr>
        </p:nvGraphicFramePr>
        <p:xfrm>
          <a:off x="7200174" y="3351400"/>
          <a:ext cx="4774019" cy="24398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7">
            <a:extLst>
              <a:ext uri="{FF2B5EF4-FFF2-40B4-BE49-F238E27FC236}">
                <a16:creationId xmlns:a16="http://schemas.microsoft.com/office/drawing/2014/main" id="{5413214A-2A9C-B16B-3E01-94DDE6E9D1BA}"/>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18473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elective Focus Photo of Magnifying Glass">
            <a:extLst>
              <a:ext uri="{FF2B5EF4-FFF2-40B4-BE49-F238E27FC236}">
                <a16:creationId xmlns:a16="http://schemas.microsoft.com/office/drawing/2014/main" id="{76595F72-F825-424E-9DFC-525CD8B00D47}"/>
              </a:ext>
            </a:extLst>
          </p:cNvPr>
          <p:cNvPicPr>
            <a:picLocks noGrp="1" noChangeAspect="1" noChangeArrowheads="1"/>
          </p:cNvPicPr>
          <p:nvPr>
            <p:ph type="pic" sz="quarter" idx="10"/>
          </p:nvPr>
        </p:nvPicPr>
        <p:blipFill>
          <a:blip r:embed="rId3">
            <a:alphaModFix amt="70000"/>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val="0"/>
              </a:ext>
            </a:extLst>
          </a:blip>
          <a:srcRect t="12304" b="12304"/>
          <a:stretch>
            <a:fill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a:xfrm>
            <a:off x="444500" y="552450"/>
            <a:ext cx="6794496" cy="488950"/>
          </a:xfrm>
        </p:spPr>
        <p:txBody>
          <a:bodyPr/>
          <a:lstStyle/>
          <a:p>
            <a:r>
              <a:rPr lang="en-GB"/>
              <a:t>Index</a:t>
            </a:r>
          </a:p>
        </p:txBody>
      </p:sp>
      <p:graphicFrame>
        <p:nvGraphicFramePr>
          <p:cNvPr id="2" name="Tabel 1">
            <a:extLst>
              <a:ext uri="{FF2B5EF4-FFF2-40B4-BE49-F238E27FC236}">
                <a16:creationId xmlns:a16="http://schemas.microsoft.com/office/drawing/2014/main" id="{829BC376-7C6F-71E6-D3E9-2E0EFE61F848}"/>
              </a:ext>
            </a:extLst>
          </p:cNvPr>
          <p:cNvGraphicFramePr>
            <a:graphicFrameLocks noGrp="1"/>
          </p:cNvGraphicFramePr>
          <p:nvPr>
            <p:extLst>
              <p:ext uri="{D42A27DB-BD31-4B8C-83A1-F6EECF244321}">
                <p14:modId xmlns:p14="http://schemas.microsoft.com/office/powerpoint/2010/main" val="3202385806"/>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608981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215964" y="103217"/>
            <a:ext cx="11018518"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1"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257960"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7" name="TextBox 26">
            <a:extLst>
              <a:ext uri="{FF2B5EF4-FFF2-40B4-BE49-F238E27FC236}">
                <a16:creationId xmlns:a16="http://schemas.microsoft.com/office/drawing/2014/main" id="{9E68A857-C08B-DE82-75CA-A6F11DD1C9F7}"/>
              </a:ext>
            </a:extLst>
          </p:cNvPr>
          <p:cNvSpPr txBox="1"/>
          <p:nvPr/>
        </p:nvSpPr>
        <p:spPr>
          <a:xfrm>
            <a:off x="2366069" y="2175520"/>
            <a:ext cx="718196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Significantly increasing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a:t>
            </a:r>
            <a:r>
              <a:rPr kumimoji="0" lang="hr-HR"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hr-HR" sz="1050" b="1" i="0" u="none" strike="noStrike" kern="1200" cap="none" spc="0" normalizeH="0" baseline="0" noProof="0">
                <a:ln>
                  <a:noFill/>
                </a:ln>
                <a:solidFill>
                  <a:srgbClr val="3B7D95"/>
                </a:solidFill>
                <a:effectLst/>
                <a:uLnTx/>
                <a:uFillTx/>
                <a:latin typeface="Arial" panose="020B0604020202020204"/>
                <a:ea typeface="+mn-ea"/>
                <a:cs typeface="+mn-cs"/>
              </a:rPr>
              <a:t>I</a:t>
            </a:r>
            <a:r>
              <a:rPr kumimoji="0" lang="en-US" sz="1050" b="1" i="0" u="none" strike="noStrike" kern="1200" cap="none" spc="0" normalizeH="0" baseline="0" noProof="0">
                <a:ln>
                  <a:noFill/>
                </a:ln>
                <a:solidFill>
                  <a:srgbClr val="3B7D95"/>
                </a:solidFill>
                <a:effectLst/>
                <a:uLnTx/>
                <a:uFillTx/>
                <a:latin typeface="Arial" panose="020B0604020202020204"/>
                <a:ea typeface="+mn-ea"/>
                <a:cs typeface="+mn-cs"/>
              </a:rPr>
              <a:t>ncreasing</a:t>
            </a:r>
            <a:r>
              <a:rPr kumimoji="0" lang="hr-HR" sz="1050" b="1" i="0" u="none" strike="noStrike" kern="1200" cap="none" spc="0" normalizeH="0" baseline="0" noProof="0">
                <a:ln>
                  <a:noFill/>
                </a:ln>
                <a:solidFill>
                  <a:srgbClr val="3B7D95"/>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Remain the same</a:t>
            </a:r>
            <a:r>
              <a:rPr kumimoji="0" lang="en-US" sz="1050" b="1" i="0" u="none" strike="noStrike" kern="1200" cap="none" spc="0" normalizeH="0" baseline="0" noProof="0">
                <a:ln>
                  <a:noFill/>
                </a:ln>
                <a:solidFill>
                  <a:srgbClr val="5497BE"/>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srgbClr val="EF7D00"/>
                </a:solidFill>
                <a:effectLst/>
                <a:uLnTx/>
                <a:uFillTx/>
                <a:latin typeface="Arial" panose="020B0604020202020204"/>
                <a:ea typeface="+mn-ea"/>
                <a:cs typeface="+mn-cs"/>
              </a:rPr>
              <a:t>Decreasing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a:t>
            </a:r>
            <a:r>
              <a:rPr kumimoji="0" lang="hr-HR"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lang="hr-HR" sz="1050" b="1">
                <a:solidFill>
                  <a:srgbClr val="C00000"/>
                </a:solidFill>
                <a:latin typeface="Arial" panose="020B0604020202020204"/>
              </a:rPr>
              <a:t>S</a:t>
            </a:r>
            <a:r>
              <a:rPr kumimoji="0" lang="en-US" sz="1050" b="1" i="0" u="none" strike="noStrike" kern="1200" cap="none" spc="0" normalizeH="0" baseline="0" noProof="0">
                <a:ln>
                  <a:noFill/>
                </a:ln>
                <a:solidFill>
                  <a:srgbClr val="C00000"/>
                </a:solidFill>
                <a:effectLst/>
                <a:uLnTx/>
                <a:uFillTx/>
                <a:latin typeface="Arial" panose="020B0604020202020204"/>
                <a:ea typeface="+mn-ea"/>
                <a:cs typeface="+mn-cs"/>
              </a:rPr>
              <a:t>ignificantly</a:t>
            </a:r>
            <a:r>
              <a:rPr lang="hr-HR" sz="1050" b="1">
                <a:solidFill>
                  <a:srgbClr val="C00000"/>
                </a:solidFill>
                <a:latin typeface="Arial" panose="020B0604020202020204"/>
              </a:rPr>
              <a:t> decreasing</a:t>
            </a:r>
            <a:r>
              <a:rPr kumimoji="0" lang="en-US" sz="1050" b="1" i="0" u="none" strike="noStrike" kern="1200" cap="none" spc="0" normalizeH="0" baseline="0" noProof="0">
                <a:ln>
                  <a:noFill/>
                </a:ln>
                <a:solidFill>
                  <a:srgbClr val="C00000"/>
                </a:solidFill>
                <a:effectLst/>
                <a:uLnTx/>
                <a:uFillTx/>
                <a:latin typeface="Arial" panose="020B0604020202020204"/>
                <a:ea typeface="+mn-ea"/>
                <a:cs typeface="+mn-cs"/>
              </a:rPr>
              <a:t> </a:t>
            </a:r>
            <a:r>
              <a:rPr kumimoji="0" lang="en-US" sz="1050" b="1"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50" b="1" i="0" u="none" strike="noStrike" kern="1200" cap="none" spc="0" normalizeH="0" baseline="0" noProof="0">
                <a:ln>
                  <a:noFill/>
                </a:ln>
                <a:solidFill>
                  <a:srgbClr val="B9C6CF"/>
                </a:solidFill>
                <a:effectLst/>
                <a:uLnTx/>
                <a:uFillTx/>
                <a:latin typeface="Arial" panose="020B0604020202020204"/>
                <a:ea typeface="+mn-ea"/>
                <a:cs typeface="+mn-cs"/>
              </a:rPr>
              <a:t>Don’t know</a:t>
            </a:r>
            <a:endParaRPr kumimoji="0" lang="en-GB" sz="1050" b="0"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9" name="Tekstvak 28">
            <a:extLst>
              <a:ext uri="{FF2B5EF4-FFF2-40B4-BE49-F238E27FC236}">
                <a16:creationId xmlns:a16="http://schemas.microsoft.com/office/drawing/2014/main" id="{ADEF4A25-7268-F64B-449E-4D643AEED572}"/>
              </a:ext>
            </a:extLst>
          </p:cNvPr>
          <p:cNvSpPr txBox="1"/>
          <p:nvPr/>
        </p:nvSpPr>
        <p:spPr>
          <a:xfrm>
            <a:off x="442466" y="1546046"/>
            <a:ext cx="9656901"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srgbClr val="7F7F7F"/>
                </a:solidFill>
                <a:effectLst/>
                <a:uLnTx/>
                <a:uFillTx/>
                <a:latin typeface="Arial" panose="020B0604020202020204"/>
                <a:ea typeface="+mn-ea"/>
                <a:cs typeface="+mn-cs"/>
              </a:rPr>
              <a:t>Request and demand from clients for </a:t>
            </a: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home automation and smart products </a:t>
            </a:r>
            <a:endParaRPr kumimoji="0" lang="en-GB" sz="1400" b="1" i="0" u="none" strike="noStrike" kern="1200" cap="none" spc="0" normalizeH="0" baseline="0" noProof="0">
              <a:ln>
                <a:noFill/>
              </a:ln>
              <a:solidFill>
                <a:srgbClr val="7F7F7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From your experience in the last years what is happening with the request and the demand from clients for home automation and smart products related to the following types of installations?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8" name="Tekstvak 6">
            <a:extLst>
              <a:ext uri="{FF2B5EF4-FFF2-40B4-BE49-F238E27FC236}">
                <a16:creationId xmlns:a16="http://schemas.microsoft.com/office/drawing/2014/main" id="{909D459B-F505-FC21-F639-50E56FCE46AD}"/>
              </a:ext>
            </a:extLst>
          </p:cNvPr>
          <p:cNvSpPr txBox="1"/>
          <p:nvPr/>
        </p:nvSpPr>
        <p:spPr>
          <a:xfrm>
            <a:off x="382449"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a:t>
            </a:r>
            <a:r>
              <a:rPr lang="en-GB" sz="1000">
                <a:solidFill>
                  <a:prstClr val="white">
                    <a:lumMod val="65000"/>
                  </a:prstClr>
                </a:solidFill>
                <a:latin typeface="Arial" panose="020B0604020202020204"/>
              </a:rPr>
              <a:t>126</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2019 n=15</a:t>
            </a:r>
            <a:r>
              <a:rPr lang="en-US" sz="1000">
                <a:solidFill>
                  <a:prstClr val="white">
                    <a:lumMod val="65000"/>
                  </a:prstClr>
                </a:solidFill>
                <a:latin typeface="Arial" panose="020B0604020202020204"/>
              </a:rPr>
              <a:t>0</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3" name="Chart 15">
            <a:extLst>
              <a:ext uri="{FF2B5EF4-FFF2-40B4-BE49-F238E27FC236}">
                <a16:creationId xmlns:a16="http://schemas.microsoft.com/office/drawing/2014/main" id="{8CA1EDCD-2EC6-486F-1D5C-9226D2BE5982}"/>
              </a:ext>
            </a:extLst>
          </p:cNvPr>
          <p:cNvGraphicFramePr/>
          <p:nvPr>
            <p:extLst>
              <p:ext uri="{D42A27DB-BD31-4B8C-83A1-F6EECF244321}">
                <p14:modId xmlns:p14="http://schemas.microsoft.com/office/powerpoint/2010/main" val="2489290713"/>
              </p:ext>
            </p:extLst>
          </p:nvPr>
        </p:nvGraphicFramePr>
        <p:xfrm>
          <a:off x="1105785" y="3256368"/>
          <a:ext cx="3136606" cy="1251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 7">
            <a:extLst>
              <a:ext uri="{FF2B5EF4-FFF2-40B4-BE49-F238E27FC236}">
                <a16:creationId xmlns:a16="http://schemas.microsoft.com/office/drawing/2014/main" id="{2EB165CD-DD78-4F28-DA85-92168E5FA577}"/>
              </a:ext>
            </a:extLst>
          </p:cNvPr>
          <p:cNvGraphicFramePr>
            <a:graphicFrameLocks noGrp="1"/>
          </p:cNvGraphicFramePr>
          <p:nvPr>
            <p:extLst>
              <p:ext uri="{D42A27DB-BD31-4B8C-83A1-F6EECF244321}">
                <p14:modId xmlns:p14="http://schemas.microsoft.com/office/powerpoint/2010/main" val="3579548912"/>
              </p:ext>
            </p:extLst>
          </p:nvPr>
        </p:nvGraphicFramePr>
        <p:xfrm>
          <a:off x="150184" y="3262881"/>
          <a:ext cx="952500" cy="1197788"/>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947969377"/>
                    </a:ext>
                  </a:extLst>
                </a:gridCol>
              </a:tblGrid>
              <a:tr h="598894">
                <a:tc>
                  <a:txBody>
                    <a:bodyPr/>
                    <a:lstStyle/>
                    <a:p>
                      <a:pPr algn="r"/>
                      <a:r>
                        <a:rPr lang="hr-HR" sz="1800" b="1">
                          <a:solidFill>
                            <a:schemeClr val="tx1">
                              <a:lumMod val="50000"/>
                              <a:lumOff val="50000"/>
                            </a:schemeClr>
                          </a:solidFill>
                          <a:latin typeface="Arial" panose="020B0604020202020204" pitchFamily="34" charset="0"/>
                          <a:cs typeface="Arial" panose="020B0604020202020204" pitchFamily="34" charset="0"/>
                        </a:rPr>
                        <a:t>2022</a:t>
                      </a:r>
                      <a:endParaRPr lang="LID4096" sz="1800" b="1">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5934396"/>
                  </a:ext>
                </a:extLst>
              </a:tr>
              <a:tr h="598894">
                <a:tc>
                  <a:txBody>
                    <a:bodyPr/>
                    <a:lstStyle/>
                    <a:p>
                      <a:pPr marL="0" algn="r" defTabSz="914400" rtl="0" eaLnBrk="1" latinLnBrk="0" hangingPunct="1"/>
                      <a:r>
                        <a:rPr lang="en-GB" sz="1800" b="1" kern="1200">
                          <a:solidFill>
                            <a:schemeClr val="tx1">
                              <a:lumMod val="50000"/>
                              <a:lumOff val="50000"/>
                            </a:schemeClr>
                          </a:solidFill>
                          <a:latin typeface="Arial" panose="020B0604020202020204" pitchFamily="34" charset="0"/>
                          <a:ea typeface="+mn-ea"/>
                          <a:cs typeface="Arial" panose="020B0604020202020204" pitchFamily="34" charset="0"/>
                        </a:rPr>
                        <a:t>2019</a:t>
                      </a:r>
                      <a:endParaRPr lang="LID4096" sz="1800" b="1" kern="1200">
                        <a:solidFill>
                          <a:schemeClr val="tx1">
                            <a:lumMod val="50000"/>
                            <a:lumOff val="50000"/>
                          </a:schemeClr>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3236079"/>
                  </a:ext>
                </a:extLst>
              </a:tr>
            </a:tbl>
          </a:graphicData>
        </a:graphic>
      </p:graphicFrame>
      <p:sp>
        <p:nvSpPr>
          <p:cNvPr id="11" name="Tekstvak 10">
            <a:extLst>
              <a:ext uri="{FF2B5EF4-FFF2-40B4-BE49-F238E27FC236}">
                <a16:creationId xmlns:a16="http://schemas.microsoft.com/office/drawing/2014/main" id="{F0C6BD60-C98D-BEB3-9370-2C8705D3C60D}"/>
              </a:ext>
            </a:extLst>
          </p:cNvPr>
          <p:cNvSpPr txBox="1"/>
          <p:nvPr/>
        </p:nvSpPr>
        <p:spPr>
          <a:xfrm>
            <a:off x="2052083" y="2920042"/>
            <a:ext cx="1044649" cy="369332"/>
          </a:xfrm>
          <a:prstGeom prst="rect">
            <a:avLst/>
          </a:prstGeom>
          <a:noFill/>
        </p:spPr>
        <p:txBody>
          <a:bodyPr wrap="square">
            <a:spAutoFit/>
          </a:bodyPr>
          <a:lstStyle/>
          <a:p>
            <a:pPr algn="ctr" fontAlgn="b">
              <a:defRPr/>
            </a:pPr>
            <a:r>
              <a:rPr lang="en-US" sz="1800" b="0" i="0" u="none" strike="noStrike">
                <a:solidFill>
                  <a:srgbClr val="4A4A49"/>
                </a:solidFill>
                <a:effectLst/>
                <a:latin typeface="Arial" panose="020B0604020202020204" pitchFamily="34" charset="0"/>
                <a:cs typeface="Arial" panose="020B0604020202020204" pitchFamily="34" charset="0"/>
              </a:rPr>
              <a:t>HVAC</a:t>
            </a:r>
          </a:p>
        </p:txBody>
      </p:sp>
      <p:sp>
        <p:nvSpPr>
          <p:cNvPr id="14" name="Tekstvak 13">
            <a:extLst>
              <a:ext uri="{FF2B5EF4-FFF2-40B4-BE49-F238E27FC236}">
                <a16:creationId xmlns:a16="http://schemas.microsoft.com/office/drawing/2014/main" id="{D5D7F937-ADC6-6A78-D3E4-86703B04F12B}"/>
              </a:ext>
            </a:extLst>
          </p:cNvPr>
          <p:cNvSpPr txBox="1"/>
          <p:nvPr/>
        </p:nvSpPr>
        <p:spPr>
          <a:xfrm>
            <a:off x="5394251" y="2912954"/>
            <a:ext cx="2397642" cy="369332"/>
          </a:xfrm>
          <a:prstGeom prst="rect">
            <a:avLst/>
          </a:prstGeom>
          <a:noFill/>
        </p:spPr>
        <p:txBody>
          <a:bodyPr wrap="square">
            <a:spAutoFit/>
          </a:bodyPr>
          <a:lstStyle/>
          <a:p>
            <a:pPr fontAlgn="b">
              <a:defRPr/>
            </a:pPr>
            <a:r>
              <a:rPr lang="en-US" sz="1800" b="0" i="0" u="none" strike="noStrike">
                <a:solidFill>
                  <a:srgbClr val="4A4A49"/>
                </a:solidFill>
                <a:effectLst/>
                <a:latin typeface="Arial" panose="020B0604020202020204" pitchFamily="34" charset="0"/>
                <a:cs typeface="Arial" panose="020B0604020202020204" pitchFamily="34" charset="0"/>
              </a:rPr>
              <a:t>Sanitary installation</a:t>
            </a:r>
          </a:p>
        </p:txBody>
      </p:sp>
      <p:sp>
        <p:nvSpPr>
          <p:cNvPr id="15" name="Tekstvak 14">
            <a:extLst>
              <a:ext uri="{FF2B5EF4-FFF2-40B4-BE49-F238E27FC236}">
                <a16:creationId xmlns:a16="http://schemas.microsoft.com/office/drawing/2014/main" id="{D4016B03-31FF-CAF4-F071-085FAAD8E455}"/>
              </a:ext>
            </a:extLst>
          </p:cNvPr>
          <p:cNvSpPr txBox="1"/>
          <p:nvPr/>
        </p:nvSpPr>
        <p:spPr>
          <a:xfrm>
            <a:off x="8874641" y="2873968"/>
            <a:ext cx="2512828" cy="369332"/>
          </a:xfrm>
          <a:prstGeom prst="rect">
            <a:avLst/>
          </a:prstGeom>
          <a:noFill/>
        </p:spPr>
        <p:txBody>
          <a:bodyPr wrap="square">
            <a:spAutoFit/>
          </a:bodyPr>
          <a:lstStyle/>
          <a:p>
            <a:pPr algn="r" fontAlgn="b">
              <a:defRPr/>
            </a:pPr>
            <a:r>
              <a:rPr lang="en-US" sz="1800" b="0" i="0" u="none" strike="noStrike">
                <a:solidFill>
                  <a:srgbClr val="4A4A49"/>
                </a:solidFill>
                <a:effectLst/>
                <a:latin typeface="Arial" panose="020B0604020202020204" pitchFamily="34" charset="0"/>
                <a:cs typeface="Arial" panose="020B0604020202020204" pitchFamily="34" charset="0"/>
              </a:rPr>
              <a:t>Electrical installation</a:t>
            </a:r>
          </a:p>
        </p:txBody>
      </p:sp>
      <p:graphicFrame>
        <p:nvGraphicFramePr>
          <p:cNvPr id="2" name="Chart 15">
            <a:extLst>
              <a:ext uri="{FF2B5EF4-FFF2-40B4-BE49-F238E27FC236}">
                <a16:creationId xmlns:a16="http://schemas.microsoft.com/office/drawing/2014/main" id="{F245AC07-50DF-DE3E-C729-89E49C06B05E}"/>
              </a:ext>
            </a:extLst>
          </p:cNvPr>
          <p:cNvGraphicFramePr/>
          <p:nvPr>
            <p:extLst>
              <p:ext uri="{D42A27DB-BD31-4B8C-83A1-F6EECF244321}">
                <p14:modId xmlns:p14="http://schemas.microsoft.com/office/powerpoint/2010/main" val="490011121"/>
              </p:ext>
            </p:extLst>
          </p:nvPr>
        </p:nvGraphicFramePr>
        <p:xfrm>
          <a:off x="4859224" y="3229659"/>
          <a:ext cx="3136606" cy="1251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15">
            <a:extLst>
              <a:ext uri="{FF2B5EF4-FFF2-40B4-BE49-F238E27FC236}">
                <a16:creationId xmlns:a16="http://schemas.microsoft.com/office/drawing/2014/main" id="{A8B08BA6-383D-2C57-BB87-1AC377746132}"/>
              </a:ext>
            </a:extLst>
          </p:cNvPr>
          <p:cNvGraphicFramePr/>
          <p:nvPr>
            <p:extLst>
              <p:ext uri="{D42A27DB-BD31-4B8C-83A1-F6EECF244321}">
                <p14:modId xmlns:p14="http://schemas.microsoft.com/office/powerpoint/2010/main" val="3021657721"/>
              </p:ext>
            </p:extLst>
          </p:nvPr>
        </p:nvGraphicFramePr>
        <p:xfrm>
          <a:off x="8565529" y="3221803"/>
          <a:ext cx="3136606" cy="1251837"/>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vak 27">
            <a:extLst>
              <a:ext uri="{FF2B5EF4-FFF2-40B4-BE49-F238E27FC236}">
                <a16:creationId xmlns:a16="http://schemas.microsoft.com/office/drawing/2014/main" id="{B254007B-20B2-78E6-85E1-119054AD75F0}"/>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41194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7" name="Tekstvak 28">
            <a:extLst>
              <a:ext uri="{FF2B5EF4-FFF2-40B4-BE49-F238E27FC236}">
                <a16:creationId xmlns:a16="http://schemas.microsoft.com/office/drawing/2014/main" id="{126827CB-C880-3079-8E3C-CC9B58679BEA}"/>
              </a:ext>
            </a:extLst>
          </p:cNvPr>
          <p:cNvSpPr txBox="1"/>
          <p:nvPr/>
        </p:nvSpPr>
        <p:spPr>
          <a:xfrm>
            <a:off x="718691" y="1615242"/>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Increasing demand in smart building solutions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In the last couple of years, for which specific smart building solutions have you noticed an increasing demand?</a:t>
            </a:r>
          </a:p>
        </p:txBody>
      </p:sp>
      <p:graphicFrame>
        <p:nvGraphicFramePr>
          <p:cNvPr id="14" name="Increasing demand table">
            <a:extLst>
              <a:ext uri="{FF2B5EF4-FFF2-40B4-BE49-F238E27FC236}">
                <a16:creationId xmlns:a16="http://schemas.microsoft.com/office/drawing/2014/main" id="{2834B7F3-17CB-82F9-B37F-38538AB3C83A}"/>
              </a:ext>
            </a:extLst>
          </p:cNvPr>
          <p:cNvGraphicFramePr>
            <a:graphicFrameLocks noGrp="1"/>
          </p:cNvGraphicFramePr>
          <p:nvPr>
            <p:extLst>
              <p:ext uri="{D42A27DB-BD31-4B8C-83A1-F6EECF244321}">
                <p14:modId xmlns:p14="http://schemas.microsoft.com/office/powerpoint/2010/main" val="2448529020"/>
              </p:ext>
            </p:extLst>
          </p:nvPr>
        </p:nvGraphicFramePr>
        <p:xfrm>
          <a:off x="778489" y="2463917"/>
          <a:ext cx="2404918" cy="3755040"/>
        </p:xfrm>
        <a:graphic>
          <a:graphicData uri="http://schemas.openxmlformats.org/drawingml/2006/table">
            <a:tbl>
              <a:tblPr firstRow="1" bandRow="1">
                <a:tableStyleId>{5C22544A-7EE6-4342-B048-85BDC9FD1C3A}</a:tableStyleId>
              </a:tblPr>
              <a:tblGrid>
                <a:gridCol w="2404918">
                  <a:extLst>
                    <a:ext uri="{9D8B030D-6E8A-4147-A177-3AD203B41FA5}">
                      <a16:colId xmlns:a16="http://schemas.microsoft.com/office/drawing/2014/main" val="2453005436"/>
                    </a:ext>
                  </a:extLst>
                </a:gridCol>
              </a:tblGrid>
              <a:tr h="375504">
                <a:tc>
                  <a:txBody>
                    <a:bodyPr/>
                    <a:lstStyle/>
                    <a:p>
                      <a:pPr algn="r" fontAlgn="ctr"/>
                      <a:r>
                        <a:rPr lang="en-GB" sz="1200" b="0" i="0" u="none" strike="noStrike" dirty="0">
                          <a:solidFill>
                            <a:srgbClr val="4A4A49"/>
                          </a:solidFill>
                          <a:effectLst/>
                          <a:latin typeface="Arial" panose="020B0604020202020204" pitchFamily="34" charset="0"/>
                        </a:rPr>
                        <a:t>Central heating/smart thermostats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375504">
                <a:tc>
                  <a:txBody>
                    <a:bodyPr/>
                    <a:lstStyle/>
                    <a:p>
                      <a:pPr algn="r" fontAlgn="ctr"/>
                      <a:r>
                        <a:rPr lang="hr-HR" sz="1200" b="0" i="0" u="none" strike="noStrike">
                          <a:solidFill>
                            <a:srgbClr val="4A4A49"/>
                          </a:solidFill>
                          <a:effectLst/>
                          <a:latin typeface="Arial" panose="020B0604020202020204" pitchFamily="34" charset="0"/>
                        </a:rPr>
                        <a:t>Lighting</a:t>
                      </a:r>
                      <a:endParaRPr lang="hr-HR" sz="1200" b="0" i="0" u="none" strike="noStrike" dirty="0">
                        <a:solidFill>
                          <a:srgbClr val="4A4A49"/>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375504">
                <a:tc>
                  <a:txBody>
                    <a:bodyPr/>
                    <a:lstStyle/>
                    <a:p>
                      <a:pPr algn="r" fontAlgn="ctr"/>
                      <a:r>
                        <a:rPr lang="hr-HR" sz="1200" b="0" i="0" u="none" strike="noStrike">
                          <a:solidFill>
                            <a:srgbClr val="4A4A49"/>
                          </a:solidFill>
                          <a:effectLst/>
                          <a:latin typeface="Arial" panose="020B0604020202020204" pitchFamily="34" charset="0"/>
                        </a:rPr>
                        <a:t>Zoned heating/cooling</a:t>
                      </a:r>
                      <a:endParaRPr lang="hr-HR" sz="1200" b="0" i="0" u="none" strike="noStrike" dirty="0">
                        <a:solidFill>
                          <a:srgbClr val="4A4A49"/>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375504">
                <a:tc>
                  <a:txBody>
                    <a:bodyPr/>
                    <a:lstStyle/>
                    <a:p>
                      <a:pPr algn="r" fontAlgn="ctr"/>
                      <a:r>
                        <a:rPr lang="hr-HR" sz="1200" b="0" i="0" u="none" strike="noStrike">
                          <a:solidFill>
                            <a:srgbClr val="4A4A49"/>
                          </a:solidFill>
                          <a:effectLst/>
                          <a:latin typeface="Arial" panose="020B0604020202020204" pitchFamily="34" charset="0"/>
                        </a:rPr>
                        <a:t>Video surveillance /</a:t>
                      </a:r>
                      <a:r>
                        <a:rPr lang="en-GB" sz="1200" b="0" i="0" u="none" strike="noStrike">
                          <a:solidFill>
                            <a:srgbClr val="4A4A49"/>
                          </a:solidFill>
                          <a:effectLst/>
                          <a:latin typeface="Arial" panose="020B0604020202020204" pitchFamily="34" charset="0"/>
                        </a:rPr>
                        <a:t> </a:t>
                      </a:r>
                      <a:r>
                        <a:rPr lang="hr-HR" sz="1200" b="0" i="0" u="none" strike="noStrike">
                          <a:solidFill>
                            <a:srgbClr val="4A4A49"/>
                          </a:solidFill>
                          <a:effectLst/>
                          <a:latin typeface="Arial" panose="020B0604020202020204" pitchFamily="34" charset="0"/>
                        </a:rPr>
                        <a:t>cameras</a:t>
                      </a:r>
                      <a:endParaRPr lang="hr-HR" sz="1200" b="0" i="0" u="none" strike="noStrike" dirty="0">
                        <a:solidFill>
                          <a:srgbClr val="4A4A49"/>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375504">
                <a:tc>
                  <a:txBody>
                    <a:bodyPr/>
                    <a:lstStyle/>
                    <a:p>
                      <a:pPr algn="r" fontAlgn="ctr"/>
                      <a:r>
                        <a:rPr lang="hr-HR" sz="1200" b="0" i="0" u="none" strike="noStrike">
                          <a:solidFill>
                            <a:srgbClr val="4A4A49"/>
                          </a:solidFill>
                          <a:effectLst/>
                          <a:latin typeface="Arial" panose="020B0604020202020204" pitchFamily="34" charset="0"/>
                        </a:rPr>
                        <a:t>Water treatment</a:t>
                      </a:r>
                      <a:endParaRPr lang="hr-HR" sz="1200" b="0" i="0" u="none" strike="noStrike" dirty="0">
                        <a:solidFill>
                          <a:srgbClr val="4A4A49"/>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375504">
                <a:tc>
                  <a:txBody>
                    <a:bodyPr/>
                    <a:lstStyle/>
                    <a:p>
                      <a:pPr algn="r" fontAlgn="ctr"/>
                      <a:r>
                        <a:rPr lang="en-GB" sz="1200" b="0" i="0" u="none" strike="noStrike">
                          <a:solidFill>
                            <a:srgbClr val="4A4A49"/>
                          </a:solidFill>
                          <a:effectLst/>
                          <a:latin typeface="Arial" panose="020B0604020202020204" pitchFamily="34" charset="0"/>
                        </a:rPr>
                        <a:t>Smart water (Leak detection,</a:t>
                      </a:r>
                    </a:p>
                    <a:p>
                      <a:pPr algn="r" fontAlgn="ctr"/>
                      <a:r>
                        <a:rPr lang="en-GB" sz="1200" b="0" i="0" u="none" strike="noStrike">
                          <a:solidFill>
                            <a:srgbClr val="4A4A49"/>
                          </a:solidFill>
                          <a:effectLst/>
                          <a:latin typeface="Arial" panose="020B0604020202020204" pitchFamily="34" charset="0"/>
                        </a:rPr>
                        <a:t>water treatment etc.)</a:t>
                      </a:r>
                      <a:endParaRPr lang="en-GB" sz="1200" b="0" i="0" u="none" strike="noStrike" dirty="0">
                        <a:solidFill>
                          <a:srgbClr val="4A4A49"/>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375504">
                <a:tc>
                  <a:txBody>
                    <a:bodyPr/>
                    <a:lstStyle/>
                    <a:p>
                      <a:pPr algn="r" fontAlgn="ctr"/>
                      <a:r>
                        <a:rPr lang="en-GB" sz="1200" b="0" i="0" u="none" strike="noStrike" dirty="0">
                          <a:solidFill>
                            <a:srgbClr val="4A4A49"/>
                          </a:solidFill>
                          <a:effectLst/>
                          <a:latin typeface="Arial" panose="020B0604020202020204" pitchFamily="34" charset="0"/>
                        </a:rPr>
                        <a:t>Security access control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6"/>
                  </a:ext>
                </a:extLst>
              </a:tr>
              <a:tr h="37550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200" b="0" i="0" u="none" strike="noStrike">
                          <a:solidFill>
                            <a:srgbClr val="4A4A49"/>
                          </a:solidFill>
                          <a:effectLst/>
                          <a:latin typeface="Arial" panose="020B0604020202020204" pitchFamily="34" charset="0"/>
                          <a:cs typeface="Arial" panose="020B0604020202020204" pitchFamily="34" charset="0"/>
                        </a:rPr>
                        <a:t>No increase noticed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7"/>
                  </a:ext>
                </a:extLst>
              </a:tr>
              <a:tr h="37550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hr-HR" sz="1200" b="0" i="0" u="none" strike="noStrike">
                          <a:solidFill>
                            <a:srgbClr val="4A4A49"/>
                          </a:solidFill>
                          <a:effectLst/>
                          <a:latin typeface="Arial" panose="020B0604020202020204" pitchFamily="34" charset="0"/>
                          <a:cs typeface="Arial" panose="020B0604020202020204" pitchFamily="34" charset="0"/>
                        </a:rPr>
                        <a:t>Other</a:t>
                      </a:r>
                      <a:endParaRPr lang="nl-NL" sz="1200" b="0" i="0" u="none" strike="noStrike">
                        <a:solidFill>
                          <a:srgbClr val="4A4A49"/>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316093"/>
                  </a:ext>
                </a:extLst>
              </a:tr>
              <a:tr h="37550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hr-HR" sz="1200" b="0" i="0" u="none" strike="noStrike" dirty="0">
                          <a:solidFill>
                            <a:srgbClr val="4A4A49"/>
                          </a:solidFill>
                          <a:effectLst/>
                          <a:latin typeface="Arial" panose="020B0604020202020204" pitchFamily="34" charset="0"/>
                          <a:cs typeface="Arial" panose="020B0604020202020204" pitchFamily="34" charset="0"/>
                        </a:rPr>
                        <a:t>Don’t know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322722"/>
                  </a:ext>
                </a:extLst>
              </a:tr>
            </a:tbl>
          </a:graphicData>
        </a:graphic>
      </p:graphicFrame>
      <p:graphicFrame>
        <p:nvGraphicFramePr>
          <p:cNvPr id="18" name="Increasing demand chart">
            <a:extLst>
              <a:ext uri="{FF2B5EF4-FFF2-40B4-BE49-F238E27FC236}">
                <a16:creationId xmlns:a16="http://schemas.microsoft.com/office/drawing/2014/main" id="{A81EE950-0F32-B074-521A-65FA1BF8F28C}"/>
              </a:ext>
            </a:extLst>
          </p:cNvPr>
          <p:cNvGraphicFramePr/>
          <p:nvPr>
            <p:custDataLst>
              <p:tags r:id="rId1"/>
            </p:custDataLst>
            <p:extLst>
              <p:ext uri="{D42A27DB-BD31-4B8C-83A1-F6EECF244321}">
                <p14:modId xmlns:p14="http://schemas.microsoft.com/office/powerpoint/2010/main" val="3473889800"/>
              </p:ext>
            </p:extLst>
          </p:nvPr>
        </p:nvGraphicFramePr>
        <p:xfrm>
          <a:off x="3238500" y="2476500"/>
          <a:ext cx="3091544" cy="374245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kstvak 6">
            <a:extLst>
              <a:ext uri="{FF2B5EF4-FFF2-40B4-BE49-F238E27FC236}">
                <a16:creationId xmlns:a16="http://schemas.microsoft.com/office/drawing/2014/main" id="{B8C3614F-7F94-95E2-E5A1-2E5E2EC88D42}"/>
              </a:ext>
            </a:extLst>
          </p:cNvPr>
          <p:cNvSpPr txBox="1"/>
          <p:nvPr/>
        </p:nvSpPr>
        <p:spPr>
          <a:xfrm>
            <a:off x="382449"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a:t>
            </a:r>
            <a:r>
              <a:rPr lang="en-GB" sz="1000">
                <a:solidFill>
                  <a:prstClr val="white">
                    <a:lumMod val="65000"/>
                  </a:prstClr>
                </a:solidFill>
                <a:latin typeface="Arial" panose="020B0604020202020204"/>
              </a:rPr>
              <a:t>126</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 name="Tekstvak 27">
            <a:extLst>
              <a:ext uri="{FF2B5EF4-FFF2-40B4-BE49-F238E27FC236}">
                <a16:creationId xmlns:a16="http://schemas.microsoft.com/office/drawing/2014/main" id="{3CB34959-7D00-060A-0865-252DBEB1EC6F}"/>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98908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Installed smart solution table">
            <a:extLst>
              <a:ext uri="{FF2B5EF4-FFF2-40B4-BE49-F238E27FC236}">
                <a16:creationId xmlns:a16="http://schemas.microsoft.com/office/drawing/2014/main" id="{D999B738-E923-94B9-ADCF-D31CED3280FE}"/>
              </a:ext>
            </a:extLst>
          </p:cNvPr>
          <p:cNvGraphicFramePr>
            <a:graphicFrameLocks noGrp="1"/>
          </p:cNvGraphicFramePr>
          <p:nvPr>
            <p:extLst>
              <p:ext uri="{D42A27DB-BD31-4B8C-83A1-F6EECF244321}">
                <p14:modId xmlns:p14="http://schemas.microsoft.com/office/powerpoint/2010/main" val="239140226"/>
              </p:ext>
            </p:extLst>
          </p:nvPr>
        </p:nvGraphicFramePr>
        <p:xfrm>
          <a:off x="6337005" y="2352048"/>
          <a:ext cx="2838894" cy="4027485"/>
        </p:xfrm>
        <a:graphic>
          <a:graphicData uri="http://schemas.openxmlformats.org/drawingml/2006/table">
            <a:tbl>
              <a:tblPr firstRow="1" bandRow="1">
                <a:tableStyleId>{5C22544A-7EE6-4342-B048-85BDC9FD1C3A}</a:tableStyleId>
              </a:tblPr>
              <a:tblGrid>
                <a:gridCol w="2838894">
                  <a:extLst>
                    <a:ext uri="{9D8B030D-6E8A-4147-A177-3AD203B41FA5}">
                      <a16:colId xmlns:a16="http://schemas.microsoft.com/office/drawing/2014/main" val="2453005436"/>
                    </a:ext>
                  </a:extLst>
                </a:gridCol>
              </a:tblGrid>
              <a:tr h="428664">
                <a:tc>
                  <a:txBody>
                    <a:bodyPr/>
                    <a:lstStyle/>
                    <a:p>
                      <a:pPr algn="r" rtl="0" fontAlgn="ctr"/>
                      <a:r>
                        <a:rPr lang="en-GB" sz="1200" b="0" i="0" u="none" strike="noStrike" dirty="0">
                          <a:solidFill>
                            <a:srgbClr val="4A4A49"/>
                          </a:solidFill>
                          <a:effectLst/>
                          <a:latin typeface="Arial" panose="020B0604020202020204" pitchFamily="34" charset="0"/>
                        </a:rPr>
                        <a:t>Central heating/ cooling control/ smart thermostats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325061">
                <a:tc>
                  <a:txBody>
                    <a:bodyPr/>
                    <a:lstStyle/>
                    <a:p>
                      <a:pPr algn="r" rtl="0" fontAlgn="ctr"/>
                      <a:r>
                        <a:rPr lang="en-GB" sz="1200" b="0" i="0" u="none" strike="noStrike">
                          <a:solidFill>
                            <a:srgbClr val="4A4A49"/>
                          </a:solidFill>
                          <a:effectLst/>
                          <a:latin typeface="Arial" panose="020B0604020202020204" pitchFamily="34" charset="0"/>
                        </a:rPr>
                        <a:t>CO2, smoke, humidity sensors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334911">
                <a:tc>
                  <a:txBody>
                    <a:bodyPr/>
                    <a:lstStyle/>
                    <a:p>
                      <a:pPr algn="r" rtl="0" fontAlgn="ctr"/>
                      <a:r>
                        <a:rPr lang="en-GB" sz="1200" b="0" i="0" u="none" strike="noStrike">
                          <a:solidFill>
                            <a:srgbClr val="4A4A49"/>
                          </a:solidFill>
                          <a:effectLst/>
                          <a:latin typeface="Arial" panose="020B0604020202020204" pitchFamily="34" charset="0"/>
                        </a:rPr>
                        <a:t>Lighting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319643">
                <a:tc>
                  <a:txBody>
                    <a:bodyPr/>
                    <a:lstStyle/>
                    <a:p>
                      <a:pPr algn="r" rtl="0" fontAlgn="ctr"/>
                      <a:r>
                        <a:rPr lang="en-GB" sz="1200" b="0" i="0" u="none" strike="noStrike">
                          <a:solidFill>
                            <a:srgbClr val="4A4A49"/>
                          </a:solidFill>
                          <a:effectLst/>
                          <a:latin typeface="Arial" panose="020B0604020202020204" pitchFamily="34" charset="0"/>
                        </a:rPr>
                        <a:t>Movement/ Presence detectors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328421">
                <a:tc>
                  <a:txBody>
                    <a:bodyPr/>
                    <a:lstStyle/>
                    <a:p>
                      <a:pPr algn="r" rtl="0" fontAlgn="ctr"/>
                      <a:r>
                        <a:rPr lang="en-GB" sz="1200" b="0" i="0" u="none" strike="noStrike">
                          <a:solidFill>
                            <a:srgbClr val="4A4A49"/>
                          </a:solidFill>
                          <a:effectLst/>
                          <a:latin typeface="Arial" panose="020B0604020202020204" pitchFamily="34" charset="0"/>
                        </a:rPr>
                        <a:t>Security access control / entry solutions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346822">
                <a:tc>
                  <a:txBody>
                    <a:bodyPr/>
                    <a:lstStyle/>
                    <a:p>
                      <a:pPr algn="r" rtl="0" fontAlgn="ctr"/>
                      <a:r>
                        <a:rPr lang="en-GB" sz="1200" b="0" i="0" u="none" strike="noStrike">
                          <a:solidFill>
                            <a:srgbClr val="4A4A49"/>
                          </a:solidFill>
                          <a:effectLst/>
                          <a:latin typeface="Arial" panose="020B0604020202020204" pitchFamily="34" charset="0"/>
                        </a:rPr>
                        <a:t>Smart irrigation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319643">
                <a:tc>
                  <a:txBody>
                    <a:bodyPr/>
                    <a:lstStyle/>
                    <a:p>
                      <a:pPr algn="r" rtl="0" fontAlgn="ctr"/>
                      <a:r>
                        <a:rPr lang="en-GB" sz="1200" b="0" i="0" u="none" strike="noStrike">
                          <a:solidFill>
                            <a:srgbClr val="4A4A49"/>
                          </a:solidFill>
                          <a:effectLst/>
                          <a:latin typeface="Arial" panose="020B0604020202020204" pitchFamily="34" charset="0"/>
                        </a:rPr>
                        <a:t>Sun shading and sun blinds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6"/>
                  </a:ext>
                </a:extLst>
              </a:tr>
              <a:tr h="330480">
                <a:tc>
                  <a:txBody>
                    <a:bodyPr/>
                    <a:lstStyle/>
                    <a:p>
                      <a:pPr algn="r" rtl="0" fontAlgn="ctr"/>
                      <a:r>
                        <a:rPr lang="en-GB" sz="1200" b="0" i="0" u="none" strike="noStrike">
                          <a:solidFill>
                            <a:srgbClr val="4A4A49"/>
                          </a:solidFill>
                          <a:effectLst/>
                          <a:latin typeface="Arial" panose="020B0604020202020204" pitchFamily="34" charset="0"/>
                        </a:rPr>
                        <a:t>Video surveillance / cameras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7"/>
                  </a:ext>
                </a:extLst>
              </a:tr>
              <a:tr h="334911">
                <a:tc>
                  <a:txBody>
                    <a:bodyPr/>
                    <a:lstStyle/>
                    <a:p>
                      <a:pPr algn="r" rtl="0" fontAlgn="ctr"/>
                      <a:r>
                        <a:rPr lang="en-GB" sz="1200" b="0" i="0" u="none" strike="noStrike">
                          <a:solidFill>
                            <a:srgbClr val="4A4A49"/>
                          </a:solidFill>
                          <a:effectLst/>
                          <a:latin typeface="Arial" panose="020B0604020202020204" pitchFamily="34" charset="0"/>
                        </a:rPr>
                        <a:t>Water boosting and drainage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8"/>
                  </a:ext>
                </a:extLst>
              </a:tr>
              <a:tr h="319643">
                <a:tc>
                  <a:txBody>
                    <a:bodyPr/>
                    <a:lstStyle/>
                    <a:p>
                      <a:pPr algn="r" rtl="0" fontAlgn="ctr"/>
                      <a:r>
                        <a:rPr lang="en-GB" sz="1200" b="0" i="0" u="none" strike="noStrike">
                          <a:solidFill>
                            <a:srgbClr val="4A4A49"/>
                          </a:solidFill>
                          <a:effectLst/>
                          <a:latin typeface="Arial" panose="020B0604020202020204" pitchFamily="34" charset="0"/>
                        </a:rPr>
                        <a:t>Water leak detection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33"/>
                  </a:ext>
                </a:extLst>
              </a:tr>
              <a:tr h="319643">
                <a:tc>
                  <a:txBody>
                    <a:bodyPr/>
                    <a:lstStyle/>
                    <a:p>
                      <a:pPr algn="r" rtl="0" fontAlgn="ctr"/>
                      <a:r>
                        <a:rPr lang="en-GB" sz="1200" b="0" i="0" u="none" strike="noStrike">
                          <a:solidFill>
                            <a:srgbClr val="4A4A49"/>
                          </a:solidFill>
                          <a:effectLst/>
                          <a:latin typeface="Arial" panose="020B0604020202020204" pitchFamily="34" charset="0"/>
                        </a:rPr>
                        <a:t>Water treatment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34"/>
                  </a:ext>
                </a:extLst>
              </a:tr>
              <a:tr h="319643">
                <a:tc>
                  <a:txBody>
                    <a:bodyPr/>
                    <a:lstStyle/>
                    <a:p>
                      <a:pPr algn="r" rtl="0" fontAlgn="ctr"/>
                      <a:r>
                        <a:rPr lang="en-GB" sz="1200" b="0" i="0" u="none" strike="noStrike" dirty="0">
                          <a:solidFill>
                            <a:srgbClr val="4A4A49"/>
                          </a:solidFill>
                          <a:effectLst/>
                          <a:latin typeface="Arial" panose="020B0604020202020204" pitchFamily="34" charset="0"/>
                        </a:rPr>
                        <a:t>Zoned heating/ cooling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11065"/>
                  </a:ext>
                </a:extLst>
              </a:tr>
            </a:tbl>
          </a:graphicData>
        </a:graphic>
      </p:graphicFrame>
      <p:graphicFrame>
        <p:nvGraphicFramePr>
          <p:cNvPr id="27" name="Installed smart solution chart">
            <a:extLst>
              <a:ext uri="{FF2B5EF4-FFF2-40B4-BE49-F238E27FC236}">
                <a16:creationId xmlns:a16="http://schemas.microsoft.com/office/drawing/2014/main" id="{638771B4-1AA2-9888-1B36-F16A98F83983}"/>
              </a:ext>
            </a:extLst>
          </p:cNvPr>
          <p:cNvGraphicFramePr/>
          <p:nvPr>
            <p:custDataLst>
              <p:tags r:id="rId1"/>
            </p:custDataLst>
            <p:extLst>
              <p:ext uri="{D42A27DB-BD31-4B8C-83A1-F6EECF244321}">
                <p14:modId xmlns:p14="http://schemas.microsoft.com/office/powerpoint/2010/main" val="2869557092"/>
              </p:ext>
            </p:extLst>
          </p:nvPr>
        </p:nvGraphicFramePr>
        <p:xfrm>
          <a:off x="9271590" y="2352047"/>
          <a:ext cx="2559217" cy="4048753"/>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Involvement in smart product installation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23" name="Tekstvak 6">
            <a:extLst>
              <a:ext uri="{FF2B5EF4-FFF2-40B4-BE49-F238E27FC236}">
                <a16:creationId xmlns:a16="http://schemas.microsoft.com/office/drawing/2014/main" id="{311B9290-87F8-EED3-6E58-1B7163B2A87A}"/>
              </a:ext>
            </a:extLst>
          </p:cNvPr>
          <p:cNvSpPr txBox="1"/>
          <p:nvPr/>
        </p:nvSpPr>
        <p:spPr>
          <a:xfrm>
            <a:off x="382449"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9</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7</a:t>
            </a: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if</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involved in the installation of smart products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06B38742-B403-0F9A-0B7F-2E32E9E7F112}"/>
              </a:ext>
            </a:extLst>
          </p:cNvPr>
          <p:cNvSpPr txBox="1"/>
          <p:nvPr/>
        </p:nvSpPr>
        <p:spPr>
          <a:xfrm>
            <a:off x="457200" y="2817703"/>
            <a:ext cx="5324180"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A5D7A"/>
                </a:solidFill>
                <a:effectLst/>
                <a:uLnTx/>
                <a:uFillTx/>
                <a:latin typeface="Arial" panose="020B0604020202020204"/>
                <a:ea typeface="+mn-ea"/>
                <a:cs typeface="+mn-cs"/>
              </a:rPr>
              <a:t>60</a:t>
            </a:r>
            <a:r>
              <a:rPr kumimoji="0" lang="en-GB" sz="2800" b="1" i="0" u="none" strike="noStrike" kern="1200" cap="none" spc="0" normalizeH="0" baseline="0" noProof="0" dirty="0">
                <a:ln>
                  <a:noFill/>
                </a:ln>
                <a:solidFill>
                  <a:srgbClr val="0A5D7A"/>
                </a:solidFill>
                <a:effectLst/>
                <a:uLnTx/>
                <a:uFillTx/>
                <a:latin typeface="Arial" panose="020B0604020202020204"/>
                <a:ea typeface="+mn-ea"/>
                <a:cs typeface="+mn-cs"/>
              </a:rPr>
              <a:t>% </a:t>
            </a: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of installers are involved in home automation and the installation of smart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24" name="Tekstvak 28">
            <a:extLst>
              <a:ext uri="{FF2B5EF4-FFF2-40B4-BE49-F238E27FC236}">
                <a16:creationId xmlns:a16="http://schemas.microsoft.com/office/drawing/2014/main" id="{48824A6E-F928-7E9A-77F8-CAF24B0223D9}"/>
              </a:ext>
            </a:extLst>
          </p:cNvPr>
          <p:cNvSpPr txBox="1"/>
          <p:nvPr/>
        </p:nvSpPr>
        <p:spPr>
          <a:xfrm>
            <a:off x="6372447" y="1768018"/>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Installed smart building solutions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Which of the following smart building solutions have you installed already? </a:t>
            </a:r>
          </a:p>
        </p:txBody>
      </p:sp>
      <p:sp>
        <p:nvSpPr>
          <p:cNvPr id="4" name="Tekstvak 28">
            <a:extLst>
              <a:ext uri="{FF2B5EF4-FFF2-40B4-BE49-F238E27FC236}">
                <a16:creationId xmlns:a16="http://schemas.microsoft.com/office/drawing/2014/main" id="{6CDB1790-36EF-39F6-4A79-C0BFED897225}"/>
              </a:ext>
            </a:extLst>
          </p:cNvPr>
          <p:cNvSpPr txBox="1"/>
          <p:nvPr/>
        </p:nvSpPr>
        <p:spPr>
          <a:xfrm>
            <a:off x="453655" y="1835357"/>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b="1">
                <a:solidFill>
                  <a:srgbClr val="7F7F7F"/>
                </a:solidFill>
                <a:latin typeface="Arial" panose="020B0604020202020204"/>
              </a:rPr>
              <a:t>Involvement in smart product installation</a:t>
            </a:r>
            <a:endParaRPr kumimoji="0" lang="en-GB" sz="1400" b="1" i="0" u="none" strike="noStrike" kern="1200" cap="none" spc="0" normalizeH="0" baseline="0" noProof="0">
              <a:ln>
                <a:noFill/>
              </a:ln>
              <a:solidFill>
                <a:srgbClr val="7F7F7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Is your company involved in home automation and installation of smart products?</a:t>
            </a:r>
            <a:endPar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 name="Tekstvak 27">
            <a:extLst>
              <a:ext uri="{FF2B5EF4-FFF2-40B4-BE49-F238E27FC236}">
                <a16:creationId xmlns:a16="http://schemas.microsoft.com/office/drawing/2014/main" id="{5E51B7EA-4F9B-97AB-F474-5573F28E592D}"/>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3912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Installed smart solution table">
            <a:extLst>
              <a:ext uri="{FF2B5EF4-FFF2-40B4-BE49-F238E27FC236}">
                <a16:creationId xmlns:a16="http://schemas.microsoft.com/office/drawing/2014/main" id="{D999B738-E923-94B9-ADCF-D31CED3280FE}"/>
              </a:ext>
            </a:extLst>
          </p:cNvPr>
          <p:cNvGraphicFramePr>
            <a:graphicFrameLocks noGrp="1"/>
          </p:cNvGraphicFramePr>
          <p:nvPr>
            <p:extLst>
              <p:ext uri="{D42A27DB-BD31-4B8C-83A1-F6EECF244321}">
                <p14:modId xmlns:p14="http://schemas.microsoft.com/office/powerpoint/2010/main" val="1338854702"/>
              </p:ext>
            </p:extLst>
          </p:nvPr>
        </p:nvGraphicFramePr>
        <p:xfrm>
          <a:off x="-672440" y="2559908"/>
          <a:ext cx="3702780" cy="3406785"/>
        </p:xfrm>
        <a:graphic>
          <a:graphicData uri="http://schemas.openxmlformats.org/drawingml/2006/table">
            <a:tbl>
              <a:tblPr firstRow="1" bandRow="1">
                <a:tableStyleId>{5C22544A-7EE6-4342-B048-85BDC9FD1C3A}</a:tableStyleId>
              </a:tblPr>
              <a:tblGrid>
                <a:gridCol w="3702780">
                  <a:extLst>
                    <a:ext uri="{9D8B030D-6E8A-4147-A177-3AD203B41FA5}">
                      <a16:colId xmlns:a16="http://schemas.microsoft.com/office/drawing/2014/main" val="2453005436"/>
                    </a:ext>
                  </a:extLst>
                </a:gridCol>
              </a:tblGrid>
              <a:tr h="305534">
                <a:tc>
                  <a:txBody>
                    <a:bodyPr/>
                    <a:lstStyle/>
                    <a:p>
                      <a:pPr algn="r" rtl="0" fontAlgn="b"/>
                      <a:r>
                        <a:rPr lang="en-GB" sz="1200" b="0" i="0" u="none" strike="noStrike" dirty="0">
                          <a:solidFill>
                            <a:srgbClr val="4A4A49"/>
                          </a:solidFill>
                          <a:effectLst/>
                          <a:latin typeface="Arial" panose="020B0604020202020204" pitchFamily="34" charset="0"/>
                        </a:rPr>
                        <a:t>High demand from the end user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305534">
                <a:tc>
                  <a:txBody>
                    <a:bodyPr/>
                    <a:lstStyle/>
                    <a:p>
                      <a:pPr algn="r" rtl="0" fontAlgn="b"/>
                      <a:r>
                        <a:rPr lang="en-GB" sz="1200" b="0" i="0" u="none" strike="noStrike" dirty="0">
                          <a:solidFill>
                            <a:srgbClr val="4A4A49"/>
                          </a:solidFill>
                          <a:effectLst/>
                          <a:latin typeface="Arial" panose="020B0604020202020204" pitchFamily="34" charset="0"/>
                        </a:rPr>
                        <a:t>Clear benefit for the end user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9123769"/>
                  </a:ext>
                </a:extLst>
              </a:tr>
              <a:tr h="325949">
                <a:tc>
                  <a:txBody>
                    <a:bodyPr/>
                    <a:lstStyle/>
                    <a:p>
                      <a:pPr algn="r" rtl="0" fontAlgn="b"/>
                      <a:r>
                        <a:rPr lang="en-GB" sz="1200" b="0" i="0" u="none" strike="noStrike">
                          <a:solidFill>
                            <a:srgbClr val="4A4A49"/>
                          </a:solidFill>
                          <a:effectLst/>
                          <a:latin typeface="Arial" panose="020B0604020202020204" pitchFamily="34" charset="0"/>
                        </a:rPr>
                        <a:t>The smart buildings are the future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300863">
                <a:tc>
                  <a:txBody>
                    <a:bodyPr/>
                    <a:lstStyle/>
                    <a:p>
                      <a:pPr algn="r" rtl="0" fontAlgn="b"/>
                      <a:r>
                        <a:rPr lang="en-GB" sz="1200" b="0" i="0" u="none" strike="noStrike" dirty="0">
                          <a:solidFill>
                            <a:srgbClr val="4A4A49"/>
                          </a:solidFill>
                          <a:effectLst/>
                          <a:latin typeface="Arial" panose="020B0604020202020204" pitchFamily="34" charset="0"/>
                        </a:rPr>
                        <a:t>Very easy to understand and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301519">
                <a:tc>
                  <a:txBody>
                    <a:bodyPr/>
                    <a:lstStyle/>
                    <a:p>
                      <a:pPr algn="r" rtl="0" fontAlgn="b"/>
                      <a:r>
                        <a:rPr lang="en-GB" sz="1200" b="0" i="0" u="none" strike="noStrike" dirty="0">
                          <a:solidFill>
                            <a:srgbClr val="4A4A49"/>
                          </a:solidFill>
                          <a:effectLst/>
                          <a:latin typeface="Arial" panose="020B0604020202020204" pitchFamily="34" charset="0"/>
                        </a:rPr>
                        <a:t>use by the end user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292967">
                <a:tc>
                  <a:txBody>
                    <a:bodyPr/>
                    <a:lstStyle/>
                    <a:p>
                      <a:pPr algn="r" rtl="0" fontAlgn="b"/>
                      <a:r>
                        <a:rPr lang="en-GB" sz="1200" b="0" i="0" u="none" strike="noStrike">
                          <a:solidFill>
                            <a:srgbClr val="4A4A49"/>
                          </a:solidFill>
                          <a:effectLst/>
                          <a:latin typeface="Arial" panose="020B0604020202020204" pitchFamily="34" charset="0"/>
                        </a:rPr>
                        <a:t>Easy to install and connect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309382">
                <a:tc>
                  <a:txBody>
                    <a:bodyPr/>
                    <a:lstStyle/>
                    <a:p>
                      <a:pPr algn="r" rtl="0" fontAlgn="b"/>
                      <a:r>
                        <a:rPr lang="en-GB" sz="1200" b="0" i="0" u="none" strike="noStrike" dirty="0">
                          <a:solidFill>
                            <a:srgbClr val="4A4A49"/>
                          </a:solidFill>
                          <a:effectLst/>
                          <a:latin typeface="Arial" panose="020B0604020202020204" pitchFamily="34" charset="0"/>
                        </a:rPr>
                        <a:t>Acceptable price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285136">
                <a:tc>
                  <a:txBody>
                    <a:bodyPr/>
                    <a:lstStyle/>
                    <a:p>
                      <a:pPr algn="r" rtl="0" fontAlgn="b"/>
                      <a:r>
                        <a:rPr lang="en-GB" sz="1200" b="0" i="0" u="none" strike="noStrike">
                          <a:solidFill>
                            <a:srgbClr val="4A4A49"/>
                          </a:solidFill>
                          <a:effectLst/>
                          <a:latin typeface="Arial" panose="020B0604020202020204" pitchFamily="34" charset="0"/>
                        </a:rPr>
                        <a:t>Energy savings / environmental</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6"/>
                  </a:ext>
                </a:extLst>
              </a:tr>
              <a:tr h="382387">
                <a:tc>
                  <a:txBody>
                    <a:bodyPr/>
                    <a:lstStyle/>
                    <a:p>
                      <a:pPr algn="r" rtl="0" fontAlgn="b"/>
                      <a:r>
                        <a:rPr lang="en-GB" sz="1200" b="0" i="0" u="none" strike="noStrike" dirty="0">
                          <a:solidFill>
                            <a:srgbClr val="4A4A49"/>
                          </a:solidFill>
                          <a:effectLst/>
                          <a:latin typeface="Arial" panose="020B0604020202020204" pitchFamily="34" charset="0"/>
                        </a:rPr>
                        <a:t>I like working with products which are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7"/>
                  </a:ext>
                </a:extLst>
              </a:tr>
              <a:tr h="298757">
                <a:tc>
                  <a:txBody>
                    <a:bodyPr/>
                    <a:lstStyle/>
                    <a:p>
                      <a:pPr algn="r" rtl="0" fontAlgn="b"/>
                      <a:r>
                        <a:rPr lang="en-GB" sz="1200" b="0" i="0" u="none" strike="noStrike" dirty="0">
                          <a:solidFill>
                            <a:srgbClr val="4A4A49"/>
                          </a:solidFill>
                          <a:effectLst/>
                          <a:latin typeface="Arial" panose="020B0604020202020204" pitchFamily="34" charset="0"/>
                        </a:rPr>
                        <a:t>connected to internet or work via apps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8"/>
                  </a:ext>
                </a:extLst>
              </a:tr>
              <a:tr h="298757">
                <a:tc>
                  <a:txBody>
                    <a:bodyPr/>
                    <a:lstStyle/>
                    <a:p>
                      <a:pPr algn="r" rtl="0" fontAlgn="b"/>
                      <a:r>
                        <a:rPr lang="en-GB" sz="1200" b="0" i="0" u="none" strike="noStrike" dirty="0">
                          <a:solidFill>
                            <a:srgbClr val="4A4A49"/>
                          </a:solidFill>
                          <a:effectLst/>
                          <a:latin typeface="Arial" panose="020B0604020202020204" pitchFamily="34" charset="0"/>
                        </a:rPr>
                        <a:t>Other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2506303"/>
                  </a:ext>
                </a:extLst>
              </a:tr>
            </a:tbl>
          </a:graphicData>
        </a:graphic>
      </p:graphicFrame>
      <p:graphicFrame>
        <p:nvGraphicFramePr>
          <p:cNvPr id="27" name="Installed smart solution chart">
            <a:extLst>
              <a:ext uri="{FF2B5EF4-FFF2-40B4-BE49-F238E27FC236}">
                <a16:creationId xmlns:a16="http://schemas.microsoft.com/office/drawing/2014/main" id="{638771B4-1AA2-9888-1B36-F16A98F83983}"/>
              </a:ext>
            </a:extLst>
          </p:cNvPr>
          <p:cNvGraphicFramePr/>
          <p:nvPr>
            <p:custDataLst>
              <p:tags r:id="rId1"/>
            </p:custDataLst>
            <p:extLst>
              <p:ext uri="{D42A27DB-BD31-4B8C-83A1-F6EECF244321}">
                <p14:modId xmlns:p14="http://schemas.microsoft.com/office/powerpoint/2010/main" val="2463072307"/>
              </p:ext>
            </p:extLst>
          </p:nvPr>
        </p:nvGraphicFramePr>
        <p:xfrm>
          <a:off x="3119199" y="2556382"/>
          <a:ext cx="3073809" cy="3406785"/>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Involvement in smart product installation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355273"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23" name="Tekstvak 6">
            <a:extLst>
              <a:ext uri="{FF2B5EF4-FFF2-40B4-BE49-F238E27FC236}">
                <a16:creationId xmlns:a16="http://schemas.microsoft.com/office/drawing/2014/main" id="{311B9290-87F8-EED3-6E58-1B7163B2A87A}"/>
              </a:ext>
            </a:extLst>
          </p:cNvPr>
          <p:cNvSpPr txBox="1"/>
          <p:nvPr/>
        </p:nvSpPr>
        <p:spPr>
          <a:xfrm>
            <a:off x="382449"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9</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7</a:t>
            </a: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if</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involved in the installation of smart products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4" name="Tekstvak 28">
            <a:extLst>
              <a:ext uri="{FF2B5EF4-FFF2-40B4-BE49-F238E27FC236}">
                <a16:creationId xmlns:a16="http://schemas.microsoft.com/office/drawing/2014/main" id="{48824A6E-F928-7E9A-77F8-CAF24B0223D9}"/>
              </a:ext>
            </a:extLst>
          </p:cNvPr>
          <p:cNvSpPr txBox="1"/>
          <p:nvPr/>
        </p:nvSpPr>
        <p:spPr>
          <a:xfrm>
            <a:off x="524786" y="1581598"/>
            <a:ext cx="5256201" cy="312767"/>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hr-HR" sz="1400" b="1" dirty="0">
                <a:solidFill>
                  <a:srgbClr val="7F7F7F"/>
                </a:solidFill>
                <a:latin typeface="Arial" panose="020B0604020202020204"/>
              </a:rPr>
              <a:t>Reasons to install smart products and solutions</a:t>
            </a:r>
            <a:endParaRPr kumimoji="0" lang="en-US" sz="1400" b="1" i="0" u="none" strike="noStrike" kern="1200" cap="none" spc="0" normalizeH="0" baseline="0" noProof="0" dirty="0">
              <a:ln>
                <a:noFill/>
              </a:ln>
              <a:solidFill>
                <a:srgbClr val="7F7F7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Q: What are the reasons for you to install/ recommend to install smart products and solutions?</a:t>
            </a:r>
            <a:endParaRPr kumimoji="0" lang="en-US"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graphicFrame>
        <p:nvGraphicFramePr>
          <p:cNvPr id="13" name="End users drivers table">
            <a:extLst>
              <a:ext uri="{FF2B5EF4-FFF2-40B4-BE49-F238E27FC236}">
                <a16:creationId xmlns:a16="http://schemas.microsoft.com/office/drawing/2014/main" id="{4BD39571-4313-552C-B899-EE414FC5052B}"/>
              </a:ext>
            </a:extLst>
          </p:cNvPr>
          <p:cNvGraphicFramePr>
            <a:graphicFrameLocks noGrp="1"/>
          </p:cNvGraphicFramePr>
          <p:nvPr>
            <p:extLst>
              <p:ext uri="{D42A27DB-BD31-4B8C-83A1-F6EECF244321}">
                <p14:modId xmlns:p14="http://schemas.microsoft.com/office/powerpoint/2010/main" val="1568354079"/>
              </p:ext>
            </p:extLst>
          </p:nvPr>
        </p:nvGraphicFramePr>
        <p:xfrm>
          <a:off x="6156251" y="2583002"/>
          <a:ext cx="3519846" cy="3383690"/>
        </p:xfrm>
        <a:graphic>
          <a:graphicData uri="http://schemas.openxmlformats.org/drawingml/2006/table">
            <a:tbl>
              <a:tblPr firstRow="1" bandRow="1">
                <a:tableStyleId>{5C22544A-7EE6-4342-B048-85BDC9FD1C3A}</a:tableStyleId>
              </a:tblPr>
              <a:tblGrid>
                <a:gridCol w="3519846">
                  <a:extLst>
                    <a:ext uri="{9D8B030D-6E8A-4147-A177-3AD203B41FA5}">
                      <a16:colId xmlns:a16="http://schemas.microsoft.com/office/drawing/2014/main" val="2453005436"/>
                    </a:ext>
                  </a:extLst>
                </a:gridCol>
              </a:tblGrid>
              <a:tr h="319246">
                <a:tc>
                  <a:txBody>
                    <a:bodyPr/>
                    <a:lstStyle/>
                    <a:p>
                      <a:pPr algn="r" rtl="0" fontAlgn="ctr"/>
                      <a:r>
                        <a:rPr lang="en-GB" sz="1200" b="0" i="0" u="none" strike="noStrike" dirty="0">
                          <a:solidFill>
                            <a:srgbClr val="4A4A49"/>
                          </a:solidFill>
                          <a:effectLst/>
                          <a:latin typeface="Arial" panose="020B0604020202020204" pitchFamily="34" charset="0"/>
                        </a:rPr>
                        <a:t>Control via apps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295692">
                <a:tc>
                  <a:txBody>
                    <a:bodyPr/>
                    <a:lstStyle/>
                    <a:p>
                      <a:pPr algn="r" rtl="0" fontAlgn="ctr"/>
                      <a:r>
                        <a:rPr lang="en-GB" sz="1200" b="0" i="0" u="none" strike="noStrike">
                          <a:solidFill>
                            <a:srgbClr val="4A4A49"/>
                          </a:solidFill>
                          <a:effectLst/>
                          <a:latin typeface="Arial" panose="020B0604020202020204" pitchFamily="34" charset="0"/>
                        </a:rPr>
                        <a:t>Future proof and upgrading possibilities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313612">
                <a:tc>
                  <a:txBody>
                    <a:bodyPr/>
                    <a:lstStyle/>
                    <a:p>
                      <a:pPr algn="r" rtl="0" fontAlgn="ctr"/>
                      <a:r>
                        <a:rPr lang="en-GB" sz="1200" b="0" i="0" u="none" strike="noStrike">
                          <a:solidFill>
                            <a:srgbClr val="4A4A49"/>
                          </a:solidFill>
                          <a:effectLst/>
                          <a:latin typeface="Arial" panose="020B0604020202020204" pitchFamily="34" charset="0"/>
                        </a:rPr>
                        <a:t>Higher energy savings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304652">
                <a:tc>
                  <a:txBody>
                    <a:bodyPr/>
                    <a:lstStyle/>
                    <a:p>
                      <a:pPr algn="r" rtl="0" fontAlgn="ctr"/>
                      <a:r>
                        <a:rPr lang="en-GB" sz="1200" b="0" i="0" u="none" strike="noStrike">
                          <a:solidFill>
                            <a:srgbClr val="4A4A49"/>
                          </a:solidFill>
                          <a:effectLst/>
                          <a:latin typeface="Arial" panose="020B0604020202020204" pitchFamily="34" charset="0"/>
                        </a:rPr>
                        <a:t>Increases the comfort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288991">
                <a:tc>
                  <a:txBody>
                    <a:bodyPr/>
                    <a:lstStyle/>
                    <a:p>
                      <a:pPr algn="r" rtl="0" fontAlgn="ctr"/>
                      <a:r>
                        <a:rPr lang="en-GB" sz="1200" b="0" i="0" u="none" strike="noStrike">
                          <a:solidFill>
                            <a:srgbClr val="4A4A49"/>
                          </a:solidFill>
                          <a:effectLst/>
                          <a:latin typeface="Arial" panose="020B0604020202020204" pitchFamily="34" charset="0"/>
                        </a:rPr>
                        <a:t>Just want to try new (IOT) technology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329275">
                <a:tc>
                  <a:txBody>
                    <a:bodyPr/>
                    <a:lstStyle/>
                    <a:p>
                      <a:pPr algn="r" rtl="0" fontAlgn="ctr"/>
                      <a:r>
                        <a:rPr lang="en-GB" sz="1200" b="0" i="0" u="none" strike="noStrike">
                          <a:solidFill>
                            <a:srgbClr val="4A4A49"/>
                          </a:solidFill>
                          <a:effectLst/>
                          <a:latin typeface="Arial" panose="020B0604020202020204" pitchFamily="34" charset="0"/>
                        </a:rPr>
                        <a:t>Monitoring possibilities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281265">
                <a:tc>
                  <a:txBody>
                    <a:bodyPr/>
                    <a:lstStyle/>
                    <a:p>
                      <a:pPr algn="r" rtl="0" fontAlgn="ctr"/>
                      <a:r>
                        <a:rPr lang="en-GB" sz="1200" b="0" i="0" u="none" strike="noStrike">
                          <a:solidFill>
                            <a:srgbClr val="4A4A49"/>
                          </a:solidFill>
                          <a:effectLst/>
                          <a:latin typeface="Arial" panose="020B0604020202020204" pitchFamily="34" charset="0"/>
                        </a:rPr>
                        <a:t>More control and adaptability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6"/>
                  </a:ext>
                </a:extLst>
              </a:tr>
              <a:tr h="337000">
                <a:tc>
                  <a:txBody>
                    <a:bodyPr/>
                    <a:lstStyle/>
                    <a:p>
                      <a:pPr algn="r" rtl="0" fontAlgn="ctr"/>
                      <a:r>
                        <a:rPr lang="en-GB" sz="1200" b="0" i="0" u="none" strike="noStrike">
                          <a:solidFill>
                            <a:srgbClr val="4A4A49"/>
                          </a:solidFill>
                          <a:effectLst/>
                          <a:latin typeface="Arial" panose="020B0604020202020204" pitchFamily="34" charset="0"/>
                        </a:rPr>
                        <a:t>Recommendation from others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7"/>
                  </a:ext>
                </a:extLst>
              </a:tr>
              <a:tr h="281265">
                <a:tc>
                  <a:txBody>
                    <a:bodyPr/>
                    <a:lstStyle/>
                    <a:p>
                      <a:pPr algn="r" rtl="0" fontAlgn="ctr"/>
                      <a:r>
                        <a:rPr lang="en-GB" sz="1200" b="0" i="0" u="none" strike="noStrike" dirty="0">
                          <a:solidFill>
                            <a:srgbClr val="4A4A49"/>
                          </a:solidFill>
                          <a:effectLst/>
                          <a:latin typeface="Arial" panose="020B0604020202020204" pitchFamily="34" charset="0"/>
                        </a:rPr>
                        <a:t>Regulation and legislation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8"/>
                  </a:ext>
                </a:extLst>
              </a:tr>
              <a:tr h="301158">
                <a:tc>
                  <a:txBody>
                    <a:bodyPr/>
                    <a:lstStyle/>
                    <a:p>
                      <a:pPr algn="r" fontAlgn="ctr"/>
                      <a:r>
                        <a:rPr lang="hr-HR" sz="1200" b="0" i="0" u="none" strike="noStrike" dirty="0">
                          <a:solidFill>
                            <a:srgbClr val="4A4A49"/>
                          </a:solidFill>
                          <a:effectLst/>
                          <a:latin typeface="Arial" panose="020B0604020202020204" pitchFamily="34" charset="0"/>
                        </a:rPr>
                        <a:t>Other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33"/>
                  </a:ext>
                </a:extLst>
              </a:tr>
              <a:tr h="331534">
                <a:tc>
                  <a:txBody>
                    <a:bodyPr/>
                    <a:lstStyle/>
                    <a:p>
                      <a:pPr algn="r" fontAlgn="ctr"/>
                      <a:r>
                        <a:rPr lang="hr-HR" sz="1200" b="0" i="0" u="none" strike="noStrike" dirty="0">
                          <a:solidFill>
                            <a:srgbClr val="4A4A49"/>
                          </a:solidFill>
                          <a:effectLst/>
                          <a:latin typeface="Arial" panose="020B0604020202020204" pitchFamily="34" charset="0"/>
                        </a:rPr>
                        <a:t>Don't know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34"/>
                  </a:ext>
                </a:extLst>
              </a:tr>
            </a:tbl>
          </a:graphicData>
        </a:graphic>
      </p:graphicFrame>
      <p:sp>
        <p:nvSpPr>
          <p:cNvPr id="15" name="Tekstvak 28">
            <a:extLst>
              <a:ext uri="{FF2B5EF4-FFF2-40B4-BE49-F238E27FC236}">
                <a16:creationId xmlns:a16="http://schemas.microsoft.com/office/drawing/2014/main" id="{74205526-E498-B3B3-45D6-1DA479A363AB}"/>
              </a:ext>
            </a:extLst>
          </p:cNvPr>
          <p:cNvSpPr txBox="1"/>
          <p:nvPr/>
        </p:nvSpPr>
        <p:spPr>
          <a:xfrm>
            <a:off x="6644995" y="1581598"/>
            <a:ext cx="5256201" cy="312767"/>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End users as drivers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What are the main drivers for your clients when they request smart products and solutions?</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16" name="End users drivers chart">
            <a:extLst>
              <a:ext uri="{FF2B5EF4-FFF2-40B4-BE49-F238E27FC236}">
                <a16:creationId xmlns:a16="http://schemas.microsoft.com/office/drawing/2014/main" id="{8620FA8D-8E69-5E79-8E5D-56C2A59878D5}"/>
              </a:ext>
            </a:extLst>
          </p:cNvPr>
          <p:cNvGraphicFramePr/>
          <p:nvPr>
            <p:custDataLst>
              <p:tags r:id="rId2"/>
            </p:custDataLst>
            <p:extLst>
              <p:ext uri="{D42A27DB-BD31-4B8C-83A1-F6EECF244321}">
                <p14:modId xmlns:p14="http://schemas.microsoft.com/office/powerpoint/2010/main" val="3574842101"/>
              </p:ext>
            </p:extLst>
          </p:nvPr>
        </p:nvGraphicFramePr>
        <p:xfrm>
          <a:off x="9752451" y="2581822"/>
          <a:ext cx="3073809" cy="3372291"/>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Rechte verbindingslijn 3">
            <a:extLst>
              <a:ext uri="{FF2B5EF4-FFF2-40B4-BE49-F238E27FC236}">
                <a16:creationId xmlns:a16="http://schemas.microsoft.com/office/drawing/2014/main" id="{A025D026-F769-192C-0BBA-0B956866A25E}"/>
              </a:ext>
            </a:extLst>
          </p:cNvPr>
          <p:cNvCxnSpPr/>
          <p:nvPr/>
        </p:nvCxnSpPr>
        <p:spPr>
          <a:xfrm>
            <a:off x="6156251" y="1467293"/>
            <a:ext cx="10633" cy="49547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kstvak 27">
            <a:extLst>
              <a:ext uri="{FF2B5EF4-FFF2-40B4-BE49-F238E27FC236}">
                <a16:creationId xmlns:a16="http://schemas.microsoft.com/office/drawing/2014/main" id="{10356CE8-BF4A-AEBF-9004-F4E18658180A}"/>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4473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Main reasons not to work table">
            <a:extLst>
              <a:ext uri="{FF2B5EF4-FFF2-40B4-BE49-F238E27FC236}">
                <a16:creationId xmlns:a16="http://schemas.microsoft.com/office/drawing/2014/main" id="{061F80A7-5238-2760-A0A0-3E215967CDD1}"/>
              </a:ext>
            </a:extLst>
          </p:cNvPr>
          <p:cNvGraphicFramePr>
            <a:graphicFrameLocks noGrp="1"/>
          </p:cNvGraphicFramePr>
          <p:nvPr>
            <p:extLst>
              <p:ext uri="{D42A27DB-BD31-4B8C-83A1-F6EECF244321}">
                <p14:modId xmlns:p14="http://schemas.microsoft.com/office/powerpoint/2010/main" val="2752868860"/>
              </p:ext>
            </p:extLst>
          </p:nvPr>
        </p:nvGraphicFramePr>
        <p:xfrm>
          <a:off x="6753921" y="2483738"/>
          <a:ext cx="2864510" cy="2975050"/>
        </p:xfrm>
        <a:graphic>
          <a:graphicData uri="http://schemas.openxmlformats.org/drawingml/2006/table">
            <a:tbl>
              <a:tblPr firstRow="1" bandRow="1">
                <a:tableStyleId>{5C22544A-7EE6-4342-B048-85BDC9FD1C3A}</a:tableStyleId>
              </a:tblPr>
              <a:tblGrid>
                <a:gridCol w="2864510">
                  <a:extLst>
                    <a:ext uri="{9D8B030D-6E8A-4147-A177-3AD203B41FA5}">
                      <a16:colId xmlns:a16="http://schemas.microsoft.com/office/drawing/2014/main" val="2453005436"/>
                    </a:ext>
                  </a:extLst>
                </a:gridCol>
              </a:tblGrid>
              <a:tr h="503335">
                <a:tc>
                  <a:txBody>
                    <a:bodyPr/>
                    <a:lstStyle/>
                    <a:p>
                      <a:pPr algn="r" rtl="0" fontAlgn="ctr"/>
                      <a:r>
                        <a:rPr lang="en-GB" sz="1200" b="0" i="0" u="none" strike="noStrike" dirty="0">
                          <a:solidFill>
                            <a:srgbClr val="4A4A49"/>
                          </a:solidFill>
                          <a:effectLst/>
                          <a:latin typeface="Arial" panose="020B0604020202020204" pitchFamily="34" charset="0"/>
                        </a:rPr>
                        <a:t>Create too much trouble when installed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40333">
                <a:tc>
                  <a:txBody>
                    <a:bodyPr/>
                    <a:lstStyle/>
                    <a:p>
                      <a:pPr algn="r" rtl="0" fontAlgn="ctr"/>
                      <a:r>
                        <a:rPr lang="en-GB" sz="1200" b="0" i="0" u="none" strike="noStrike">
                          <a:solidFill>
                            <a:srgbClr val="4A4A49"/>
                          </a:solidFill>
                          <a:effectLst/>
                          <a:latin typeface="Arial" panose="020B0604020202020204" pitchFamily="34" charset="0"/>
                        </a:rPr>
                        <a:t>No or very low demand from the end user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88894">
                <a:tc>
                  <a:txBody>
                    <a:bodyPr/>
                    <a:lstStyle/>
                    <a:p>
                      <a:pPr algn="r" rtl="0" fontAlgn="ctr"/>
                      <a:r>
                        <a:rPr lang="en-GB" sz="1200" b="0" i="0" u="none" strike="noStrike">
                          <a:solidFill>
                            <a:srgbClr val="4A4A49"/>
                          </a:solidFill>
                          <a:effectLst/>
                          <a:latin typeface="Arial" panose="020B0604020202020204" pitchFamily="34" charset="0"/>
                        </a:rPr>
                        <a:t>Too complex for the end user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537623">
                <a:tc>
                  <a:txBody>
                    <a:bodyPr/>
                    <a:lstStyle/>
                    <a:p>
                      <a:pPr algn="r" rtl="0" fontAlgn="ctr"/>
                      <a:r>
                        <a:rPr lang="en-GB" sz="1200" b="0" i="0" u="none" strike="noStrike">
                          <a:solidFill>
                            <a:srgbClr val="4A4A49"/>
                          </a:solidFill>
                          <a:effectLst/>
                          <a:latin typeface="Arial" panose="020B0604020202020204" pitchFamily="34" charset="0"/>
                        </a:rPr>
                        <a:t>Too complicated to install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486092">
                <a:tc>
                  <a:txBody>
                    <a:bodyPr/>
                    <a:lstStyle/>
                    <a:p>
                      <a:pPr algn="r" rtl="0" fontAlgn="ctr"/>
                      <a:r>
                        <a:rPr lang="en-GB" sz="1200" b="0" i="0" u="none" strike="noStrike" dirty="0">
                          <a:solidFill>
                            <a:srgbClr val="4A4A49"/>
                          </a:solidFill>
                          <a:effectLst/>
                          <a:latin typeface="Arial" panose="020B0604020202020204" pitchFamily="34" charset="0"/>
                        </a:rPr>
                        <a:t>Too expensive products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518773">
                <a:tc>
                  <a:txBody>
                    <a:bodyPr/>
                    <a:lstStyle/>
                    <a:p>
                      <a:pPr algn="r" fontAlgn="b">
                        <a:defRPr/>
                      </a:pPr>
                      <a:r>
                        <a:rPr lang="nl-NL" sz="1200" b="0" i="0" u="none" strike="noStrike" dirty="0" err="1">
                          <a:solidFill>
                            <a:schemeClr val="tx2"/>
                          </a:solidFill>
                          <a:effectLst/>
                          <a:latin typeface="Arial" panose="020B0604020202020204" pitchFamily="34" charset="0"/>
                          <a:cs typeface="Arial" panose="020B0604020202020204" pitchFamily="34" charset="0"/>
                        </a:rPr>
                        <a:t>Other</a:t>
                      </a:r>
                      <a:endParaRPr lang="nl-NL"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bl>
          </a:graphicData>
        </a:graphic>
      </p:graphicFrame>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Involvement in smart product installation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23" name="Tekstvak 6">
            <a:extLst>
              <a:ext uri="{FF2B5EF4-FFF2-40B4-BE49-F238E27FC236}">
                <a16:creationId xmlns:a16="http://schemas.microsoft.com/office/drawing/2014/main" id="{311B9290-87F8-EED3-6E58-1B7163B2A87A}"/>
              </a:ext>
            </a:extLst>
          </p:cNvPr>
          <p:cNvSpPr txBox="1"/>
          <p:nvPr/>
        </p:nvSpPr>
        <p:spPr>
          <a:xfrm>
            <a:off x="382449"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2</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9</a:t>
            </a: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i</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f not involved in the installation of smart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Because of the small n, results are only informative and not conclusive</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5" name="Tekstvak 28">
            <a:extLst>
              <a:ext uri="{FF2B5EF4-FFF2-40B4-BE49-F238E27FC236}">
                <a16:creationId xmlns:a16="http://schemas.microsoft.com/office/drawing/2014/main" id="{CC403329-8437-5F11-DDAD-14D491EBF308}"/>
              </a:ext>
            </a:extLst>
          </p:cNvPr>
          <p:cNvSpPr txBox="1"/>
          <p:nvPr/>
        </p:nvSpPr>
        <p:spPr>
          <a:xfrm>
            <a:off x="6311266" y="1483176"/>
            <a:ext cx="5745776"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Main reasons not to work with home automation and install smart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What are the main reasons not to work with smart products?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25" name="Main reasons not to work chart">
            <a:extLst>
              <a:ext uri="{FF2B5EF4-FFF2-40B4-BE49-F238E27FC236}">
                <a16:creationId xmlns:a16="http://schemas.microsoft.com/office/drawing/2014/main" id="{878CDB01-E525-A244-5DE6-4656536F29EE}"/>
              </a:ext>
            </a:extLst>
          </p:cNvPr>
          <p:cNvGraphicFramePr/>
          <p:nvPr>
            <p:custDataLst>
              <p:tags r:id="rId1"/>
            </p:custDataLst>
            <p:extLst>
              <p:ext uri="{D42A27DB-BD31-4B8C-83A1-F6EECF244321}">
                <p14:modId xmlns:p14="http://schemas.microsoft.com/office/powerpoint/2010/main" val="3314576374"/>
              </p:ext>
            </p:extLst>
          </p:nvPr>
        </p:nvGraphicFramePr>
        <p:xfrm>
          <a:off x="9785950" y="2516957"/>
          <a:ext cx="3091544" cy="30064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3">
            <a:extLst>
              <a:ext uri="{FF2B5EF4-FFF2-40B4-BE49-F238E27FC236}">
                <a16:creationId xmlns:a16="http://schemas.microsoft.com/office/drawing/2014/main" id="{C0825310-B3B1-76EB-0F27-50776D23E661}"/>
              </a:ext>
            </a:extLst>
          </p:cNvPr>
          <p:cNvSpPr txBox="1"/>
          <p:nvPr/>
        </p:nvSpPr>
        <p:spPr>
          <a:xfrm>
            <a:off x="382449" y="2483738"/>
            <a:ext cx="5324180"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F7D00"/>
                </a:solidFill>
                <a:effectLst/>
                <a:uLnTx/>
                <a:uFillTx/>
                <a:latin typeface="Arial" panose="020B0604020202020204"/>
                <a:ea typeface="+mn-ea"/>
                <a:cs typeface="+mn-cs"/>
              </a:rPr>
              <a:t>60%</a:t>
            </a:r>
            <a:r>
              <a:rPr kumimoji="0" lang="en-GB" sz="2800" b="1" i="0" u="none" strike="noStrike" kern="1200" cap="none" spc="0" normalizeH="0" baseline="0" noProof="0" dirty="0">
                <a:ln>
                  <a:noFill/>
                </a:ln>
                <a:solidFill>
                  <a:srgbClr val="0A5D7A"/>
                </a:solidFill>
                <a:effectLst/>
                <a:uLnTx/>
                <a:uFillTx/>
                <a:latin typeface="Arial" panose="020B0604020202020204"/>
                <a:ea typeface="+mn-ea"/>
                <a:cs typeface="+mn-cs"/>
              </a:rPr>
              <a:t> </a:t>
            </a:r>
            <a:r>
              <a:rPr kumimoji="0" lang="en-US" sz="1400" b="1" i="0" u="none" strike="noStrike" kern="1200" cap="none" spc="0" normalizeH="0" baseline="0" noProof="0" dirty="0">
                <a:ln>
                  <a:noFill/>
                </a:ln>
                <a:solidFill>
                  <a:srgbClr val="4A4A49"/>
                </a:solidFill>
                <a:effectLst/>
                <a:uLnTx/>
                <a:uFillTx/>
                <a:latin typeface="Arial" panose="020B0604020202020204"/>
                <a:ea typeface="+mn-ea"/>
                <a:cs typeface="+mn-cs"/>
              </a:rPr>
              <a:t>of installers are not involved in home automation and the installation of smart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4" name="Tekstvak 28">
            <a:extLst>
              <a:ext uri="{FF2B5EF4-FFF2-40B4-BE49-F238E27FC236}">
                <a16:creationId xmlns:a16="http://schemas.microsoft.com/office/drawing/2014/main" id="{B8EEEEE4-5348-A1B9-90A4-B267A56F4812}"/>
              </a:ext>
            </a:extLst>
          </p:cNvPr>
          <p:cNvSpPr txBox="1"/>
          <p:nvPr/>
        </p:nvSpPr>
        <p:spPr>
          <a:xfrm>
            <a:off x="457200" y="1545858"/>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b="1">
                <a:solidFill>
                  <a:srgbClr val="7F7F7F"/>
                </a:solidFill>
                <a:latin typeface="Arial" panose="020B0604020202020204"/>
              </a:rPr>
              <a:t>Involvement in smart product installation</a:t>
            </a:r>
            <a:endParaRPr kumimoji="0" lang="en-GB" sz="1400" b="1" i="0" u="none" strike="noStrike" kern="1200" cap="none" spc="0" normalizeH="0" baseline="0" noProof="0">
              <a:ln>
                <a:noFill/>
              </a:ln>
              <a:solidFill>
                <a:srgbClr val="7F7F7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Is your company involved in home automation and installation of smart products?</a:t>
            </a:r>
            <a:endPar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cxnSp>
        <p:nvCxnSpPr>
          <p:cNvPr id="5" name="Rechte verbindingslijn 3">
            <a:extLst>
              <a:ext uri="{FF2B5EF4-FFF2-40B4-BE49-F238E27FC236}">
                <a16:creationId xmlns:a16="http://schemas.microsoft.com/office/drawing/2014/main" id="{CDB1D5B2-6600-7331-F13F-D2FCD1757C0B}"/>
              </a:ext>
            </a:extLst>
          </p:cNvPr>
          <p:cNvCxnSpPr/>
          <p:nvPr/>
        </p:nvCxnSpPr>
        <p:spPr>
          <a:xfrm>
            <a:off x="6156251" y="1467293"/>
            <a:ext cx="10633" cy="49547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kstvak 27">
            <a:extLst>
              <a:ext uri="{FF2B5EF4-FFF2-40B4-BE49-F238E27FC236}">
                <a16:creationId xmlns:a16="http://schemas.microsoft.com/office/drawing/2014/main" id="{FB55B33B-591A-1CB7-FDAE-91D428C60BC5}"/>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18117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Problems products table">
            <a:extLst>
              <a:ext uri="{FF2B5EF4-FFF2-40B4-BE49-F238E27FC236}">
                <a16:creationId xmlns:a16="http://schemas.microsoft.com/office/drawing/2014/main" id="{3AF0C717-2152-5BAD-D1F6-5B9C5C76AF37}"/>
              </a:ext>
            </a:extLst>
          </p:cNvPr>
          <p:cNvGraphicFramePr>
            <a:graphicFrameLocks noGrp="1"/>
          </p:cNvGraphicFramePr>
          <p:nvPr>
            <p:extLst>
              <p:ext uri="{D42A27DB-BD31-4B8C-83A1-F6EECF244321}">
                <p14:modId xmlns:p14="http://schemas.microsoft.com/office/powerpoint/2010/main" val="3035725815"/>
              </p:ext>
            </p:extLst>
          </p:nvPr>
        </p:nvGraphicFramePr>
        <p:xfrm>
          <a:off x="5501682" y="2199087"/>
          <a:ext cx="3523446" cy="4101500"/>
        </p:xfrm>
        <a:graphic>
          <a:graphicData uri="http://schemas.openxmlformats.org/drawingml/2006/table">
            <a:tbl>
              <a:tblPr firstRow="1" bandRow="1">
                <a:tableStyleId>{5C22544A-7EE6-4342-B048-85BDC9FD1C3A}</a:tableStyleId>
              </a:tblPr>
              <a:tblGrid>
                <a:gridCol w="3523446">
                  <a:extLst>
                    <a:ext uri="{9D8B030D-6E8A-4147-A177-3AD203B41FA5}">
                      <a16:colId xmlns:a16="http://schemas.microsoft.com/office/drawing/2014/main" val="2453005436"/>
                    </a:ext>
                  </a:extLst>
                </a:gridCol>
              </a:tblGrid>
              <a:tr h="410150">
                <a:tc>
                  <a:txBody>
                    <a:bodyPr/>
                    <a:lstStyle/>
                    <a:p>
                      <a:pPr algn="r" rtl="0" fontAlgn="ctr"/>
                      <a:r>
                        <a:rPr lang="en-GB" sz="1200" b="0" i="0" u="none" strike="noStrike" dirty="0">
                          <a:solidFill>
                            <a:srgbClr val="4A4A49"/>
                          </a:solidFill>
                          <a:effectLst/>
                          <a:latin typeface="Arial" panose="020B0604020202020204" pitchFamily="34" charset="0"/>
                        </a:rPr>
                        <a:t>Air conditioners / zoned cooling</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10150">
                <a:tc>
                  <a:txBody>
                    <a:bodyPr/>
                    <a:lstStyle/>
                    <a:p>
                      <a:pPr algn="r" rtl="0" fontAlgn="ctr"/>
                      <a:r>
                        <a:rPr lang="en-GB" sz="1200" b="0" i="0" u="none" strike="noStrike">
                          <a:solidFill>
                            <a:srgbClr val="4A4A49"/>
                          </a:solidFill>
                          <a:effectLst/>
                          <a:latin typeface="Arial" panose="020B0604020202020204" pitchFamily="34" charset="0"/>
                        </a:rPr>
                        <a:t>Connection/ Internet</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10150">
                <a:tc>
                  <a:txBody>
                    <a:bodyPr/>
                    <a:lstStyle/>
                    <a:p>
                      <a:pPr algn="r" rtl="0" fontAlgn="ctr"/>
                      <a:r>
                        <a:rPr lang="en-GB" sz="1200" b="0" i="0" u="none" strike="noStrike">
                          <a:solidFill>
                            <a:srgbClr val="4A4A49"/>
                          </a:solidFill>
                          <a:effectLst/>
                          <a:latin typeface="Arial" panose="020B0604020202020204" pitchFamily="34" charset="0"/>
                        </a:rPr>
                        <a:t>Lighting sensors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410150">
                <a:tc>
                  <a:txBody>
                    <a:bodyPr/>
                    <a:lstStyle/>
                    <a:p>
                      <a:pPr algn="r" rtl="0" fontAlgn="ctr"/>
                      <a:r>
                        <a:rPr lang="en-GB" sz="1200" b="0" i="0" u="none" strike="noStrike">
                          <a:solidFill>
                            <a:srgbClr val="4A4A49"/>
                          </a:solidFill>
                          <a:effectLst/>
                          <a:latin typeface="Arial" panose="020B0604020202020204" pitchFamily="34" charset="0"/>
                        </a:rPr>
                        <a:t>Movement/ Presence detectors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410150">
                <a:tc>
                  <a:txBody>
                    <a:bodyPr/>
                    <a:lstStyle/>
                    <a:p>
                      <a:pPr algn="r" rtl="0" fontAlgn="ctr"/>
                      <a:r>
                        <a:rPr lang="en-GB" sz="1200" b="0" i="0" u="none" strike="noStrike">
                          <a:solidFill>
                            <a:srgbClr val="4A4A49"/>
                          </a:solidFill>
                          <a:effectLst/>
                          <a:latin typeface="Arial" panose="020B0604020202020204" pitchFamily="34" charset="0"/>
                        </a:rPr>
                        <a:t>Pumps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410150">
                <a:tc>
                  <a:txBody>
                    <a:bodyPr/>
                    <a:lstStyle/>
                    <a:p>
                      <a:pPr algn="r" rtl="0" fontAlgn="ctr"/>
                      <a:r>
                        <a:rPr lang="en-GB" sz="1200" b="0" i="0" u="none" strike="noStrike">
                          <a:solidFill>
                            <a:srgbClr val="4A4A49"/>
                          </a:solidFill>
                          <a:effectLst/>
                          <a:latin typeface="Arial" panose="020B0604020202020204" pitchFamily="34" charset="0"/>
                        </a:rPr>
                        <a:t>Thermostatic valves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410150">
                <a:tc>
                  <a:txBody>
                    <a:bodyPr/>
                    <a:lstStyle/>
                    <a:p>
                      <a:pPr algn="r" rtl="0" fontAlgn="ctr"/>
                      <a:r>
                        <a:rPr lang="en-GB" sz="1200" b="0" i="0" u="none" strike="noStrike">
                          <a:solidFill>
                            <a:srgbClr val="4A4A49"/>
                          </a:solidFill>
                          <a:effectLst/>
                          <a:latin typeface="Arial" panose="020B0604020202020204" pitchFamily="34" charset="0"/>
                        </a:rPr>
                        <a:t>Thermostats/ room controller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009226"/>
                  </a:ext>
                </a:extLst>
              </a:tr>
              <a:tr h="410150">
                <a:tc>
                  <a:txBody>
                    <a:bodyPr/>
                    <a:lstStyle/>
                    <a:p>
                      <a:pPr algn="r" rtl="0" fontAlgn="ctr"/>
                      <a:r>
                        <a:rPr lang="en-GB" sz="1200" b="0" i="0" u="none" strike="noStrike" dirty="0">
                          <a:solidFill>
                            <a:srgbClr val="4A4A49"/>
                          </a:solidFill>
                          <a:effectLst/>
                          <a:latin typeface="Arial" panose="020B0604020202020204" pitchFamily="34" charset="0"/>
                        </a:rPr>
                        <a:t>Water treatment systems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009227"/>
                  </a:ext>
                </a:extLst>
              </a:tr>
              <a:tr h="410150">
                <a:tc>
                  <a:txBody>
                    <a:bodyPr/>
                    <a:lstStyle/>
                    <a:p>
                      <a:pPr algn="r" fontAlgn="ctr"/>
                      <a:r>
                        <a:rPr lang="hr-HR" sz="1200" b="0" i="0" u="none" strike="noStrike">
                          <a:solidFill>
                            <a:schemeClr val="tx2"/>
                          </a:solidFill>
                          <a:effectLst/>
                          <a:latin typeface="Arial" panose="020B0604020202020204" pitchFamily="34" charset="0"/>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1294170"/>
                  </a:ext>
                </a:extLst>
              </a:tr>
              <a:tr h="410150">
                <a:tc>
                  <a:txBody>
                    <a:bodyPr/>
                    <a:lstStyle/>
                    <a:p>
                      <a:pPr algn="r" fontAlgn="ctr"/>
                      <a:r>
                        <a:rPr lang="hr-HR" sz="1200" b="0" i="0" u="none" strike="noStrike" dirty="0">
                          <a:solidFill>
                            <a:schemeClr val="tx2"/>
                          </a:solidFill>
                          <a:effectLst/>
                          <a:latin typeface="Arial" panose="020B0604020202020204" pitchFamily="34" charset="0"/>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009228"/>
                  </a:ext>
                </a:extLst>
              </a:tr>
            </a:tbl>
          </a:graphicData>
        </a:graphic>
      </p:graphicFrame>
      <p:graphicFrame>
        <p:nvGraphicFramePr>
          <p:cNvPr id="14" name="Issues table">
            <a:extLst>
              <a:ext uri="{FF2B5EF4-FFF2-40B4-BE49-F238E27FC236}">
                <a16:creationId xmlns:a16="http://schemas.microsoft.com/office/drawing/2014/main" id="{761BC01D-4BB4-D632-08E4-A776082783A5}"/>
              </a:ext>
            </a:extLst>
          </p:cNvPr>
          <p:cNvGraphicFramePr>
            <a:graphicFrameLocks noGrp="1"/>
          </p:cNvGraphicFramePr>
          <p:nvPr>
            <p:extLst>
              <p:ext uri="{D42A27DB-BD31-4B8C-83A1-F6EECF244321}">
                <p14:modId xmlns:p14="http://schemas.microsoft.com/office/powerpoint/2010/main" val="2865872155"/>
              </p:ext>
            </p:extLst>
          </p:nvPr>
        </p:nvGraphicFramePr>
        <p:xfrm>
          <a:off x="291216" y="2199087"/>
          <a:ext cx="2481486" cy="3848736"/>
        </p:xfrm>
        <a:graphic>
          <a:graphicData uri="http://schemas.openxmlformats.org/drawingml/2006/table">
            <a:tbl>
              <a:tblPr firstRow="1" bandRow="1">
                <a:tableStyleId>{5C22544A-7EE6-4342-B048-85BDC9FD1C3A}</a:tableStyleId>
              </a:tblPr>
              <a:tblGrid>
                <a:gridCol w="2481486">
                  <a:extLst>
                    <a:ext uri="{9D8B030D-6E8A-4147-A177-3AD203B41FA5}">
                      <a16:colId xmlns:a16="http://schemas.microsoft.com/office/drawing/2014/main" val="2453005436"/>
                    </a:ext>
                  </a:extLst>
                </a:gridCol>
              </a:tblGrid>
              <a:tr h="481092">
                <a:tc>
                  <a:txBody>
                    <a:bodyPr/>
                    <a:lstStyle/>
                    <a:p>
                      <a:pPr algn="r" fontAlgn="ctr"/>
                      <a:r>
                        <a:rPr lang="en-GB" sz="1200" b="0" i="0" u="none" strike="noStrike" dirty="0">
                          <a:solidFill>
                            <a:schemeClr val="tx2"/>
                          </a:solidFill>
                          <a:effectLst/>
                          <a:latin typeface="Arial" panose="020B0604020202020204" pitchFamily="34" charset="0"/>
                        </a:rPr>
                        <a:t>Complexity connecting to </a:t>
                      </a:r>
                      <a:r>
                        <a:rPr lang="en-GB" sz="1200" b="0" i="0" u="none" strike="noStrike" dirty="0" err="1">
                          <a:solidFill>
                            <a:schemeClr val="tx2"/>
                          </a:solidFill>
                          <a:effectLst/>
                          <a:latin typeface="Arial" panose="020B0604020202020204" pitchFamily="34" charset="0"/>
                        </a:rPr>
                        <a:t>WiFi</a:t>
                      </a:r>
                      <a:r>
                        <a:rPr lang="en-GB" sz="1200" b="0" i="0" u="none" strike="noStrike" dirty="0">
                          <a:solidFill>
                            <a:schemeClr val="tx2"/>
                          </a:solidFill>
                          <a:effectLst/>
                          <a:latin typeface="Arial" panose="020B0604020202020204" pitchFamily="34" charset="0"/>
                        </a:rPr>
                        <a:t> </a:t>
                      </a:r>
                    </a:p>
                    <a:p>
                      <a:pPr algn="r" fontAlgn="ctr"/>
                      <a:r>
                        <a:rPr lang="en-GB" sz="1200" b="0" i="0" u="none" strike="noStrike" dirty="0">
                          <a:solidFill>
                            <a:schemeClr val="tx2"/>
                          </a:solidFill>
                          <a:effectLst/>
                          <a:latin typeface="Arial" panose="020B0604020202020204" pitchFamily="34" charset="0"/>
                        </a:rPr>
                        <a:t>e.g. in relation with data security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81092">
                <a:tc>
                  <a:txBody>
                    <a:bodyPr/>
                    <a:lstStyle/>
                    <a:p>
                      <a:pPr algn="r" fontAlgn="ctr"/>
                      <a:r>
                        <a:rPr lang="hr-HR" sz="1200" b="0" i="0" u="none" strike="noStrike" dirty="0">
                          <a:solidFill>
                            <a:schemeClr val="tx2"/>
                          </a:solidFill>
                          <a:effectLst/>
                          <a:latin typeface="Arial" panose="020B0604020202020204" pitchFamily="34" charset="0"/>
                        </a:rPr>
                        <a:t>Complex to program/configure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81092">
                <a:tc>
                  <a:txBody>
                    <a:bodyPr/>
                    <a:lstStyle/>
                    <a:p>
                      <a:pPr algn="r" fontAlgn="ctr"/>
                      <a:r>
                        <a:rPr lang="en-GB" sz="1200" b="0" i="0" u="none" strike="noStrike" dirty="0">
                          <a:solidFill>
                            <a:schemeClr val="tx2"/>
                          </a:solidFill>
                          <a:effectLst/>
                          <a:latin typeface="Arial" panose="020B0604020202020204" pitchFamily="34" charset="0"/>
                        </a:rPr>
                        <a:t>Not possible to integrate </a:t>
                      </a:r>
                    </a:p>
                    <a:p>
                      <a:pPr algn="r" fontAlgn="ctr"/>
                      <a:r>
                        <a:rPr lang="en-GB" sz="1200" b="0" i="0" u="none" strike="noStrike" dirty="0">
                          <a:solidFill>
                            <a:schemeClr val="tx2"/>
                          </a:solidFill>
                          <a:effectLst/>
                          <a:latin typeface="Arial" panose="020B0604020202020204" pitchFamily="34" charset="0"/>
                        </a:rPr>
                        <a:t>with other systems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481092">
                <a:tc>
                  <a:txBody>
                    <a:bodyPr/>
                    <a:lstStyle/>
                    <a:p>
                      <a:pPr algn="r" fontAlgn="ctr"/>
                      <a:r>
                        <a:rPr lang="hr-HR" sz="1200" b="0" i="0" u="none" strike="noStrike" dirty="0">
                          <a:solidFill>
                            <a:schemeClr val="tx2"/>
                          </a:solidFill>
                          <a:effectLst/>
                          <a:latin typeface="Arial" panose="020B0604020202020204" pitchFamily="34" charset="0"/>
                        </a:rPr>
                        <a:t>Complex installation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481092">
                <a:tc>
                  <a:txBody>
                    <a:bodyPr/>
                    <a:lstStyle/>
                    <a:p>
                      <a:pPr algn="r" fontAlgn="ctr"/>
                      <a:r>
                        <a:rPr lang="en-GB" sz="1200" b="0" i="0" u="none" strike="noStrike" dirty="0">
                          <a:solidFill>
                            <a:schemeClr val="tx2"/>
                          </a:solidFill>
                          <a:effectLst/>
                          <a:latin typeface="Arial" panose="020B0604020202020204" pitchFamily="34" charset="0"/>
                        </a:rPr>
                        <a:t>Difficult to explain </a:t>
                      </a:r>
                      <a:br>
                        <a:rPr lang="en-GB" sz="1200" b="0" i="0" u="none" strike="noStrike" dirty="0">
                          <a:solidFill>
                            <a:schemeClr val="tx2"/>
                          </a:solidFill>
                          <a:effectLst/>
                          <a:latin typeface="Arial" panose="020B0604020202020204" pitchFamily="34" charset="0"/>
                        </a:rPr>
                      </a:br>
                      <a:r>
                        <a:rPr lang="en-GB" sz="1200" b="0" i="0" u="none" strike="noStrike" dirty="0">
                          <a:solidFill>
                            <a:schemeClr val="tx2"/>
                          </a:solidFill>
                          <a:effectLst/>
                          <a:latin typeface="Arial" panose="020B0604020202020204" pitchFamily="34" charset="0"/>
                        </a:rPr>
                        <a:t>system to the customer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67197"/>
                  </a:ext>
                </a:extLst>
              </a:tr>
              <a:tr h="481092">
                <a:tc>
                  <a:txBody>
                    <a:bodyPr/>
                    <a:lstStyle/>
                    <a:p>
                      <a:pPr algn="r" fontAlgn="ctr"/>
                      <a:r>
                        <a:rPr lang="en-GB" sz="1200" b="0" i="0" u="none" strike="noStrike" dirty="0">
                          <a:solidFill>
                            <a:schemeClr val="tx2"/>
                          </a:solidFill>
                          <a:effectLst/>
                          <a:latin typeface="Arial" panose="020B0604020202020204" pitchFamily="34" charset="0"/>
                        </a:rPr>
                        <a:t>Not reliable/ bad performance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481092">
                <a:tc>
                  <a:txBody>
                    <a:bodyPr/>
                    <a:lstStyle/>
                    <a:p>
                      <a:pPr algn="r" fontAlgn="b">
                        <a:defRPr/>
                      </a:pPr>
                      <a:r>
                        <a:rPr lang="nl-NL" sz="1200" b="0" i="0" u="none" strike="noStrike">
                          <a:solidFill>
                            <a:schemeClr val="tx2"/>
                          </a:solidFill>
                          <a:effectLst/>
                          <a:latin typeface="Arial" panose="020B0604020202020204" pitchFamily="34" charset="0"/>
                          <a:cs typeface="Arial" panose="020B0604020202020204" pitchFamily="34" charset="0"/>
                        </a:rPr>
                        <a:t>No issues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7"/>
                  </a:ext>
                </a:extLst>
              </a:tr>
              <a:tr h="481092">
                <a:tc>
                  <a:txBody>
                    <a:bodyPr/>
                    <a:lstStyle/>
                    <a:p>
                      <a:pPr algn="r" fontAlgn="b">
                        <a:defRPr/>
                      </a:pPr>
                      <a:r>
                        <a:rPr lang="nl-NL" sz="1200" b="0" i="0" u="none" strike="noStrike" dirty="0" err="1">
                          <a:solidFill>
                            <a:schemeClr val="tx2"/>
                          </a:solidFill>
                          <a:effectLst/>
                          <a:latin typeface="Arial" panose="020B0604020202020204" pitchFamily="34" charset="0"/>
                          <a:cs typeface="Arial" panose="020B0604020202020204" pitchFamily="34" charset="0"/>
                        </a:rPr>
                        <a:t>Other</a:t>
                      </a:r>
                      <a:endParaRPr lang="nl-NL"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009228"/>
                  </a:ext>
                </a:extLst>
              </a:tr>
            </a:tbl>
          </a:graphicData>
        </a:graphic>
      </p:graphicFrame>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Involvement in smart product installation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Working remotely / Installation professionals  |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EBE700E8-6366-A6FD-5DE9-84B7848B0549}"/>
              </a:ext>
            </a:extLst>
          </p:cNvPr>
          <p:cNvSpPr txBox="1"/>
          <p:nvPr/>
        </p:nvSpPr>
        <p:spPr>
          <a:xfrm>
            <a:off x="442466" y="1447800"/>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Issues with installing smart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Have you ever had any issues when installing smart products, and what are the main issues you face?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7" name="Tekstvak 28">
            <a:extLst>
              <a:ext uri="{FF2B5EF4-FFF2-40B4-BE49-F238E27FC236}">
                <a16:creationId xmlns:a16="http://schemas.microsoft.com/office/drawing/2014/main" id="{126827CB-C880-3079-8E3C-CC9B58679BEA}"/>
              </a:ext>
            </a:extLst>
          </p:cNvPr>
          <p:cNvSpPr txBox="1"/>
          <p:nvPr/>
        </p:nvSpPr>
        <p:spPr>
          <a:xfrm>
            <a:off x="6907168" y="1447800"/>
            <a:ext cx="5286529"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Products causing problems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Which products in the smart system/ building cause normally the problems you face?</a:t>
            </a:r>
          </a:p>
        </p:txBody>
      </p:sp>
      <p:sp>
        <p:nvSpPr>
          <p:cNvPr id="29" name="Tekstvak 6">
            <a:extLst>
              <a:ext uri="{FF2B5EF4-FFF2-40B4-BE49-F238E27FC236}">
                <a16:creationId xmlns:a16="http://schemas.microsoft.com/office/drawing/2014/main" id="{66232EB7-F5A6-4592-BEFB-FD1D8E2A484A}"/>
              </a:ext>
            </a:extLst>
          </p:cNvPr>
          <p:cNvSpPr txBox="1"/>
          <p:nvPr/>
        </p:nvSpPr>
        <p:spPr>
          <a:xfrm>
            <a:off x="6440422"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5</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4</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if have had issues with installations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18" name="Installation products chart">
            <a:extLst>
              <a:ext uri="{FF2B5EF4-FFF2-40B4-BE49-F238E27FC236}">
                <a16:creationId xmlns:a16="http://schemas.microsoft.com/office/drawing/2014/main" id="{DAB9B5AD-875E-C421-0361-F43183EFDF93}"/>
              </a:ext>
            </a:extLst>
          </p:cNvPr>
          <p:cNvGraphicFramePr/>
          <p:nvPr>
            <p:custDataLst>
              <p:tags r:id="rId1"/>
            </p:custDataLst>
            <p:extLst>
              <p:ext uri="{D42A27DB-BD31-4B8C-83A1-F6EECF244321}">
                <p14:modId xmlns:p14="http://schemas.microsoft.com/office/powerpoint/2010/main" val="3768152487"/>
              </p:ext>
            </p:extLst>
          </p:nvPr>
        </p:nvGraphicFramePr>
        <p:xfrm>
          <a:off x="2860180" y="2199087"/>
          <a:ext cx="3091544" cy="38380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Installation products chart">
            <a:extLst>
              <a:ext uri="{FF2B5EF4-FFF2-40B4-BE49-F238E27FC236}">
                <a16:creationId xmlns:a16="http://schemas.microsoft.com/office/drawing/2014/main" id="{6B74D5F3-21C6-48D9-BA6B-DF1EECCC9A5F}"/>
              </a:ext>
            </a:extLst>
          </p:cNvPr>
          <p:cNvGraphicFramePr/>
          <p:nvPr>
            <p:custDataLst>
              <p:tags r:id="rId2"/>
            </p:custDataLst>
            <p:extLst>
              <p:ext uri="{D42A27DB-BD31-4B8C-83A1-F6EECF244321}">
                <p14:modId xmlns:p14="http://schemas.microsoft.com/office/powerpoint/2010/main" val="2676038108"/>
              </p:ext>
            </p:extLst>
          </p:nvPr>
        </p:nvGraphicFramePr>
        <p:xfrm>
          <a:off x="9100456" y="2199086"/>
          <a:ext cx="3091544" cy="4106463"/>
        </p:xfrm>
        <a:graphic>
          <a:graphicData uri="http://schemas.openxmlformats.org/drawingml/2006/chart">
            <c:chart xmlns:c="http://schemas.openxmlformats.org/drawingml/2006/chart" xmlns:r="http://schemas.openxmlformats.org/officeDocument/2006/relationships" r:id="rId6"/>
          </a:graphicData>
        </a:graphic>
      </p:graphicFrame>
      <p:sp>
        <p:nvSpPr>
          <p:cNvPr id="16" name="Tekstvak 6">
            <a:extLst>
              <a:ext uri="{FF2B5EF4-FFF2-40B4-BE49-F238E27FC236}">
                <a16:creationId xmlns:a16="http://schemas.microsoft.com/office/drawing/2014/main" id="{07BAA7C4-DCAF-25C9-FC14-6CC2DCE5CCB7}"/>
              </a:ext>
            </a:extLst>
          </p:cNvPr>
          <p:cNvSpPr txBox="1"/>
          <p:nvPr/>
        </p:nvSpPr>
        <p:spPr>
          <a:xfrm>
            <a:off x="419100"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 9</a:t>
            </a:r>
            <a:r>
              <a:rPr kumimoji="0" lang="hr-HR"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7</a:t>
            </a: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if</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involved in the installation of smart products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cxnSp>
        <p:nvCxnSpPr>
          <p:cNvPr id="15" name="Rechte verbindingslijn 3">
            <a:extLst>
              <a:ext uri="{FF2B5EF4-FFF2-40B4-BE49-F238E27FC236}">
                <a16:creationId xmlns:a16="http://schemas.microsoft.com/office/drawing/2014/main" id="{587155FD-091C-3958-5948-AE0F65F46141}"/>
              </a:ext>
            </a:extLst>
          </p:cNvPr>
          <p:cNvCxnSpPr/>
          <p:nvPr/>
        </p:nvCxnSpPr>
        <p:spPr>
          <a:xfrm>
            <a:off x="6156251" y="1467293"/>
            <a:ext cx="10633" cy="49547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kstvak 27">
            <a:extLst>
              <a:ext uri="{FF2B5EF4-FFF2-40B4-BE49-F238E27FC236}">
                <a16:creationId xmlns:a16="http://schemas.microsoft.com/office/drawing/2014/main" id="{BA3A48E8-54B3-2027-A765-E6E9E79D3577}"/>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86877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257960"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9" name="Tekstvak 28">
            <a:extLst>
              <a:ext uri="{FF2B5EF4-FFF2-40B4-BE49-F238E27FC236}">
                <a16:creationId xmlns:a16="http://schemas.microsoft.com/office/drawing/2014/main" id="{ADEF4A25-7268-F64B-449E-4D643AEED572}"/>
              </a:ext>
            </a:extLst>
          </p:cNvPr>
          <p:cNvSpPr txBox="1"/>
          <p:nvPr/>
        </p:nvSpPr>
        <p:spPr>
          <a:xfrm>
            <a:off x="389510" y="2046256"/>
            <a:ext cx="9656901"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b="1">
                <a:solidFill>
                  <a:srgbClr val="7F7F7F"/>
                </a:solidFill>
                <a:latin typeface="Arial" panose="020B0604020202020204"/>
              </a:rPr>
              <a:t>Familiarity</a:t>
            </a:r>
            <a:r>
              <a:rPr kumimoji="0" lang="en-GB" sz="1400" b="1" i="0" u="none" strike="noStrike" kern="1200" cap="none" spc="0" normalizeH="0" baseline="0" noProof="0">
                <a:ln>
                  <a:noFill/>
                </a:ln>
                <a:solidFill>
                  <a:srgbClr val="7F7F7F"/>
                </a:solidFill>
                <a:effectLst/>
                <a:uLnTx/>
                <a:uFillTx/>
                <a:latin typeface="Arial" panose="020B0604020202020204"/>
                <a:ea typeface="+mn-ea"/>
                <a:cs typeface="+mn-cs"/>
              </a:rPr>
              <a:t> with smart home installations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GB" sz="1100" b="0" i="0" u="none" strike="noStrike" kern="1200" cap="none" spc="0" normalizeH="0" baseline="0">
                <a:ln>
                  <a:noFill/>
                </a:ln>
                <a:solidFill>
                  <a:prstClr val="white">
                    <a:lumMod val="65000"/>
                  </a:prstClr>
                </a:solidFill>
                <a:effectLst/>
                <a:uLnTx/>
                <a:uFillTx/>
                <a:latin typeface="Arial" panose="020B0604020202020204"/>
                <a:ea typeface="+mn-ea"/>
                <a:cs typeface="+mn-cs"/>
              </a:rPr>
              <a:t>How comfortable are you with following activities? You can answer on a scale of 1 to 5, where 1=Not comfortable at all; 2= Rather uncomfortable; 3=Neutral; 4=Rather comfortable; 5=Very comfortable.</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3" name="Chart 15">
            <a:extLst>
              <a:ext uri="{FF2B5EF4-FFF2-40B4-BE49-F238E27FC236}">
                <a16:creationId xmlns:a16="http://schemas.microsoft.com/office/drawing/2014/main" id="{8CA1EDCD-2EC6-486F-1D5C-9226D2BE5982}"/>
              </a:ext>
            </a:extLst>
          </p:cNvPr>
          <p:cNvGraphicFramePr/>
          <p:nvPr>
            <p:extLst>
              <p:ext uri="{D42A27DB-BD31-4B8C-83A1-F6EECF244321}">
                <p14:modId xmlns:p14="http://schemas.microsoft.com/office/powerpoint/2010/main" val="1529222821"/>
              </p:ext>
            </p:extLst>
          </p:nvPr>
        </p:nvGraphicFramePr>
        <p:xfrm>
          <a:off x="1540109" y="4064925"/>
          <a:ext cx="4432799" cy="1251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 7">
            <a:extLst>
              <a:ext uri="{FF2B5EF4-FFF2-40B4-BE49-F238E27FC236}">
                <a16:creationId xmlns:a16="http://schemas.microsoft.com/office/drawing/2014/main" id="{2EB165CD-DD78-4F28-DA85-92168E5FA577}"/>
              </a:ext>
            </a:extLst>
          </p:cNvPr>
          <p:cNvGraphicFramePr>
            <a:graphicFrameLocks noGrp="1"/>
          </p:cNvGraphicFramePr>
          <p:nvPr>
            <p:extLst>
              <p:ext uri="{D42A27DB-BD31-4B8C-83A1-F6EECF244321}">
                <p14:modId xmlns:p14="http://schemas.microsoft.com/office/powerpoint/2010/main" val="2365268322"/>
              </p:ext>
            </p:extLst>
          </p:nvPr>
        </p:nvGraphicFramePr>
        <p:xfrm>
          <a:off x="18676" y="4117606"/>
          <a:ext cx="1346118" cy="1197788"/>
        </p:xfrm>
        <a:graphic>
          <a:graphicData uri="http://schemas.openxmlformats.org/drawingml/2006/table">
            <a:tbl>
              <a:tblPr firstRow="1" bandRow="1">
                <a:tableStyleId>{5940675A-B579-460E-94D1-54222C63F5DA}</a:tableStyleId>
              </a:tblPr>
              <a:tblGrid>
                <a:gridCol w="1346118">
                  <a:extLst>
                    <a:ext uri="{9D8B030D-6E8A-4147-A177-3AD203B41FA5}">
                      <a16:colId xmlns:a16="http://schemas.microsoft.com/office/drawing/2014/main" val="947969377"/>
                    </a:ext>
                  </a:extLst>
                </a:gridCol>
              </a:tblGrid>
              <a:tr h="598894">
                <a:tc>
                  <a:txBody>
                    <a:bodyPr/>
                    <a:lstStyle/>
                    <a:p>
                      <a:pPr algn="r"/>
                      <a:r>
                        <a:rPr lang="hr-HR" sz="1800" b="1">
                          <a:solidFill>
                            <a:schemeClr val="tx1">
                              <a:lumMod val="50000"/>
                              <a:lumOff val="50000"/>
                            </a:schemeClr>
                          </a:solidFill>
                          <a:latin typeface="Arial" panose="020B0604020202020204" pitchFamily="34" charset="0"/>
                          <a:cs typeface="Arial" panose="020B0604020202020204" pitchFamily="34" charset="0"/>
                        </a:rPr>
                        <a:t>2022</a:t>
                      </a:r>
                      <a:endParaRPr lang="LID4096" sz="1800" b="1">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5934396"/>
                  </a:ext>
                </a:extLst>
              </a:tr>
              <a:tr h="598894">
                <a:tc>
                  <a:txBody>
                    <a:bodyPr/>
                    <a:lstStyle/>
                    <a:p>
                      <a:pPr marL="0" algn="r" defTabSz="914400" rtl="0" eaLnBrk="1" latinLnBrk="0" hangingPunct="1"/>
                      <a:r>
                        <a:rPr lang="en-GB" sz="1800" b="1" kern="1200">
                          <a:solidFill>
                            <a:schemeClr val="tx1">
                              <a:lumMod val="50000"/>
                              <a:lumOff val="50000"/>
                            </a:schemeClr>
                          </a:solidFill>
                          <a:latin typeface="Arial" panose="020B0604020202020204" pitchFamily="34" charset="0"/>
                          <a:ea typeface="+mn-ea"/>
                          <a:cs typeface="Arial" panose="020B0604020202020204" pitchFamily="34" charset="0"/>
                        </a:rPr>
                        <a:t>2019</a:t>
                      </a:r>
                      <a:endParaRPr lang="LID4096" sz="1800" b="1" kern="1200">
                        <a:solidFill>
                          <a:schemeClr val="tx1">
                            <a:lumMod val="50000"/>
                            <a:lumOff val="50000"/>
                          </a:schemeClr>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3236079"/>
                  </a:ext>
                </a:extLst>
              </a:tr>
            </a:tbl>
          </a:graphicData>
        </a:graphic>
      </p:graphicFrame>
      <p:sp>
        <p:nvSpPr>
          <p:cNvPr id="11" name="Tekstvak 10">
            <a:extLst>
              <a:ext uri="{FF2B5EF4-FFF2-40B4-BE49-F238E27FC236}">
                <a16:creationId xmlns:a16="http://schemas.microsoft.com/office/drawing/2014/main" id="{F0C6BD60-C98D-BEB3-9370-2C8705D3C60D}"/>
              </a:ext>
            </a:extLst>
          </p:cNvPr>
          <p:cNvSpPr txBox="1"/>
          <p:nvPr/>
        </p:nvSpPr>
        <p:spPr>
          <a:xfrm>
            <a:off x="1907508" y="3467152"/>
            <a:ext cx="3698000" cy="584775"/>
          </a:xfrm>
          <a:prstGeom prst="rect">
            <a:avLst/>
          </a:prstGeom>
          <a:noFill/>
        </p:spPr>
        <p:txBody>
          <a:bodyPr wrap="square">
            <a:spAutoFit/>
          </a:bodyPr>
          <a:lstStyle/>
          <a:p>
            <a:pPr algn="ctr" fontAlgn="b">
              <a:defRPr/>
            </a:pPr>
            <a:r>
              <a:rPr lang="en-GB" sz="1600" b="0" i="0" u="none" strike="noStrike">
                <a:solidFill>
                  <a:srgbClr val="4A4A49"/>
                </a:solidFill>
                <a:effectLst/>
                <a:latin typeface="Arial" panose="020B0604020202020204" pitchFamily="34" charset="0"/>
                <a:cs typeface="Arial" panose="020B0604020202020204" pitchFamily="34" charset="0"/>
              </a:rPr>
              <a:t>Installing home automation</a:t>
            </a:r>
          </a:p>
          <a:p>
            <a:pPr algn="ctr" fontAlgn="b">
              <a:defRPr/>
            </a:pPr>
            <a:r>
              <a:rPr lang="en-GB" sz="1600" b="0" i="0" u="none" strike="noStrike">
                <a:solidFill>
                  <a:srgbClr val="4A4A49"/>
                </a:solidFill>
                <a:effectLst/>
                <a:latin typeface="Arial" panose="020B0604020202020204" pitchFamily="34" charset="0"/>
                <a:cs typeface="Arial" panose="020B0604020202020204" pitchFamily="34" charset="0"/>
              </a:rPr>
              <a:t>systems and products*</a:t>
            </a:r>
          </a:p>
        </p:txBody>
      </p:sp>
      <p:sp>
        <p:nvSpPr>
          <p:cNvPr id="14" name="Tekstvak 13">
            <a:extLst>
              <a:ext uri="{FF2B5EF4-FFF2-40B4-BE49-F238E27FC236}">
                <a16:creationId xmlns:a16="http://schemas.microsoft.com/office/drawing/2014/main" id="{D5D7F937-ADC6-6A78-D3E4-86703B04F12B}"/>
              </a:ext>
            </a:extLst>
          </p:cNvPr>
          <p:cNvSpPr txBox="1"/>
          <p:nvPr/>
        </p:nvSpPr>
        <p:spPr>
          <a:xfrm>
            <a:off x="7101575" y="3467152"/>
            <a:ext cx="2918638" cy="584775"/>
          </a:xfrm>
          <a:prstGeom prst="rect">
            <a:avLst/>
          </a:prstGeom>
          <a:noFill/>
        </p:spPr>
        <p:txBody>
          <a:bodyPr wrap="square">
            <a:spAutoFit/>
          </a:bodyPr>
          <a:lstStyle/>
          <a:p>
            <a:pPr algn="ctr" fontAlgn="b">
              <a:defRPr/>
            </a:pPr>
            <a:r>
              <a:rPr lang="en-GB" sz="1600" b="0" i="0" u="none" strike="noStrike" dirty="0">
                <a:solidFill>
                  <a:srgbClr val="4A4A49"/>
                </a:solidFill>
                <a:effectLst/>
                <a:latin typeface="Arial" panose="020B0604020202020204" pitchFamily="34" charset="0"/>
                <a:cs typeface="Arial" panose="020B0604020202020204" pitchFamily="34" charset="0"/>
              </a:rPr>
              <a:t>Connecting and configuring electronic products**</a:t>
            </a:r>
          </a:p>
        </p:txBody>
      </p:sp>
      <p:graphicFrame>
        <p:nvGraphicFramePr>
          <p:cNvPr id="22" name="Tabel 4">
            <a:extLst>
              <a:ext uri="{FF2B5EF4-FFF2-40B4-BE49-F238E27FC236}">
                <a16:creationId xmlns:a16="http://schemas.microsoft.com/office/drawing/2014/main" id="{37E4D06B-DD60-3A7F-E861-2216DCA1E90C}"/>
              </a:ext>
            </a:extLst>
          </p:cNvPr>
          <p:cNvGraphicFramePr>
            <a:graphicFrameLocks noGrp="1"/>
          </p:cNvGraphicFramePr>
          <p:nvPr>
            <p:extLst>
              <p:ext uri="{D42A27DB-BD31-4B8C-83A1-F6EECF244321}">
                <p14:modId xmlns:p14="http://schemas.microsoft.com/office/powerpoint/2010/main" val="924870237"/>
              </p:ext>
            </p:extLst>
          </p:nvPr>
        </p:nvGraphicFramePr>
        <p:xfrm>
          <a:off x="2443716" y="2887577"/>
          <a:ext cx="7198657" cy="307587"/>
        </p:xfrm>
        <a:graphic>
          <a:graphicData uri="http://schemas.openxmlformats.org/drawingml/2006/table">
            <a:tbl>
              <a:tblPr firstRow="1" bandRow="1">
                <a:tableStyleId>{5C22544A-7EE6-4342-B048-85BDC9FD1C3A}</a:tableStyleId>
              </a:tblPr>
              <a:tblGrid>
                <a:gridCol w="7198657">
                  <a:extLst>
                    <a:ext uri="{9D8B030D-6E8A-4147-A177-3AD203B41FA5}">
                      <a16:colId xmlns:a16="http://schemas.microsoft.com/office/drawing/2014/main" val="3748720793"/>
                    </a:ext>
                  </a:extLst>
                </a:gridCol>
              </a:tblGrid>
              <a:tr h="307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noProof="0">
                          <a:solidFill>
                            <a:srgbClr val="0A5D7A"/>
                          </a:solidFill>
                          <a:latin typeface="Arial" panose="020B0604020202020204" pitchFamily="34" charset="0"/>
                          <a:cs typeface="Arial" panose="020B0604020202020204" pitchFamily="34" charset="0"/>
                        </a:rPr>
                        <a:t>Very comfortable</a:t>
                      </a:r>
                      <a:r>
                        <a:rPr lang="en-US" sz="1050" b="1" i="0" noProof="0">
                          <a:solidFill>
                            <a:srgbClr val="226D87"/>
                          </a:solidFill>
                          <a:latin typeface="Arial" panose="020B0604020202020204" pitchFamily="34" charset="0"/>
                          <a:cs typeface="Arial" panose="020B0604020202020204" pitchFamily="34" charset="0"/>
                        </a:rPr>
                        <a:t> </a:t>
                      </a:r>
                      <a:r>
                        <a:rPr lang="en-US" sz="1050" b="1" i="0" noProof="0">
                          <a:solidFill>
                            <a:schemeClr val="bg1">
                              <a:lumMod val="50000"/>
                            </a:schemeClr>
                          </a:solidFill>
                          <a:latin typeface="Arial" panose="020B0604020202020204" pitchFamily="34" charset="0"/>
                          <a:cs typeface="Arial" panose="020B0604020202020204" pitchFamily="34" charset="0"/>
                        </a:rPr>
                        <a:t>| </a:t>
                      </a:r>
                      <a:r>
                        <a:rPr lang="en-US" sz="1050" b="1" i="0" noProof="0">
                          <a:solidFill>
                            <a:srgbClr val="3B7D95"/>
                          </a:solidFill>
                          <a:latin typeface="Arial" panose="020B0604020202020204" pitchFamily="34" charset="0"/>
                          <a:cs typeface="Arial" panose="020B0604020202020204" pitchFamily="34" charset="0"/>
                        </a:rPr>
                        <a:t>Rather comfortable </a:t>
                      </a:r>
                      <a:r>
                        <a:rPr lang="en-US" sz="1050" b="1" i="0" noProof="0">
                          <a:solidFill>
                            <a:schemeClr val="bg1">
                              <a:lumMod val="50000"/>
                            </a:schemeClr>
                          </a:solidFill>
                          <a:latin typeface="Arial" panose="020B0604020202020204" pitchFamily="34" charset="0"/>
                          <a:cs typeface="Arial" panose="020B0604020202020204" pitchFamily="34" charset="0"/>
                        </a:rPr>
                        <a:t>|</a:t>
                      </a:r>
                      <a:r>
                        <a:rPr lang="en-US" sz="1050" b="1" i="0" noProof="0">
                          <a:solidFill>
                            <a:srgbClr val="226D87"/>
                          </a:solidFill>
                          <a:latin typeface="Arial" panose="020B0604020202020204" pitchFamily="34" charset="0"/>
                          <a:cs typeface="Arial" panose="020B0604020202020204" pitchFamily="34" charset="0"/>
                        </a:rPr>
                        <a:t> </a:t>
                      </a:r>
                      <a:r>
                        <a:rPr lang="en-US" sz="1050" b="1" i="0" noProof="0">
                          <a:solidFill>
                            <a:schemeClr val="bg1">
                              <a:lumMod val="65000"/>
                            </a:schemeClr>
                          </a:solidFill>
                          <a:latin typeface="Arial" panose="020B0604020202020204" pitchFamily="34" charset="0"/>
                          <a:cs typeface="Arial" panose="020B0604020202020204" pitchFamily="34" charset="0"/>
                        </a:rPr>
                        <a:t>Neutral </a:t>
                      </a:r>
                      <a:r>
                        <a:rPr lang="en-US" sz="1050" b="1" i="0" noProof="0">
                          <a:solidFill>
                            <a:schemeClr val="bg1">
                              <a:lumMod val="50000"/>
                            </a:schemeClr>
                          </a:solidFill>
                          <a:latin typeface="Arial" panose="020B0604020202020204" pitchFamily="34" charset="0"/>
                          <a:cs typeface="Arial" panose="020B0604020202020204" pitchFamily="34" charset="0"/>
                        </a:rPr>
                        <a:t>|</a:t>
                      </a:r>
                      <a:r>
                        <a:rPr lang="en-US" sz="1050" b="1" i="0" noProof="0">
                          <a:solidFill>
                            <a:srgbClr val="EF7D00"/>
                          </a:solidFill>
                          <a:latin typeface="Arial" panose="020B0604020202020204" pitchFamily="34" charset="0"/>
                          <a:cs typeface="Arial" panose="020B0604020202020204" pitchFamily="34" charset="0"/>
                        </a:rPr>
                        <a:t> Rather uncomfortable </a:t>
                      </a:r>
                      <a:r>
                        <a:rPr lang="en-US" sz="1050" b="1" i="0" noProof="0">
                          <a:solidFill>
                            <a:schemeClr val="bg1">
                              <a:lumMod val="50000"/>
                            </a:schemeClr>
                          </a:solidFill>
                          <a:latin typeface="Arial" panose="020B0604020202020204" pitchFamily="34" charset="0"/>
                          <a:cs typeface="Arial" panose="020B0604020202020204" pitchFamily="34" charset="0"/>
                        </a:rPr>
                        <a:t>| </a:t>
                      </a:r>
                      <a:r>
                        <a:rPr lang="en-US" sz="1050" b="1" i="0" noProof="0">
                          <a:solidFill>
                            <a:srgbClr val="C00000"/>
                          </a:solidFill>
                          <a:latin typeface="Arial" panose="020B0604020202020204" pitchFamily="34" charset="0"/>
                          <a:cs typeface="Arial" panose="020B0604020202020204" pitchFamily="34" charset="0"/>
                        </a:rPr>
                        <a:t>Not comfortable at all </a:t>
                      </a:r>
                      <a:r>
                        <a:rPr lang="en-US" sz="1050" b="1" i="0" noProof="0">
                          <a:solidFill>
                            <a:schemeClr val="bg1">
                              <a:lumMod val="50000"/>
                            </a:schemeClr>
                          </a:solidFill>
                          <a:latin typeface="Arial" panose="020B0604020202020204" pitchFamily="34" charset="0"/>
                          <a:cs typeface="Arial" panose="020B0604020202020204" pitchFamily="34" charset="0"/>
                        </a:rPr>
                        <a:t>|</a:t>
                      </a:r>
                      <a:r>
                        <a:rPr lang="en-US" sz="1050" b="1" i="0" noProof="0">
                          <a:solidFill>
                            <a:srgbClr val="EF7D00"/>
                          </a:solidFill>
                          <a:latin typeface="Arial" panose="020B0604020202020204" pitchFamily="34" charset="0"/>
                          <a:cs typeface="Arial" panose="020B0604020202020204" pitchFamily="34" charset="0"/>
                        </a:rPr>
                        <a:t> </a:t>
                      </a:r>
                      <a:r>
                        <a:rPr lang="en-US" sz="1050" b="1" i="0" noProof="0">
                          <a:solidFill>
                            <a:srgbClr val="B9C6CF"/>
                          </a:solidFill>
                          <a:latin typeface="Arial" panose="020B0604020202020204" pitchFamily="34" charset="0"/>
                          <a:cs typeface="Arial" panose="020B0604020202020204" pitchFamily="34" charset="0"/>
                        </a:rPr>
                        <a:t>Don’t know</a:t>
                      </a:r>
                    </a:p>
                  </a:txBody>
                  <a:tcPr marL="118128" marR="118128" marT="37685" marB="3768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sp>
        <p:nvSpPr>
          <p:cNvPr id="23" name="Tekstvak 6">
            <a:extLst>
              <a:ext uri="{FF2B5EF4-FFF2-40B4-BE49-F238E27FC236}">
                <a16:creationId xmlns:a16="http://schemas.microsoft.com/office/drawing/2014/main" id="{2E0CCD9D-AB2B-056D-57E0-EAAEDD6B24CA}"/>
              </a:ext>
            </a:extLst>
          </p:cNvPr>
          <p:cNvSpPr txBox="1"/>
          <p:nvPr/>
        </p:nvSpPr>
        <p:spPr>
          <a:xfrm>
            <a:off x="382449"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2022:  *Base: n= 97, if</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involved in the installation of smart products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**Base: n= </a:t>
            </a:r>
            <a:r>
              <a:rPr lang="en-GB" sz="1000">
                <a:solidFill>
                  <a:prstClr val="white">
                    <a:lumMod val="65000"/>
                  </a:prstClr>
                </a:solidFill>
                <a:latin typeface="Arial" panose="020B0604020202020204"/>
              </a:rPr>
              <a:t>126</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4" name="Tekstvak 6">
            <a:extLst>
              <a:ext uri="{FF2B5EF4-FFF2-40B4-BE49-F238E27FC236}">
                <a16:creationId xmlns:a16="http://schemas.microsoft.com/office/drawing/2014/main" id="{D471EC65-6F92-56CB-48F5-44CC23849111}"/>
              </a:ext>
            </a:extLst>
          </p:cNvPr>
          <p:cNvSpPr txBox="1"/>
          <p:nvPr/>
        </p:nvSpPr>
        <p:spPr>
          <a:xfrm>
            <a:off x="5045887"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2019:  *Base: n= 92, if</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involved in the installation of smart products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**Base: n= </a:t>
            </a:r>
            <a:r>
              <a:rPr lang="en-GB" sz="1000">
                <a:solidFill>
                  <a:prstClr val="white">
                    <a:lumMod val="65000"/>
                  </a:prstClr>
                </a:solidFill>
                <a:latin typeface="Arial" panose="020B0604020202020204"/>
              </a:rPr>
              <a:t>150</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all installers</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5" name="Titel 1">
            <a:extLst>
              <a:ext uri="{FF2B5EF4-FFF2-40B4-BE49-F238E27FC236}">
                <a16:creationId xmlns:a16="http://schemas.microsoft.com/office/drawing/2014/main" id="{0F4060E0-7F31-67CC-BB39-D9DA944871C0}"/>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i="0" u="none" strike="noStrike" kern="1200" cap="none" spc="0" normalizeH="0" baseline="0" noProof="0">
                <a:ln>
                  <a:noFill/>
                </a:ln>
                <a:solidFill>
                  <a:srgbClr val="4A4A49"/>
                </a:solidFill>
                <a:effectLst/>
                <a:uLnTx/>
                <a:uFillTx/>
                <a:latin typeface="Arial" panose="020B0604020202020204"/>
                <a:ea typeface="+mj-ea"/>
                <a:cs typeface="+mj-cs"/>
              </a:rPr>
              <a:t>Involvement in smart product installation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Working remotely | Installation professionals</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Leaders on the market   </a:t>
            </a:r>
          </a:p>
        </p:txBody>
      </p:sp>
      <p:graphicFrame>
        <p:nvGraphicFramePr>
          <p:cNvPr id="2" name="Chart 15">
            <a:extLst>
              <a:ext uri="{FF2B5EF4-FFF2-40B4-BE49-F238E27FC236}">
                <a16:creationId xmlns:a16="http://schemas.microsoft.com/office/drawing/2014/main" id="{545150AE-BAA9-0467-978F-56E55832228C}"/>
              </a:ext>
            </a:extLst>
          </p:cNvPr>
          <p:cNvGraphicFramePr/>
          <p:nvPr>
            <p:extLst>
              <p:ext uri="{D42A27DB-BD31-4B8C-83A1-F6EECF244321}">
                <p14:modId xmlns:p14="http://schemas.microsoft.com/office/powerpoint/2010/main" val="1118176042"/>
              </p:ext>
            </p:extLst>
          </p:nvPr>
        </p:nvGraphicFramePr>
        <p:xfrm>
          <a:off x="6419190" y="4051927"/>
          <a:ext cx="4432799" cy="12518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27">
            <a:extLst>
              <a:ext uri="{FF2B5EF4-FFF2-40B4-BE49-F238E27FC236}">
                <a16:creationId xmlns:a16="http://schemas.microsoft.com/office/drawing/2014/main" id="{C0A113D4-C39D-3D55-F339-F52686410B25}"/>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93849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Working remotely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 Installation professionals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243113"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DB874E5E-3332-B4E9-42C8-594101225887}"/>
              </a:ext>
            </a:extLst>
          </p:cNvPr>
          <p:cNvSpPr txBox="1"/>
          <p:nvPr/>
        </p:nvSpPr>
        <p:spPr>
          <a:xfrm>
            <a:off x="375282" y="1383994"/>
            <a:ext cx="107463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4A4A49"/>
                </a:solidFill>
                <a:latin typeface="Arial" panose="020B0604020202020204"/>
              </a:rPr>
              <a:t>60</a:t>
            </a:r>
            <a:r>
              <a:rPr kumimoji="0" lang="en-GB" sz="2000" b="1" i="0" u="none" strike="noStrike" kern="1200" cap="none" spc="0" normalizeH="0" baseline="0" noProof="0" dirty="0">
                <a:ln>
                  <a:noFill/>
                </a:ln>
                <a:solidFill>
                  <a:srgbClr val="4A4A49"/>
                </a:solidFill>
                <a:effectLst/>
                <a:uLnTx/>
                <a:uFillTx/>
                <a:latin typeface="Arial" panose="020B0604020202020204"/>
                <a:ea typeface="+mn-ea"/>
                <a:cs typeface="+mn-cs"/>
              </a:rPr>
              <a:t>% </a:t>
            </a:r>
            <a:r>
              <a:rPr kumimoji="0" lang="en-GB" sz="2000" b="1" i="0" u="none" strike="noStrike" kern="1200" cap="none" spc="0" normalizeH="0" baseline="0" noProof="0" dirty="0">
                <a:ln>
                  <a:noFill/>
                </a:ln>
                <a:solidFill>
                  <a:schemeClr val="tx2"/>
                </a:solidFill>
                <a:effectLst/>
                <a:uLnTx/>
                <a:uFillTx/>
                <a:latin typeface="Arial" panose="020B0604020202020204"/>
                <a:ea typeface="+mn-ea"/>
                <a:cs typeface="+mn-cs"/>
              </a:rPr>
              <a:t>of </a:t>
            </a:r>
            <a:r>
              <a:rPr kumimoji="0" lang="en-US" sz="2000" b="1" i="0" u="none" strike="noStrike" kern="1200" cap="none" spc="0" normalizeH="0" baseline="0" noProof="0" dirty="0">
                <a:ln>
                  <a:noFill/>
                </a:ln>
                <a:solidFill>
                  <a:schemeClr val="tx2"/>
                </a:solidFill>
                <a:effectLst/>
                <a:uLnTx/>
                <a:uFillTx/>
                <a:latin typeface="Arial" panose="020B0604020202020204"/>
                <a:ea typeface="+mn-ea"/>
                <a:cs typeface="+mn-cs"/>
              </a:rPr>
              <a:t>installers who work with smart products*</a:t>
            </a:r>
            <a:r>
              <a:rPr kumimoji="0" lang="en-US" sz="2000" b="1" i="0" u="none" strike="noStrike" kern="1200" cap="none" spc="0" normalizeH="0" baseline="0" noProof="0" dirty="0">
                <a:ln>
                  <a:noFill/>
                </a:ln>
                <a:solidFill>
                  <a:srgbClr val="4A4A49"/>
                </a:solidFill>
                <a:effectLst/>
                <a:uLnTx/>
                <a:uFillTx/>
                <a:latin typeface="Arial" panose="020B0604020202020204"/>
                <a:ea typeface="+mn-ea"/>
                <a:cs typeface="+mn-cs"/>
              </a:rPr>
              <a:t> have experience working remotely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3" name="Tekstvak 28">
            <a:extLst>
              <a:ext uri="{FF2B5EF4-FFF2-40B4-BE49-F238E27FC236}">
                <a16:creationId xmlns:a16="http://schemas.microsoft.com/office/drawing/2014/main" id="{48650F67-DA81-D303-FB7A-6D9A82769AA0}"/>
              </a:ext>
            </a:extLst>
          </p:cNvPr>
          <p:cNvSpPr txBox="1"/>
          <p:nvPr/>
        </p:nvSpPr>
        <p:spPr>
          <a:xfrm>
            <a:off x="506435" y="1868974"/>
            <a:ext cx="5509258" cy="38551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Experience with working with smart products remotely**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What is your experience with working from distance with smart products?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14" name="Chart 13">
            <a:extLst>
              <a:ext uri="{FF2B5EF4-FFF2-40B4-BE49-F238E27FC236}">
                <a16:creationId xmlns:a16="http://schemas.microsoft.com/office/drawing/2014/main" id="{E77F0EB7-7C98-AE3F-1FC0-53F548F510A4}"/>
              </a:ext>
            </a:extLst>
          </p:cNvPr>
          <p:cNvGraphicFramePr/>
          <p:nvPr>
            <p:extLst>
              <p:ext uri="{D42A27DB-BD31-4B8C-83A1-F6EECF244321}">
                <p14:modId xmlns:p14="http://schemas.microsoft.com/office/powerpoint/2010/main" val="1882324143"/>
              </p:ext>
            </p:extLst>
          </p:nvPr>
        </p:nvGraphicFramePr>
        <p:xfrm>
          <a:off x="463906" y="2340582"/>
          <a:ext cx="7764416" cy="92361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26">
            <a:extLst>
              <a:ext uri="{FF2B5EF4-FFF2-40B4-BE49-F238E27FC236}">
                <a16:creationId xmlns:a16="http://schemas.microsoft.com/office/drawing/2014/main" id="{5A511170-F11D-0AF6-3A63-DEB7CDEE5D05}"/>
              </a:ext>
            </a:extLst>
          </p:cNvPr>
          <p:cNvSpPr txBox="1"/>
          <p:nvPr/>
        </p:nvSpPr>
        <p:spPr>
          <a:xfrm>
            <a:off x="421376" y="2226643"/>
            <a:ext cx="719265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Very positive</a:t>
            </a:r>
            <a:endParaRPr kumimoji="0" lang="en-GB" sz="1050" b="0"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6" name="Tekstvak 6">
            <a:extLst>
              <a:ext uri="{FF2B5EF4-FFF2-40B4-BE49-F238E27FC236}">
                <a16:creationId xmlns:a16="http://schemas.microsoft.com/office/drawing/2014/main" id="{BDB5B1A8-3B89-8C7D-E071-46F931C3C4E5}"/>
              </a:ext>
            </a:extLst>
          </p:cNvPr>
          <p:cNvSpPr txBox="1"/>
          <p:nvPr/>
        </p:nvSpPr>
        <p:spPr>
          <a:xfrm>
            <a:off x="382449" y="6410038"/>
            <a:ext cx="4264788" cy="248648"/>
          </a:xfrm>
          <a:prstGeom prst="rect">
            <a:avLst/>
          </a:prstGeom>
          <a:solidFill>
            <a:schemeClr val="bg1"/>
          </a:solid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*Base: n=97, if</a:t>
            </a:r>
            <a:r>
              <a:rPr kumimoji="0" lang="en-US"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 involved in the installation of smart products</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a:solidFill>
                  <a:prstClr val="white">
                    <a:lumMod val="65000"/>
                  </a:prstClr>
                </a:solidFill>
                <a:latin typeface="Arial" panose="020B0604020202020204"/>
              </a:rPr>
              <a:t>** Base: n=61, with experience with working from distance</a:t>
            </a:r>
            <a:endParaRPr kumimoji="0" lang="en-GB" sz="10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5" name="TextBox 26">
            <a:extLst>
              <a:ext uri="{FF2B5EF4-FFF2-40B4-BE49-F238E27FC236}">
                <a16:creationId xmlns:a16="http://schemas.microsoft.com/office/drawing/2014/main" id="{96C1F7EE-4B95-4405-9E9A-0ACFCEBC87D9}"/>
              </a:ext>
            </a:extLst>
          </p:cNvPr>
          <p:cNvSpPr txBox="1"/>
          <p:nvPr/>
        </p:nvSpPr>
        <p:spPr>
          <a:xfrm>
            <a:off x="2072966" y="2272716"/>
            <a:ext cx="719265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A5D7A"/>
                </a:solidFill>
                <a:effectLst/>
                <a:uLnTx/>
                <a:uFillTx/>
                <a:latin typeface="Arial" panose="020B0604020202020204"/>
                <a:ea typeface="+mn-ea"/>
                <a:cs typeface="+mn-cs"/>
              </a:rPr>
              <a:t>Positive</a:t>
            </a:r>
            <a:endParaRPr kumimoji="0" lang="en-GB" sz="1050" b="0" i="0" u="none" strike="noStrike" kern="1200" cap="none" spc="0" normalizeH="0" baseline="0" noProof="0">
              <a:ln>
                <a:noFill/>
              </a:ln>
              <a:solidFill>
                <a:srgbClr val="0A5D7A"/>
              </a:solidFill>
              <a:effectLst/>
              <a:uLnTx/>
              <a:uFillTx/>
              <a:latin typeface="Arial" panose="020B0604020202020204"/>
              <a:ea typeface="+mn-ea"/>
              <a:cs typeface="+mn-cs"/>
            </a:endParaRPr>
          </a:p>
        </p:txBody>
      </p:sp>
      <p:sp>
        <p:nvSpPr>
          <p:cNvPr id="6" name="TextBox 26">
            <a:extLst>
              <a:ext uri="{FF2B5EF4-FFF2-40B4-BE49-F238E27FC236}">
                <a16:creationId xmlns:a16="http://schemas.microsoft.com/office/drawing/2014/main" id="{C9388C80-13AE-C4FA-EA00-950E34E2108A}"/>
              </a:ext>
            </a:extLst>
          </p:cNvPr>
          <p:cNvSpPr txBox="1"/>
          <p:nvPr/>
        </p:nvSpPr>
        <p:spPr>
          <a:xfrm>
            <a:off x="7616073" y="2254995"/>
            <a:ext cx="1017565"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F7D00"/>
                </a:solidFill>
                <a:effectLst/>
                <a:uLnTx/>
                <a:uFillTx/>
                <a:latin typeface="Arial" panose="020B0604020202020204"/>
                <a:ea typeface="+mn-ea"/>
                <a:cs typeface="+mn-cs"/>
              </a:rPr>
              <a:t>Negative</a:t>
            </a:r>
            <a:endParaRPr kumimoji="0" lang="en-GB" sz="1050" b="0"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7" name="TextBox 26">
            <a:extLst>
              <a:ext uri="{FF2B5EF4-FFF2-40B4-BE49-F238E27FC236}">
                <a16:creationId xmlns:a16="http://schemas.microsoft.com/office/drawing/2014/main" id="{D41F5440-663E-C183-3479-18F8B440A24B}"/>
              </a:ext>
            </a:extLst>
          </p:cNvPr>
          <p:cNvSpPr txBox="1"/>
          <p:nvPr/>
        </p:nvSpPr>
        <p:spPr>
          <a:xfrm>
            <a:off x="5773842" y="2259959"/>
            <a:ext cx="719265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Neutral</a:t>
            </a:r>
            <a:endParaRPr kumimoji="0" lang="en-GB" sz="1050" b="0" i="0" u="none" strike="noStrike" kern="1200" cap="none" spc="0" normalizeH="0" baseline="0" noProof="0" dirty="0">
              <a:ln>
                <a:noFill/>
              </a:ln>
              <a:solidFill>
                <a:srgbClr val="B9C6CF"/>
              </a:solidFill>
              <a:effectLst/>
              <a:uLnTx/>
              <a:uFillTx/>
              <a:latin typeface="Arial" panose="020B0604020202020204"/>
              <a:ea typeface="+mn-ea"/>
              <a:cs typeface="+mn-cs"/>
            </a:endParaRPr>
          </a:p>
        </p:txBody>
      </p:sp>
      <p:graphicFrame>
        <p:nvGraphicFramePr>
          <p:cNvPr id="8" name="Suitable professionals table">
            <a:extLst>
              <a:ext uri="{FF2B5EF4-FFF2-40B4-BE49-F238E27FC236}">
                <a16:creationId xmlns:a16="http://schemas.microsoft.com/office/drawing/2014/main" id="{76DE9030-784A-FE25-02F8-240FED90E4BE}"/>
              </a:ext>
            </a:extLst>
          </p:cNvPr>
          <p:cNvGraphicFramePr>
            <a:graphicFrameLocks noGrp="1"/>
          </p:cNvGraphicFramePr>
          <p:nvPr>
            <p:extLst>
              <p:ext uri="{D42A27DB-BD31-4B8C-83A1-F6EECF244321}">
                <p14:modId xmlns:p14="http://schemas.microsoft.com/office/powerpoint/2010/main" val="1046342080"/>
              </p:ext>
            </p:extLst>
          </p:nvPr>
        </p:nvGraphicFramePr>
        <p:xfrm>
          <a:off x="386086" y="3434316"/>
          <a:ext cx="3935867" cy="2838385"/>
        </p:xfrm>
        <a:graphic>
          <a:graphicData uri="http://schemas.openxmlformats.org/drawingml/2006/table">
            <a:tbl>
              <a:tblPr firstRow="1" bandRow="1">
                <a:tableStyleId>{5C22544A-7EE6-4342-B048-85BDC9FD1C3A}</a:tableStyleId>
              </a:tblPr>
              <a:tblGrid>
                <a:gridCol w="3935867">
                  <a:extLst>
                    <a:ext uri="{9D8B030D-6E8A-4147-A177-3AD203B41FA5}">
                      <a16:colId xmlns:a16="http://schemas.microsoft.com/office/drawing/2014/main" val="2453005436"/>
                    </a:ext>
                  </a:extLst>
                </a:gridCol>
              </a:tblGrid>
              <a:tr h="343991">
                <a:tc>
                  <a:txBody>
                    <a:bodyPr/>
                    <a:lstStyle/>
                    <a:p>
                      <a:pPr algn="r" rtl="0" fontAlgn="ctr"/>
                      <a:r>
                        <a:rPr lang="en-GB" sz="1200" b="0" i="0" u="none" strike="noStrike" dirty="0">
                          <a:solidFill>
                            <a:srgbClr val="4A4A49"/>
                          </a:solidFill>
                          <a:effectLst/>
                          <a:latin typeface="Arial" panose="020B0604020202020204" pitchFamily="34" charset="0"/>
                        </a:rPr>
                        <a:t>Better planned maintenance of the devices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344127">
                <a:tc>
                  <a:txBody>
                    <a:bodyPr/>
                    <a:lstStyle/>
                    <a:p>
                      <a:pPr algn="r" rtl="0" fontAlgn="ctr"/>
                      <a:r>
                        <a:rPr lang="en-GB" sz="1200" b="0" i="0" u="none" strike="noStrike">
                          <a:solidFill>
                            <a:srgbClr val="4A4A49"/>
                          </a:solidFill>
                          <a:effectLst/>
                          <a:latin typeface="Arial" panose="020B0604020202020204" pitchFamily="34" charset="0"/>
                        </a:rPr>
                        <a:t>Convenient for installers/ can do that at any time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337951">
                <a:tc>
                  <a:txBody>
                    <a:bodyPr/>
                    <a:lstStyle/>
                    <a:p>
                      <a:pPr algn="r" rtl="0" fontAlgn="ctr"/>
                      <a:r>
                        <a:rPr lang="en-GB" sz="1200" b="0" i="0" u="none" strike="noStrike" dirty="0">
                          <a:solidFill>
                            <a:srgbClr val="4A4A49"/>
                          </a:solidFill>
                          <a:effectLst/>
                          <a:latin typeface="Arial" panose="020B0604020202020204" pitchFamily="34" charset="0"/>
                        </a:rPr>
                        <a:t>Cost effective/ less travelling costs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292967"/>
                  </a:ext>
                </a:extLst>
              </a:tr>
              <a:tr h="309096">
                <a:tc>
                  <a:txBody>
                    <a:bodyPr/>
                    <a:lstStyle/>
                    <a:p>
                      <a:pPr algn="r" rtl="0" fontAlgn="ctr"/>
                      <a:r>
                        <a:rPr lang="en-GB" sz="1200" b="0" i="0" u="none" strike="noStrike">
                          <a:solidFill>
                            <a:srgbClr val="4A4A49"/>
                          </a:solidFill>
                          <a:effectLst/>
                          <a:latin typeface="Arial" panose="020B0604020202020204" pitchFamily="34" charset="0"/>
                        </a:rPr>
                        <a:t>Ensures fast response to the problem of the customer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300644">
                <a:tc>
                  <a:txBody>
                    <a:bodyPr/>
                    <a:lstStyle/>
                    <a:p>
                      <a:pPr algn="r" rtl="0" fontAlgn="ctr"/>
                      <a:r>
                        <a:rPr lang="en-GB" sz="1200" b="0" i="0" u="none" strike="noStrike">
                          <a:solidFill>
                            <a:srgbClr val="4A4A49"/>
                          </a:solidFill>
                          <a:effectLst/>
                          <a:latin typeface="Arial" panose="020B0604020202020204" pitchFamily="34" charset="0"/>
                        </a:rPr>
                        <a:t>Higher efficiency / Saves time for traveling to the client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300644">
                <a:tc>
                  <a:txBody>
                    <a:bodyPr/>
                    <a:lstStyle/>
                    <a:p>
                      <a:pPr algn="r" rtl="0" fontAlgn="ctr"/>
                      <a:r>
                        <a:rPr lang="en-GB" sz="1200" b="0" i="0" u="none" strike="noStrike">
                          <a:solidFill>
                            <a:srgbClr val="4A4A49"/>
                          </a:solidFill>
                          <a:effectLst/>
                          <a:latin typeface="Arial" panose="020B0604020202020204" pitchFamily="34" charset="0"/>
                        </a:rPr>
                        <a:t>No inconvenience for the end user/ no visits at home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14165"/>
                  </a:ext>
                </a:extLst>
              </a:tr>
              <a:tr h="300644">
                <a:tc>
                  <a:txBody>
                    <a:bodyPr/>
                    <a:lstStyle/>
                    <a:p>
                      <a:pPr algn="r" rtl="0" fontAlgn="ctr"/>
                      <a:r>
                        <a:rPr lang="en-GB" sz="1200" b="0" i="0" u="none" strike="noStrike" dirty="0">
                          <a:solidFill>
                            <a:srgbClr val="4A4A49"/>
                          </a:solidFill>
                          <a:effectLst/>
                          <a:latin typeface="Arial" panose="020B0604020202020204" pitchFamily="34" charset="0"/>
                        </a:rPr>
                        <a:t>Remote monitoring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6955"/>
                  </a:ext>
                </a:extLst>
              </a:tr>
              <a:tr h="300644">
                <a:tc>
                  <a:txBody>
                    <a:bodyPr/>
                    <a:lstStyle/>
                    <a:p>
                      <a:pPr algn="r" fontAlgn="ctr"/>
                      <a:r>
                        <a:rPr lang="hr-HR" sz="1200" b="0" i="0" u="none" strike="noStrike" dirty="0">
                          <a:solidFill>
                            <a:srgbClr val="4A4A49"/>
                          </a:solidFill>
                          <a:effectLst/>
                          <a:latin typeface="Arial" panose="020B0604020202020204" pitchFamily="34" charset="0"/>
                        </a:rPr>
                        <a:t>Other</a:t>
                      </a:r>
                    </a:p>
                  </a:txBody>
                  <a:tcPr marL="0" marR="72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187878"/>
                  </a:ext>
                </a:extLst>
              </a:tr>
              <a:tr h="300644">
                <a:tc>
                  <a:txBody>
                    <a:bodyPr/>
                    <a:lstStyle/>
                    <a:p>
                      <a:pPr algn="r" fontAlgn="ctr"/>
                      <a:r>
                        <a:rPr lang="hr-HR" sz="1200" b="0" i="0" u="none" strike="noStrike" dirty="0">
                          <a:solidFill>
                            <a:srgbClr val="4A4A49"/>
                          </a:solidFill>
                          <a:effectLst/>
                          <a:latin typeface="Arial" panose="020B0604020202020204" pitchFamily="34" charset="0"/>
                        </a:rPr>
                        <a:t>Don't know</a:t>
                      </a:r>
                    </a:p>
                  </a:txBody>
                  <a:tcPr marL="0" marR="72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4449188"/>
                  </a:ext>
                </a:extLst>
              </a:tr>
            </a:tbl>
          </a:graphicData>
        </a:graphic>
      </p:graphicFrame>
      <p:graphicFrame>
        <p:nvGraphicFramePr>
          <p:cNvPr id="10" name="Suitable professionals chart">
            <a:extLst>
              <a:ext uri="{FF2B5EF4-FFF2-40B4-BE49-F238E27FC236}">
                <a16:creationId xmlns:a16="http://schemas.microsoft.com/office/drawing/2014/main" id="{B07C5758-8937-D19B-F9F7-0AD35FD303B8}"/>
              </a:ext>
            </a:extLst>
          </p:cNvPr>
          <p:cNvGraphicFramePr/>
          <p:nvPr>
            <p:custDataLst>
              <p:tags r:id="rId1"/>
            </p:custDataLst>
            <p:extLst>
              <p:ext uri="{D42A27DB-BD31-4B8C-83A1-F6EECF244321}">
                <p14:modId xmlns:p14="http://schemas.microsoft.com/office/powerpoint/2010/main" val="2425666735"/>
              </p:ext>
            </p:extLst>
          </p:nvPr>
        </p:nvGraphicFramePr>
        <p:xfrm>
          <a:off x="4346114" y="3423684"/>
          <a:ext cx="3091544" cy="2883365"/>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Rechte verbindingslijn 17">
            <a:extLst>
              <a:ext uri="{FF2B5EF4-FFF2-40B4-BE49-F238E27FC236}">
                <a16:creationId xmlns:a16="http://schemas.microsoft.com/office/drawing/2014/main" id="{BF5064B4-071C-0212-3039-6341CC488453}"/>
              </a:ext>
            </a:extLst>
          </p:cNvPr>
          <p:cNvCxnSpPr>
            <a:cxnSpLocks/>
          </p:cNvCxnSpPr>
          <p:nvPr/>
        </p:nvCxnSpPr>
        <p:spPr>
          <a:xfrm>
            <a:off x="5879805" y="2307266"/>
            <a:ext cx="0" cy="37532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kstvak 28">
            <a:extLst>
              <a:ext uri="{FF2B5EF4-FFF2-40B4-BE49-F238E27FC236}">
                <a16:creationId xmlns:a16="http://schemas.microsoft.com/office/drawing/2014/main" id="{2E2214EF-C079-7543-5A21-B4A61CDF2B97}"/>
              </a:ext>
            </a:extLst>
          </p:cNvPr>
          <p:cNvSpPr txBox="1"/>
          <p:nvPr/>
        </p:nvSpPr>
        <p:spPr>
          <a:xfrm>
            <a:off x="7814326" y="3176436"/>
            <a:ext cx="3904034" cy="1975152"/>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F7D00"/>
                </a:solidFill>
                <a:effectLst/>
                <a:uLnTx/>
                <a:uFillTx/>
                <a:latin typeface="Arial" panose="020B0604020202020204"/>
                <a:ea typeface="+mn-ea"/>
                <a:cs typeface="+mn-cs"/>
              </a:rPr>
              <a:t>REASONS FOR NEGATIVE EXPERIENCE</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400" b="1" dirty="0">
              <a:solidFill>
                <a:srgbClr val="EF7D00"/>
              </a:solidFill>
              <a:latin typeface="Arial" panose="020B0604020202020204"/>
            </a:endParaRPr>
          </a:p>
        </p:txBody>
      </p:sp>
      <p:sp>
        <p:nvSpPr>
          <p:cNvPr id="23" name="Tekstvak 28">
            <a:extLst>
              <a:ext uri="{FF2B5EF4-FFF2-40B4-BE49-F238E27FC236}">
                <a16:creationId xmlns:a16="http://schemas.microsoft.com/office/drawing/2014/main" id="{53223046-845B-47E3-1F81-58B622AFB0DF}"/>
              </a:ext>
            </a:extLst>
          </p:cNvPr>
          <p:cNvSpPr txBox="1"/>
          <p:nvPr/>
        </p:nvSpPr>
        <p:spPr>
          <a:xfrm>
            <a:off x="498752" y="3197701"/>
            <a:ext cx="3904034"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A5D7A"/>
                </a:solidFill>
                <a:effectLst/>
                <a:uLnTx/>
                <a:uFillTx/>
                <a:latin typeface="Arial" panose="020B0604020202020204"/>
                <a:ea typeface="+mn-ea"/>
                <a:cs typeface="+mn-cs"/>
              </a:rPr>
              <a:t>REASONS FOR POSITIVE EXPERIENCE</a:t>
            </a:r>
            <a:endParaRPr kumimoji="0" lang="en-GB" sz="1100" b="0" i="0" u="none" strike="noStrike" kern="1200" cap="none" spc="0" normalizeH="0" baseline="0" noProof="0">
              <a:ln>
                <a:noFill/>
              </a:ln>
              <a:solidFill>
                <a:srgbClr val="0A5D7A"/>
              </a:solidFill>
              <a:effectLst/>
              <a:uLnTx/>
              <a:uFillTx/>
              <a:latin typeface="Arial" panose="020B0604020202020204"/>
              <a:ea typeface="+mn-ea"/>
              <a:cs typeface="+mn-cs"/>
            </a:endParaRPr>
          </a:p>
        </p:txBody>
      </p:sp>
      <p:cxnSp>
        <p:nvCxnSpPr>
          <p:cNvPr id="24" name="Rechte verbindingslijn 23">
            <a:extLst>
              <a:ext uri="{FF2B5EF4-FFF2-40B4-BE49-F238E27FC236}">
                <a16:creationId xmlns:a16="http://schemas.microsoft.com/office/drawing/2014/main" id="{DB038086-B2A4-C972-8478-3928D76C2700}"/>
              </a:ext>
            </a:extLst>
          </p:cNvPr>
          <p:cNvCxnSpPr>
            <a:cxnSpLocks/>
          </p:cNvCxnSpPr>
          <p:nvPr/>
        </p:nvCxnSpPr>
        <p:spPr>
          <a:xfrm>
            <a:off x="7690883" y="2289544"/>
            <a:ext cx="0" cy="37532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kstvak 27">
            <a:extLst>
              <a:ext uri="{FF2B5EF4-FFF2-40B4-BE49-F238E27FC236}">
                <a16:creationId xmlns:a16="http://schemas.microsoft.com/office/drawing/2014/main" id="{76CF41E9-F83E-0A5C-CF71-ED4D1795FD31}"/>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7401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uitable professionals table">
            <a:extLst>
              <a:ext uri="{FF2B5EF4-FFF2-40B4-BE49-F238E27FC236}">
                <a16:creationId xmlns:a16="http://schemas.microsoft.com/office/drawing/2014/main" id="{050696E5-CF8F-DF1E-463F-773E8190B394}"/>
              </a:ext>
            </a:extLst>
          </p:cNvPr>
          <p:cNvGraphicFramePr>
            <a:graphicFrameLocks noGrp="1"/>
          </p:cNvGraphicFramePr>
          <p:nvPr>
            <p:extLst>
              <p:ext uri="{D42A27DB-BD31-4B8C-83A1-F6EECF244321}">
                <p14:modId xmlns:p14="http://schemas.microsoft.com/office/powerpoint/2010/main" val="2845315477"/>
              </p:ext>
            </p:extLst>
          </p:nvPr>
        </p:nvGraphicFramePr>
        <p:xfrm>
          <a:off x="-245786" y="2396422"/>
          <a:ext cx="2625291" cy="2496295"/>
        </p:xfrm>
        <a:graphic>
          <a:graphicData uri="http://schemas.openxmlformats.org/drawingml/2006/table">
            <a:tbl>
              <a:tblPr firstRow="1" bandRow="1">
                <a:tableStyleId>{5C22544A-7EE6-4342-B048-85BDC9FD1C3A}</a:tableStyleId>
              </a:tblPr>
              <a:tblGrid>
                <a:gridCol w="2625291">
                  <a:extLst>
                    <a:ext uri="{9D8B030D-6E8A-4147-A177-3AD203B41FA5}">
                      <a16:colId xmlns:a16="http://schemas.microsoft.com/office/drawing/2014/main" val="2453005436"/>
                    </a:ext>
                  </a:extLst>
                </a:gridCol>
              </a:tblGrid>
              <a:tr h="499259">
                <a:tc>
                  <a:txBody>
                    <a:bodyPr/>
                    <a:lstStyle/>
                    <a:p>
                      <a:pPr algn="r" rtl="0" fontAlgn="b"/>
                      <a:r>
                        <a:rPr lang="en-GB" sz="1200" b="0" i="0" u="none" strike="noStrike" dirty="0">
                          <a:solidFill>
                            <a:srgbClr val="4A4A49"/>
                          </a:solidFill>
                          <a:effectLst/>
                          <a:latin typeface="Arial" panose="020B0604020202020204" pitchFamily="34" charset="0"/>
                        </a:rPr>
                        <a:t>Electrical installers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645230"/>
                  </a:ext>
                </a:extLst>
              </a:tr>
              <a:tr h="499259">
                <a:tc>
                  <a:txBody>
                    <a:bodyPr/>
                    <a:lstStyle/>
                    <a:p>
                      <a:pPr algn="r" rtl="0" fontAlgn="b"/>
                      <a:r>
                        <a:rPr lang="en-GB" sz="1200" b="0" i="0" u="none" strike="noStrike">
                          <a:solidFill>
                            <a:srgbClr val="4A4A49"/>
                          </a:solidFill>
                          <a:effectLst/>
                          <a:latin typeface="Arial" panose="020B0604020202020204" pitchFamily="34" charset="0"/>
                        </a:rPr>
                        <a:t>Home automation specialists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896313"/>
                  </a:ext>
                </a:extLst>
              </a:tr>
              <a:tr h="499259">
                <a:tc>
                  <a:txBody>
                    <a:bodyPr/>
                    <a:lstStyle/>
                    <a:p>
                      <a:pPr algn="r" rtl="0" fontAlgn="b"/>
                      <a:r>
                        <a:rPr lang="en-GB" sz="1200" b="0" i="0" u="none" strike="noStrike">
                          <a:solidFill>
                            <a:srgbClr val="4A4A49"/>
                          </a:solidFill>
                          <a:effectLst/>
                          <a:latin typeface="Arial" panose="020B0604020202020204" pitchFamily="34" charset="0"/>
                        </a:rPr>
                        <a:t>HVAC and sanitary installers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503816"/>
                  </a:ext>
                </a:extLst>
              </a:tr>
              <a:tr h="499259">
                <a:tc>
                  <a:txBody>
                    <a:bodyPr/>
                    <a:lstStyle/>
                    <a:p>
                      <a:pPr algn="r" rtl="0" fontAlgn="b"/>
                      <a:r>
                        <a:rPr lang="en-GB" sz="1200" b="0" i="0" u="none" strike="noStrike" dirty="0">
                          <a:solidFill>
                            <a:srgbClr val="4A4A49"/>
                          </a:solidFill>
                          <a:effectLst/>
                          <a:latin typeface="Arial" panose="020B0604020202020204" pitchFamily="34" charset="0"/>
                        </a:rPr>
                        <a:t>Somebody else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14164"/>
                  </a:ext>
                </a:extLst>
              </a:tr>
              <a:tr h="499259">
                <a:tc>
                  <a:txBody>
                    <a:bodyPr/>
                    <a:lstStyle/>
                    <a:p>
                      <a:pPr algn="r" fontAlgn="b">
                        <a:defRPr/>
                      </a:pPr>
                      <a:r>
                        <a:rPr lang="nl-NL" sz="1200" b="0" i="0" u="none" strike="noStrike" dirty="0" err="1">
                          <a:solidFill>
                            <a:srgbClr val="4A4A49"/>
                          </a:solidFill>
                          <a:effectLst/>
                          <a:latin typeface="Arial" panose="020B0604020202020204" pitchFamily="34" charset="0"/>
                          <a:cs typeface="Arial" panose="020B0604020202020204" pitchFamily="34" charset="0"/>
                        </a:rPr>
                        <a:t>Don't</a:t>
                      </a:r>
                      <a:r>
                        <a:rPr lang="nl-NL" sz="1200" b="0" i="0" u="none" strike="noStrike" dirty="0">
                          <a:solidFill>
                            <a:srgbClr val="4A4A49"/>
                          </a:solidFill>
                          <a:effectLst/>
                          <a:latin typeface="Arial" panose="020B0604020202020204" pitchFamily="34" charset="0"/>
                          <a:cs typeface="Arial" panose="020B0604020202020204" pitchFamily="34" charset="0"/>
                        </a:rPr>
                        <a:t> </a:t>
                      </a:r>
                      <a:r>
                        <a:rPr lang="nl-NL" sz="1200" b="0" i="0" u="none" strike="noStrike" dirty="0" err="1">
                          <a:solidFill>
                            <a:srgbClr val="4A4A49"/>
                          </a:solidFill>
                          <a:effectLst/>
                          <a:latin typeface="Arial" panose="020B0604020202020204" pitchFamily="34" charset="0"/>
                          <a:cs typeface="Arial" panose="020B0604020202020204" pitchFamily="34" charset="0"/>
                        </a:rPr>
                        <a:t>know</a:t>
                      </a:r>
                      <a:endParaRPr lang="nl-NL" sz="1200" b="0" i="0" u="none" strike="noStrike" dirty="0">
                        <a:solidFill>
                          <a:srgbClr val="4A4A49"/>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14165"/>
                  </a:ext>
                </a:extLst>
              </a:tr>
            </a:tbl>
          </a:graphicData>
        </a:graphic>
      </p:graphicFrame>
      <p:sp>
        <p:nvSpPr>
          <p:cNvPr id="12" name="Titel 1">
            <a:extLst>
              <a:ext uri="{FF2B5EF4-FFF2-40B4-BE49-F238E27FC236}">
                <a16:creationId xmlns:a16="http://schemas.microsoft.com/office/drawing/2014/main" id="{87A62C94-6069-4096-B197-166835876C5A}"/>
              </a:ext>
            </a:extLst>
          </p:cNvPr>
          <p:cNvSpPr txBox="1">
            <a:spLocks/>
          </p:cNvSpPr>
          <p:nvPr/>
        </p:nvSpPr>
        <p:spPr>
          <a:xfrm>
            <a:off x="235419"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Working remotely</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i="0" u="none" strike="noStrike" kern="1200" cap="none" spc="0" normalizeH="0" baseline="0" noProof="0">
                <a:ln>
                  <a:noFill/>
                </a:ln>
                <a:solidFill>
                  <a:srgbClr val="4A4A49"/>
                </a:solidFill>
                <a:effectLst/>
                <a:uLnTx/>
                <a:uFillTx/>
                <a:latin typeface="Arial" panose="020B0604020202020204"/>
                <a:ea typeface="+mj-ea"/>
                <a:cs typeface="+mj-cs"/>
              </a:rPr>
              <a:t>Installation professionals</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382449" y="524966"/>
            <a:ext cx="11749534"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8" name="Tekstvak 28">
            <a:extLst>
              <a:ext uri="{FF2B5EF4-FFF2-40B4-BE49-F238E27FC236}">
                <a16:creationId xmlns:a16="http://schemas.microsoft.com/office/drawing/2014/main" id="{14C4B7B8-5AF7-CEF9-17F9-3776621B65D3}"/>
              </a:ext>
            </a:extLst>
          </p:cNvPr>
          <p:cNvSpPr txBox="1"/>
          <p:nvPr/>
        </p:nvSpPr>
        <p:spPr>
          <a:xfrm>
            <a:off x="512323" y="1475163"/>
            <a:ext cx="4808707"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The most suitable professionals for installing smart home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In your opinion which professional group is the most suitable for installing smart products/ solutions?</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22" name="Suitable professionals chart">
            <a:extLst>
              <a:ext uri="{FF2B5EF4-FFF2-40B4-BE49-F238E27FC236}">
                <a16:creationId xmlns:a16="http://schemas.microsoft.com/office/drawing/2014/main" id="{746360F2-1C06-8528-6BAF-11312A92F414}"/>
              </a:ext>
            </a:extLst>
          </p:cNvPr>
          <p:cNvGraphicFramePr/>
          <p:nvPr>
            <p:custDataLst>
              <p:tags r:id="rId1"/>
            </p:custDataLst>
            <p:extLst>
              <p:ext uri="{D42A27DB-BD31-4B8C-83A1-F6EECF244321}">
                <p14:modId xmlns:p14="http://schemas.microsoft.com/office/powerpoint/2010/main" val="2310260800"/>
              </p:ext>
            </p:extLst>
          </p:nvPr>
        </p:nvGraphicFramePr>
        <p:xfrm>
          <a:off x="2451332" y="2409002"/>
          <a:ext cx="3091544" cy="249629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kstvak 6">
            <a:extLst>
              <a:ext uri="{FF2B5EF4-FFF2-40B4-BE49-F238E27FC236}">
                <a16:creationId xmlns:a16="http://schemas.microsoft.com/office/drawing/2014/main" id="{89FAD64D-7DF7-E2E2-7118-23DDD607A72D}"/>
              </a:ext>
            </a:extLst>
          </p:cNvPr>
          <p:cNvSpPr txBox="1"/>
          <p:nvPr/>
        </p:nvSpPr>
        <p:spPr>
          <a:xfrm>
            <a:off x="382449"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Base: n= </a:t>
            </a:r>
            <a:r>
              <a:rPr kumimoji="0" lang="en-US"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126, all installers</a:t>
            </a:r>
            <a:endParaRPr kumimoji="0" lang="en-GB"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9" name="Tekstvak 28">
            <a:extLst>
              <a:ext uri="{FF2B5EF4-FFF2-40B4-BE49-F238E27FC236}">
                <a16:creationId xmlns:a16="http://schemas.microsoft.com/office/drawing/2014/main" id="{D99187C2-9680-85D2-87E5-D66120FB92A8}"/>
              </a:ext>
            </a:extLst>
          </p:cNvPr>
          <p:cNvSpPr txBox="1"/>
          <p:nvPr/>
        </p:nvSpPr>
        <p:spPr>
          <a:xfrm>
            <a:off x="7002105" y="1478218"/>
            <a:ext cx="4808707"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F7F7F"/>
                </a:solidFill>
                <a:effectLst/>
                <a:uLnTx/>
                <a:uFillTx/>
                <a:latin typeface="Arial" panose="020B0604020202020204"/>
                <a:ea typeface="+mn-ea"/>
                <a:cs typeface="+mn-cs"/>
              </a:rPr>
              <a:t>Investing in digital and electronic competencies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Q: Do you see your company hiring more technical profiles in the future, people better trained to deal with digital and electronic products?</a:t>
            </a:r>
          </a:p>
        </p:txBody>
      </p:sp>
      <p:graphicFrame>
        <p:nvGraphicFramePr>
          <p:cNvPr id="24" name="Suitable professionals chart">
            <a:extLst>
              <a:ext uri="{FF2B5EF4-FFF2-40B4-BE49-F238E27FC236}">
                <a16:creationId xmlns:a16="http://schemas.microsoft.com/office/drawing/2014/main" id="{2781387A-EEA6-15F0-EFB8-185BC17B1717}"/>
              </a:ext>
            </a:extLst>
          </p:cNvPr>
          <p:cNvGraphicFramePr/>
          <p:nvPr>
            <p:custDataLst>
              <p:tags r:id="rId2"/>
            </p:custDataLst>
            <p:extLst>
              <p:ext uri="{D42A27DB-BD31-4B8C-83A1-F6EECF244321}">
                <p14:modId xmlns:p14="http://schemas.microsoft.com/office/powerpoint/2010/main" val="1044501229"/>
              </p:ext>
            </p:extLst>
          </p:nvPr>
        </p:nvGraphicFramePr>
        <p:xfrm>
          <a:off x="9542491" y="2476500"/>
          <a:ext cx="3091544" cy="21216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3">
            <a:extLst>
              <a:ext uri="{FF2B5EF4-FFF2-40B4-BE49-F238E27FC236}">
                <a16:creationId xmlns:a16="http://schemas.microsoft.com/office/drawing/2014/main" id="{18A6BC44-EA1D-C5D1-FC47-BA6D88659DB4}"/>
              </a:ext>
            </a:extLst>
          </p:cNvPr>
          <p:cNvGraphicFramePr>
            <a:graphicFrameLocks noGrp="1"/>
          </p:cNvGraphicFramePr>
          <p:nvPr>
            <p:extLst>
              <p:ext uri="{D42A27DB-BD31-4B8C-83A1-F6EECF244321}">
                <p14:modId xmlns:p14="http://schemas.microsoft.com/office/powerpoint/2010/main" val="1364716006"/>
              </p:ext>
            </p:extLst>
          </p:nvPr>
        </p:nvGraphicFramePr>
        <p:xfrm>
          <a:off x="5967167" y="2476498"/>
          <a:ext cx="3512284" cy="1648440"/>
        </p:xfrm>
        <a:graphic>
          <a:graphicData uri="http://schemas.openxmlformats.org/drawingml/2006/table">
            <a:tbl>
              <a:tblPr firstRow="1" bandRow="1">
                <a:tableStyleId>{5940675A-B579-460E-94D1-54222C63F5DA}</a:tableStyleId>
              </a:tblPr>
              <a:tblGrid>
                <a:gridCol w="3512284">
                  <a:extLst>
                    <a:ext uri="{9D8B030D-6E8A-4147-A177-3AD203B41FA5}">
                      <a16:colId xmlns:a16="http://schemas.microsoft.com/office/drawing/2014/main" val="1920525305"/>
                    </a:ext>
                  </a:extLst>
                </a:gridCol>
              </a:tblGrid>
              <a:tr h="412110">
                <a:tc>
                  <a:txBody>
                    <a:bodyPr/>
                    <a:lstStyle/>
                    <a:p>
                      <a:pPr algn="r" fontAlgn="ctr"/>
                      <a:r>
                        <a:rPr lang="hr-HR" sz="1200" b="0" i="0" u="none" strike="noStrike" dirty="0">
                          <a:solidFill>
                            <a:srgbClr val="4A4A49"/>
                          </a:solidFill>
                          <a:effectLst/>
                          <a:latin typeface="Arial" panose="020B0604020202020204" pitchFamily="34" charset="0"/>
                        </a:rPr>
                        <a:t>We already do so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783772"/>
                  </a:ext>
                </a:extLst>
              </a:tr>
              <a:tr h="412110">
                <a:tc>
                  <a:txBody>
                    <a:bodyPr/>
                    <a:lstStyle/>
                    <a:p>
                      <a:pPr algn="r" fontAlgn="ctr"/>
                      <a:r>
                        <a:rPr lang="en-GB" sz="1200" b="0" i="0" u="none" strike="noStrike" dirty="0">
                          <a:solidFill>
                            <a:srgbClr val="4A4A49"/>
                          </a:solidFill>
                          <a:effectLst/>
                          <a:latin typeface="Arial" panose="020B0604020202020204" pitchFamily="34" charset="0"/>
                        </a:rPr>
                        <a:t>We are planning to do that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6682166"/>
                  </a:ext>
                </a:extLst>
              </a:tr>
              <a:tr h="412110">
                <a:tc>
                  <a:txBody>
                    <a:bodyPr/>
                    <a:lstStyle/>
                    <a:p>
                      <a:pPr algn="r" fontAlgn="ctr"/>
                      <a:r>
                        <a:rPr lang="hr-HR" sz="1200" b="0" i="0" u="none" strike="noStrike">
                          <a:solidFill>
                            <a:srgbClr val="4A4A49"/>
                          </a:solidFill>
                          <a:effectLst/>
                          <a:latin typeface="Arial" panose="020B0604020202020204" pitchFamily="34" charset="0"/>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44141"/>
                  </a:ext>
                </a:extLst>
              </a:tr>
              <a:tr h="412110">
                <a:tc>
                  <a:txBody>
                    <a:bodyPr/>
                    <a:lstStyle/>
                    <a:p>
                      <a:pPr algn="r" fontAlgn="ctr"/>
                      <a:r>
                        <a:rPr lang="hr-HR" sz="1200" b="0" i="0" u="none" strike="noStrike" dirty="0">
                          <a:solidFill>
                            <a:srgbClr val="4A4A49"/>
                          </a:solidFill>
                          <a:effectLst/>
                          <a:latin typeface="Arial" panose="020B0604020202020204" pitchFamily="34" charset="0"/>
                        </a:rPr>
                        <a:t>Don't know</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090621"/>
                  </a:ext>
                </a:extLst>
              </a:tr>
            </a:tbl>
          </a:graphicData>
        </a:graphic>
      </p:graphicFrame>
      <p:sp>
        <p:nvSpPr>
          <p:cNvPr id="25" name="Tekstvak 28">
            <a:extLst>
              <a:ext uri="{FF2B5EF4-FFF2-40B4-BE49-F238E27FC236}">
                <a16:creationId xmlns:a16="http://schemas.microsoft.com/office/drawing/2014/main" id="{E8B9ED29-114D-B69E-F993-371710C31E96}"/>
              </a:ext>
            </a:extLst>
          </p:cNvPr>
          <p:cNvSpPr txBox="1"/>
          <p:nvPr/>
        </p:nvSpPr>
        <p:spPr>
          <a:xfrm>
            <a:off x="7002105" y="4443658"/>
            <a:ext cx="4895407"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F7F7F"/>
                </a:solidFill>
                <a:effectLst/>
                <a:uLnTx/>
                <a:uFillTx/>
                <a:latin typeface="Arial" panose="020B0604020202020204"/>
                <a:ea typeface="+mn-ea"/>
                <a:cs typeface="+mn-cs"/>
              </a:rPr>
              <a:t>Expanding business: monitoring and predictive services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Q: Is data monitoring and predictive business (service) an area you consider entering with your business?</a:t>
            </a:r>
          </a:p>
        </p:txBody>
      </p:sp>
      <p:graphicFrame>
        <p:nvGraphicFramePr>
          <p:cNvPr id="26" name="Suitable professionals chart">
            <a:extLst>
              <a:ext uri="{FF2B5EF4-FFF2-40B4-BE49-F238E27FC236}">
                <a16:creationId xmlns:a16="http://schemas.microsoft.com/office/drawing/2014/main" id="{0AC4E3E9-D32D-5B1A-FE7B-FD9EEEB1B017}"/>
              </a:ext>
            </a:extLst>
          </p:cNvPr>
          <p:cNvGraphicFramePr/>
          <p:nvPr>
            <p:custDataLst>
              <p:tags r:id="rId3"/>
            </p:custDataLst>
            <p:extLst>
              <p:ext uri="{D42A27DB-BD31-4B8C-83A1-F6EECF244321}">
                <p14:modId xmlns:p14="http://schemas.microsoft.com/office/powerpoint/2010/main" val="3149084640"/>
              </p:ext>
            </p:extLst>
          </p:nvPr>
        </p:nvGraphicFramePr>
        <p:xfrm>
          <a:off x="9605531" y="5187492"/>
          <a:ext cx="3091544" cy="21216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Table 3">
            <a:extLst>
              <a:ext uri="{FF2B5EF4-FFF2-40B4-BE49-F238E27FC236}">
                <a16:creationId xmlns:a16="http://schemas.microsoft.com/office/drawing/2014/main" id="{F53FE930-81D0-501A-DF00-019735B554EB}"/>
              </a:ext>
            </a:extLst>
          </p:cNvPr>
          <p:cNvGraphicFramePr>
            <a:graphicFrameLocks noGrp="1"/>
          </p:cNvGraphicFramePr>
          <p:nvPr>
            <p:extLst>
              <p:ext uri="{D42A27DB-BD31-4B8C-83A1-F6EECF244321}">
                <p14:modId xmlns:p14="http://schemas.microsoft.com/office/powerpoint/2010/main" val="2648493885"/>
              </p:ext>
            </p:extLst>
          </p:nvPr>
        </p:nvGraphicFramePr>
        <p:xfrm>
          <a:off x="6852946" y="5187493"/>
          <a:ext cx="2689545" cy="1258317"/>
        </p:xfrm>
        <a:graphic>
          <a:graphicData uri="http://schemas.openxmlformats.org/drawingml/2006/table">
            <a:tbl>
              <a:tblPr firstRow="1" bandRow="1">
                <a:tableStyleId>{5940675A-B579-460E-94D1-54222C63F5DA}</a:tableStyleId>
              </a:tblPr>
              <a:tblGrid>
                <a:gridCol w="2689545">
                  <a:extLst>
                    <a:ext uri="{9D8B030D-6E8A-4147-A177-3AD203B41FA5}">
                      <a16:colId xmlns:a16="http://schemas.microsoft.com/office/drawing/2014/main" val="1920525305"/>
                    </a:ext>
                  </a:extLst>
                </a:gridCol>
              </a:tblGrid>
              <a:tr h="419439">
                <a:tc>
                  <a:txBody>
                    <a:bodyPr/>
                    <a:lstStyle/>
                    <a:p>
                      <a:pPr algn="r" fontAlgn="ctr"/>
                      <a:r>
                        <a:rPr lang="hr-HR" sz="1200" b="0" i="0" u="none" strike="noStrike">
                          <a:solidFill>
                            <a:srgbClr val="4A4A49"/>
                          </a:solidFill>
                          <a:effectLst/>
                          <a:latin typeface="Arial" panose="020B0604020202020204" pitchFamily="34" charset="0"/>
                        </a:rPr>
                        <a:t>We already </a:t>
                      </a:r>
                      <a:r>
                        <a:rPr lang="en-GB" sz="1200" b="0" i="0" u="none" strike="noStrike">
                          <a:solidFill>
                            <a:srgbClr val="4A4A49"/>
                          </a:solidFill>
                          <a:effectLst/>
                          <a:latin typeface="Arial" panose="020B0604020202020204" pitchFamily="34" charset="0"/>
                        </a:rPr>
                        <a:t>work in this area</a:t>
                      </a:r>
                      <a:endParaRPr lang="hr-HR" sz="1200" b="0" i="0" u="none" strike="noStrike">
                        <a:solidFill>
                          <a:srgbClr val="4A4A49"/>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783772"/>
                  </a:ext>
                </a:extLst>
              </a:tr>
              <a:tr h="419439">
                <a:tc>
                  <a:txBody>
                    <a:bodyPr/>
                    <a:lstStyle/>
                    <a:p>
                      <a:pPr algn="r" fontAlgn="ctr"/>
                      <a:r>
                        <a:rPr lang="en-GB" sz="1200" b="0" i="0" u="none" strike="noStrike">
                          <a:solidFill>
                            <a:srgbClr val="4A4A49"/>
                          </a:solidFill>
                          <a:effectLst/>
                          <a:latin typeface="Arial" panose="020B0604020202020204" pitchFamily="34" charset="0"/>
                        </a:rPr>
                        <a:t>We are planning to do that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6682166"/>
                  </a:ext>
                </a:extLst>
              </a:tr>
              <a:tr h="419439">
                <a:tc>
                  <a:txBody>
                    <a:bodyPr/>
                    <a:lstStyle/>
                    <a:p>
                      <a:pPr algn="r" fontAlgn="ctr"/>
                      <a:r>
                        <a:rPr lang="hr-HR" sz="1200" b="0" i="0" u="none" strike="noStrike">
                          <a:solidFill>
                            <a:srgbClr val="4A4A49"/>
                          </a:solidFill>
                          <a:effectLst/>
                          <a:latin typeface="Arial" panose="020B0604020202020204" pitchFamily="34" charset="0"/>
                        </a:rPr>
                        <a:t>No</a:t>
                      </a:r>
                    </a:p>
                  </a:txBody>
                  <a:tcPr marL="7200" marR="36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44141"/>
                  </a:ext>
                </a:extLst>
              </a:tr>
            </a:tbl>
          </a:graphicData>
        </a:graphic>
      </p:graphicFrame>
      <p:cxnSp>
        <p:nvCxnSpPr>
          <p:cNvPr id="17" name="Rechte verbindingslijn 3">
            <a:extLst>
              <a:ext uri="{FF2B5EF4-FFF2-40B4-BE49-F238E27FC236}">
                <a16:creationId xmlns:a16="http://schemas.microsoft.com/office/drawing/2014/main" id="{323ED1F3-EE2A-4A9F-5D69-4EC07B889CD2}"/>
              </a:ext>
            </a:extLst>
          </p:cNvPr>
          <p:cNvCxnSpPr/>
          <p:nvPr/>
        </p:nvCxnSpPr>
        <p:spPr>
          <a:xfrm>
            <a:off x="6156251" y="1467293"/>
            <a:ext cx="10633" cy="49547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3">
            <a:extLst>
              <a:ext uri="{FF2B5EF4-FFF2-40B4-BE49-F238E27FC236}">
                <a16:creationId xmlns:a16="http://schemas.microsoft.com/office/drawing/2014/main" id="{410A88AC-8943-AC68-6E20-9A31A53262A1}"/>
              </a:ext>
            </a:extLst>
          </p:cNvPr>
          <p:cNvCxnSpPr>
            <a:cxnSpLocks/>
          </p:cNvCxnSpPr>
          <p:nvPr/>
        </p:nvCxnSpPr>
        <p:spPr>
          <a:xfrm flipH="1">
            <a:off x="6465455" y="4202545"/>
            <a:ext cx="560647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kstvak 27">
            <a:extLst>
              <a:ext uri="{FF2B5EF4-FFF2-40B4-BE49-F238E27FC236}">
                <a16:creationId xmlns:a16="http://schemas.microsoft.com/office/drawing/2014/main" id="{DD311E06-847D-080C-A4D2-753506A9FD66}"/>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57952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Working remotely |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Installation professionals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Leaders on the market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5" name="Tekstvak 28">
            <a:extLst>
              <a:ext uri="{FF2B5EF4-FFF2-40B4-BE49-F238E27FC236}">
                <a16:creationId xmlns:a16="http://schemas.microsoft.com/office/drawing/2014/main" id="{02BCA331-5354-C1B0-7408-5A9C3DE97FB0}"/>
              </a:ext>
            </a:extLst>
          </p:cNvPr>
          <p:cNvSpPr txBox="1"/>
          <p:nvPr/>
        </p:nvSpPr>
        <p:spPr>
          <a:xfrm>
            <a:off x="442466" y="1826537"/>
            <a:ext cx="10792015"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Installers’ sentiment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To what extent do you agree or disagree with any of the following statements. You can answer on a scale of 1 to 5, where 1 = Strongly disagree; 2 = Disagree; 3 = Neither agree, nor disagree; 4 = Agree; 5 = Strongly agree</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graphicFrame>
        <p:nvGraphicFramePr>
          <p:cNvPr id="11" name="Tabel 4">
            <a:extLst>
              <a:ext uri="{FF2B5EF4-FFF2-40B4-BE49-F238E27FC236}">
                <a16:creationId xmlns:a16="http://schemas.microsoft.com/office/drawing/2014/main" id="{9ACA56C9-D247-488F-7EE8-F5F4CAAC520C}"/>
              </a:ext>
            </a:extLst>
          </p:cNvPr>
          <p:cNvGraphicFramePr>
            <a:graphicFrameLocks noGrp="1"/>
          </p:cNvGraphicFramePr>
          <p:nvPr>
            <p:extLst>
              <p:ext uri="{D42A27DB-BD31-4B8C-83A1-F6EECF244321}">
                <p14:modId xmlns:p14="http://schemas.microsoft.com/office/powerpoint/2010/main" val="2674044267"/>
              </p:ext>
            </p:extLst>
          </p:nvPr>
        </p:nvGraphicFramePr>
        <p:xfrm>
          <a:off x="5808697" y="2676016"/>
          <a:ext cx="5612183" cy="307587"/>
        </p:xfrm>
        <a:graphic>
          <a:graphicData uri="http://schemas.openxmlformats.org/drawingml/2006/table">
            <a:tbl>
              <a:tblPr firstRow="1" bandRow="1">
                <a:tableStyleId>{5C22544A-7EE6-4342-B048-85BDC9FD1C3A}</a:tableStyleId>
              </a:tblPr>
              <a:tblGrid>
                <a:gridCol w="5612183">
                  <a:extLst>
                    <a:ext uri="{9D8B030D-6E8A-4147-A177-3AD203B41FA5}">
                      <a16:colId xmlns:a16="http://schemas.microsoft.com/office/drawing/2014/main" val="3748720793"/>
                    </a:ext>
                  </a:extLst>
                </a:gridCol>
              </a:tblGrid>
              <a:tr h="307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noProof="0">
                          <a:solidFill>
                            <a:srgbClr val="0A5D7A"/>
                          </a:solidFill>
                        </a:rPr>
                        <a:t>(Strongly) agree</a:t>
                      </a:r>
                      <a:r>
                        <a:rPr lang="en-US" sz="1000" b="1" i="0" noProof="0">
                          <a:solidFill>
                            <a:srgbClr val="226D87"/>
                          </a:solidFill>
                        </a:rPr>
                        <a:t> </a:t>
                      </a:r>
                      <a:r>
                        <a:rPr lang="en-US" sz="1000" b="1" i="0" noProof="0">
                          <a:solidFill>
                            <a:schemeClr val="bg1">
                              <a:lumMod val="50000"/>
                            </a:schemeClr>
                          </a:solidFill>
                        </a:rPr>
                        <a:t>|</a:t>
                      </a:r>
                      <a:r>
                        <a:rPr lang="en-US" sz="1000" b="1" i="0" noProof="0">
                          <a:solidFill>
                            <a:srgbClr val="226D87"/>
                          </a:solidFill>
                        </a:rPr>
                        <a:t> </a:t>
                      </a:r>
                      <a:r>
                        <a:rPr lang="en-US" sz="1000" b="1" i="0" noProof="0">
                          <a:solidFill>
                            <a:schemeClr val="bg1">
                              <a:lumMod val="50000"/>
                            </a:schemeClr>
                          </a:solidFill>
                        </a:rPr>
                        <a:t>Neither agree nor disagree |</a:t>
                      </a:r>
                      <a:r>
                        <a:rPr lang="en-US" sz="1000" b="1" i="0" noProof="0">
                          <a:solidFill>
                            <a:srgbClr val="EF7D00"/>
                          </a:solidFill>
                        </a:rPr>
                        <a:t> (Strongly) disagree </a:t>
                      </a:r>
                      <a:r>
                        <a:rPr lang="en-US" sz="1000" b="1" i="0" noProof="0">
                          <a:solidFill>
                            <a:schemeClr val="bg1">
                              <a:lumMod val="50000"/>
                            </a:schemeClr>
                          </a:solidFill>
                        </a:rPr>
                        <a:t>|</a:t>
                      </a:r>
                      <a:r>
                        <a:rPr lang="en-US" sz="1000" b="1" i="0" noProof="0">
                          <a:solidFill>
                            <a:srgbClr val="EF7D00"/>
                          </a:solidFill>
                        </a:rPr>
                        <a:t> </a:t>
                      </a:r>
                      <a:r>
                        <a:rPr lang="en-US" sz="1000" b="1" i="0" noProof="0">
                          <a:solidFill>
                            <a:schemeClr val="bg1">
                              <a:lumMod val="75000"/>
                            </a:schemeClr>
                          </a:solidFill>
                        </a:rPr>
                        <a:t>Don’t know</a:t>
                      </a:r>
                      <a:endParaRPr lang="en-US" sz="1000" b="1" i="0" noProof="0">
                        <a:solidFill>
                          <a:srgbClr val="EF7D00"/>
                        </a:solidFill>
                      </a:endParaRPr>
                    </a:p>
                  </a:txBody>
                  <a:tcPr marL="118128" marR="118128" marT="37685" marB="3768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904303"/>
                  </a:ext>
                </a:extLst>
              </a:tr>
            </a:tbl>
          </a:graphicData>
        </a:graphic>
      </p:graphicFrame>
      <p:graphicFrame>
        <p:nvGraphicFramePr>
          <p:cNvPr id="13" name="Chart 12">
            <a:extLst>
              <a:ext uri="{FF2B5EF4-FFF2-40B4-BE49-F238E27FC236}">
                <a16:creationId xmlns:a16="http://schemas.microsoft.com/office/drawing/2014/main" id="{0BB6B67B-F71D-E816-FDB8-C2CABD842DBC}"/>
              </a:ext>
            </a:extLst>
          </p:cNvPr>
          <p:cNvGraphicFramePr/>
          <p:nvPr>
            <p:extLst>
              <p:ext uri="{D42A27DB-BD31-4B8C-83A1-F6EECF244321}">
                <p14:modId xmlns:p14="http://schemas.microsoft.com/office/powerpoint/2010/main" val="3213494320"/>
              </p:ext>
            </p:extLst>
          </p:nvPr>
        </p:nvGraphicFramePr>
        <p:xfrm>
          <a:off x="523874" y="2886495"/>
          <a:ext cx="10493953" cy="3504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el 13">
            <a:extLst>
              <a:ext uri="{FF2B5EF4-FFF2-40B4-BE49-F238E27FC236}">
                <a16:creationId xmlns:a16="http://schemas.microsoft.com/office/drawing/2014/main" id="{017AA1B5-C83E-3BBA-5C71-735E2529750B}"/>
              </a:ext>
            </a:extLst>
          </p:cNvPr>
          <p:cNvGraphicFramePr>
            <a:graphicFrameLocks noGrp="1"/>
          </p:cNvGraphicFramePr>
          <p:nvPr>
            <p:extLst>
              <p:ext uri="{D42A27DB-BD31-4B8C-83A1-F6EECF244321}">
                <p14:modId xmlns:p14="http://schemas.microsoft.com/office/powerpoint/2010/main" val="561719365"/>
              </p:ext>
            </p:extLst>
          </p:nvPr>
        </p:nvGraphicFramePr>
        <p:xfrm>
          <a:off x="11373066" y="2820285"/>
          <a:ext cx="433118" cy="3485265"/>
        </p:xfrm>
        <a:graphic>
          <a:graphicData uri="http://schemas.openxmlformats.org/drawingml/2006/table">
            <a:tbl>
              <a:tblPr firstRow="1" bandRow="1">
                <a:tableStyleId>{2D5ABB26-0587-4C30-8999-92F81FD0307C}</a:tableStyleId>
              </a:tblPr>
              <a:tblGrid>
                <a:gridCol w="433118">
                  <a:extLst>
                    <a:ext uri="{9D8B030D-6E8A-4147-A177-3AD203B41FA5}">
                      <a16:colId xmlns:a16="http://schemas.microsoft.com/office/drawing/2014/main" val="2783063090"/>
                    </a:ext>
                  </a:extLst>
                </a:gridCol>
              </a:tblGrid>
              <a:tr h="697053">
                <a:tc>
                  <a:txBody>
                    <a:bodyPr/>
                    <a:lstStyle/>
                    <a:p>
                      <a:pPr algn="ctr" fontAlgn="b"/>
                      <a:r>
                        <a:rPr lang="en-GB" sz="1200" b="1" i="0" u="none" strike="noStrike" dirty="0">
                          <a:solidFill>
                            <a:srgbClr val="0A5D7A"/>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757820"/>
                  </a:ext>
                </a:extLst>
              </a:tr>
              <a:tr h="697053">
                <a:tc>
                  <a:txBody>
                    <a:bodyPr/>
                    <a:lstStyle/>
                    <a:p>
                      <a:pPr algn="ctr" fontAlgn="b"/>
                      <a:r>
                        <a:rPr lang="en-GB" sz="1200" b="1" i="0" u="none" strike="noStrike" dirty="0">
                          <a:solidFill>
                            <a:srgbClr val="0A5D7A"/>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0729198"/>
                  </a:ext>
                </a:extLst>
              </a:tr>
              <a:tr h="697053">
                <a:tc>
                  <a:txBody>
                    <a:bodyPr/>
                    <a:lstStyle/>
                    <a:p>
                      <a:pPr algn="ctr" fontAlgn="b"/>
                      <a:r>
                        <a:rPr lang="en-GB" sz="1200" b="1" i="0" u="none" strike="noStrike" dirty="0">
                          <a:solidFill>
                            <a:srgbClr val="0A5D7A"/>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5729226"/>
                  </a:ext>
                </a:extLst>
              </a:tr>
              <a:tr h="697053">
                <a:tc>
                  <a:txBody>
                    <a:bodyPr/>
                    <a:lstStyle/>
                    <a:p>
                      <a:pPr algn="ctr" fontAlgn="b"/>
                      <a:r>
                        <a:rPr lang="en-GB" sz="1200" b="1" i="0" u="none" strike="noStrike" dirty="0">
                          <a:solidFill>
                            <a:srgbClr val="0A5D7A"/>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0879543"/>
                  </a:ext>
                </a:extLst>
              </a:tr>
              <a:tr h="697053">
                <a:tc>
                  <a:txBody>
                    <a:bodyPr/>
                    <a:lstStyle/>
                    <a:p>
                      <a:pPr algn="ctr" fontAlgn="b"/>
                      <a:r>
                        <a:rPr lang="en-GB" sz="1200" b="1" i="0" u="none" strike="noStrike" dirty="0">
                          <a:solidFill>
                            <a:srgbClr val="0A5D7A"/>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0343781"/>
                  </a:ext>
                </a:extLst>
              </a:tr>
            </a:tbl>
          </a:graphicData>
        </a:graphic>
      </p:graphicFrame>
      <p:sp>
        <p:nvSpPr>
          <p:cNvPr id="16" name="Tekstvak 5">
            <a:extLst>
              <a:ext uri="{FF2B5EF4-FFF2-40B4-BE49-F238E27FC236}">
                <a16:creationId xmlns:a16="http://schemas.microsoft.com/office/drawing/2014/main" id="{32D7B848-B843-6511-33F8-A591F4567A1E}"/>
              </a:ext>
            </a:extLst>
          </p:cNvPr>
          <p:cNvSpPr txBox="1"/>
          <p:nvPr/>
        </p:nvSpPr>
        <p:spPr>
          <a:xfrm>
            <a:off x="11145998" y="2547679"/>
            <a:ext cx="888023" cy="237624"/>
          </a:xfrm>
          <a:prstGeom prst="rect">
            <a:avLst/>
          </a:prstGeom>
          <a:noFill/>
        </p:spPr>
        <p:txBody>
          <a:bodyPr wrap="square" lIns="0" tIns="0" rIns="0" bIns="0" rtlCol="0" anchor="ctr">
            <a:noAutofit/>
          </a:bodyPr>
          <a:lstStyle/>
          <a:p>
            <a:pPr algn="l">
              <a:lnSpc>
                <a:spcPct val="90000"/>
              </a:lnSpc>
            </a:pPr>
            <a:r>
              <a:rPr lang="nl-NL" sz="1400" b="1">
                <a:solidFill>
                  <a:schemeClr val="accent2"/>
                </a:solidFill>
              </a:rPr>
              <a:t>% AGREE</a:t>
            </a:r>
          </a:p>
        </p:txBody>
      </p:sp>
      <p:sp>
        <p:nvSpPr>
          <p:cNvPr id="2" name="Tekstvak 6">
            <a:extLst>
              <a:ext uri="{FF2B5EF4-FFF2-40B4-BE49-F238E27FC236}">
                <a16:creationId xmlns:a16="http://schemas.microsoft.com/office/drawing/2014/main" id="{CCE25F44-E8B2-2537-E584-24796EA44E1E}"/>
              </a:ext>
            </a:extLst>
          </p:cNvPr>
          <p:cNvSpPr txBox="1"/>
          <p:nvPr/>
        </p:nvSpPr>
        <p:spPr>
          <a:xfrm>
            <a:off x="382449"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Base: n= </a:t>
            </a:r>
            <a:r>
              <a:rPr kumimoji="0" lang="en-US"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126, all installers</a:t>
            </a:r>
            <a:endParaRPr kumimoji="0" lang="en-GB"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3" name="Tekstvak 27">
            <a:extLst>
              <a:ext uri="{FF2B5EF4-FFF2-40B4-BE49-F238E27FC236}">
                <a16:creationId xmlns:a16="http://schemas.microsoft.com/office/drawing/2014/main" id="{BAD1FCBA-C688-8A9A-7276-E19D02D52186}"/>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113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p:txBody>
          <a:bodyPr/>
          <a:lstStyle/>
          <a:p>
            <a:r>
              <a:rPr lang="en-US"/>
              <a:t>About </a:t>
            </a:r>
            <a:r>
              <a:rPr lang="en-US">
                <a:solidFill>
                  <a:srgbClr val="0A5D7A"/>
                </a:solidFill>
              </a:rPr>
              <a:t>target group </a:t>
            </a:r>
            <a:r>
              <a:rPr lang="en-US"/>
              <a:t>&amp; </a:t>
            </a:r>
            <a:r>
              <a:rPr lang="en-US">
                <a:solidFill>
                  <a:srgbClr val="0A5D7A"/>
                </a:solidFill>
              </a:rPr>
              <a:t>methodology</a:t>
            </a:r>
            <a:endParaRPr lang="nl-NL">
              <a:solidFill>
                <a:srgbClr val="0A5D7A"/>
              </a:solidFill>
            </a:endParaRPr>
          </a:p>
        </p:txBody>
      </p:sp>
      <p:sp>
        <p:nvSpPr>
          <p:cNvPr id="738" name="Freeform 15">
            <a:extLst>
              <a:ext uri="{FF2B5EF4-FFF2-40B4-BE49-F238E27FC236}">
                <a16:creationId xmlns:a16="http://schemas.microsoft.com/office/drawing/2014/main" id="{84CFB277-4823-4172-9CDF-BCAFDF4989A3}"/>
              </a:ext>
            </a:extLst>
          </p:cNvPr>
          <p:cNvSpPr>
            <a:spLocks noChangeArrowheads="1"/>
          </p:cNvSpPr>
          <p:nvPr/>
        </p:nvSpPr>
        <p:spPr bwMode="auto">
          <a:xfrm rot="21143997">
            <a:off x="2597977" y="1245673"/>
            <a:ext cx="1223476" cy="142469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39" name="Freeform 16">
            <a:extLst>
              <a:ext uri="{FF2B5EF4-FFF2-40B4-BE49-F238E27FC236}">
                <a16:creationId xmlns:a16="http://schemas.microsoft.com/office/drawing/2014/main" id="{5303E218-D671-4526-8D6B-FF5DEE3959B9}"/>
              </a:ext>
            </a:extLst>
          </p:cNvPr>
          <p:cNvSpPr>
            <a:spLocks noChangeArrowheads="1"/>
          </p:cNvSpPr>
          <p:nvPr/>
        </p:nvSpPr>
        <p:spPr bwMode="auto">
          <a:xfrm rot="21143997">
            <a:off x="3354150" y="2378890"/>
            <a:ext cx="841863" cy="1424692"/>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40" name="Freeform 17">
            <a:extLst>
              <a:ext uri="{FF2B5EF4-FFF2-40B4-BE49-F238E27FC236}">
                <a16:creationId xmlns:a16="http://schemas.microsoft.com/office/drawing/2014/main" id="{3F01FD95-7660-4815-985D-7F44CC8FD6A3}"/>
              </a:ext>
            </a:extLst>
          </p:cNvPr>
          <p:cNvSpPr>
            <a:spLocks noChangeArrowheads="1"/>
          </p:cNvSpPr>
          <p:nvPr/>
        </p:nvSpPr>
        <p:spPr bwMode="auto">
          <a:xfrm rot="21143997">
            <a:off x="3290143" y="3739360"/>
            <a:ext cx="1038451" cy="1438568"/>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41" name="Freeform 18">
            <a:extLst>
              <a:ext uri="{FF2B5EF4-FFF2-40B4-BE49-F238E27FC236}">
                <a16:creationId xmlns:a16="http://schemas.microsoft.com/office/drawing/2014/main" id="{44ADCA40-D5DC-4DBF-93E4-48DDFFC45614}"/>
              </a:ext>
            </a:extLst>
          </p:cNvPr>
          <p:cNvSpPr>
            <a:spLocks noChangeArrowheads="1"/>
          </p:cNvSpPr>
          <p:nvPr/>
        </p:nvSpPr>
        <p:spPr bwMode="auto">
          <a:xfrm rot="21143997">
            <a:off x="2631607" y="4885117"/>
            <a:ext cx="1369184" cy="1355307"/>
          </a:xfrm>
          <a:custGeom>
            <a:avLst/>
            <a:gdLst>
              <a:gd name="T0" fmla="*/ 2608 w 2609"/>
              <a:gd name="T1" fmla="*/ 690 h 2582"/>
              <a:gd name="T2" fmla="*/ 2608 w 2609"/>
              <a:gd name="T3" fmla="*/ 690 h 2582"/>
              <a:gd name="T4" fmla="*/ 722 w 2609"/>
              <a:gd name="T5" fmla="*/ 2551 h 2582"/>
              <a:gd name="T6" fmla="*/ 722 w 2609"/>
              <a:gd name="T7" fmla="*/ 2551 h 2582"/>
              <a:gd name="T8" fmla="*/ 582 w 2609"/>
              <a:gd name="T9" fmla="*/ 2518 h 2582"/>
              <a:gd name="T10" fmla="*/ 29 w 2609"/>
              <a:gd name="T11" fmla="*/ 1618 h 2582"/>
              <a:gd name="T12" fmla="*/ 29 w 2609"/>
              <a:gd name="T13" fmla="*/ 1618 h 2582"/>
              <a:gd name="T14" fmla="*/ 62 w 2609"/>
              <a:gd name="T15" fmla="*/ 1477 h 2582"/>
              <a:gd name="T16" fmla="*/ 62 w 2609"/>
              <a:gd name="T17" fmla="*/ 1477 h 2582"/>
              <a:gd name="T18" fmla="*/ 1554 w 2609"/>
              <a:gd name="T19" fmla="*/ 0 h 2582"/>
              <a:gd name="T20" fmla="*/ 2608 w 2609"/>
              <a:gd name="T21" fmla="*/ 6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 h="2582">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cxnSp>
        <p:nvCxnSpPr>
          <p:cNvPr id="742" name="Straight Connector 741">
            <a:extLst>
              <a:ext uri="{FF2B5EF4-FFF2-40B4-BE49-F238E27FC236}">
                <a16:creationId xmlns:a16="http://schemas.microsoft.com/office/drawing/2014/main" id="{26BFFB0D-553D-48E1-86D3-C66AE5A2FA2C}"/>
              </a:ext>
            </a:extLst>
          </p:cNvPr>
          <p:cNvCxnSpPr>
            <a:cxnSpLocks/>
          </p:cNvCxnSpPr>
          <p:nvPr/>
        </p:nvCxnSpPr>
        <p:spPr>
          <a:xfrm>
            <a:off x="3472957" y="1885021"/>
            <a:ext cx="1371600" cy="0"/>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8EF65950-5301-4E32-8456-029E27F852E4}"/>
              </a:ext>
            </a:extLst>
          </p:cNvPr>
          <p:cNvCxnSpPr>
            <a:cxnSpLocks/>
          </p:cNvCxnSpPr>
          <p:nvPr/>
        </p:nvCxnSpPr>
        <p:spPr>
          <a:xfrm>
            <a:off x="3930157" y="3161503"/>
            <a:ext cx="914400" cy="0"/>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5FEAF867-ADB5-4649-A221-AF7F01A2049C}"/>
              </a:ext>
            </a:extLst>
          </p:cNvPr>
          <p:cNvCxnSpPr>
            <a:cxnSpLocks/>
          </p:cNvCxnSpPr>
          <p:nvPr/>
        </p:nvCxnSpPr>
        <p:spPr>
          <a:xfrm>
            <a:off x="3930157" y="4437985"/>
            <a:ext cx="914400" cy="0"/>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558295E4-5E0A-4D1B-8B9D-22D3333382AE}"/>
              </a:ext>
            </a:extLst>
          </p:cNvPr>
          <p:cNvCxnSpPr>
            <a:cxnSpLocks/>
          </p:cNvCxnSpPr>
          <p:nvPr/>
        </p:nvCxnSpPr>
        <p:spPr>
          <a:xfrm>
            <a:off x="3472957" y="5714467"/>
            <a:ext cx="1371600" cy="0"/>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6" name="TextBox 745">
            <a:extLst>
              <a:ext uri="{FF2B5EF4-FFF2-40B4-BE49-F238E27FC236}">
                <a16:creationId xmlns:a16="http://schemas.microsoft.com/office/drawing/2014/main" id="{94369E49-9FE4-41A1-8BB0-6442DF938F6B}"/>
              </a:ext>
            </a:extLst>
          </p:cNvPr>
          <p:cNvSpPr txBox="1"/>
          <p:nvPr/>
        </p:nvSpPr>
        <p:spPr>
          <a:xfrm>
            <a:off x="5324252" y="1398820"/>
            <a:ext cx="6673784" cy="279366"/>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A5D7A"/>
                </a:solidFill>
                <a:effectLst/>
                <a:uLnTx/>
                <a:uFillTx/>
                <a:latin typeface="Arial" panose="020B0604020202020204" pitchFamily="34" charset="0"/>
                <a:ea typeface="League Spartan" charset="0"/>
                <a:cs typeface="Arial" panose="020B0604020202020204" pitchFamily="34" charset="0"/>
              </a:rPr>
              <a:t>Surveying HVAC installation companies…</a:t>
            </a:r>
            <a:endParaRPr kumimoji="0" lang="en-GB" sz="1800" b="0" i="0" u="none" strike="noStrike" kern="1200" cap="none" spc="0" normalizeH="0" baseline="0" noProof="0">
              <a:ln>
                <a:noFill/>
              </a:ln>
              <a:solidFill>
                <a:srgbClr val="0A5D7A"/>
              </a:solidFill>
              <a:effectLst/>
              <a:uLnTx/>
              <a:uFillTx/>
              <a:latin typeface="Arial" panose="020B0604020202020204" pitchFamily="34" charset="0"/>
              <a:ea typeface="League Spartan" charset="0"/>
              <a:cs typeface="Arial" panose="020B0604020202020204" pitchFamily="34" charset="0"/>
            </a:endParaRPr>
          </a:p>
        </p:txBody>
      </p:sp>
      <p:sp>
        <p:nvSpPr>
          <p:cNvPr id="747" name="TextBox 746">
            <a:extLst>
              <a:ext uri="{FF2B5EF4-FFF2-40B4-BE49-F238E27FC236}">
                <a16:creationId xmlns:a16="http://schemas.microsoft.com/office/drawing/2014/main" id="{B89C3415-03FE-4589-8BD9-48E7A80DEB9E}"/>
              </a:ext>
            </a:extLst>
          </p:cNvPr>
          <p:cNvSpPr txBox="1"/>
          <p:nvPr/>
        </p:nvSpPr>
        <p:spPr>
          <a:xfrm>
            <a:off x="5324252" y="2751118"/>
            <a:ext cx="6766148" cy="269919"/>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rPr>
              <a:t>… selected from a country-representative database</a:t>
            </a:r>
            <a:endParaRPr kumimoji="0" lang="en-US" sz="1800" b="0"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endParaRPr>
          </a:p>
        </p:txBody>
      </p:sp>
      <p:sp>
        <p:nvSpPr>
          <p:cNvPr id="752" name="TextBox 751">
            <a:extLst>
              <a:ext uri="{FF2B5EF4-FFF2-40B4-BE49-F238E27FC236}">
                <a16:creationId xmlns:a16="http://schemas.microsoft.com/office/drawing/2014/main" id="{7AE9A67A-A406-4512-A659-337EB9D2C1EE}"/>
              </a:ext>
            </a:extLst>
          </p:cNvPr>
          <p:cNvSpPr txBox="1"/>
          <p:nvPr/>
        </p:nvSpPr>
        <p:spPr>
          <a:xfrm>
            <a:off x="5324252" y="4006088"/>
            <a:ext cx="6400800" cy="263017"/>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pitchFamily="34" charset="0"/>
                <a:ea typeface="League Spartan" charset="0"/>
                <a:cs typeface="Arial" panose="020B0604020202020204" pitchFamily="34" charset="0"/>
              </a:rPr>
              <a:t>… through phone interviews, by native-speaking agents</a:t>
            </a:r>
          </a:p>
        </p:txBody>
      </p:sp>
      <p:sp>
        <p:nvSpPr>
          <p:cNvPr id="771" name="TextBox 770">
            <a:extLst>
              <a:ext uri="{FF2B5EF4-FFF2-40B4-BE49-F238E27FC236}">
                <a16:creationId xmlns:a16="http://schemas.microsoft.com/office/drawing/2014/main" id="{60CA4118-1D36-47DC-8819-C687C2C9BC43}"/>
              </a:ext>
            </a:extLst>
          </p:cNvPr>
          <p:cNvSpPr txBox="1"/>
          <p:nvPr/>
        </p:nvSpPr>
        <p:spPr>
          <a:xfrm>
            <a:off x="5324252" y="5180952"/>
            <a:ext cx="6400800" cy="307084"/>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US" sz="1800" b="1" i="0" u="none" strike="noStrike" kern="1200" cap="none" spc="0" normalizeH="0" baseline="0" noProof="0">
                <a:ln>
                  <a:noFill/>
                </a:ln>
                <a:solidFill>
                  <a:srgbClr val="8DBDCB"/>
                </a:solidFill>
                <a:effectLst/>
                <a:uLnTx/>
                <a:uFillTx/>
                <a:latin typeface="Arial" panose="020B0604020202020204" pitchFamily="34" charset="0"/>
                <a:ea typeface="League Spartan" charset="0"/>
                <a:cs typeface="Arial" panose="020B0604020202020204" pitchFamily="34" charset="0"/>
              </a:rPr>
              <a:t>… weighting the results based on company size groups</a:t>
            </a:r>
          </a:p>
        </p:txBody>
      </p:sp>
      <p:sp>
        <p:nvSpPr>
          <p:cNvPr id="773" name="Rechthoek 5">
            <a:extLst>
              <a:ext uri="{FF2B5EF4-FFF2-40B4-BE49-F238E27FC236}">
                <a16:creationId xmlns:a16="http://schemas.microsoft.com/office/drawing/2014/main" id="{64A59E77-D0F7-4014-B0F7-47E67F4857F4}"/>
              </a:ext>
            </a:extLst>
          </p:cNvPr>
          <p:cNvSpPr/>
          <p:nvPr/>
        </p:nvSpPr>
        <p:spPr>
          <a:xfrm>
            <a:off x="5324252" y="1678186"/>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a:ln>
                  <a:noFill/>
                </a:ln>
                <a:solidFill>
                  <a:srgbClr val="727272"/>
                </a:solidFill>
                <a:effectLst/>
                <a:uLnTx/>
                <a:uFillTx/>
                <a:latin typeface="Arial" panose="020B0604020202020204"/>
                <a:ea typeface="+mn-ea"/>
                <a:cs typeface="+mn-cs"/>
              </a:rPr>
              <a:t>Interviewed companies need to provide HVAC installation services, but they may also do other activities in addition (Electrical installation etc.). Most interviews are conducted with owners/ directors or purchasers of these companies.</a:t>
            </a:r>
          </a:p>
        </p:txBody>
      </p:sp>
      <p:sp>
        <p:nvSpPr>
          <p:cNvPr id="774" name="Rechthoek 6">
            <a:extLst>
              <a:ext uri="{FF2B5EF4-FFF2-40B4-BE49-F238E27FC236}">
                <a16:creationId xmlns:a16="http://schemas.microsoft.com/office/drawing/2014/main" id="{9C2F2F56-4302-46B7-9357-05FFE3127A19}"/>
              </a:ext>
            </a:extLst>
          </p:cNvPr>
          <p:cNvSpPr/>
          <p:nvPr/>
        </p:nvSpPr>
        <p:spPr>
          <a:xfrm>
            <a:off x="5324252" y="3021037"/>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a:ln>
                  <a:noFill/>
                </a:ln>
                <a:solidFill>
                  <a:srgbClr val="727272"/>
                </a:solidFill>
                <a:effectLst/>
                <a:uLnTx/>
                <a:uFillTx/>
                <a:latin typeface="Arial" panose="020B0604020202020204"/>
                <a:ea typeface="+mn-ea"/>
                <a:cs typeface="+mn-cs"/>
              </a:rPr>
              <a:t>USP possesses an international database of HVAC installation companies, which is constantly updated. Respondents are thus not part of a fixed panel; the sample varies from wave to wave. </a:t>
            </a:r>
            <a:endParaRPr kumimoji="0" lang="de-DE" sz="1200" b="0" i="0" u="none" strike="noStrike" kern="1200" cap="none" spc="0" normalizeH="0" baseline="0" noProof="0">
              <a:ln>
                <a:noFill/>
              </a:ln>
              <a:solidFill>
                <a:srgbClr val="727272"/>
              </a:solidFill>
              <a:effectLst/>
              <a:uLnTx/>
              <a:uFillTx/>
              <a:latin typeface="Arial" panose="020B0604020202020204"/>
              <a:ea typeface="+mn-ea"/>
              <a:cs typeface="+mn-cs"/>
            </a:endParaRPr>
          </a:p>
        </p:txBody>
      </p:sp>
      <p:sp>
        <p:nvSpPr>
          <p:cNvPr id="775" name="Rechthoek 7">
            <a:extLst>
              <a:ext uri="{FF2B5EF4-FFF2-40B4-BE49-F238E27FC236}">
                <a16:creationId xmlns:a16="http://schemas.microsoft.com/office/drawing/2014/main" id="{CD43DFEA-80C9-4A47-B00E-A1672C45D5FC}"/>
              </a:ext>
            </a:extLst>
          </p:cNvPr>
          <p:cNvSpPr/>
          <p:nvPr/>
        </p:nvSpPr>
        <p:spPr>
          <a:xfrm>
            <a:off x="5324252" y="5488036"/>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a:ln>
                  <a:noFill/>
                </a:ln>
                <a:solidFill>
                  <a:srgbClr val="727272"/>
                </a:solidFill>
                <a:effectLst/>
                <a:uLnTx/>
                <a:uFillTx/>
                <a:latin typeface="Arial" panose="020B0604020202020204"/>
                <a:ea typeface="+mn-ea"/>
                <a:cs typeface="+mn-cs"/>
              </a:rPr>
              <a:t>Country results are weighted so that all three company size groups* have an equal influence on the total. As most interviews are typically conducted with small companies, we believe it is important to correct in order for large companies to have an equal impact on the ‘total’ results. This way the results are not heavily influenced by many smaller companies.</a:t>
            </a:r>
          </a:p>
        </p:txBody>
      </p:sp>
      <p:sp>
        <p:nvSpPr>
          <p:cNvPr id="777" name="Rechthoek 8">
            <a:extLst>
              <a:ext uri="{FF2B5EF4-FFF2-40B4-BE49-F238E27FC236}">
                <a16:creationId xmlns:a16="http://schemas.microsoft.com/office/drawing/2014/main" id="{26319CF1-ED7D-4EBF-9E6A-9872CB7BC516}"/>
              </a:ext>
            </a:extLst>
          </p:cNvPr>
          <p:cNvSpPr/>
          <p:nvPr/>
        </p:nvSpPr>
        <p:spPr>
          <a:xfrm>
            <a:off x="5324252" y="4285454"/>
            <a:ext cx="6400800" cy="914400"/>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200" b="0" i="0" u="none" strike="noStrike" kern="1200" cap="none" spc="0" normalizeH="0" baseline="0" noProof="0">
                <a:ln>
                  <a:noFill/>
                </a:ln>
                <a:solidFill>
                  <a:srgbClr val="727272"/>
                </a:solidFill>
                <a:effectLst/>
                <a:uLnTx/>
                <a:uFillTx/>
                <a:latin typeface="Arial" panose="020B0604020202020204"/>
                <a:ea typeface="+mn-ea"/>
                <a:cs typeface="+mn-cs"/>
              </a:rPr>
              <a:t>Phone surveys are the best approach for obtaining a sufficient number of interviews, in order to provide insights that can be relied on. These phone interviews are conducted by fixed fieldwork partners, located in the respective countries.</a:t>
            </a:r>
          </a:p>
        </p:txBody>
      </p:sp>
      <p:grpSp>
        <p:nvGrpSpPr>
          <p:cNvPr id="779" name="Groep 29">
            <a:extLst>
              <a:ext uri="{FF2B5EF4-FFF2-40B4-BE49-F238E27FC236}">
                <a16:creationId xmlns:a16="http://schemas.microsoft.com/office/drawing/2014/main" id="{F13870F2-38A8-4E07-9169-25D1BCEA8C13}"/>
              </a:ext>
            </a:extLst>
          </p:cNvPr>
          <p:cNvGrpSpPr>
            <a:grpSpLocks noChangeAspect="1"/>
          </p:cNvGrpSpPr>
          <p:nvPr/>
        </p:nvGrpSpPr>
        <p:grpSpPr>
          <a:xfrm rot="419406">
            <a:off x="554167" y="2871362"/>
            <a:ext cx="841863" cy="963665"/>
            <a:chOff x="4791076" y="3554414"/>
            <a:chExt cx="373063" cy="427038"/>
          </a:xfrm>
          <a:solidFill>
            <a:srgbClr val="8DBDCB"/>
          </a:solidFill>
        </p:grpSpPr>
        <p:sp>
          <p:nvSpPr>
            <p:cNvPr id="781" name="Freeform 245">
              <a:extLst>
                <a:ext uri="{FF2B5EF4-FFF2-40B4-BE49-F238E27FC236}">
                  <a16:creationId xmlns:a16="http://schemas.microsoft.com/office/drawing/2014/main" id="{7A9A841B-F82C-449E-AC51-1D2D83FAE7F9}"/>
                </a:ext>
              </a:extLst>
            </p:cNvPr>
            <p:cNvSpPr>
              <a:spLocks/>
            </p:cNvSpPr>
            <p:nvPr/>
          </p:nvSpPr>
          <p:spPr bwMode="auto">
            <a:xfrm>
              <a:off x="4894264" y="3698876"/>
              <a:ext cx="134938" cy="163513"/>
            </a:xfrm>
            <a:custGeom>
              <a:avLst/>
              <a:gdLst>
                <a:gd name="T0" fmla="*/ 8 w 85"/>
                <a:gd name="T1" fmla="*/ 0 h 103"/>
                <a:gd name="T2" fmla="*/ 2 w 85"/>
                <a:gd name="T3" fmla="*/ 8 h 103"/>
                <a:gd name="T4" fmla="*/ 0 w 85"/>
                <a:gd name="T5" fmla="*/ 19 h 103"/>
                <a:gd name="T6" fmla="*/ 0 w 85"/>
                <a:gd name="T7" fmla="*/ 31 h 103"/>
                <a:gd name="T8" fmla="*/ 3 w 85"/>
                <a:gd name="T9" fmla="*/ 44 h 103"/>
                <a:gd name="T10" fmla="*/ 9 w 85"/>
                <a:gd name="T11" fmla="*/ 58 h 103"/>
                <a:gd name="T12" fmla="*/ 18 w 85"/>
                <a:gd name="T13" fmla="*/ 71 h 103"/>
                <a:gd name="T14" fmla="*/ 29 w 85"/>
                <a:gd name="T15" fmla="*/ 83 h 103"/>
                <a:gd name="T16" fmla="*/ 40 w 85"/>
                <a:gd name="T17" fmla="*/ 93 h 103"/>
                <a:gd name="T18" fmla="*/ 52 w 85"/>
                <a:gd name="T19" fmla="*/ 99 h 103"/>
                <a:gd name="T20" fmla="*/ 64 w 85"/>
                <a:gd name="T21" fmla="*/ 103 h 103"/>
                <a:gd name="T22" fmla="*/ 76 w 85"/>
                <a:gd name="T23" fmla="*/ 103 h 103"/>
                <a:gd name="T24" fmla="*/ 85 w 85"/>
                <a:gd name="T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8" y="0"/>
                  </a:moveTo>
                  <a:lnTo>
                    <a:pt x="2" y="8"/>
                  </a:lnTo>
                  <a:lnTo>
                    <a:pt x="0" y="19"/>
                  </a:lnTo>
                  <a:lnTo>
                    <a:pt x="0" y="31"/>
                  </a:lnTo>
                  <a:lnTo>
                    <a:pt x="3" y="44"/>
                  </a:lnTo>
                  <a:lnTo>
                    <a:pt x="9" y="58"/>
                  </a:lnTo>
                  <a:lnTo>
                    <a:pt x="18" y="71"/>
                  </a:lnTo>
                  <a:lnTo>
                    <a:pt x="29" y="83"/>
                  </a:lnTo>
                  <a:lnTo>
                    <a:pt x="40" y="93"/>
                  </a:lnTo>
                  <a:lnTo>
                    <a:pt x="52" y="99"/>
                  </a:lnTo>
                  <a:lnTo>
                    <a:pt x="64" y="103"/>
                  </a:lnTo>
                  <a:lnTo>
                    <a:pt x="76" y="103"/>
                  </a:lnTo>
                  <a:lnTo>
                    <a:pt x="85" y="100"/>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2" name="Freeform 246">
              <a:extLst>
                <a:ext uri="{FF2B5EF4-FFF2-40B4-BE49-F238E27FC236}">
                  <a16:creationId xmlns:a16="http://schemas.microsoft.com/office/drawing/2014/main" id="{F9794B8E-ECC5-473E-817C-2B9BB4AA492B}"/>
                </a:ext>
              </a:extLst>
            </p:cNvPr>
            <p:cNvSpPr>
              <a:spLocks/>
            </p:cNvSpPr>
            <p:nvPr/>
          </p:nvSpPr>
          <p:spPr bwMode="auto">
            <a:xfrm>
              <a:off x="4791076" y="3602039"/>
              <a:ext cx="311150" cy="379413"/>
            </a:xfrm>
            <a:custGeom>
              <a:avLst/>
              <a:gdLst>
                <a:gd name="T0" fmla="*/ 196 w 196"/>
                <a:gd name="T1" fmla="*/ 222 h 239"/>
                <a:gd name="T2" fmla="*/ 196 w 196"/>
                <a:gd name="T3" fmla="*/ 223 h 239"/>
                <a:gd name="T4" fmla="*/ 195 w 196"/>
                <a:gd name="T5" fmla="*/ 224 h 239"/>
                <a:gd name="T6" fmla="*/ 193 w 196"/>
                <a:gd name="T7" fmla="*/ 225 h 239"/>
                <a:gd name="T8" fmla="*/ 191 w 196"/>
                <a:gd name="T9" fmla="*/ 226 h 239"/>
                <a:gd name="T10" fmla="*/ 189 w 196"/>
                <a:gd name="T11" fmla="*/ 229 h 239"/>
                <a:gd name="T12" fmla="*/ 185 w 196"/>
                <a:gd name="T13" fmla="*/ 231 h 239"/>
                <a:gd name="T14" fmla="*/ 180 w 196"/>
                <a:gd name="T15" fmla="*/ 235 h 239"/>
                <a:gd name="T16" fmla="*/ 170 w 196"/>
                <a:gd name="T17" fmla="*/ 239 h 239"/>
                <a:gd name="T18" fmla="*/ 158 w 196"/>
                <a:gd name="T19" fmla="*/ 239 h 239"/>
                <a:gd name="T20" fmla="*/ 143 w 196"/>
                <a:gd name="T21" fmla="*/ 234 h 239"/>
                <a:gd name="T22" fmla="*/ 125 w 196"/>
                <a:gd name="T23" fmla="*/ 226 h 239"/>
                <a:gd name="T24" fmla="*/ 108 w 196"/>
                <a:gd name="T25" fmla="*/ 214 h 239"/>
                <a:gd name="T26" fmla="*/ 90 w 196"/>
                <a:gd name="T27" fmla="*/ 198 h 239"/>
                <a:gd name="T28" fmla="*/ 71 w 196"/>
                <a:gd name="T29" fmla="*/ 179 h 239"/>
                <a:gd name="T30" fmla="*/ 53 w 196"/>
                <a:gd name="T31" fmla="*/ 156 h 239"/>
                <a:gd name="T32" fmla="*/ 36 w 196"/>
                <a:gd name="T33" fmla="*/ 132 h 239"/>
                <a:gd name="T34" fmla="*/ 22 w 196"/>
                <a:gd name="T35" fmla="*/ 109 h 239"/>
                <a:gd name="T36" fmla="*/ 11 w 196"/>
                <a:gd name="T37" fmla="*/ 88 h 239"/>
                <a:gd name="T38" fmla="*/ 4 w 196"/>
                <a:gd name="T39" fmla="*/ 68 h 239"/>
                <a:gd name="T40" fmla="*/ 0 w 196"/>
                <a:gd name="T41" fmla="*/ 49 h 239"/>
                <a:gd name="T42" fmla="*/ 0 w 196"/>
                <a:gd name="T43" fmla="*/ 33 h 239"/>
                <a:gd name="T44" fmla="*/ 3 w 196"/>
                <a:gd name="T45" fmla="*/ 21 h 239"/>
                <a:gd name="T46" fmla="*/ 9 w 196"/>
                <a:gd name="T47" fmla="*/ 12 h 239"/>
                <a:gd name="T48" fmla="*/ 17 w 196"/>
                <a:gd name="T49" fmla="*/ 6 h 239"/>
                <a:gd name="T50" fmla="*/ 21 w 196"/>
                <a:gd name="T51" fmla="*/ 2 h 239"/>
                <a:gd name="T52" fmla="*/ 24 w 196"/>
                <a:gd name="T53" fmla="*/ 1 h 239"/>
                <a:gd name="T54" fmla="*/ 25 w 196"/>
                <a:gd name="T5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39">
                  <a:moveTo>
                    <a:pt x="196" y="222"/>
                  </a:moveTo>
                  <a:lnTo>
                    <a:pt x="196" y="223"/>
                  </a:lnTo>
                  <a:lnTo>
                    <a:pt x="195" y="224"/>
                  </a:lnTo>
                  <a:lnTo>
                    <a:pt x="193" y="225"/>
                  </a:lnTo>
                  <a:lnTo>
                    <a:pt x="191" y="226"/>
                  </a:lnTo>
                  <a:lnTo>
                    <a:pt x="189" y="229"/>
                  </a:lnTo>
                  <a:lnTo>
                    <a:pt x="185" y="231"/>
                  </a:lnTo>
                  <a:lnTo>
                    <a:pt x="180" y="235"/>
                  </a:lnTo>
                  <a:lnTo>
                    <a:pt x="170" y="239"/>
                  </a:lnTo>
                  <a:lnTo>
                    <a:pt x="158" y="239"/>
                  </a:lnTo>
                  <a:lnTo>
                    <a:pt x="143" y="234"/>
                  </a:lnTo>
                  <a:lnTo>
                    <a:pt x="125" y="226"/>
                  </a:lnTo>
                  <a:lnTo>
                    <a:pt x="108" y="214"/>
                  </a:lnTo>
                  <a:lnTo>
                    <a:pt x="90" y="198"/>
                  </a:lnTo>
                  <a:lnTo>
                    <a:pt x="71" y="179"/>
                  </a:lnTo>
                  <a:lnTo>
                    <a:pt x="53" y="156"/>
                  </a:lnTo>
                  <a:lnTo>
                    <a:pt x="36" y="132"/>
                  </a:lnTo>
                  <a:lnTo>
                    <a:pt x="22" y="109"/>
                  </a:lnTo>
                  <a:lnTo>
                    <a:pt x="11" y="88"/>
                  </a:lnTo>
                  <a:lnTo>
                    <a:pt x="4" y="68"/>
                  </a:lnTo>
                  <a:lnTo>
                    <a:pt x="0" y="49"/>
                  </a:lnTo>
                  <a:lnTo>
                    <a:pt x="0" y="33"/>
                  </a:lnTo>
                  <a:lnTo>
                    <a:pt x="3" y="21"/>
                  </a:lnTo>
                  <a:lnTo>
                    <a:pt x="9" y="12"/>
                  </a:lnTo>
                  <a:lnTo>
                    <a:pt x="17" y="6"/>
                  </a:lnTo>
                  <a:lnTo>
                    <a:pt x="21" y="2"/>
                  </a:lnTo>
                  <a:lnTo>
                    <a:pt x="24" y="1"/>
                  </a:lnTo>
                  <a:lnTo>
                    <a:pt x="25" y="0"/>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3" name="Freeform 247">
              <a:extLst>
                <a:ext uri="{FF2B5EF4-FFF2-40B4-BE49-F238E27FC236}">
                  <a16:creationId xmlns:a16="http://schemas.microsoft.com/office/drawing/2014/main" id="{89EC8FDE-7D0B-441C-BCF8-01CE2D8C450A}"/>
                </a:ext>
              </a:extLst>
            </p:cNvPr>
            <p:cNvSpPr>
              <a:spLocks/>
            </p:cNvSpPr>
            <p:nvPr/>
          </p:nvSpPr>
          <p:spPr bwMode="auto">
            <a:xfrm>
              <a:off x="5037139" y="3803651"/>
              <a:ext cx="127000" cy="141288"/>
            </a:xfrm>
            <a:custGeom>
              <a:avLst/>
              <a:gdLst>
                <a:gd name="T0" fmla="*/ 46 w 80"/>
                <a:gd name="T1" fmla="*/ 87 h 89"/>
                <a:gd name="T2" fmla="*/ 2 w 80"/>
                <a:gd name="T3" fmla="*/ 27 h 89"/>
                <a:gd name="T4" fmla="*/ 0 w 80"/>
                <a:gd name="T5" fmla="*/ 25 h 89"/>
                <a:gd name="T6" fmla="*/ 0 w 80"/>
                <a:gd name="T7" fmla="*/ 22 h 89"/>
                <a:gd name="T8" fmla="*/ 1 w 80"/>
                <a:gd name="T9" fmla="*/ 19 h 89"/>
                <a:gd name="T10" fmla="*/ 3 w 80"/>
                <a:gd name="T11" fmla="*/ 17 h 89"/>
                <a:gd name="T12" fmla="*/ 23 w 80"/>
                <a:gd name="T13" fmla="*/ 1 h 89"/>
                <a:gd name="T14" fmla="*/ 26 w 80"/>
                <a:gd name="T15" fmla="*/ 0 h 89"/>
                <a:gd name="T16" fmla="*/ 29 w 80"/>
                <a:gd name="T17" fmla="*/ 0 h 89"/>
                <a:gd name="T18" fmla="*/ 32 w 80"/>
                <a:gd name="T19" fmla="*/ 1 h 89"/>
                <a:gd name="T20" fmla="*/ 34 w 80"/>
                <a:gd name="T21" fmla="*/ 3 h 89"/>
                <a:gd name="T22" fmla="*/ 78 w 80"/>
                <a:gd name="T23" fmla="*/ 62 h 89"/>
                <a:gd name="T24" fmla="*/ 80 w 80"/>
                <a:gd name="T25" fmla="*/ 65 h 89"/>
                <a:gd name="T26" fmla="*/ 80 w 80"/>
                <a:gd name="T27" fmla="*/ 67 h 89"/>
                <a:gd name="T28" fmla="*/ 79 w 80"/>
                <a:gd name="T29" fmla="*/ 70 h 89"/>
                <a:gd name="T30" fmla="*/ 77 w 80"/>
                <a:gd name="T31" fmla="*/ 73 h 89"/>
                <a:gd name="T32" fmla="*/ 57 w 80"/>
                <a:gd name="T33" fmla="*/ 88 h 89"/>
                <a:gd name="T34" fmla="*/ 54 w 80"/>
                <a:gd name="T35" fmla="*/ 89 h 89"/>
                <a:gd name="T36" fmla="*/ 51 w 80"/>
                <a:gd name="T37" fmla="*/ 89 h 89"/>
                <a:gd name="T38" fmla="*/ 48 w 80"/>
                <a:gd name="T39" fmla="*/ 89 h 89"/>
                <a:gd name="T40" fmla="*/ 46 w 80"/>
                <a:gd name="T41"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9">
                  <a:moveTo>
                    <a:pt x="46" y="87"/>
                  </a:moveTo>
                  <a:lnTo>
                    <a:pt x="2" y="27"/>
                  </a:lnTo>
                  <a:lnTo>
                    <a:pt x="0" y="25"/>
                  </a:lnTo>
                  <a:lnTo>
                    <a:pt x="0" y="22"/>
                  </a:lnTo>
                  <a:lnTo>
                    <a:pt x="1" y="19"/>
                  </a:lnTo>
                  <a:lnTo>
                    <a:pt x="3" y="17"/>
                  </a:lnTo>
                  <a:lnTo>
                    <a:pt x="23" y="1"/>
                  </a:lnTo>
                  <a:lnTo>
                    <a:pt x="26" y="0"/>
                  </a:lnTo>
                  <a:lnTo>
                    <a:pt x="29" y="0"/>
                  </a:lnTo>
                  <a:lnTo>
                    <a:pt x="32" y="1"/>
                  </a:lnTo>
                  <a:lnTo>
                    <a:pt x="34" y="3"/>
                  </a:lnTo>
                  <a:lnTo>
                    <a:pt x="78" y="62"/>
                  </a:lnTo>
                  <a:lnTo>
                    <a:pt x="80" y="65"/>
                  </a:lnTo>
                  <a:lnTo>
                    <a:pt x="80" y="67"/>
                  </a:lnTo>
                  <a:lnTo>
                    <a:pt x="79" y="70"/>
                  </a:lnTo>
                  <a:lnTo>
                    <a:pt x="77" y="73"/>
                  </a:lnTo>
                  <a:lnTo>
                    <a:pt x="57" y="88"/>
                  </a:lnTo>
                  <a:lnTo>
                    <a:pt x="54" y="89"/>
                  </a:lnTo>
                  <a:lnTo>
                    <a:pt x="51" y="89"/>
                  </a:lnTo>
                  <a:lnTo>
                    <a:pt x="48" y="89"/>
                  </a:lnTo>
                  <a:lnTo>
                    <a:pt x="46" y="87"/>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4" name="Freeform 248">
              <a:extLst>
                <a:ext uri="{FF2B5EF4-FFF2-40B4-BE49-F238E27FC236}">
                  <a16:creationId xmlns:a16="http://schemas.microsoft.com/office/drawing/2014/main" id="{E43D4C30-2526-4513-84E9-E79B898DA541}"/>
                </a:ext>
              </a:extLst>
            </p:cNvPr>
            <p:cNvSpPr>
              <a:spLocks/>
            </p:cNvSpPr>
            <p:nvPr/>
          </p:nvSpPr>
          <p:spPr bwMode="auto">
            <a:xfrm>
              <a:off x="4846639" y="3554414"/>
              <a:ext cx="125413" cy="141288"/>
            </a:xfrm>
            <a:custGeom>
              <a:avLst/>
              <a:gdLst>
                <a:gd name="T0" fmla="*/ 46 w 79"/>
                <a:gd name="T1" fmla="*/ 86 h 89"/>
                <a:gd name="T2" fmla="*/ 1 w 79"/>
                <a:gd name="T3" fmla="*/ 27 h 89"/>
                <a:gd name="T4" fmla="*/ 0 w 79"/>
                <a:gd name="T5" fmla="*/ 25 h 89"/>
                <a:gd name="T6" fmla="*/ 0 w 79"/>
                <a:gd name="T7" fmla="*/ 22 h 89"/>
                <a:gd name="T8" fmla="*/ 0 w 79"/>
                <a:gd name="T9" fmla="*/ 19 h 89"/>
                <a:gd name="T10" fmla="*/ 2 w 79"/>
                <a:gd name="T11" fmla="*/ 17 h 89"/>
                <a:gd name="T12" fmla="*/ 23 w 79"/>
                <a:gd name="T13" fmla="*/ 1 h 89"/>
                <a:gd name="T14" fmla="*/ 25 w 79"/>
                <a:gd name="T15" fmla="*/ 0 h 89"/>
                <a:gd name="T16" fmla="*/ 28 w 79"/>
                <a:gd name="T17" fmla="*/ 0 h 89"/>
                <a:gd name="T18" fmla="*/ 31 w 79"/>
                <a:gd name="T19" fmla="*/ 1 h 89"/>
                <a:gd name="T20" fmla="*/ 33 w 79"/>
                <a:gd name="T21" fmla="*/ 3 h 89"/>
                <a:gd name="T22" fmla="*/ 78 w 79"/>
                <a:gd name="T23" fmla="*/ 61 h 89"/>
                <a:gd name="T24" fmla="*/ 79 w 79"/>
                <a:gd name="T25" fmla="*/ 64 h 89"/>
                <a:gd name="T26" fmla="*/ 79 w 79"/>
                <a:gd name="T27" fmla="*/ 66 h 89"/>
                <a:gd name="T28" fmla="*/ 78 w 79"/>
                <a:gd name="T29" fmla="*/ 69 h 89"/>
                <a:gd name="T30" fmla="*/ 76 w 79"/>
                <a:gd name="T31" fmla="*/ 71 h 89"/>
                <a:gd name="T32" fmla="*/ 56 w 79"/>
                <a:gd name="T33" fmla="*/ 88 h 89"/>
                <a:gd name="T34" fmla="*/ 54 w 79"/>
                <a:gd name="T35" fmla="*/ 89 h 89"/>
                <a:gd name="T36" fmla="*/ 51 w 79"/>
                <a:gd name="T37" fmla="*/ 89 h 89"/>
                <a:gd name="T38" fmla="*/ 48 w 79"/>
                <a:gd name="T39" fmla="*/ 88 h 89"/>
                <a:gd name="T40" fmla="*/ 46 w 79"/>
                <a:gd name="T41"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9">
                  <a:moveTo>
                    <a:pt x="46" y="86"/>
                  </a:moveTo>
                  <a:lnTo>
                    <a:pt x="1" y="27"/>
                  </a:lnTo>
                  <a:lnTo>
                    <a:pt x="0" y="25"/>
                  </a:lnTo>
                  <a:lnTo>
                    <a:pt x="0" y="22"/>
                  </a:lnTo>
                  <a:lnTo>
                    <a:pt x="0" y="19"/>
                  </a:lnTo>
                  <a:lnTo>
                    <a:pt x="2" y="17"/>
                  </a:lnTo>
                  <a:lnTo>
                    <a:pt x="23" y="1"/>
                  </a:lnTo>
                  <a:lnTo>
                    <a:pt x="25" y="0"/>
                  </a:lnTo>
                  <a:lnTo>
                    <a:pt x="28" y="0"/>
                  </a:lnTo>
                  <a:lnTo>
                    <a:pt x="31" y="1"/>
                  </a:lnTo>
                  <a:lnTo>
                    <a:pt x="33" y="3"/>
                  </a:lnTo>
                  <a:lnTo>
                    <a:pt x="78" y="61"/>
                  </a:lnTo>
                  <a:lnTo>
                    <a:pt x="79" y="64"/>
                  </a:lnTo>
                  <a:lnTo>
                    <a:pt x="79" y="66"/>
                  </a:lnTo>
                  <a:lnTo>
                    <a:pt x="78" y="69"/>
                  </a:lnTo>
                  <a:lnTo>
                    <a:pt x="76" y="71"/>
                  </a:lnTo>
                  <a:lnTo>
                    <a:pt x="56" y="88"/>
                  </a:lnTo>
                  <a:lnTo>
                    <a:pt x="54" y="89"/>
                  </a:lnTo>
                  <a:lnTo>
                    <a:pt x="51" y="89"/>
                  </a:lnTo>
                  <a:lnTo>
                    <a:pt x="48" y="88"/>
                  </a:lnTo>
                  <a:lnTo>
                    <a:pt x="46" y="86"/>
                  </a:lnTo>
                </a:path>
              </a:pathLst>
            </a:custGeom>
            <a:grpFill/>
            <a:ln w="17463">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85" name="Groep 27">
            <a:extLst>
              <a:ext uri="{FF2B5EF4-FFF2-40B4-BE49-F238E27FC236}">
                <a16:creationId xmlns:a16="http://schemas.microsoft.com/office/drawing/2014/main" id="{54742D32-0328-4B2C-8F39-E64A068F176D}"/>
              </a:ext>
            </a:extLst>
          </p:cNvPr>
          <p:cNvGrpSpPr>
            <a:grpSpLocks noChangeAspect="1"/>
          </p:cNvGrpSpPr>
          <p:nvPr/>
        </p:nvGrpSpPr>
        <p:grpSpPr>
          <a:xfrm>
            <a:off x="1082478" y="2702614"/>
            <a:ext cx="1670163" cy="1996522"/>
            <a:chOff x="2946400" y="3036888"/>
            <a:chExt cx="552450" cy="660401"/>
          </a:xfrm>
          <a:solidFill>
            <a:srgbClr val="0A5D7A"/>
          </a:solidFill>
        </p:grpSpPr>
        <p:sp>
          <p:nvSpPr>
            <p:cNvPr id="786" name="Freeform 24">
              <a:extLst>
                <a:ext uri="{FF2B5EF4-FFF2-40B4-BE49-F238E27FC236}">
                  <a16:creationId xmlns:a16="http://schemas.microsoft.com/office/drawing/2014/main" id="{1F39918A-5D7F-4820-8A37-DBB45E575286}"/>
                </a:ext>
              </a:extLst>
            </p:cNvPr>
            <p:cNvSpPr>
              <a:spLocks noEditPoints="1"/>
            </p:cNvSpPr>
            <p:nvPr/>
          </p:nvSpPr>
          <p:spPr bwMode="auto">
            <a:xfrm>
              <a:off x="3048000" y="3036888"/>
              <a:ext cx="347663" cy="388938"/>
            </a:xfrm>
            <a:custGeom>
              <a:avLst/>
              <a:gdLst>
                <a:gd name="T0" fmla="*/ 131 w 140"/>
                <a:gd name="T1" fmla="*/ 70 h 157"/>
                <a:gd name="T2" fmla="*/ 127 w 140"/>
                <a:gd name="T3" fmla="*/ 65 h 157"/>
                <a:gd name="T4" fmla="*/ 89 w 140"/>
                <a:gd name="T5" fmla="*/ 8 h 157"/>
                <a:gd name="T6" fmla="*/ 82 w 140"/>
                <a:gd name="T7" fmla="*/ 0 h 157"/>
                <a:gd name="T8" fmla="*/ 51 w 140"/>
                <a:gd name="T9" fmla="*/ 7 h 157"/>
                <a:gd name="T10" fmla="*/ 30 w 140"/>
                <a:gd name="T11" fmla="*/ 20 h 157"/>
                <a:gd name="T12" fmla="*/ 12 w 140"/>
                <a:gd name="T13" fmla="*/ 71 h 157"/>
                <a:gd name="T14" fmla="*/ 1 w 140"/>
                <a:gd name="T15" fmla="*/ 76 h 157"/>
                <a:gd name="T16" fmla="*/ 12 w 140"/>
                <a:gd name="T17" fmla="*/ 85 h 157"/>
                <a:gd name="T18" fmla="*/ 16 w 140"/>
                <a:gd name="T19" fmla="*/ 87 h 157"/>
                <a:gd name="T20" fmla="*/ 18 w 140"/>
                <a:gd name="T21" fmla="*/ 103 h 157"/>
                <a:gd name="T22" fmla="*/ 70 w 140"/>
                <a:gd name="T23" fmla="*/ 157 h 157"/>
                <a:gd name="T24" fmla="*/ 70 w 140"/>
                <a:gd name="T25" fmla="*/ 157 h 157"/>
                <a:gd name="T26" fmla="*/ 122 w 140"/>
                <a:gd name="T27" fmla="*/ 103 h 157"/>
                <a:gd name="T28" fmla="*/ 124 w 140"/>
                <a:gd name="T29" fmla="*/ 87 h 157"/>
                <a:gd name="T30" fmla="*/ 134 w 140"/>
                <a:gd name="T31" fmla="*/ 84 h 157"/>
                <a:gd name="T32" fmla="*/ 40 w 140"/>
                <a:gd name="T33" fmla="*/ 30 h 157"/>
                <a:gd name="T34" fmla="*/ 48 w 140"/>
                <a:gd name="T35" fmla="*/ 66 h 157"/>
                <a:gd name="T36" fmla="*/ 65 w 140"/>
                <a:gd name="T37" fmla="*/ 14 h 157"/>
                <a:gd name="T38" fmla="*/ 78 w 140"/>
                <a:gd name="T39" fmla="*/ 67 h 157"/>
                <a:gd name="T40" fmla="*/ 90 w 140"/>
                <a:gd name="T41" fmla="*/ 23 h 157"/>
                <a:gd name="T42" fmla="*/ 113 w 140"/>
                <a:gd name="T43" fmla="*/ 65 h 157"/>
                <a:gd name="T44" fmla="*/ 71 w 140"/>
                <a:gd name="T45" fmla="*/ 81 h 157"/>
                <a:gd name="T46" fmla="*/ 70 w 140"/>
                <a:gd name="T47" fmla="*/ 81 h 157"/>
                <a:gd name="T48" fmla="*/ 27 w 140"/>
                <a:gd name="T49" fmla="*/ 65 h 157"/>
                <a:gd name="T50" fmla="*/ 109 w 140"/>
                <a:gd name="T51" fmla="*/ 100 h 157"/>
                <a:gd name="T52" fmla="*/ 109 w 140"/>
                <a:gd name="T53" fmla="*/ 101 h 157"/>
                <a:gd name="T54" fmla="*/ 70 w 140"/>
                <a:gd name="T55" fmla="*/ 143 h 157"/>
                <a:gd name="T56" fmla="*/ 32 w 140"/>
                <a:gd name="T57" fmla="*/ 101 h 157"/>
                <a:gd name="T58" fmla="*/ 32 w 140"/>
                <a:gd name="T59" fmla="*/ 99 h 157"/>
                <a:gd name="T60" fmla="*/ 70 w 140"/>
                <a:gd name="T61" fmla="*/ 95 h 157"/>
                <a:gd name="T62" fmla="*/ 71 w 140"/>
                <a:gd name="T63" fmla="*/ 95 h 157"/>
                <a:gd name="T64" fmla="*/ 109 w 140"/>
                <a:gd name="T65"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57">
                  <a:moveTo>
                    <a:pt x="139" y="76"/>
                  </a:moveTo>
                  <a:cubicBezTo>
                    <a:pt x="138" y="72"/>
                    <a:pt x="135" y="70"/>
                    <a:pt x="131" y="70"/>
                  </a:cubicBezTo>
                  <a:cubicBezTo>
                    <a:pt x="129" y="71"/>
                    <a:pt x="129" y="71"/>
                    <a:pt x="129" y="71"/>
                  </a:cubicBezTo>
                  <a:cubicBezTo>
                    <a:pt x="128" y="70"/>
                    <a:pt x="127" y="68"/>
                    <a:pt x="127" y="65"/>
                  </a:cubicBezTo>
                  <a:cubicBezTo>
                    <a:pt x="127" y="46"/>
                    <a:pt x="122" y="30"/>
                    <a:pt x="110" y="20"/>
                  </a:cubicBezTo>
                  <a:cubicBezTo>
                    <a:pt x="104" y="13"/>
                    <a:pt x="96" y="10"/>
                    <a:pt x="89" y="8"/>
                  </a:cubicBezTo>
                  <a:cubicBezTo>
                    <a:pt x="89" y="7"/>
                    <a:pt x="89" y="7"/>
                    <a:pt x="89" y="7"/>
                  </a:cubicBezTo>
                  <a:cubicBezTo>
                    <a:pt x="89" y="3"/>
                    <a:pt x="86" y="0"/>
                    <a:pt x="82" y="0"/>
                  </a:cubicBezTo>
                  <a:cubicBezTo>
                    <a:pt x="58" y="0"/>
                    <a:pt x="58" y="0"/>
                    <a:pt x="58" y="0"/>
                  </a:cubicBezTo>
                  <a:cubicBezTo>
                    <a:pt x="55" y="0"/>
                    <a:pt x="52" y="3"/>
                    <a:pt x="51" y="7"/>
                  </a:cubicBezTo>
                  <a:cubicBezTo>
                    <a:pt x="51" y="8"/>
                    <a:pt x="51" y="8"/>
                    <a:pt x="51" y="8"/>
                  </a:cubicBezTo>
                  <a:cubicBezTo>
                    <a:pt x="45" y="10"/>
                    <a:pt x="37" y="13"/>
                    <a:pt x="30" y="20"/>
                  </a:cubicBezTo>
                  <a:cubicBezTo>
                    <a:pt x="19" y="30"/>
                    <a:pt x="13" y="46"/>
                    <a:pt x="13" y="65"/>
                  </a:cubicBezTo>
                  <a:cubicBezTo>
                    <a:pt x="13" y="68"/>
                    <a:pt x="13" y="70"/>
                    <a:pt x="12" y="71"/>
                  </a:cubicBezTo>
                  <a:cubicBezTo>
                    <a:pt x="10" y="70"/>
                    <a:pt x="10" y="70"/>
                    <a:pt x="10" y="70"/>
                  </a:cubicBezTo>
                  <a:cubicBezTo>
                    <a:pt x="6" y="70"/>
                    <a:pt x="2" y="72"/>
                    <a:pt x="1" y="76"/>
                  </a:cubicBezTo>
                  <a:cubicBezTo>
                    <a:pt x="0" y="79"/>
                    <a:pt x="3" y="83"/>
                    <a:pt x="6" y="84"/>
                  </a:cubicBezTo>
                  <a:cubicBezTo>
                    <a:pt x="12" y="85"/>
                    <a:pt x="12" y="85"/>
                    <a:pt x="12" y="85"/>
                  </a:cubicBezTo>
                  <a:cubicBezTo>
                    <a:pt x="12" y="85"/>
                    <a:pt x="12" y="85"/>
                    <a:pt x="13" y="85"/>
                  </a:cubicBezTo>
                  <a:cubicBezTo>
                    <a:pt x="14" y="86"/>
                    <a:pt x="15" y="86"/>
                    <a:pt x="16" y="87"/>
                  </a:cubicBezTo>
                  <a:cubicBezTo>
                    <a:pt x="16" y="95"/>
                    <a:pt x="18" y="102"/>
                    <a:pt x="18" y="102"/>
                  </a:cubicBezTo>
                  <a:cubicBezTo>
                    <a:pt x="18" y="103"/>
                    <a:pt x="18" y="103"/>
                    <a:pt x="18" y="103"/>
                  </a:cubicBezTo>
                  <a:cubicBezTo>
                    <a:pt x="18" y="103"/>
                    <a:pt x="18" y="103"/>
                    <a:pt x="18" y="103"/>
                  </a:cubicBezTo>
                  <a:cubicBezTo>
                    <a:pt x="21" y="122"/>
                    <a:pt x="36" y="157"/>
                    <a:pt x="70" y="157"/>
                  </a:cubicBezTo>
                  <a:cubicBezTo>
                    <a:pt x="70" y="157"/>
                    <a:pt x="70" y="157"/>
                    <a:pt x="70" y="157"/>
                  </a:cubicBezTo>
                  <a:cubicBezTo>
                    <a:pt x="70" y="157"/>
                    <a:pt x="70" y="157"/>
                    <a:pt x="70" y="157"/>
                  </a:cubicBezTo>
                  <a:cubicBezTo>
                    <a:pt x="104" y="157"/>
                    <a:pt x="119" y="122"/>
                    <a:pt x="122" y="103"/>
                  </a:cubicBezTo>
                  <a:cubicBezTo>
                    <a:pt x="122" y="103"/>
                    <a:pt x="122" y="103"/>
                    <a:pt x="122" y="103"/>
                  </a:cubicBezTo>
                  <a:cubicBezTo>
                    <a:pt x="122" y="103"/>
                    <a:pt x="123" y="102"/>
                    <a:pt x="123" y="102"/>
                  </a:cubicBezTo>
                  <a:cubicBezTo>
                    <a:pt x="123" y="101"/>
                    <a:pt x="124" y="94"/>
                    <a:pt x="124" y="87"/>
                  </a:cubicBezTo>
                  <a:cubicBezTo>
                    <a:pt x="126" y="86"/>
                    <a:pt x="128" y="86"/>
                    <a:pt x="130" y="85"/>
                  </a:cubicBezTo>
                  <a:cubicBezTo>
                    <a:pt x="134" y="84"/>
                    <a:pt x="134" y="84"/>
                    <a:pt x="134" y="84"/>
                  </a:cubicBezTo>
                  <a:cubicBezTo>
                    <a:pt x="138" y="83"/>
                    <a:pt x="140" y="79"/>
                    <a:pt x="139" y="76"/>
                  </a:cubicBezTo>
                  <a:close/>
                  <a:moveTo>
                    <a:pt x="40" y="30"/>
                  </a:moveTo>
                  <a:cubicBezTo>
                    <a:pt x="43" y="27"/>
                    <a:pt x="47" y="25"/>
                    <a:pt x="51" y="23"/>
                  </a:cubicBezTo>
                  <a:cubicBezTo>
                    <a:pt x="48" y="66"/>
                    <a:pt x="48" y="66"/>
                    <a:pt x="48" y="66"/>
                  </a:cubicBezTo>
                  <a:cubicBezTo>
                    <a:pt x="62" y="67"/>
                    <a:pt x="62" y="67"/>
                    <a:pt x="62" y="67"/>
                  </a:cubicBezTo>
                  <a:cubicBezTo>
                    <a:pt x="65" y="14"/>
                    <a:pt x="65" y="14"/>
                    <a:pt x="65" y="14"/>
                  </a:cubicBezTo>
                  <a:cubicBezTo>
                    <a:pt x="75" y="14"/>
                    <a:pt x="75" y="14"/>
                    <a:pt x="75" y="14"/>
                  </a:cubicBezTo>
                  <a:cubicBezTo>
                    <a:pt x="78" y="67"/>
                    <a:pt x="78" y="67"/>
                    <a:pt x="78" y="67"/>
                  </a:cubicBezTo>
                  <a:cubicBezTo>
                    <a:pt x="92" y="66"/>
                    <a:pt x="92" y="66"/>
                    <a:pt x="92" y="66"/>
                  </a:cubicBezTo>
                  <a:cubicBezTo>
                    <a:pt x="90" y="23"/>
                    <a:pt x="90" y="23"/>
                    <a:pt x="90" y="23"/>
                  </a:cubicBezTo>
                  <a:cubicBezTo>
                    <a:pt x="94" y="25"/>
                    <a:pt x="97" y="27"/>
                    <a:pt x="101" y="30"/>
                  </a:cubicBezTo>
                  <a:cubicBezTo>
                    <a:pt x="109" y="38"/>
                    <a:pt x="113" y="50"/>
                    <a:pt x="113" y="65"/>
                  </a:cubicBezTo>
                  <a:cubicBezTo>
                    <a:pt x="113" y="69"/>
                    <a:pt x="114" y="72"/>
                    <a:pt x="115" y="75"/>
                  </a:cubicBezTo>
                  <a:cubicBezTo>
                    <a:pt x="98" y="79"/>
                    <a:pt x="80" y="81"/>
                    <a:pt x="71" y="81"/>
                  </a:cubicBezTo>
                  <a:cubicBezTo>
                    <a:pt x="71" y="81"/>
                    <a:pt x="71" y="81"/>
                    <a:pt x="71" y="81"/>
                  </a:cubicBezTo>
                  <a:cubicBezTo>
                    <a:pt x="70" y="81"/>
                    <a:pt x="70" y="81"/>
                    <a:pt x="70" y="81"/>
                  </a:cubicBezTo>
                  <a:cubicBezTo>
                    <a:pt x="61" y="81"/>
                    <a:pt x="43" y="79"/>
                    <a:pt x="26" y="75"/>
                  </a:cubicBezTo>
                  <a:cubicBezTo>
                    <a:pt x="27" y="72"/>
                    <a:pt x="27" y="69"/>
                    <a:pt x="27" y="65"/>
                  </a:cubicBezTo>
                  <a:cubicBezTo>
                    <a:pt x="27" y="50"/>
                    <a:pt x="31" y="38"/>
                    <a:pt x="40" y="30"/>
                  </a:cubicBezTo>
                  <a:close/>
                  <a:moveTo>
                    <a:pt x="109" y="100"/>
                  </a:moveTo>
                  <a:cubicBezTo>
                    <a:pt x="109" y="100"/>
                    <a:pt x="109" y="100"/>
                    <a:pt x="109" y="100"/>
                  </a:cubicBezTo>
                  <a:cubicBezTo>
                    <a:pt x="109" y="100"/>
                    <a:pt x="109" y="101"/>
                    <a:pt x="109" y="101"/>
                  </a:cubicBezTo>
                  <a:cubicBezTo>
                    <a:pt x="108" y="103"/>
                    <a:pt x="101" y="143"/>
                    <a:pt x="70" y="143"/>
                  </a:cubicBezTo>
                  <a:cubicBezTo>
                    <a:pt x="70" y="143"/>
                    <a:pt x="70" y="143"/>
                    <a:pt x="70" y="143"/>
                  </a:cubicBezTo>
                  <a:cubicBezTo>
                    <a:pt x="70" y="143"/>
                    <a:pt x="70" y="143"/>
                    <a:pt x="70" y="143"/>
                  </a:cubicBezTo>
                  <a:cubicBezTo>
                    <a:pt x="40" y="143"/>
                    <a:pt x="32" y="103"/>
                    <a:pt x="32" y="101"/>
                  </a:cubicBezTo>
                  <a:cubicBezTo>
                    <a:pt x="32" y="101"/>
                    <a:pt x="32" y="100"/>
                    <a:pt x="32" y="100"/>
                  </a:cubicBezTo>
                  <a:cubicBezTo>
                    <a:pt x="32" y="100"/>
                    <a:pt x="32" y="99"/>
                    <a:pt x="32" y="99"/>
                  </a:cubicBezTo>
                  <a:cubicBezTo>
                    <a:pt x="32" y="99"/>
                    <a:pt x="31" y="95"/>
                    <a:pt x="30" y="90"/>
                  </a:cubicBezTo>
                  <a:cubicBezTo>
                    <a:pt x="47" y="94"/>
                    <a:pt x="62" y="95"/>
                    <a:pt x="70" y="95"/>
                  </a:cubicBezTo>
                  <a:cubicBezTo>
                    <a:pt x="70" y="95"/>
                    <a:pt x="70" y="95"/>
                    <a:pt x="71" y="95"/>
                  </a:cubicBezTo>
                  <a:cubicBezTo>
                    <a:pt x="71" y="95"/>
                    <a:pt x="71" y="95"/>
                    <a:pt x="71" y="95"/>
                  </a:cubicBezTo>
                  <a:cubicBezTo>
                    <a:pt x="79" y="95"/>
                    <a:pt x="94" y="94"/>
                    <a:pt x="110" y="90"/>
                  </a:cubicBezTo>
                  <a:cubicBezTo>
                    <a:pt x="109" y="95"/>
                    <a:pt x="109" y="100"/>
                    <a:pt x="109" y="100"/>
                  </a:cubicBezTo>
                  <a:close/>
                </a:path>
              </a:pathLst>
            </a:custGeom>
            <a:grp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7" name="Freeform 25">
              <a:extLst>
                <a:ext uri="{FF2B5EF4-FFF2-40B4-BE49-F238E27FC236}">
                  <a16:creationId xmlns:a16="http://schemas.microsoft.com/office/drawing/2014/main" id="{7AF71EE4-E307-478E-980F-4F4FA6E4D557}"/>
                </a:ext>
              </a:extLst>
            </p:cNvPr>
            <p:cNvSpPr>
              <a:spLocks noEditPoints="1"/>
            </p:cNvSpPr>
            <p:nvPr/>
          </p:nvSpPr>
          <p:spPr bwMode="auto">
            <a:xfrm>
              <a:off x="2946400" y="3422651"/>
              <a:ext cx="552450" cy="274638"/>
            </a:xfrm>
            <a:custGeom>
              <a:avLst/>
              <a:gdLst>
                <a:gd name="T0" fmla="*/ 181 w 223"/>
                <a:gd name="T1" fmla="*/ 7 h 111"/>
                <a:gd name="T2" fmla="*/ 165 w 223"/>
                <a:gd name="T3" fmla="*/ 4 h 111"/>
                <a:gd name="T4" fmla="*/ 143 w 223"/>
                <a:gd name="T5" fmla="*/ 0 h 111"/>
                <a:gd name="T6" fmla="*/ 141 w 223"/>
                <a:gd name="T7" fmla="*/ 0 h 111"/>
                <a:gd name="T8" fmla="*/ 134 w 223"/>
                <a:gd name="T9" fmla="*/ 7 h 111"/>
                <a:gd name="T10" fmla="*/ 134 w 223"/>
                <a:gd name="T11" fmla="*/ 21 h 111"/>
                <a:gd name="T12" fmla="*/ 89 w 223"/>
                <a:gd name="T13" fmla="*/ 21 h 111"/>
                <a:gd name="T14" fmla="*/ 89 w 223"/>
                <a:gd name="T15" fmla="*/ 7 h 111"/>
                <a:gd name="T16" fmla="*/ 82 w 223"/>
                <a:gd name="T17" fmla="*/ 0 h 111"/>
                <a:gd name="T18" fmla="*/ 80 w 223"/>
                <a:gd name="T19" fmla="*/ 0 h 111"/>
                <a:gd name="T20" fmla="*/ 58 w 223"/>
                <a:gd name="T21" fmla="*/ 4 h 111"/>
                <a:gd name="T22" fmla="*/ 42 w 223"/>
                <a:gd name="T23" fmla="*/ 7 h 111"/>
                <a:gd name="T24" fmla="*/ 0 w 223"/>
                <a:gd name="T25" fmla="*/ 57 h 111"/>
                <a:gd name="T26" fmla="*/ 0 w 223"/>
                <a:gd name="T27" fmla="*/ 111 h 111"/>
                <a:gd name="T28" fmla="*/ 14 w 223"/>
                <a:gd name="T29" fmla="*/ 111 h 111"/>
                <a:gd name="T30" fmla="*/ 14 w 223"/>
                <a:gd name="T31" fmla="*/ 57 h 111"/>
                <a:gd name="T32" fmla="*/ 45 w 223"/>
                <a:gd name="T33" fmla="*/ 21 h 111"/>
                <a:gd name="T34" fmla="*/ 53 w 223"/>
                <a:gd name="T35" fmla="*/ 19 h 111"/>
                <a:gd name="T36" fmla="*/ 53 w 223"/>
                <a:gd name="T37" fmla="*/ 61 h 111"/>
                <a:gd name="T38" fmla="*/ 50 w 223"/>
                <a:gd name="T39" fmla="*/ 61 h 111"/>
                <a:gd name="T40" fmla="*/ 48 w 223"/>
                <a:gd name="T41" fmla="*/ 61 h 111"/>
                <a:gd name="T42" fmla="*/ 48 w 223"/>
                <a:gd name="T43" fmla="*/ 61 h 111"/>
                <a:gd name="T44" fmla="*/ 41 w 223"/>
                <a:gd name="T45" fmla="*/ 68 h 111"/>
                <a:gd name="T46" fmla="*/ 41 w 223"/>
                <a:gd name="T47" fmla="*/ 111 h 111"/>
                <a:gd name="T48" fmla="*/ 55 w 223"/>
                <a:gd name="T49" fmla="*/ 111 h 111"/>
                <a:gd name="T50" fmla="*/ 55 w 223"/>
                <a:gd name="T51" fmla="*/ 75 h 111"/>
                <a:gd name="T52" fmla="*/ 67 w 223"/>
                <a:gd name="T53" fmla="*/ 75 h 111"/>
                <a:gd name="T54" fmla="*/ 67 w 223"/>
                <a:gd name="T55" fmla="*/ 17 h 111"/>
                <a:gd name="T56" fmla="*/ 75 w 223"/>
                <a:gd name="T57" fmla="*/ 15 h 111"/>
                <a:gd name="T58" fmla="*/ 75 w 223"/>
                <a:gd name="T59" fmla="*/ 75 h 111"/>
                <a:gd name="T60" fmla="*/ 148 w 223"/>
                <a:gd name="T61" fmla="*/ 75 h 111"/>
                <a:gd name="T62" fmla="*/ 148 w 223"/>
                <a:gd name="T63" fmla="*/ 15 h 111"/>
                <a:gd name="T64" fmla="*/ 156 w 223"/>
                <a:gd name="T65" fmla="*/ 17 h 111"/>
                <a:gd name="T66" fmla="*/ 156 w 223"/>
                <a:gd name="T67" fmla="*/ 75 h 111"/>
                <a:gd name="T68" fmla="*/ 168 w 223"/>
                <a:gd name="T69" fmla="*/ 75 h 111"/>
                <a:gd name="T70" fmla="*/ 168 w 223"/>
                <a:gd name="T71" fmla="*/ 111 h 111"/>
                <a:gd name="T72" fmla="*/ 182 w 223"/>
                <a:gd name="T73" fmla="*/ 111 h 111"/>
                <a:gd name="T74" fmla="*/ 182 w 223"/>
                <a:gd name="T75" fmla="*/ 68 h 111"/>
                <a:gd name="T76" fmla="*/ 175 w 223"/>
                <a:gd name="T77" fmla="*/ 61 h 111"/>
                <a:gd name="T78" fmla="*/ 175 w 223"/>
                <a:gd name="T79" fmla="*/ 61 h 111"/>
                <a:gd name="T80" fmla="*/ 173 w 223"/>
                <a:gd name="T81" fmla="*/ 61 h 111"/>
                <a:gd name="T82" fmla="*/ 170 w 223"/>
                <a:gd name="T83" fmla="*/ 61 h 111"/>
                <a:gd name="T84" fmla="*/ 170 w 223"/>
                <a:gd name="T85" fmla="*/ 19 h 111"/>
                <a:gd name="T86" fmla="*/ 178 w 223"/>
                <a:gd name="T87" fmla="*/ 21 h 111"/>
                <a:gd name="T88" fmla="*/ 209 w 223"/>
                <a:gd name="T89" fmla="*/ 57 h 111"/>
                <a:gd name="T90" fmla="*/ 209 w 223"/>
                <a:gd name="T91" fmla="*/ 111 h 111"/>
                <a:gd name="T92" fmla="*/ 223 w 223"/>
                <a:gd name="T93" fmla="*/ 111 h 111"/>
                <a:gd name="T94" fmla="*/ 223 w 223"/>
                <a:gd name="T95" fmla="*/ 57 h 111"/>
                <a:gd name="T96" fmla="*/ 181 w 223"/>
                <a:gd name="T97" fmla="*/ 7 h 111"/>
                <a:gd name="T98" fmla="*/ 134 w 223"/>
                <a:gd name="T99" fmla="*/ 61 h 111"/>
                <a:gd name="T100" fmla="*/ 89 w 223"/>
                <a:gd name="T101" fmla="*/ 61 h 111"/>
                <a:gd name="T102" fmla="*/ 89 w 223"/>
                <a:gd name="T103" fmla="*/ 36 h 111"/>
                <a:gd name="T104" fmla="*/ 109 w 223"/>
                <a:gd name="T105" fmla="*/ 38 h 111"/>
                <a:gd name="T106" fmla="*/ 134 w 223"/>
                <a:gd name="T107" fmla="*/ 35 h 111"/>
                <a:gd name="T108" fmla="*/ 134 w 223"/>
                <a:gd name="T109"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11">
                  <a:moveTo>
                    <a:pt x="181" y="7"/>
                  </a:moveTo>
                  <a:cubicBezTo>
                    <a:pt x="181" y="7"/>
                    <a:pt x="168" y="5"/>
                    <a:pt x="165" y="4"/>
                  </a:cubicBezTo>
                  <a:cubicBezTo>
                    <a:pt x="160" y="3"/>
                    <a:pt x="146" y="1"/>
                    <a:pt x="143" y="0"/>
                  </a:cubicBezTo>
                  <a:cubicBezTo>
                    <a:pt x="142" y="0"/>
                    <a:pt x="141" y="0"/>
                    <a:pt x="141" y="0"/>
                  </a:cubicBezTo>
                  <a:cubicBezTo>
                    <a:pt x="137" y="0"/>
                    <a:pt x="134" y="3"/>
                    <a:pt x="134" y="7"/>
                  </a:cubicBezTo>
                  <a:cubicBezTo>
                    <a:pt x="134" y="21"/>
                    <a:pt x="134" y="21"/>
                    <a:pt x="134" y="21"/>
                  </a:cubicBezTo>
                  <a:cubicBezTo>
                    <a:pt x="110" y="27"/>
                    <a:pt x="94" y="23"/>
                    <a:pt x="89" y="21"/>
                  </a:cubicBezTo>
                  <a:cubicBezTo>
                    <a:pt x="89" y="7"/>
                    <a:pt x="89" y="7"/>
                    <a:pt x="89" y="7"/>
                  </a:cubicBezTo>
                  <a:cubicBezTo>
                    <a:pt x="89" y="3"/>
                    <a:pt x="86" y="0"/>
                    <a:pt x="82" y="0"/>
                  </a:cubicBezTo>
                  <a:cubicBezTo>
                    <a:pt x="81" y="0"/>
                    <a:pt x="80" y="0"/>
                    <a:pt x="80" y="0"/>
                  </a:cubicBezTo>
                  <a:cubicBezTo>
                    <a:pt x="77" y="1"/>
                    <a:pt x="62" y="3"/>
                    <a:pt x="58" y="4"/>
                  </a:cubicBezTo>
                  <a:cubicBezTo>
                    <a:pt x="54" y="5"/>
                    <a:pt x="42" y="7"/>
                    <a:pt x="42" y="7"/>
                  </a:cubicBezTo>
                  <a:cubicBezTo>
                    <a:pt x="27" y="10"/>
                    <a:pt x="0" y="23"/>
                    <a:pt x="0" y="57"/>
                  </a:cubicBezTo>
                  <a:cubicBezTo>
                    <a:pt x="0" y="111"/>
                    <a:pt x="0" y="111"/>
                    <a:pt x="0" y="111"/>
                  </a:cubicBezTo>
                  <a:cubicBezTo>
                    <a:pt x="14" y="111"/>
                    <a:pt x="14" y="111"/>
                    <a:pt x="14" y="111"/>
                  </a:cubicBezTo>
                  <a:cubicBezTo>
                    <a:pt x="14" y="57"/>
                    <a:pt x="14" y="57"/>
                    <a:pt x="14" y="57"/>
                  </a:cubicBezTo>
                  <a:cubicBezTo>
                    <a:pt x="14" y="27"/>
                    <a:pt x="43" y="21"/>
                    <a:pt x="45" y="21"/>
                  </a:cubicBezTo>
                  <a:cubicBezTo>
                    <a:pt x="45" y="21"/>
                    <a:pt x="49" y="20"/>
                    <a:pt x="53" y="19"/>
                  </a:cubicBezTo>
                  <a:cubicBezTo>
                    <a:pt x="53" y="61"/>
                    <a:pt x="53" y="61"/>
                    <a:pt x="53" y="61"/>
                  </a:cubicBezTo>
                  <a:cubicBezTo>
                    <a:pt x="50" y="61"/>
                    <a:pt x="50" y="61"/>
                    <a:pt x="50" y="61"/>
                  </a:cubicBezTo>
                  <a:cubicBezTo>
                    <a:pt x="49" y="61"/>
                    <a:pt x="49" y="61"/>
                    <a:pt x="48" y="61"/>
                  </a:cubicBezTo>
                  <a:cubicBezTo>
                    <a:pt x="48" y="61"/>
                    <a:pt x="48" y="61"/>
                    <a:pt x="48" y="61"/>
                  </a:cubicBezTo>
                  <a:cubicBezTo>
                    <a:pt x="44" y="61"/>
                    <a:pt x="41" y="64"/>
                    <a:pt x="41" y="68"/>
                  </a:cubicBezTo>
                  <a:cubicBezTo>
                    <a:pt x="41" y="111"/>
                    <a:pt x="41" y="111"/>
                    <a:pt x="41" y="111"/>
                  </a:cubicBezTo>
                  <a:cubicBezTo>
                    <a:pt x="55" y="111"/>
                    <a:pt x="55" y="111"/>
                    <a:pt x="55" y="111"/>
                  </a:cubicBezTo>
                  <a:cubicBezTo>
                    <a:pt x="55" y="75"/>
                    <a:pt x="55" y="75"/>
                    <a:pt x="55" y="75"/>
                  </a:cubicBezTo>
                  <a:cubicBezTo>
                    <a:pt x="67" y="75"/>
                    <a:pt x="67" y="75"/>
                    <a:pt x="67" y="75"/>
                  </a:cubicBezTo>
                  <a:cubicBezTo>
                    <a:pt x="67" y="17"/>
                    <a:pt x="67" y="17"/>
                    <a:pt x="67" y="17"/>
                  </a:cubicBezTo>
                  <a:cubicBezTo>
                    <a:pt x="69" y="16"/>
                    <a:pt x="72" y="16"/>
                    <a:pt x="75" y="15"/>
                  </a:cubicBezTo>
                  <a:cubicBezTo>
                    <a:pt x="75" y="75"/>
                    <a:pt x="75" y="75"/>
                    <a:pt x="75" y="75"/>
                  </a:cubicBezTo>
                  <a:cubicBezTo>
                    <a:pt x="148" y="75"/>
                    <a:pt x="148" y="75"/>
                    <a:pt x="148" y="75"/>
                  </a:cubicBezTo>
                  <a:cubicBezTo>
                    <a:pt x="148" y="15"/>
                    <a:pt x="148" y="15"/>
                    <a:pt x="148" y="15"/>
                  </a:cubicBezTo>
                  <a:cubicBezTo>
                    <a:pt x="150" y="16"/>
                    <a:pt x="153" y="16"/>
                    <a:pt x="156" y="17"/>
                  </a:cubicBezTo>
                  <a:cubicBezTo>
                    <a:pt x="156" y="75"/>
                    <a:pt x="156" y="75"/>
                    <a:pt x="156" y="75"/>
                  </a:cubicBezTo>
                  <a:cubicBezTo>
                    <a:pt x="168" y="75"/>
                    <a:pt x="168" y="75"/>
                    <a:pt x="168" y="75"/>
                  </a:cubicBezTo>
                  <a:cubicBezTo>
                    <a:pt x="168" y="111"/>
                    <a:pt x="168" y="111"/>
                    <a:pt x="168" y="111"/>
                  </a:cubicBezTo>
                  <a:cubicBezTo>
                    <a:pt x="182" y="111"/>
                    <a:pt x="182" y="111"/>
                    <a:pt x="182" y="111"/>
                  </a:cubicBezTo>
                  <a:cubicBezTo>
                    <a:pt x="182" y="68"/>
                    <a:pt x="182" y="68"/>
                    <a:pt x="182" y="68"/>
                  </a:cubicBezTo>
                  <a:cubicBezTo>
                    <a:pt x="182" y="64"/>
                    <a:pt x="179" y="61"/>
                    <a:pt x="175" y="61"/>
                  </a:cubicBezTo>
                  <a:cubicBezTo>
                    <a:pt x="175" y="61"/>
                    <a:pt x="175" y="61"/>
                    <a:pt x="175" y="61"/>
                  </a:cubicBezTo>
                  <a:cubicBezTo>
                    <a:pt x="174" y="61"/>
                    <a:pt x="174" y="61"/>
                    <a:pt x="173" y="61"/>
                  </a:cubicBezTo>
                  <a:cubicBezTo>
                    <a:pt x="170" y="61"/>
                    <a:pt x="170" y="61"/>
                    <a:pt x="170" y="61"/>
                  </a:cubicBezTo>
                  <a:cubicBezTo>
                    <a:pt x="170" y="19"/>
                    <a:pt x="170" y="19"/>
                    <a:pt x="170" y="19"/>
                  </a:cubicBezTo>
                  <a:cubicBezTo>
                    <a:pt x="174" y="20"/>
                    <a:pt x="178" y="21"/>
                    <a:pt x="178" y="21"/>
                  </a:cubicBezTo>
                  <a:cubicBezTo>
                    <a:pt x="179" y="21"/>
                    <a:pt x="209" y="27"/>
                    <a:pt x="209" y="57"/>
                  </a:cubicBezTo>
                  <a:cubicBezTo>
                    <a:pt x="209" y="111"/>
                    <a:pt x="209" y="111"/>
                    <a:pt x="209" y="111"/>
                  </a:cubicBezTo>
                  <a:cubicBezTo>
                    <a:pt x="223" y="111"/>
                    <a:pt x="223" y="111"/>
                    <a:pt x="223" y="111"/>
                  </a:cubicBezTo>
                  <a:cubicBezTo>
                    <a:pt x="223" y="57"/>
                    <a:pt x="223" y="57"/>
                    <a:pt x="223" y="57"/>
                  </a:cubicBezTo>
                  <a:cubicBezTo>
                    <a:pt x="223" y="23"/>
                    <a:pt x="195" y="10"/>
                    <a:pt x="181" y="7"/>
                  </a:cubicBezTo>
                  <a:close/>
                  <a:moveTo>
                    <a:pt x="134" y="61"/>
                  </a:moveTo>
                  <a:cubicBezTo>
                    <a:pt x="89" y="61"/>
                    <a:pt x="89" y="61"/>
                    <a:pt x="89" y="61"/>
                  </a:cubicBezTo>
                  <a:cubicBezTo>
                    <a:pt x="89" y="36"/>
                    <a:pt x="89" y="36"/>
                    <a:pt x="89" y="36"/>
                  </a:cubicBezTo>
                  <a:cubicBezTo>
                    <a:pt x="93" y="37"/>
                    <a:pt x="100" y="38"/>
                    <a:pt x="109" y="38"/>
                  </a:cubicBezTo>
                  <a:cubicBezTo>
                    <a:pt x="116" y="38"/>
                    <a:pt x="125" y="37"/>
                    <a:pt x="134" y="35"/>
                  </a:cubicBezTo>
                  <a:lnTo>
                    <a:pt x="134" y="61"/>
                  </a:lnTo>
                  <a:close/>
                </a:path>
              </a:pathLst>
            </a:custGeom>
            <a:grpFill/>
            <a:ln>
              <a:noFill/>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Rechthoek 1">
            <a:extLst>
              <a:ext uri="{FF2B5EF4-FFF2-40B4-BE49-F238E27FC236}">
                <a16:creationId xmlns:a16="http://schemas.microsoft.com/office/drawing/2014/main" id="{586DFC6C-D84E-43DA-AB9E-D85944DD62F9}"/>
              </a:ext>
            </a:extLst>
          </p:cNvPr>
          <p:cNvSpPr/>
          <p:nvPr/>
        </p:nvSpPr>
        <p:spPr>
          <a:xfrm>
            <a:off x="5255269" y="6288141"/>
            <a:ext cx="363272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a:t>
            </a:r>
            <a:r>
              <a:rPr kumimoji="0" lang="en-GB" sz="10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Group 1</a:t>
            </a: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1-4 FTE; </a:t>
            </a:r>
            <a:r>
              <a:rPr kumimoji="0" lang="en-GB" sz="10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Group 2</a:t>
            </a: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5-14 FTE; </a:t>
            </a:r>
            <a:r>
              <a:rPr kumimoji="0" lang="en-GB" sz="10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Group 3</a:t>
            </a:r>
            <a:r>
              <a:rPr kumimoji="0" lang="en-GB" sz="10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15+ FTE</a:t>
            </a:r>
          </a:p>
        </p:txBody>
      </p:sp>
    </p:spTree>
    <p:extLst>
      <p:ext uri="{BB962C8B-B14F-4D97-AF65-F5344CB8AC3E}">
        <p14:creationId xmlns:p14="http://schemas.microsoft.com/office/powerpoint/2010/main" val="1887252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7A62C94-6069-4096-B197-166835876C5A}"/>
              </a:ext>
            </a:extLst>
          </p:cNvPr>
          <p:cNvSpPr txBox="1">
            <a:spLocks/>
          </p:cNvSpPr>
          <p:nvPr/>
        </p:nvSpPr>
        <p:spPr>
          <a:xfrm>
            <a:off x="215963" y="103217"/>
            <a:ext cx="11115759" cy="342275"/>
          </a:xfrm>
          <a:prstGeom prst="rect">
            <a:avLst/>
          </a:prstGeom>
        </p:spPr>
        <p:txBody>
          <a:bodyPr lIns="0" tIns="0" rIns="0" bIns="0" anchor="ctr"/>
          <a:lstStyle>
            <a:lvl1pPr algn="l" defTabSz="914400" rtl="0" eaLnBrk="1" latinLnBrk="0" hangingPunct="1">
              <a:lnSpc>
                <a:spcPct val="80000"/>
              </a:lnSpc>
              <a:spcBef>
                <a:spcPct val="0"/>
              </a:spcBef>
              <a:buNone/>
              <a:defRPr sz="1800" b="1" kern="1200">
                <a:solidFill>
                  <a:srgbClr val="4A4A4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United Kingdom: </a:t>
            </a:r>
            <a:r>
              <a:rPr kumimoji="0" lang="en-GB" sz="1200" b="0" i="0" u="none" strike="noStrike" kern="1200" cap="none" spc="0" normalizeH="0" baseline="0" noProof="0">
                <a:ln>
                  <a:noFill/>
                </a:ln>
                <a:solidFill>
                  <a:srgbClr val="4A4A49"/>
                </a:solidFill>
                <a:effectLst/>
                <a:uLnTx/>
                <a:uFillTx/>
                <a:latin typeface="Arial" panose="020B0604020202020204" pitchFamily="34" charset="0"/>
                <a:ea typeface="+mj-ea"/>
                <a:cs typeface="Arial" panose="020B0604020202020204" pitchFamily="34" charset="0"/>
              </a:rPr>
              <a:t>Smart products development </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Involvement in smart product installation | Working remotely | Installation professionals | </a:t>
            </a:r>
            <a:r>
              <a:rPr kumimoji="0" lang="en-GB" sz="1200" b="1" i="0" u="none" strike="noStrike" kern="1200" cap="none" spc="0" normalizeH="0" baseline="0" noProof="0">
                <a:ln>
                  <a:noFill/>
                </a:ln>
                <a:solidFill>
                  <a:srgbClr val="4A4A49"/>
                </a:solidFill>
                <a:effectLst/>
                <a:uLnTx/>
                <a:uFillTx/>
                <a:latin typeface="Arial" panose="020B0604020202020204"/>
                <a:ea typeface="+mj-ea"/>
                <a:cs typeface="+mj-cs"/>
              </a:rPr>
              <a:t>Leaders on the market</a:t>
            </a:r>
            <a:r>
              <a:rPr kumimoji="0" lang="en-GB" sz="1200" b="0" i="0" u="none" strike="noStrike" kern="1200" cap="none" spc="0" normalizeH="0" baseline="0" noProof="0">
                <a:ln>
                  <a:noFill/>
                </a:ln>
                <a:solidFill>
                  <a:srgbClr val="4A4A49"/>
                </a:solidFill>
                <a:effectLst/>
                <a:uLnTx/>
                <a:uFillTx/>
                <a:latin typeface="Arial" panose="020B0604020202020204"/>
                <a:ea typeface="+mj-ea"/>
                <a:cs typeface="+mj-cs"/>
              </a:rPr>
              <a:t>   </a:t>
            </a:r>
          </a:p>
        </p:txBody>
      </p:sp>
      <p:sp>
        <p:nvSpPr>
          <p:cNvPr id="9" name="Tijdelijke aanduiding voor tekst 8">
            <a:extLst>
              <a:ext uri="{FF2B5EF4-FFF2-40B4-BE49-F238E27FC236}">
                <a16:creationId xmlns:a16="http://schemas.microsoft.com/office/drawing/2014/main" id="{A4E040AA-C1D3-482B-847D-218465C16467}"/>
              </a:ext>
            </a:extLst>
          </p:cNvPr>
          <p:cNvSpPr>
            <a:spLocks noGrp="1"/>
          </p:cNvSpPr>
          <p:nvPr>
            <p:ph type="body" sz="quarter" idx="13"/>
          </p:nvPr>
        </p:nvSpPr>
        <p:spPr>
          <a:xfrm>
            <a:off x="442466" y="552450"/>
            <a:ext cx="11018517" cy="627880"/>
          </a:xfrm>
        </p:spPr>
        <p:txBody>
          <a:bodyPr/>
          <a:lstStyle/>
          <a:p>
            <a:r>
              <a:rPr lang="nl-NL" sz="2400" b="0" noProof="0" dirty="0" err="1">
                <a:solidFill>
                  <a:srgbClr val="4A4A49"/>
                </a:solidFill>
              </a:rPr>
              <a:t>Lorem</a:t>
            </a:r>
            <a:r>
              <a:rPr lang="nl-NL" sz="2400" b="0" noProof="0" dirty="0">
                <a:solidFill>
                  <a:srgbClr val="4A4A49"/>
                </a:solidFill>
              </a:rPr>
              <a:t> </a:t>
            </a:r>
            <a:r>
              <a:rPr lang="nl-NL" sz="2400" b="0" noProof="0" dirty="0" err="1">
                <a:solidFill>
                  <a:srgbClr val="4A4A49"/>
                </a:solidFill>
              </a:rPr>
              <a:t>ipsum</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sit</a:t>
            </a:r>
            <a:r>
              <a:rPr lang="nl-NL" sz="2400" b="0" noProof="0" dirty="0">
                <a:solidFill>
                  <a:srgbClr val="4A4A49"/>
                </a:solidFill>
              </a:rPr>
              <a:t> </a:t>
            </a:r>
            <a:r>
              <a:rPr lang="nl-NL" sz="2400" b="0" noProof="0" dirty="0" err="1">
                <a:solidFill>
                  <a:srgbClr val="4A4A49"/>
                </a:solidFill>
              </a:rPr>
              <a:t>amet</a:t>
            </a:r>
            <a:r>
              <a:rPr lang="nl-NL" sz="2400" b="0" noProof="0" dirty="0">
                <a:solidFill>
                  <a:srgbClr val="4A4A49"/>
                </a:solidFill>
              </a:rPr>
              <a:t>, </a:t>
            </a:r>
            <a:r>
              <a:rPr lang="nl-NL" sz="2400" b="0" noProof="0" dirty="0" err="1">
                <a:solidFill>
                  <a:srgbClr val="4A4A49"/>
                </a:solidFill>
              </a:rPr>
              <a:t>consectetuer</a:t>
            </a:r>
            <a:r>
              <a:rPr lang="nl-NL" sz="2400" b="0" noProof="0" dirty="0">
                <a:solidFill>
                  <a:srgbClr val="4A4A49"/>
                </a:solidFill>
              </a:rPr>
              <a:t> </a:t>
            </a:r>
            <a:r>
              <a:rPr lang="nl-NL" sz="2400" b="0" noProof="0" dirty="0" err="1">
                <a:solidFill>
                  <a:srgbClr val="4A4A49"/>
                </a:solidFill>
              </a:rPr>
              <a:t>adipiscing</a:t>
            </a:r>
            <a:r>
              <a:rPr lang="nl-NL" sz="2400" b="0" noProof="0" dirty="0">
                <a:solidFill>
                  <a:srgbClr val="4A4A49"/>
                </a:solidFill>
              </a:rPr>
              <a:t> </a:t>
            </a:r>
            <a:r>
              <a:rPr lang="nl-NL" sz="2400" b="0" noProof="0" dirty="0" err="1">
                <a:solidFill>
                  <a:srgbClr val="4A4A49"/>
                </a:solidFill>
              </a:rPr>
              <a:t>elit</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commodo </a:t>
            </a:r>
            <a:r>
              <a:rPr lang="nl-NL" sz="2400" b="0" noProof="0" dirty="0" err="1">
                <a:solidFill>
                  <a:srgbClr val="4A4A49"/>
                </a:solidFill>
              </a:rPr>
              <a:t>ligula</a:t>
            </a:r>
            <a:r>
              <a:rPr lang="nl-NL" sz="2400" b="0" noProof="0" dirty="0">
                <a:solidFill>
                  <a:srgbClr val="4A4A49"/>
                </a:solidFill>
              </a:rPr>
              <a:t> </a:t>
            </a:r>
            <a:r>
              <a:rPr lang="nl-NL" sz="2400" b="0" noProof="0" dirty="0" err="1">
                <a:solidFill>
                  <a:srgbClr val="4A4A49"/>
                </a:solidFill>
              </a:rPr>
              <a:t>eget</a:t>
            </a:r>
            <a:r>
              <a:rPr lang="nl-NL" sz="2400" b="0" noProof="0" dirty="0">
                <a:solidFill>
                  <a:srgbClr val="4A4A49"/>
                </a:solidFill>
              </a:rPr>
              <a:t> </a:t>
            </a:r>
            <a:r>
              <a:rPr lang="nl-NL" sz="2400" b="0" noProof="0" dirty="0" err="1">
                <a:solidFill>
                  <a:srgbClr val="4A4A49"/>
                </a:solidFill>
              </a:rPr>
              <a:t>dolor</a:t>
            </a:r>
            <a:r>
              <a:rPr lang="nl-NL" sz="2400" b="0" noProof="0" dirty="0">
                <a:solidFill>
                  <a:srgbClr val="4A4A49"/>
                </a:solidFill>
              </a:rPr>
              <a:t>. </a:t>
            </a:r>
            <a:r>
              <a:rPr lang="nl-NL" sz="2400" b="0" noProof="0" dirty="0" err="1">
                <a:solidFill>
                  <a:srgbClr val="4A4A49"/>
                </a:solidFill>
              </a:rPr>
              <a:t>Aenean</a:t>
            </a:r>
            <a:r>
              <a:rPr lang="nl-NL" sz="2400" b="0" noProof="0" dirty="0">
                <a:solidFill>
                  <a:srgbClr val="4A4A49"/>
                </a:solidFill>
              </a:rPr>
              <a:t> massa</a:t>
            </a:r>
            <a:endParaRPr lang="en-GB" sz="2400" dirty="0">
              <a:solidFill>
                <a:srgbClr val="4A4A49"/>
              </a:solidFill>
            </a:endParaRPr>
          </a:p>
        </p:txBody>
      </p:sp>
      <p:sp>
        <p:nvSpPr>
          <p:cNvPr id="20" name="Tijdelijke aanduiding voor dianummer 1">
            <a:extLst>
              <a:ext uri="{FF2B5EF4-FFF2-40B4-BE49-F238E27FC236}">
                <a16:creationId xmlns:a16="http://schemas.microsoft.com/office/drawing/2014/main" id="{1188811C-DB9D-404B-A0FD-450C3E6CE2A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4" name="Tekstvak 28">
            <a:extLst>
              <a:ext uri="{FF2B5EF4-FFF2-40B4-BE49-F238E27FC236}">
                <a16:creationId xmlns:a16="http://schemas.microsoft.com/office/drawing/2014/main" id="{01C3F1B6-56A8-E32C-908E-42D56894D0F4}"/>
              </a:ext>
            </a:extLst>
          </p:cNvPr>
          <p:cNvSpPr txBox="1"/>
          <p:nvPr/>
        </p:nvSpPr>
        <p:spPr>
          <a:xfrm>
            <a:off x="442467" y="1740758"/>
            <a:ext cx="9768333" cy="345163"/>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7F7F"/>
                </a:solidFill>
                <a:effectLst/>
                <a:uLnTx/>
                <a:uFillTx/>
                <a:latin typeface="Arial" panose="020B0604020202020204"/>
                <a:ea typeface="+mn-ea"/>
                <a:cs typeface="+mn-cs"/>
              </a:rPr>
              <a:t>The best class manufacturers (Top-5)</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In your opinion, what manufacturers are considered the best in class for smart solutions/ products in your sector</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3" name="Rectangle 6">
            <a:extLst>
              <a:ext uri="{FF2B5EF4-FFF2-40B4-BE49-F238E27FC236}">
                <a16:creationId xmlns:a16="http://schemas.microsoft.com/office/drawing/2014/main" id="{8AFB782C-D193-D130-E877-580DB6CA3046}"/>
              </a:ext>
            </a:extLst>
          </p:cNvPr>
          <p:cNvSpPr/>
          <p:nvPr/>
        </p:nvSpPr>
        <p:spPr>
          <a:xfrm>
            <a:off x="2920131" y="2355505"/>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5" name="Rectangle 7">
            <a:extLst>
              <a:ext uri="{FF2B5EF4-FFF2-40B4-BE49-F238E27FC236}">
                <a16:creationId xmlns:a16="http://schemas.microsoft.com/office/drawing/2014/main" id="{68D77262-A28A-94B2-A742-6897F8423A29}"/>
              </a:ext>
            </a:extLst>
          </p:cNvPr>
          <p:cNvSpPr/>
          <p:nvPr/>
        </p:nvSpPr>
        <p:spPr>
          <a:xfrm>
            <a:off x="2884166" y="2327082"/>
            <a:ext cx="4122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#1</a:t>
            </a:r>
          </a:p>
        </p:txBody>
      </p:sp>
      <p:sp>
        <p:nvSpPr>
          <p:cNvPr id="19" name="Rectangle 6">
            <a:extLst>
              <a:ext uri="{FF2B5EF4-FFF2-40B4-BE49-F238E27FC236}">
                <a16:creationId xmlns:a16="http://schemas.microsoft.com/office/drawing/2014/main" id="{8569B6A3-BD1D-6FB9-F7E6-E07C9D7FE6EC}"/>
              </a:ext>
            </a:extLst>
          </p:cNvPr>
          <p:cNvSpPr/>
          <p:nvPr/>
        </p:nvSpPr>
        <p:spPr>
          <a:xfrm>
            <a:off x="4008197" y="2359049"/>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4" name="Rectangle 6">
            <a:extLst>
              <a:ext uri="{FF2B5EF4-FFF2-40B4-BE49-F238E27FC236}">
                <a16:creationId xmlns:a16="http://schemas.microsoft.com/office/drawing/2014/main" id="{B1703D87-0314-50EC-69CC-436F1F8960BB}"/>
              </a:ext>
            </a:extLst>
          </p:cNvPr>
          <p:cNvSpPr/>
          <p:nvPr/>
        </p:nvSpPr>
        <p:spPr>
          <a:xfrm>
            <a:off x="5085629" y="2351961"/>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5" name="Rectangle 6">
            <a:extLst>
              <a:ext uri="{FF2B5EF4-FFF2-40B4-BE49-F238E27FC236}">
                <a16:creationId xmlns:a16="http://schemas.microsoft.com/office/drawing/2014/main" id="{A00498C8-A9F7-48E4-6BE2-5B485AE849C2}"/>
              </a:ext>
            </a:extLst>
          </p:cNvPr>
          <p:cNvSpPr/>
          <p:nvPr/>
        </p:nvSpPr>
        <p:spPr>
          <a:xfrm>
            <a:off x="6152429" y="2355506"/>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6" name="Rectangle 6">
            <a:extLst>
              <a:ext uri="{FF2B5EF4-FFF2-40B4-BE49-F238E27FC236}">
                <a16:creationId xmlns:a16="http://schemas.microsoft.com/office/drawing/2014/main" id="{FBA364A8-3BB0-AFC9-E42B-750E2F09B90A}"/>
              </a:ext>
            </a:extLst>
          </p:cNvPr>
          <p:cNvSpPr/>
          <p:nvPr/>
        </p:nvSpPr>
        <p:spPr>
          <a:xfrm>
            <a:off x="7245277" y="2349813"/>
            <a:ext cx="1000846" cy="1043331"/>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7" name="Rectangle 7">
            <a:extLst>
              <a:ext uri="{FF2B5EF4-FFF2-40B4-BE49-F238E27FC236}">
                <a16:creationId xmlns:a16="http://schemas.microsoft.com/office/drawing/2014/main" id="{6AF6C7AE-FBBA-B344-FD67-A4B92372FC60}"/>
              </a:ext>
            </a:extLst>
          </p:cNvPr>
          <p:cNvSpPr/>
          <p:nvPr/>
        </p:nvSpPr>
        <p:spPr>
          <a:xfrm>
            <a:off x="3982864" y="2324481"/>
            <a:ext cx="4122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#2</a:t>
            </a:r>
          </a:p>
        </p:txBody>
      </p:sp>
      <p:sp>
        <p:nvSpPr>
          <p:cNvPr id="28" name="Rectangle 7">
            <a:extLst>
              <a:ext uri="{FF2B5EF4-FFF2-40B4-BE49-F238E27FC236}">
                <a16:creationId xmlns:a16="http://schemas.microsoft.com/office/drawing/2014/main" id="{25D9D3BF-AAD7-60F1-B234-4AB10C185D48}"/>
              </a:ext>
            </a:extLst>
          </p:cNvPr>
          <p:cNvSpPr/>
          <p:nvPr/>
        </p:nvSpPr>
        <p:spPr>
          <a:xfrm>
            <a:off x="5049664" y="2315149"/>
            <a:ext cx="4122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#3</a:t>
            </a:r>
          </a:p>
        </p:txBody>
      </p:sp>
      <p:sp>
        <p:nvSpPr>
          <p:cNvPr id="29" name="Rectangle 7">
            <a:extLst>
              <a:ext uri="{FF2B5EF4-FFF2-40B4-BE49-F238E27FC236}">
                <a16:creationId xmlns:a16="http://schemas.microsoft.com/office/drawing/2014/main" id="{4786B240-8DAF-55FB-BD68-D1371F9C475E}"/>
              </a:ext>
            </a:extLst>
          </p:cNvPr>
          <p:cNvSpPr/>
          <p:nvPr/>
        </p:nvSpPr>
        <p:spPr>
          <a:xfrm>
            <a:off x="6116464" y="2316449"/>
            <a:ext cx="4122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#4</a:t>
            </a:r>
          </a:p>
        </p:txBody>
      </p:sp>
      <p:sp>
        <p:nvSpPr>
          <p:cNvPr id="30" name="Rectangle 7">
            <a:extLst>
              <a:ext uri="{FF2B5EF4-FFF2-40B4-BE49-F238E27FC236}">
                <a16:creationId xmlns:a16="http://schemas.microsoft.com/office/drawing/2014/main" id="{EBF66838-41AE-7052-6141-EB355EE1E37B}"/>
              </a:ext>
            </a:extLst>
          </p:cNvPr>
          <p:cNvSpPr/>
          <p:nvPr/>
        </p:nvSpPr>
        <p:spPr>
          <a:xfrm>
            <a:off x="7214548" y="2308281"/>
            <a:ext cx="4122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#5</a:t>
            </a:r>
          </a:p>
        </p:txBody>
      </p:sp>
      <p:graphicFrame>
        <p:nvGraphicFramePr>
          <p:cNvPr id="31" name="Brands top 5">
            <a:extLst>
              <a:ext uri="{FF2B5EF4-FFF2-40B4-BE49-F238E27FC236}">
                <a16:creationId xmlns:a16="http://schemas.microsoft.com/office/drawing/2014/main" id="{F391B7F5-07CF-934F-9DBF-B157C3C0B9CF}"/>
              </a:ext>
            </a:extLst>
          </p:cNvPr>
          <p:cNvGraphicFramePr>
            <a:graphicFrameLocks noGrp="1"/>
          </p:cNvGraphicFramePr>
          <p:nvPr>
            <p:extLst>
              <p:ext uri="{D42A27DB-BD31-4B8C-83A1-F6EECF244321}">
                <p14:modId xmlns:p14="http://schemas.microsoft.com/office/powerpoint/2010/main" val="4258377317"/>
              </p:ext>
            </p:extLst>
          </p:nvPr>
        </p:nvGraphicFramePr>
        <p:xfrm>
          <a:off x="2884166" y="3144884"/>
          <a:ext cx="5324020" cy="251460"/>
        </p:xfrm>
        <a:graphic>
          <a:graphicData uri="http://schemas.openxmlformats.org/drawingml/2006/table">
            <a:tbl>
              <a:tblPr firstRow="1" bandRow="1">
                <a:tableStyleId>{5C22544A-7EE6-4342-B048-85BDC9FD1C3A}</a:tableStyleId>
              </a:tblPr>
              <a:tblGrid>
                <a:gridCol w="1090013">
                  <a:extLst>
                    <a:ext uri="{9D8B030D-6E8A-4147-A177-3AD203B41FA5}">
                      <a16:colId xmlns:a16="http://schemas.microsoft.com/office/drawing/2014/main" val="3580733164"/>
                    </a:ext>
                  </a:extLst>
                </a:gridCol>
                <a:gridCol w="1078992">
                  <a:extLst>
                    <a:ext uri="{9D8B030D-6E8A-4147-A177-3AD203B41FA5}">
                      <a16:colId xmlns:a16="http://schemas.microsoft.com/office/drawing/2014/main" val="2541869560"/>
                    </a:ext>
                  </a:extLst>
                </a:gridCol>
                <a:gridCol w="1051560">
                  <a:extLst>
                    <a:ext uri="{9D8B030D-6E8A-4147-A177-3AD203B41FA5}">
                      <a16:colId xmlns:a16="http://schemas.microsoft.com/office/drawing/2014/main" val="1469270696"/>
                    </a:ext>
                  </a:extLst>
                </a:gridCol>
                <a:gridCol w="1122195">
                  <a:extLst>
                    <a:ext uri="{9D8B030D-6E8A-4147-A177-3AD203B41FA5}">
                      <a16:colId xmlns:a16="http://schemas.microsoft.com/office/drawing/2014/main" val="3474183385"/>
                    </a:ext>
                  </a:extLst>
                </a:gridCol>
                <a:gridCol w="981260">
                  <a:extLst>
                    <a:ext uri="{9D8B030D-6E8A-4147-A177-3AD203B41FA5}">
                      <a16:colId xmlns:a16="http://schemas.microsoft.com/office/drawing/2014/main" val="239896136"/>
                    </a:ext>
                  </a:extLst>
                </a:gridCol>
              </a:tblGrid>
              <a:tr h="226611">
                <a:tc>
                  <a:txBody>
                    <a:bodyPr/>
                    <a:lstStyle/>
                    <a:p>
                      <a:pPr>
                        <a:defRPr/>
                      </a:pPr>
                      <a:r>
                        <a:rPr lang="en-GB" sz="1050" b="1" dirty="0">
                          <a:solidFill>
                            <a:srgbClr val="7F7F7F"/>
                          </a:solidFill>
                        </a:rPr>
                        <a:t>(50%)</a:t>
                      </a:r>
                    </a:p>
                  </a:txBody>
                  <a:tcPr>
                    <a:lnL w="12700" cmpd="sng">
                      <a:noFill/>
                    </a:lnL>
                    <a:lnR w="12700" cmpd="sng">
                      <a:noFill/>
                    </a:lnR>
                    <a:lnT w="12700" cmpd="sng">
                      <a:noFill/>
                    </a:lnT>
                    <a:lnB w="38100" cmpd="sng">
                      <a:noFill/>
                    </a:lnB>
                    <a:noFill/>
                  </a:tcPr>
                </a:tc>
                <a:tc>
                  <a:txBody>
                    <a:bodyPr/>
                    <a:lstStyle/>
                    <a:p>
                      <a:pPr>
                        <a:defRPr/>
                      </a:pPr>
                      <a:r>
                        <a:rPr lang="en-GB" sz="1050" b="1" dirty="0">
                          <a:solidFill>
                            <a:srgbClr val="7F7F7F"/>
                          </a:solidFill>
                        </a:rPr>
                        <a:t>(50%)</a:t>
                      </a:r>
                    </a:p>
                  </a:txBody>
                  <a:tcPr>
                    <a:lnL w="12700" cmpd="sng">
                      <a:noFill/>
                    </a:lnL>
                    <a:lnR w="12700" cmpd="sng">
                      <a:noFill/>
                    </a:lnR>
                    <a:lnT w="12700" cmpd="sng">
                      <a:noFill/>
                    </a:lnT>
                    <a:lnB w="38100" cmpd="sng">
                      <a:noFill/>
                    </a:lnB>
                    <a:noFill/>
                  </a:tcPr>
                </a:tc>
                <a:tc>
                  <a:txBody>
                    <a:bodyPr/>
                    <a:lstStyle/>
                    <a:p>
                      <a:pPr>
                        <a:defRPr/>
                      </a:pPr>
                      <a:r>
                        <a:rPr lang="en-GB" sz="1050" b="1" dirty="0">
                          <a:solidFill>
                            <a:srgbClr val="7F7F7F"/>
                          </a:solidFill>
                        </a:rPr>
                        <a:t>(50%)</a:t>
                      </a:r>
                    </a:p>
                  </a:txBody>
                  <a:tcPr>
                    <a:lnL w="12700" cmpd="sng">
                      <a:noFill/>
                    </a:lnL>
                    <a:lnR w="12700" cmpd="sng">
                      <a:noFill/>
                    </a:lnR>
                    <a:lnT w="12700" cmpd="sng">
                      <a:noFill/>
                    </a:lnT>
                    <a:lnB w="38100" cmpd="sng">
                      <a:noFill/>
                    </a:lnB>
                    <a:noFill/>
                  </a:tcPr>
                </a:tc>
                <a:tc>
                  <a:txBody>
                    <a:bodyPr/>
                    <a:lstStyle/>
                    <a:p>
                      <a:pPr>
                        <a:defRPr/>
                      </a:pPr>
                      <a:r>
                        <a:rPr lang="en-GB" sz="1050" b="1" dirty="0">
                          <a:solidFill>
                            <a:srgbClr val="7F7F7F"/>
                          </a:solidFill>
                        </a:rPr>
                        <a:t>(50%)</a:t>
                      </a:r>
                    </a:p>
                  </a:txBody>
                  <a:tcPr>
                    <a:lnL w="12700" cmpd="sng">
                      <a:noFill/>
                    </a:lnL>
                    <a:lnR w="12700" cmpd="sng">
                      <a:noFill/>
                    </a:lnR>
                    <a:lnT w="12700" cmpd="sng">
                      <a:noFill/>
                    </a:lnT>
                    <a:lnB w="38100" cmpd="sng">
                      <a:noFill/>
                    </a:lnB>
                    <a:noFill/>
                  </a:tcPr>
                </a:tc>
                <a:tc>
                  <a:txBody>
                    <a:bodyPr/>
                    <a:lstStyle/>
                    <a:p>
                      <a:pPr>
                        <a:defRPr/>
                      </a:pPr>
                      <a:r>
                        <a:rPr lang="en-GB" sz="1050" b="1" dirty="0">
                          <a:solidFill>
                            <a:srgbClr val="7F7F7F"/>
                          </a:solidFill>
                        </a:rPr>
                        <a:t>(50%)</a:t>
                      </a:r>
                    </a:p>
                  </a:txBody>
                  <a:tcPr>
                    <a:lnL w="12700" cmpd="sng">
                      <a:noFill/>
                    </a:lnL>
                    <a:lnT w="12700" cmpd="sng">
                      <a:noFill/>
                    </a:lnT>
                    <a:lnB w="38100" cmpd="sng">
                      <a:noFill/>
                    </a:lnB>
                    <a:noFill/>
                  </a:tcPr>
                </a:tc>
                <a:extLst>
                  <a:ext uri="{0D108BD9-81ED-4DB2-BD59-A6C34878D82A}">
                    <a16:rowId xmlns:a16="http://schemas.microsoft.com/office/drawing/2014/main" val="2484439683"/>
                  </a:ext>
                </a:extLst>
              </a:tr>
            </a:tbl>
          </a:graphicData>
        </a:graphic>
      </p:graphicFrame>
      <p:sp>
        <p:nvSpPr>
          <p:cNvPr id="2" name="Tekstvak 6">
            <a:extLst>
              <a:ext uri="{FF2B5EF4-FFF2-40B4-BE49-F238E27FC236}">
                <a16:creationId xmlns:a16="http://schemas.microsoft.com/office/drawing/2014/main" id="{399A78D8-0A93-7091-68E8-85BDA636757F}"/>
              </a:ext>
            </a:extLst>
          </p:cNvPr>
          <p:cNvSpPr txBox="1"/>
          <p:nvPr/>
        </p:nvSpPr>
        <p:spPr>
          <a:xfrm>
            <a:off x="382449" y="6410038"/>
            <a:ext cx="4264788" cy="248648"/>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Base: n= </a:t>
            </a:r>
            <a:r>
              <a:rPr kumimoji="0" lang="en-US"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126, all installers</a:t>
            </a:r>
            <a:endParaRPr kumimoji="0" lang="en-GB" sz="10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3" name="Tekstvak 27">
            <a:extLst>
              <a:ext uri="{FF2B5EF4-FFF2-40B4-BE49-F238E27FC236}">
                <a16:creationId xmlns:a16="http://schemas.microsoft.com/office/drawing/2014/main" id="{FDB2ED1A-5B75-12BA-F4F2-4007A89788A1}"/>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90872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sz="2800"/>
              <a:t>Index</a:t>
            </a:r>
          </a:p>
        </p:txBody>
      </p:sp>
      <p:pic>
        <p:nvPicPr>
          <p:cNvPr id="6" name="Picture Placeholder 5" descr="Diagram&#10;&#10;Description automatically generated with low confidence">
            <a:extLst>
              <a:ext uri="{FF2B5EF4-FFF2-40B4-BE49-F238E27FC236}">
                <a16:creationId xmlns:a16="http://schemas.microsoft.com/office/drawing/2014/main" id="{992E3B91-0BDA-5DC8-4563-976ABCA16279}"/>
              </a:ext>
            </a:extLst>
          </p:cNvPr>
          <p:cNvPicPr>
            <a:picLocks noGrp="1" noChangeAspect="1"/>
          </p:cNvPicPr>
          <p:nvPr>
            <p:ph type="pic" sz="quarter" idx="10"/>
          </p:nvPr>
        </p:nvPicPr>
        <p:blipFill>
          <a:blip r:embed="rId2">
            <a:alphaModFix amt="70000"/>
            <a:extLst>
              <a:ext uri="{28A0092B-C50C-407E-A947-70E740481C1C}">
                <a14:useLocalDpi xmlns:a14="http://schemas.microsoft.com/office/drawing/2010/main" val="0"/>
              </a:ext>
            </a:extLst>
          </a:blip>
          <a:srcRect l="25330" r="25330"/>
          <a:stretch>
            <a:fillRect/>
          </a:stretch>
        </p:blipFill>
        <p:spPr/>
      </p:pic>
      <p:graphicFrame>
        <p:nvGraphicFramePr>
          <p:cNvPr id="2" name="Tabel 1">
            <a:extLst>
              <a:ext uri="{FF2B5EF4-FFF2-40B4-BE49-F238E27FC236}">
                <a16:creationId xmlns:a16="http://schemas.microsoft.com/office/drawing/2014/main" id="{AF4C7A4C-0201-E909-956E-B791A0145BE0}"/>
              </a:ext>
            </a:extLst>
          </p:cNvPr>
          <p:cNvGraphicFramePr>
            <a:graphicFrameLocks noGrp="1"/>
          </p:cNvGraphicFramePr>
          <p:nvPr>
            <p:extLst>
              <p:ext uri="{D42A27DB-BD31-4B8C-83A1-F6EECF244321}">
                <p14:modId xmlns:p14="http://schemas.microsoft.com/office/powerpoint/2010/main" val="3653044601"/>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497BE"/>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64885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2">
            <a:extLst>
              <a:ext uri="{FF2B5EF4-FFF2-40B4-BE49-F238E27FC236}">
                <a16:creationId xmlns:a16="http://schemas.microsoft.com/office/drawing/2014/main" id="{A8607BF4-6878-42BD-AA3B-9B7BBFB732F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a:xfrm>
            <a:off x="444499" y="466725"/>
            <a:ext cx="9108803" cy="488950"/>
          </a:xfrm>
        </p:spPr>
        <p:txBody>
          <a:bodyPr/>
          <a:lstStyle/>
          <a:p>
            <a:r>
              <a:rPr lang="en-US"/>
              <a:t>Respondents’ background characteristics</a:t>
            </a:r>
            <a:endParaRPr lang="nl-NL"/>
          </a:p>
        </p:txBody>
      </p:sp>
      <p:graphicFrame>
        <p:nvGraphicFramePr>
          <p:cNvPr id="8" name="Table 7">
            <a:extLst>
              <a:ext uri="{FF2B5EF4-FFF2-40B4-BE49-F238E27FC236}">
                <a16:creationId xmlns:a16="http://schemas.microsoft.com/office/drawing/2014/main" id="{424B393D-A750-4309-96E8-CF9F8797F294}"/>
              </a:ext>
            </a:extLst>
          </p:cNvPr>
          <p:cNvGraphicFramePr>
            <a:graphicFrameLocks noGrp="1"/>
          </p:cNvGraphicFramePr>
          <p:nvPr>
            <p:custDataLst>
              <p:tags r:id="rId1"/>
            </p:custDataLst>
            <p:extLst>
              <p:ext uri="{D42A27DB-BD31-4B8C-83A1-F6EECF244321}">
                <p14:modId xmlns:p14="http://schemas.microsoft.com/office/powerpoint/2010/main" val="1222800177"/>
              </p:ext>
            </p:extLst>
          </p:nvPr>
        </p:nvGraphicFramePr>
        <p:xfrm>
          <a:off x="444498" y="1757954"/>
          <a:ext cx="10932703" cy="4608000"/>
        </p:xfrm>
        <a:graphic>
          <a:graphicData uri="http://schemas.openxmlformats.org/drawingml/2006/table">
            <a:tbl>
              <a:tblPr firstRow="1" bandRow="1">
                <a:tableStyleId>{5C22544A-7EE6-4342-B048-85BDC9FD1C3A}</a:tableStyleId>
              </a:tblPr>
              <a:tblGrid>
                <a:gridCol w="2041527">
                  <a:extLst>
                    <a:ext uri="{9D8B030D-6E8A-4147-A177-3AD203B41FA5}">
                      <a16:colId xmlns:a16="http://schemas.microsoft.com/office/drawing/2014/main" val="2352585572"/>
                    </a:ext>
                  </a:extLst>
                </a:gridCol>
                <a:gridCol w="1270168">
                  <a:extLst>
                    <a:ext uri="{9D8B030D-6E8A-4147-A177-3AD203B41FA5}">
                      <a16:colId xmlns:a16="http://schemas.microsoft.com/office/drawing/2014/main" val="1812799462"/>
                    </a:ext>
                  </a:extLst>
                </a:gridCol>
                <a:gridCol w="1270168">
                  <a:extLst>
                    <a:ext uri="{9D8B030D-6E8A-4147-A177-3AD203B41FA5}">
                      <a16:colId xmlns:a16="http://schemas.microsoft.com/office/drawing/2014/main" val="2192113811"/>
                    </a:ext>
                  </a:extLst>
                </a:gridCol>
                <a:gridCol w="1270168">
                  <a:extLst>
                    <a:ext uri="{9D8B030D-6E8A-4147-A177-3AD203B41FA5}">
                      <a16:colId xmlns:a16="http://schemas.microsoft.com/office/drawing/2014/main" val="3931290532"/>
                    </a:ext>
                  </a:extLst>
                </a:gridCol>
                <a:gridCol w="1270168">
                  <a:extLst>
                    <a:ext uri="{9D8B030D-6E8A-4147-A177-3AD203B41FA5}">
                      <a16:colId xmlns:a16="http://schemas.microsoft.com/office/drawing/2014/main" val="4149364743"/>
                    </a:ext>
                  </a:extLst>
                </a:gridCol>
                <a:gridCol w="1270168">
                  <a:extLst>
                    <a:ext uri="{9D8B030D-6E8A-4147-A177-3AD203B41FA5}">
                      <a16:colId xmlns:a16="http://schemas.microsoft.com/office/drawing/2014/main" val="1416009395"/>
                    </a:ext>
                  </a:extLst>
                </a:gridCol>
                <a:gridCol w="1270168">
                  <a:extLst>
                    <a:ext uri="{9D8B030D-6E8A-4147-A177-3AD203B41FA5}">
                      <a16:colId xmlns:a16="http://schemas.microsoft.com/office/drawing/2014/main" val="4148800404"/>
                    </a:ext>
                  </a:extLst>
                </a:gridCol>
                <a:gridCol w="1270168">
                  <a:extLst>
                    <a:ext uri="{9D8B030D-6E8A-4147-A177-3AD203B41FA5}">
                      <a16:colId xmlns:a16="http://schemas.microsoft.com/office/drawing/2014/main" val="3914674751"/>
                    </a:ext>
                  </a:extLst>
                </a:gridCol>
              </a:tblGrid>
              <a:tr h="252000">
                <a:tc>
                  <a:txBody>
                    <a:bodyPr/>
                    <a:lstStyle/>
                    <a:p>
                      <a:pPr marL="0" algn="l" defTabSz="914400" rtl="0" eaLnBrk="1" fontAlgn="b" latinLnBrk="0" hangingPunct="1"/>
                      <a:endParaRPr lang="en-GB" sz="1200" b="1" i="0" u="none" strike="noStrike" kern="1200" noProof="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UK</a:t>
                      </a:r>
                    </a:p>
                  </a:txBody>
                  <a:tcPr marL="12042" marR="12042" marT="8884"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Germany</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France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Poland</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Belgium</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GB" sz="1200" b="0" i="0" u="none" strike="noStrike" kern="1200" noProof="0">
                          <a:solidFill>
                            <a:schemeClr val="tx2"/>
                          </a:solidFill>
                          <a:effectLst/>
                          <a:latin typeface="Arial" panose="020B0604020202020204" pitchFamily="34" charset="0"/>
                          <a:ea typeface="+mn-ea"/>
                          <a:cs typeface="Arial" panose="020B0604020202020204" pitchFamily="34" charset="0"/>
                        </a:rPr>
                        <a:t>Netherlands </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396000">
                <a:tc>
                  <a:txBody>
                    <a:bodyPr/>
                    <a:lstStyle/>
                    <a:p>
                      <a:pPr algn="r" fontAlgn="ctr"/>
                      <a:r>
                        <a:rPr lang="en-GB" sz="1100" b="0" i="0" u="none" strike="noStrike">
                          <a:solidFill>
                            <a:srgbClr val="4A4A49"/>
                          </a:solidFill>
                          <a:effectLst/>
                          <a:latin typeface="Arial" panose="020B0604020202020204" pitchFamily="34" charset="0"/>
                        </a:rPr>
                        <a:t>Owner / Director/ Manager</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396000">
                <a:tc>
                  <a:txBody>
                    <a:bodyPr/>
                    <a:lstStyle/>
                    <a:p>
                      <a:pPr algn="r" fontAlgn="ctr"/>
                      <a:r>
                        <a:rPr lang="en-GB" sz="1100" b="0" i="0" u="none" strike="noStrike">
                          <a:solidFill>
                            <a:srgbClr val="4A4A49"/>
                          </a:solidFill>
                          <a:effectLst/>
                          <a:latin typeface="Arial" panose="020B0604020202020204" pitchFamily="34" charset="0"/>
                        </a:rPr>
                        <a:t>Project manager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396000">
                <a:tc>
                  <a:txBody>
                    <a:bodyPr/>
                    <a:lstStyle/>
                    <a:p>
                      <a:pPr algn="r" fontAlgn="ctr"/>
                      <a:r>
                        <a:rPr lang="en-GB" sz="1100" b="0" i="0" u="none" strike="noStrike">
                          <a:solidFill>
                            <a:srgbClr val="4A4A49"/>
                          </a:solidFill>
                          <a:effectLst/>
                          <a:latin typeface="Arial" panose="020B0604020202020204" pitchFamily="34" charset="0"/>
                        </a:rPr>
                        <a:t>Calculator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396000">
                <a:tc>
                  <a:txBody>
                    <a:bodyPr/>
                    <a:lstStyle/>
                    <a:p>
                      <a:pPr algn="r" fontAlgn="ctr"/>
                      <a:r>
                        <a:rPr lang="en-GB" sz="1100" b="0" i="0" u="none" strike="noStrike">
                          <a:solidFill>
                            <a:srgbClr val="4A4A49"/>
                          </a:solidFill>
                          <a:effectLst/>
                          <a:latin typeface="Arial" panose="020B0604020202020204" pitchFamily="34" charset="0"/>
                        </a:rPr>
                        <a:t>Buyer/purchaser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396000">
                <a:tc>
                  <a:txBody>
                    <a:bodyPr/>
                    <a:lstStyle/>
                    <a:p>
                      <a:pPr algn="r" fontAlgn="ctr"/>
                      <a:r>
                        <a:rPr lang="en-GB" sz="1100" b="0" i="0" u="none" strike="noStrike">
                          <a:solidFill>
                            <a:srgbClr val="4A4A49"/>
                          </a:solidFill>
                          <a:effectLst/>
                          <a:latin typeface="Arial" panose="020B0604020202020204" pitchFamily="34" charset="0"/>
                        </a:rPr>
                        <a:t>Installer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199155"/>
                  </a:ext>
                </a:extLst>
              </a:tr>
              <a:tr h="396000">
                <a:tc>
                  <a:txBody>
                    <a:bodyPr/>
                    <a:lstStyle/>
                    <a:p>
                      <a:pPr algn="r" fontAlgn="ctr"/>
                      <a:r>
                        <a:rPr lang="en-GB" sz="1100" b="0" i="0" u="none" strike="noStrike">
                          <a:solidFill>
                            <a:srgbClr val="4A4A49"/>
                          </a:solidFill>
                          <a:effectLst/>
                          <a:latin typeface="Arial" panose="020B0604020202020204" pitchFamily="34" charset="0"/>
                        </a:rPr>
                        <a:t>Engineer/designer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39078"/>
                  </a:ext>
                </a:extLst>
              </a:tr>
              <a:tr h="396000">
                <a:tc>
                  <a:txBody>
                    <a:bodyPr/>
                    <a:lstStyle/>
                    <a:p>
                      <a:pPr algn="r" fontAlgn="ctr"/>
                      <a:r>
                        <a:rPr lang="en-GB" sz="1100" b="0" i="0" u="none" strike="noStrike">
                          <a:solidFill>
                            <a:srgbClr val="4A4A49"/>
                          </a:solidFill>
                          <a:effectLst/>
                          <a:latin typeface="Arial" panose="020B0604020202020204" pitchFamily="34" charset="0"/>
                        </a:rPr>
                        <a:t>Senior buyer/ Senior purchaser</a:t>
                      </a:r>
                    </a:p>
                  </a:txBody>
                  <a:tcPr marL="9525" marR="9525"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047146"/>
                  </a:ext>
                </a:extLst>
              </a:tr>
              <a:tr h="396000">
                <a:tc>
                  <a:txBody>
                    <a:bodyPr/>
                    <a:lstStyle/>
                    <a:p>
                      <a:pPr marL="0" algn="r" defTabSz="914400" rtl="0" eaLnBrk="1" fontAlgn="ctr" latinLnBrk="0" hangingPunct="1"/>
                      <a:endParaRPr lang="en-GB" sz="1200" b="0" i="0" u="none" strike="noStrike" kern="1200" noProof="0">
                        <a:solidFill>
                          <a:srgbClr val="4A4A49"/>
                        </a:solidFill>
                        <a:effectLst/>
                        <a:latin typeface="Arial" panose="020B0604020202020204" pitchFamily="34" charset="0"/>
                        <a:ea typeface="+mn-ea"/>
                        <a:cs typeface="+mn-cs"/>
                      </a:endParaRPr>
                    </a:p>
                  </a:txBody>
                  <a:tcPr marL="108000" marR="144000" marT="0"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375901"/>
                  </a:ext>
                </a:extLst>
              </a:tr>
              <a:tr h="396000">
                <a:tc>
                  <a:txBody>
                    <a:bodyPr/>
                    <a:lstStyle/>
                    <a:p>
                      <a:pPr algn="r" fontAlgn="ctr"/>
                      <a:r>
                        <a:rPr lang="en-GB" sz="1200" b="0" i="0" u="none" strike="noStrike" kern="1200" noProof="0">
                          <a:solidFill>
                            <a:srgbClr val="4A4A49"/>
                          </a:solidFill>
                          <a:effectLst/>
                          <a:latin typeface="Arial" panose="020B0604020202020204" pitchFamily="34" charset="0"/>
                          <a:ea typeface="+mn-ea"/>
                          <a:cs typeface="+mn-cs"/>
                        </a:rPr>
                        <a:t>1 - 4 FTE</a:t>
                      </a:r>
                    </a:p>
                  </a:txBody>
                  <a:tcPr marL="108000" marR="14400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269501"/>
                  </a:ext>
                </a:extLst>
              </a:tr>
              <a:tr h="396000">
                <a:tc>
                  <a:txBody>
                    <a:bodyPr/>
                    <a:lstStyle/>
                    <a:p>
                      <a:pPr algn="r" fontAlgn="ctr"/>
                      <a:r>
                        <a:rPr lang="en-GB" sz="1200" b="0" i="0" u="none" strike="noStrike" kern="1200" noProof="0">
                          <a:solidFill>
                            <a:srgbClr val="4A4A49"/>
                          </a:solidFill>
                          <a:effectLst/>
                          <a:latin typeface="Arial" panose="020B0604020202020204" pitchFamily="34" charset="0"/>
                          <a:ea typeface="+mn-ea"/>
                          <a:cs typeface="+mn-cs"/>
                        </a:rPr>
                        <a:t>5 - 14 FTE</a:t>
                      </a:r>
                    </a:p>
                  </a:txBody>
                  <a:tcPr marL="108000" marR="14400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4784"/>
                  </a:ext>
                </a:extLst>
              </a:tr>
              <a:tr h="396000">
                <a:tc>
                  <a:txBody>
                    <a:bodyPr/>
                    <a:lstStyle/>
                    <a:p>
                      <a:pPr algn="r" fontAlgn="ctr"/>
                      <a:r>
                        <a:rPr lang="en-GB" sz="1200" b="0" i="0" u="none" strike="noStrike" kern="1200" noProof="0">
                          <a:solidFill>
                            <a:srgbClr val="4A4A49"/>
                          </a:solidFill>
                          <a:effectLst/>
                          <a:latin typeface="Arial" panose="020B0604020202020204" pitchFamily="34" charset="0"/>
                          <a:ea typeface="+mn-ea"/>
                          <a:cs typeface="+mn-cs"/>
                        </a:rPr>
                        <a:t>15+ FTE</a:t>
                      </a:r>
                    </a:p>
                  </a:txBody>
                  <a:tcPr marL="108000" marR="144000" marT="9525"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GB" sz="1200" b="0" i="0" u="none" strike="noStrike" kern="1200" noProof="0">
                        <a:solidFill>
                          <a:schemeClr val="tx2"/>
                        </a:solidFill>
                        <a:effectLst/>
                        <a:latin typeface="Arial" panose="020B0604020202020204" pitchFamily="34" charset="0"/>
                        <a:ea typeface="+mn-ea"/>
                        <a:cs typeface="Arial" panose="020B0604020202020204" pitchFamily="34" charset="0"/>
                      </a:endParaRPr>
                    </a:p>
                  </a:txBody>
                  <a:tcPr marL="12042" marR="12042" marT="8884" marB="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381915"/>
                  </a:ext>
                </a:extLst>
              </a:tr>
            </a:tbl>
          </a:graphicData>
        </a:graphic>
      </p:graphicFrame>
      <p:graphicFrame>
        <p:nvGraphicFramePr>
          <p:cNvPr id="9" name="Chart 8">
            <a:extLst>
              <a:ext uri="{FF2B5EF4-FFF2-40B4-BE49-F238E27FC236}">
                <a16:creationId xmlns:a16="http://schemas.microsoft.com/office/drawing/2014/main" id="{E37D12DE-76B6-40F5-BB71-0C0A7602DD1F}"/>
              </a:ext>
            </a:extLst>
          </p:cNvPr>
          <p:cNvGraphicFramePr/>
          <p:nvPr>
            <p:extLst>
              <p:ext uri="{D42A27DB-BD31-4B8C-83A1-F6EECF244321}">
                <p14:modId xmlns:p14="http://schemas.microsoft.com/office/powerpoint/2010/main" val="1983476634"/>
              </p:ext>
            </p:extLst>
          </p:nvPr>
        </p:nvGraphicFramePr>
        <p:xfrm>
          <a:off x="2482489" y="2021477"/>
          <a:ext cx="1158239" cy="43215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6">
            <a:extLst>
              <a:ext uri="{FF2B5EF4-FFF2-40B4-BE49-F238E27FC236}">
                <a16:creationId xmlns:a16="http://schemas.microsoft.com/office/drawing/2014/main" id="{394E9C50-F3F0-4B2A-9BEF-7E00B1E42462}"/>
              </a:ext>
            </a:extLst>
          </p:cNvPr>
          <p:cNvSpPr txBox="1"/>
          <p:nvPr/>
        </p:nvSpPr>
        <p:spPr>
          <a:xfrm>
            <a:off x="444498" y="1164110"/>
            <a:ext cx="8346982" cy="593734"/>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Job title </a:t>
            </a:r>
            <a:r>
              <a:rPr kumimoji="0" lang="en-GB" sz="14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of the interviewed respondents and the </a:t>
            </a:r>
            <a:r>
              <a:rPr kumimoji="0" lang="en-GB" sz="14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company size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What is your position within the company?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Yourself included, how many fulltime employees does your company have in total, in all branches? </a:t>
            </a:r>
            <a:endParaRPr kumimoji="0" lang="en-GB" sz="11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13" name="Tekstvak 6">
            <a:extLst>
              <a:ext uri="{FF2B5EF4-FFF2-40B4-BE49-F238E27FC236}">
                <a16:creationId xmlns:a16="http://schemas.microsoft.com/office/drawing/2014/main" id="{7BB1440C-2463-46B9-906E-F442CE0065E7}"/>
              </a:ext>
            </a:extLst>
          </p:cNvPr>
          <p:cNvSpPr txBox="1"/>
          <p:nvPr/>
        </p:nvSpPr>
        <p:spPr>
          <a:xfrm>
            <a:off x="560969" y="6489314"/>
            <a:ext cx="3657600" cy="22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Q3 2022 data, unweighted</a:t>
            </a:r>
          </a:p>
        </p:txBody>
      </p:sp>
      <p:graphicFrame>
        <p:nvGraphicFramePr>
          <p:cNvPr id="11" name="Chart 8">
            <a:extLst>
              <a:ext uri="{FF2B5EF4-FFF2-40B4-BE49-F238E27FC236}">
                <a16:creationId xmlns:a16="http://schemas.microsoft.com/office/drawing/2014/main" id="{B3BF06A8-A1DF-4222-B206-77B805935CF4}"/>
              </a:ext>
            </a:extLst>
          </p:cNvPr>
          <p:cNvGraphicFramePr/>
          <p:nvPr>
            <p:extLst>
              <p:ext uri="{D42A27DB-BD31-4B8C-83A1-F6EECF244321}">
                <p14:modId xmlns:p14="http://schemas.microsoft.com/office/powerpoint/2010/main" val="2840598811"/>
              </p:ext>
            </p:extLst>
          </p:nvPr>
        </p:nvGraphicFramePr>
        <p:xfrm>
          <a:off x="3762597" y="2021475"/>
          <a:ext cx="1158239" cy="4321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8">
            <a:extLst>
              <a:ext uri="{FF2B5EF4-FFF2-40B4-BE49-F238E27FC236}">
                <a16:creationId xmlns:a16="http://schemas.microsoft.com/office/drawing/2014/main" id="{D859C4D8-457E-4A80-8CDA-593946A1430F}"/>
              </a:ext>
            </a:extLst>
          </p:cNvPr>
          <p:cNvGraphicFramePr/>
          <p:nvPr>
            <p:extLst>
              <p:ext uri="{D42A27DB-BD31-4B8C-83A1-F6EECF244321}">
                <p14:modId xmlns:p14="http://schemas.microsoft.com/office/powerpoint/2010/main" val="1819799249"/>
              </p:ext>
            </p:extLst>
          </p:nvPr>
        </p:nvGraphicFramePr>
        <p:xfrm>
          <a:off x="5012183" y="2021475"/>
          <a:ext cx="1158239" cy="4321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8">
            <a:extLst>
              <a:ext uri="{FF2B5EF4-FFF2-40B4-BE49-F238E27FC236}">
                <a16:creationId xmlns:a16="http://schemas.microsoft.com/office/drawing/2014/main" id="{299B442A-66C9-41EC-8E5B-57E9F6800C2A}"/>
              </a:ext>
            </a:extLst>
          </p:cNvPr>
          <p:cNvGraphicFramePr/>
          <p:nvPr>
            <p:extLst>
              <p:ext uri="{D42A27DB-BD31-4B8C-83A1-F6EECF244321}">
                <p14:modId xmlns:p14="http://schemas.microsoft.com/office/powerpoint/2010/main" val="3479334162"/>
              </p:ext>
            </p:extLst>
          </p:nvPr>
        </p:nvGraphicFramePr>
        <p:xfrm>
          <a:off x="6267801" y="2021475"/>
          <a:ext cx="1158239" cy="4321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8">
            <a:extLst>
              <a:ext uri="{FF2B5EF4-FFF2-40B4-BE49-F238E27FC236}">
                <a16:creationId xmlns:a16="http://schemas.microsoft.com/office/drawing/2014/main" id="{5C597717-EF63-4384-BA62-1874AC90961D}"/>
              </a:ext>
            </a:extLst>
          </p:cNvPr>
          <p:cNvGraphicFramePr/>
          <p:nvPr>
            <p:extLst>
              <p:ext uri="{D42A27DB-BD31-4B8C-83A1-F6EECF244321}">
                <p14:modId xmlns:p14="http://schemas.microsoft.com/office/powerpoint/2010/main" val="1427075043"/>
              </p:ext>
            </p:extLst>
          </p:nvPr>
        </p:nvGraphicFramePr>
        <p:xfrm>
          <a:off x="7523419" y="2021475"/>
          <a:ext cx="1158239" cy="4321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8">
            <a:extLst>
              <a:ext uri="{FF2B5EF4-FFF2-40B4-BE49-F238E27FC236}">
                <a16:creationId xmlns:a16="http://schemas.microsoft.com/office/drawing/2014/main" id="{9DCE050D-B171-41AF-A074-794D439BD1C0}"/>
              </a:ext>
            </a:extLst>
          </p:cNvPr>
          <p:cNvGraphicFramePr/>
          <p:nvPr>
            <p:extLst>
              <p:ext uri="{D42A27DB-BD31-4B8C-83A1-F6EECF244321}">
                <p14:modId xmlns:p14="http://schemas.microsoft.com/office/powerpoint/2010/main" val="629240473"/>
              </p:ext>
            </p:extLst>
          </p:nvPr>
        </p:nvGraphicFramePr>
        <p:xfrm>
          <a:off x="8804763" y="2021475"/>
          <a:ext cx="1158239" cy="4321521"/>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 Placeholder 16">
            <a:extLst>
              <a:ext uri="{FF2B5EF4-FFF2-40B4-BE49-F238E27FC236}">
                <a16:creationId xmlns:a16="http://schemas.microsoft.com/office/drawing/2014/main" id="{0B155D31-FDE9-4D2E-B0C2-B48578634ABD}"/>
              </a:ext>
            </a:extLst>
          </p:cNvPr>
          <p:cNvSpPr txBox="1">
            <a:spLocks/>
          </p:cNvSpPr>
          <p:nvPr/>
        </p:nvSpPr>
        <p:spPr>
          <a:xfrm>
            <a:off x="444499" y="0"/>
            <a:ext cx="10793771" cy="552450"/>
          </a:xfrm>
          <a:prstGeom prst="rect">
            <a:avLst/>
          </a:prstGeom>
        </p:spPr>
        <p:txBody>
          <a:bodyPr lIns="0" anchor="ctr"/>
          <a:lstStyle>
            <a:lvl1pPr marL="0" indent="0" algn="l" defTabSz="914400" rtl="0" eaLnBrk="1" latinLnBrk="0" hangingPunct="1">
              <a:lnSpc>
                <a:spcPts val="1500"/>
              </a:lnSpc>
              <a:spcBef>
                <a:spcPts val="400"/>
              </a:spcBef>
              <a:spcAft>
                <a:spcPts val="400"/>
              </a:spcAft>
              <a:buClr>
                <a:srgbClr val="497C9B"/>
              </a:buClr>
              <a:buFont typeface="Arial" panose="020B0604020202020204" pitchFamily="34" charset="0"/>
              <a:buNone/>
              <a:defRPr sz="1200" kern="1200">
                <a:solidFill>
                  <a:schemeClr val="tx2"/>
                </a:solidFill>
                <a:latin typeface="+mn-lt"/>
                <a:ea typeface="+mn-ea"/>
                <a:cs typeface="+mn-cs"/>
              </a:defRPr>
            </a:lvl1pPr>
            <a:lvl2pPr marL="360363" indent="-179388" algn="l" defTabSz="914400" rtl="0" eaLnBrk="1" latinLnBrk="0" hangingPunct="1">
              <a:lnSpc>
                <a:spcPts val="1500"/>
              </a:lnSpc>
              <a:spcBef>
                <a:spcPts val="400"/>
              </a:spcBef>
              <a:spcAft>
                <a:spcPts val="400"/>
              </a:spcAft>
              <a:buClr>
                <a:srgbClr val="4A4A49"/>
              </a:buClr>
              <a:buSzPct val="100000"/>
              <a:buFont typeface="Arial" panose="020B0604020202020204" pitchFamily="34" charset="0"/>
              <a:buChar char="•"/>
              <a:defRPr sz="12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2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2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2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rgbClr val="4A4A49"/>
              </a:buClr>
              <a:buFont typeface="Arial" panose="020B0604020202020204" pitchFamily="34" charset="0"/>
              <a:buChar char="•"/>
              <a:defRPr sz="12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rgbClr val="4A4A49"/>
              </a:buClr>
              <a:buFont typeface="Arial" panose="020B0604020202020204" pitchFamily="34" charset="0"/>
              <a:buChar char="•"/>
              <a:tabLst/>
              <a:defRPr sz="12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200" kern="1200">
                <a:solidFill>
                  <a:schemeClr val="tx2"/>
                </a:solidFill>
                <a:latin typeface="+mn-lt"/>
                <a:ea typeface="+mn-ea"/>
                <a:cs typeface="+mn-cs"/>
              </a:defRPr>
            </a:lvl9pPr>
          </a:lstStyle>
          <a:p>
            <a:pPr marL="0" marR="0" lvl="0" indent="0" algn="l" defTabSz="914400" rtl="0" eaLnBrk="1" fontAlgn="auto" latinLnBrk="0" hangingPunct="1">
              <a:lnSpc>
                <a:spcPts val="1500"/>
              </a:lnSpc>
              <a:spcBef>
                <a:spcPts val="400"/>
              </a:spcBef>
              <a:spcAft>
                <a:spcPts val="400"/>
              </a:spcAft>
              <a:buClr>
                <a:srgbClr val="497C9B"/>
              </a:buClr>
              <a:buSzTx/>
              <a:buFont typeface="Arial" panose="020B0604020202020204" pitchFamily="34" charset="0"/>
              <a:buNone/>
              <a:tabLst/>
              <a:defRPr/>
            </a:pPr>
            <a:r>
              <a:rPr kumimoji="0" lang="en-GB" sz="1200" b="1" i="0" u="none" strike="noStrike" kern="1200" cap="none" spc="0" normalizeH="0" baseline="0" noProof="0">
                <a:ln>
                  <a:noFill/>
                </a:ln>
                <a:solidFill>
                  <a:srgbClr val="4A4A49"/>
                </a:solidFill>
                <a:effectLst/>
                <a:uLnTx/>
                <a:uFillTx/>
                <a:latin typeface="Arial" panose="020B0604020202020204"/>
                <a:ea typeface="+mn-ea"/>
                <a:cs typeface="+mn-cs"/>
              </a:rPr>
              <a:t>Background characteristics </a:t>
            </a:r>
            <a:r>
              <a:rPr kumimoji="0" lang="en-GB" sz="1200" b="0" i="0" u="none" strike="noStrike" kern="1200" cap="none" spc="0" normalizeH="0" baseline="0" noProof="0">
                <a:ln>
                  <a:noFill/>
                </a:ln>
                <a:solidFill>
                  <a:srgbClr val="4A4A49"/>
                </a:solidFill>
                <a:effectLst/>
                <a:uLnTx/>
                <a:uFillTx/>
                <a:latin typeface="Arial" panose="020B0604020202020204"/>
                <a:ea typeface="+mn-ea"/>
                <a:cs typeface="+mn-cs"/>
              </a:rPr>
              <a:t>| Turnover &amp; order book distribution</a:t>
            </a:r>
            <a:endParaRPr kumimoji="0" lang="en-GB" sz="1200" b="0" i="0" u="none" strike="noStrike" kern="1200" cap="none" spc="0" normalizeH="0" baseline="0" noProof="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435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BEC9152-97AC-4CFD-8755-69AA064E514E}"/>
              </a:ext>
            </a:extLst>
          </p:cNvPr>
          <p:cNvSpPr>
            <a:spLocks noGrp="1"/>
          </p:cNvSpPr>
          <p:nvPr>
            <p:ph type="sldNum" sz="quarter" idx="12"/>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lang="nl-NL" smtClean="0"/>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nl-NL" sz="8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5B5678F1-4C3F-4BEC-8E8E-153C03F1AD78}"/>
              </a:ext>
            </a:extLst>
          </p:cNvPr>
          <p:cNvSpPr>
            <a:spLocks noGrp="1"/>
          </p:cNvSpPr>
          <p:nvPr>
            <p:ph type="body" sz="quarter" idx="13"/>
          </p:nvPr>
        </p:nvSpPr>
        <p:spPr/>
        <p:txBody>
          <a:bodyPr/>
          <a:lstStyle/>
          <a:p>
            <a:r>
              <a:rPr lang="nl-NL">
                <a:latin typeface="Arial" panose="020B0604020202020204" pitchFamily="34" charset="0"/>
                <a:cs typeface="Arial" panose="020B0604020202020204" pitchFamily="34" charset="0"/>
              </a:rPr>
              <a:t>About USP</a:t>
            </a:r>
            <a:endParaRPr lang="nl-NL"/>
          </a:p>
        </p:txBody>
      </p:sp>
      <p:sp>
        <p:nvSpPr>
          <p:cNvPr id="33" name="Rechthoek 32">
            <a:extLst>
              <a:ext uri="{FF2B5EF4-FFF2-40B4-BE49-F238E27FC236}">
                <a16:creationId xmlns:a16="http://schemas.microsoft.com/office/drawing/2014/main" id="{6A1E530D-723E-42D8-A0AD-D339FCF709DC}"/>
              </a:ext>
            </a:extLst>
          </p:cNvPr>
          <p:cNvSpPr/>
          <p:nvPr/>
        </p:nvSpPr>
        <p:spPr>
          <a:xfrm>
            <a:off x="9078622" y="1409563"/>
            <a:ext cx="2658128" cy="4960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0" name="Rechthoek 29">
            <a:extLst>
              <a:ext uri="{FF2B5EF4-FFF2-40B4-BE49-F238E27FC236}">
                <a16:creationId xmlns:a16="http://schemas.microsoft.com/office/drawing/2014/main" id="{7C8DE621-1F8C-4972-9810-AD2E47B0ECB4}"/>
              </a:ext>
            </a:extLst>
          </p:cNvPr>
          <p:cNvSpPr/>
          <p:nvPr/>
        </p:nvSpPr>
        <p:spPr>
          <a:xfrm>
            <a:off x="444499" y="1409699"/>
            <a:ext cx="2658128" cy="496076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Rechthoek 30">
            <a:extLst>
              <a:ext uri="{FF2B5EF4-FFF2-40B4-BE49-F238E27FC236}">
                <a16:creationId xmlns:a16="http://schemas.microsoft.com/office/drawing/2014/main" id="{EE6E959E-9FA2-4779-AA5B-E8A4DE095E9D}"/>
              </a:ext>
            </a:extLst>
          </p:cNvPr>
          <p:cNvSpPr/>
          <p:nvPr/>
        </p:nvSpPr>
        <p:spPr>
          <a:xfrm>
            <a:off x="3325583" y="1410758"/>
            <a:ext cx="5536170" cy="247300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hthoek 31">
            <a:extLst>
              <a:ext uri="{FF2B5EF4-FFF2-40B4-BE49-F238E27FC236}">
                <a16:creationId xmlns:a16="http://schemas.microsoft.com/office/drawing/2014/main" id="{A82B117F-0F2A-4249-A437-57016A37261F}"/>
              </a:ext>
            </a:extLst>
          </p:cNvPr>
          <p:cNvSpPr/>
          <p:nvPr/>
        </p:nvSpPr>
        <p:spPr>
          <a:xfrm>
            <a:off x="3322541" y="3898642"/>
            <a:ext cx="5536168" cy="247300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vak 33">
            <a:extLst>
              <a:ext uri="{FF2B5EF4-FFF2-40B4-BE49-F238E27FC236}">
                <a16:creationId xmlns:a16="http://schemas.microsoft.com/office/drawing/2014/main" id="{8E28A88F-06D9-4EAA-9BF2-F144298734FB}"/>
              </a:ext>
            </a:extLst>
          </p:cNvPr>
          <p:cNvSpPr txBox="1"/>
          <p:nvPr/>
        </p:nvSpPr>
        <p:spPr>
          <a:xfrm>
            <a:off x="566400" y="1563264"/>
            <a:ext cx="2398144" cy="15552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USP Marketing Consultancy</a:t>
            </a:r>
          </a:p>
        </p:txBody>
      </p:sp>
      <p:sp>
        <p:nvSpPr>
          <p:cNvPr id="35" name="Ovaal 34">
            <a:extLst>
              <a:ext uri="{FF2B5EF4-FFF2-40B4-BE49-F238E27FC236}">
                <a16:creationId xmlns:a16="http://schemas.microsoft.com/office/drawing/2014/main" id="{AF58CF71-CA09-45E3-84FC-5163804C6C16}"/>
              </a:ext>
            </a:extLst>
          </p:cNvPr>
          <p:cNvSpPr/>
          <p:nvPr/>
        </p:nvSpPr>
        <p:spPr>
          <a:xfrm>
            <a:off x="860201" y="4429034"/>
            <a:ext cx="1780880" cy="1768427"/>
          </a:xfrm>
          <a:prstGeom prst="ellipse">
            <a:avLst/>
          </a:prstGeom>
          <a:solidFill>
            <a:srgbClr val="B9C6C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Gedeeltelijke cirkel 35">
            <a:extLst>
              <a:ext uri="{FF2B5EF4-FFF2-40B4-BE49-F238E27FC236}">
                <a16:creationId xmlns:a16="http://schemas.microsoft.com/office/drawing/2014/main" id="{0DAB8D97-999C-4592-B733-EF83D0E5A946}"/>
              </a:ext>
            </a:extLst>
          </p:cNvPr>
          <p:cNvSpPr/>
          <p:nvPr/>
        </p:nvSpPr>
        <p:spPr>
          <a:xfrm>
            <a:off x="860201" y="4422807"/>
            <a:ext cx="1780880" cy="1780880"/>
          </a:xfrm>
          <a:prstGeom prst="pie">
            <a:avLst>
              <a:gd name="adj1" fmla="val 16148889"/>
              <a:gd name="adj2" fmla="val 160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Ovaal 36">
            <a:extLst>
              <a:ext uri="{FF2B5EF4-FFF2-40B4-BE49-F238E27FC236}">
                <a16:creationId xmlns:a16="http://schemas.microsoft.com/office/drawing/2014/main" id="{3F3A2624-B0FF-4551-B1B1-035E550983AC}"/>
              </a:ext>
            </a:extLst>
          </p:cNvPr>
          <p:cNvSpPr/>
          <p:nvPr/>
        </p:nvSpPr>
        <p:spPr>
          <a:xfrm>
            <a:off x="1001109" y="4563715"/>
            <a:ext cx="1499065" cy="1499065"/>
          </a:xfrm>
          <a:prstGeom prst="ellipse">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kstvak 37">
            <a:extLst>
              <a:ext uri="{FF2B5EF4-FFF2-40B4-BE49-F238E27FC236}">
                <a16:creationId xmlns:a16="http://schemas.microsoft.com/office/drawing/2014/main" id="{C9B562F8-7C76-4D03-8245-A277FDD1E65B}"/>
              </a:ext>
            </a:extLst>
          </p:cNvPr>
          <p:cNvSpPr txBox="1"/>
          <p:nvPr/>
        </p:nvSpPr>
        <p:spPr>
          <a:xfrm>
            <a:off x="1528243" y="4163636"/>
            <a:ext cx="474459" cy="20700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A4A49"/>
                </a:solidFill>
                <a:effectLst/>
                <a:uLnTx/>
                <a:uFillTx/>
                <a:latin typeface="Arial" panose="020B0604020202020204"/>
                <a:ea typeface="+mn-ea"/>
                <a:cs typeface="+mn-cs"/>
              </a:rPr>
              <a:t>Total</a:t>
            </a:r>
          </a:p>
        </p:txBody>
      </p:sp>
      <p:sp>
        <p:nvSpPr>
          <p:cNvPr id="39" name="Tekstvak 38">
            <a:extLst>
              <a:ext uri="{FF2B5EF4-FFF2-40B4-BE49-F238E27FC236}">
                <a16:creationId xmlns:a16="http://schemas.microsoft.com/office/drawing/2014/main" id="{2D1BB33D-C080-4EEE-A9AD-C07DA8ABD22B}"/>
              </a:ext>
            </a:extLst>
          </p:cNvPr>
          <p:cNvSpPr txBox="1"/>
          <p:nvPr/>
        </p:nvSpPr>
        <p:spPr>
          <a:xfrm>
            <a:off x="1549809" y="4384136"/>
            <a:ext cx="431327" cy="266501"/>
          </a:xfrm>
          <a:prstGeom prst="rect">
            <a:avLst/>
          </a:prstGeom>
          <a:solidFill>
            <a:srgbClr val="E3E8EC"/>
          </a:solid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70</a:t>
            </a:r>
          </a:p>
        </p:txBody>
      </p:sp>
      <p:grpSp>
        <p:nvGrpSpPr>
          <p:cNvPr id="40" name="Groep 39">
            <a:extLst>
              <a:ext uri="{FF2B5EF4-FFF2-40B4-BE49-F238E27FC236}">
                <a16:creationId xmlns:a16="http://schemas.microsoft.com/office/drawing/2014/main" id="{8FECB77C-C4D5-4AE2-B057-36CA728ED788}"/>
              </a:ext>
            </a:extLst>
          </p:cNvPr>
          <p:cNvGrpSpPr/>
          <p:nvPr/>
        </p:nvGrpSpPr>
        <p:grpSpPr>
          <a:xfrm>
            <a:off x="729760" y="1862126"/>
            <a:ext cx="500333" cy="310551"/>
            <a:chOff x="5995358" y="1837426"/>
            <a:chExt cx="500333" cy="310551"/>
          </a:xfrm>
        </p:grpSpPr>
        <p:sp>
          <p:nvSpPr>
            <p:cNvPr id="41" name="Rechthoek 40">
              <a:extLst>
                <a:ext uri="{FF2B5EF4-FFF2-40B4-BE49-F238E27FC236}">
                  <a16:creationId xmlns:a16="http://schemas.microsoft.com/office/drawing/2014/main" id="{D7198707-071F-43E8-AB0B-B7D933EFFAD9}"/>
                </a:ext>
              </a:extLst>
            </p:cNvPr>
            <p:cNvSpPr/>
            <p:nvPr/>
          </p:nvSpPr>
          <p:spPr>
            <a:xfrm>
              <a:off x="5995358" y="1837426"/>
              <a:ext cx="500333" cy="111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Rechthoek 41">
              <a:extLst>
                <a:ext uri="{FF2B5EF4-FFF2-40B4-BE49-F238E27FC236}">
                  <a16:creationId xmlns:a16="http://schemas.microsoft.com/office/drawing/2014/main" id="{0A724872-C7F0-4258-A880-87A0BAA3761A}"/>
                </a:ext>
              </a:extLst>
            </p:cNvPr>
            <p:cNvSpPr/>
            <p:nvPr/>
          </p:nvSpPr>
          <p:spPr>
            <a:xfrm>
              <a:off x="5995358" y="2039834"/>
              <a:ext cx="500333" cy="108143"/>
            </a:xfrm>
            <a:prstGeom prst="rect">
              <a:avLst/>
            </a:prstGeom>
            <a:solidFill>
              <a:srgbClr val="003D8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hthoek 42">
              <a:extLst>
                <a:ext uri="{FF2B5EF4-FFF2-40B4-BE49-F238E27FC236}">
                  <a16:creationId xmlns:a16="http://schemas.microsoft.com/office/drawing/2014/main" id="{056BF7E3-83C7-4C11-B984-7E7BBFEE2985}"/>
                </a:ext>
              </a:extLst>
            </p:cNvPr>
            <p:cNvSpPr/>
            <p:nvPr/>
          </p:nvSpPr>
          <p:spPr>
            <a:xfrm>
              <a:off x="5995358" y="1940943"/>
              <a:ext cx="500333" cy="103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44" name="Groep 43">
            <a:extLst>
              <a:ext uri="{FF2B5EF4-FFF2-40B4-BE49-F238E27FC236}">
                <a16:creationId xmlns:a16="http://schemas.microsoft.com/office/drawing/2014/main" id="{9B486C51-58DF-4CA6-82BF-1E97826D5BB5}"/>
              </a:ext>
            </a:extLst>
          </p:cNvPr>
          <p:cNvGrpSpPr/>
          <p:nvPr/>
        </p:nvGrpSpPr>
        <p:grpSpPr>
          <a:xfrm>
            <a:off x="1772648" y="1862126"/>
            <a:ext cx="500333" cy="310551"/>
            <a:chOff x="5995358" y="1837426"/>
            <a:chExt cx="500333" cy="310551"/>
          </a:xfrm>
        </p:grpSpPr>
        <p:sp>
          <p:nvSpPr>
            <p:cNvPr id="45" name="Rechthoek 44">
              <a:extLst>
                <a:ext uri="{FF2B5EF4-FFF2-40B4-BE49-F238E27FC236}">
                  <a16:creationId xmlns:a16="http://schemas.microsoft.com/office/drawing/2014/main" id="{8A528741-66AD-4CED-A8D9-1162B9E18A1B}"/>
                </a:ext>
              </a:extLst>
            </p:cNvPr>
            <p:cNvSpPr/>
            <p:nvPr/>
          </p:nvSpPr>
          <p:spPr>
            <a:xfrm>
              <a:off x="5995358" y="1837426"/>
              <a:ext cx="500333" cy="1110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hthoek 45">
              <a:extLst>
                <a:ext uri="{FF2B5EF4-FFF2-40B4-BE49-F238E27FC236}">
                  <a16:creationId xmlns:a16="http://schemas.microsoft.com/office/drawing/2014/main" id="{D1B4BDB4-21AD-450B-8D90-FEB793CA988D}"/>
                </a:ext>
              </a:extLst>
            </p:cNvPr>
            <p:cNvSpPr/>
            <p:nvPr/>
          </p:nvSpPr>
          <p:spPr>
            <a:xfrm>
              <a:off x="5995358" y="2033970"/>
              <a:ext cx="500333" cy="11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Rechthoek 46">
              <a:extLst>
                <a:ext uri="{FF2B5EF4-FFF2-40B4-BE49-F238E27FC236}">
                  <a16:creationId xmlns:a16="http://schemas.microsoft.com/office/drawing/2014/main" id="{BAA0B9EC-EDE2-4FA9-BCD2-6559E45B45E1}"/>
                </a:ext>
              </a:extLst>
            </p:cNvPr>
            <p:cNvSpPr/>
            <p:nvPr/>
          </p:nvSpPr>
          <p:spPr>
            <a:xfrm>
              <a:off x="5995358" y="1940943"/>
              <a:ext cx="500333"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8" name="Tekstvak 47">
            <a:extLst>
              <a:ext uri="{FF2B5EF4-FFF2-40B4-BE49-F238E27FC236}">
                <a16:creationId xmlns:a16="http://schemas.microsoft.com/office/drawing/2014/main" id="{432FDC4A-FA30-4121-868F-08116B58AD24}"/>
              </a:ext>
            </a:extLst>
          </p:cNvPr>
          <p:cNvSpPr txBox="1"/>
          <p:nvPr/>
        </p:nvSpPr>
        <p:spPr>
          <a:xfrm>
            <a:off x="486184" y="2725536"/>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4A49"/>
                </a:solidFill>
                <a:effectLst/>
                <a:uLnTx/>
                <a:uFillTx/>
                <a:latin typeface="Arial" panose="020B0604020202020204"/>
                <a:ea typeface="+mn-ea"/>
                <a:cs typeface="+mn-cs"/>
              </a:rPr>
              <a:t>Head office</a:t>
            </a:r>
          </a:p>
        </p:txBody>
      </p:sp>
      <p:sp>
        <p:nvSpPr>
          <p:cNvPr id="49" name="Tekstvak 48">
            <a:extLst>
              <a:ext uri="{FF2B5EF4-FFF2-40B4-BE49-F238E27FC236}">
                <a16:creationId xmlns:a16="http://schemas.microsoft.com/office/drawing/2014/main" id="{10243EE2-810A-421B-8C07-3A5CDE420B3D}"/>
              </a:ext>
            </a:extLst>
          </p:cNvPr>
          <p:cNvSpPr txBox="1"/>
          <p:nvPr/>
        </p:nvSpPr>
        <p:spPr>
          <a:xfrm>
            <a:off x="1844727" y="2725536"/>
            <a:ext cx="995672" cy="1780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4A49"/>
                </a:solidFill>
                <a:effectLst/>
                <a:uLnTx/>
                <a:uFillTx/>
                <a:latin typeface="Arial" panose="020B0604020202020204"/>
                <a:ea typeface="+mn-ea"/>
                <a:cs typeface="+mn-cs"/>
              </a:rPr>
              <a:t>Subsidiaries</a:t>
            </a:r>
          </a:p>
        </p:txBody>
      </p:sp>
      <p:sp>
        <p:nvSpPr>
          <p:cNvPr id="50" name="Tekstvak 49">
            <a:extLst>
              <a:ext uri="{FF2B5EF4-FFF2-40B4-BE49-F238E27FC236}">
                <a16:creationId xmlns:a16="http://schemas.microsoft.com/office/drawing/2014/main" id="{1D68F113-2C0A-4166-AE28-BC2D74FCD4D9}"/>
              </a:ext>
            </a:extLst>
          </p:cNvPr>
          <p:cNvSpPr txBox="1"/>
          <p:nvPr/>
        </p:nvSpPr>
        <p:spPr>
          <a:xfrm>
            <a:off x="486184" y="3596661"/>
            <a:ext cx="987485"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Rotterdam</a:t>
            </a:r>
          </a:p>
        </p:txBody>
      </p:sp>
      <p:grpSp>
        <p:nvGrpSpPr>
          <p:cNvPr id="52" name="Groep 51">
            <a:extLst>
              <a:ext uri="{FF2B5EF4-FFF2-40B4-BE49-F238E27FC236}">
                <a16:creationId xmlns:a16="http://schemas.microsoft.com/office/drawing/2014/main" id="{4EF82B19-209D-4E6D-89AA-CFD421F7EFC1}"/>
              </a:ext>
            </a:extLst>
          </p:cNvPr>
          <p:cNvGrpSpPr/>
          <p:nvPr/>
        </p:nvGrpSpPr>
        <p:grpSpPr>
          <a:xfrm>
            <a:off x="1494407" y="5284239"/>
            <a:ext cx="508295" cy="448773"/>
            <a:chOff x="1539876" y="1331913"/>
            <a:chExt cx="854075" cy="754063"/>
          </a:xfrm>
          <a:solidFill>
            <a:schemeClr val="tx2"/>
          </a:solidFill>
        </p:grpSpPr>
        <p:sp>
          <p:nvSpPr>
            <p:cNvPr id="53" name="Freeform 42">
              <a:extLst>
                <a:ext uri="{FF2B5EF4-FFF2-40B4-BE49-F238E27FC236}">
                  <a16:creationId xmlns:a16="http://schemas.microsoft.com/office/drawing/2014/main" id="{F2D55E70-4BF4-4536-B705-B225BEFBBB39}"/>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43">
              <a:extLst>
                <a:ext uri="{FF2B5EF4-FFF2-40B4-BE49-F238E27FC236}">
                  <a16:creationId xmlns:a16="http://schemas.microsoft.com/office/drawing/2014/main" id="{BBAEA056-A445-4387-A198-21A27765A554}"/>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44">
              <a:extLst>
                <a:ext uri="{FF2B5EF4-FFF2-40B4-BE49-F238E27FC236}">
                  <a16:creationId xmlns:a16="http://schemas.microsoft.com/office/drawing/2014/main" id="{5EE7EA32-C72F-46E4-9A92-A4A8D119B319}"/>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45">
              <a:extLst>
                <a:ext uri="{FF2B5EF4-FFF2-40B4-BE49-F238E27FC236}">
                  <a16:creationId xmlns:a16="http://schemas.microsoft.com/office/drawing/2014/main" id="{07A07379-60E4-41C5-94BB-B8A0667EB4F0}"/>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46">
              <a:extLst>
                <a:ext uri="{FF2B5EF4-FFF2-40B4-BE49-F238E27FC236}">
                  <a16:creationId xmlns:a16="http://schemas.microsoft.com/office/drawing/2014/main" id="{F004954E-34E9-48DB-8E04-83A05680CDC8}"/>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47">
              <a:extLst>
                <a:ext uri="{FF2B5EF4-FFF2-40B4-BE49-F238E27FC236}">
                  <a16:creationId xmlns:a16="http://schemas.microsoft.com/office/drawing/2014/main" id="{378C9C8B-B371-4056-905D-1B5BA7FDC024}"/>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59" name="Groep 58">
            <a:extLst>
              <a:ext uri="{FF2B5EF4-FFF2-40B4-BE49-F238E27FC236}">
                <a16:creationId xmlns:a16="http://schemas.microsoft.com/office/drawing/2014/main" id="{9ED5DAE0-4BCD-4054-BDBA-088F080E11F5}"/>
              </a:ext>
            </a:extLst>
          </p:cNvPr>
          <p:cNvGrpSpPr/>
          <p:nvPr/>
        </p:nvGrpSpPr>
        <p:grpSpPr>
          <a:xfrm>
            <a:off x="1226093" y="5161649"/>
            <a:ext cx="315262" cy="278345"/>
            <a:chOff x="1539876" y="1331913"/>
            <a:chExt cx="854075" cy="754063"/>
          </a:xfrm>
          <a:solidFill>
            <a:schemeClr val="tx2"/>
          </a:solidFill>
        </p:grpSpPr>
        <p:sp>
          <p:nvSpPr>
            <p:cNvPr id="60" name="Freeform 42">
              <a:extLst>
                <a:ext uri="{FF2B5EF4-FFF2-40B4-BE49-F238E27FC236}">
                  <a16:creationId xmlns:a16="http://schemas.microsoft.com/office/drawing/2014/main" id="{529F852E-DF7C-4C30-8E66-27FA8E3AB4B3}"/>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43">
              <a:extLst>
                <a:ext uri="{FF2B5EF4-FFF2-40B4-BE49-F238E27FC236}">
                  <a16:creationId xmlns:a16="http://schemas.microsoft.com/office/drawing/2014/main" id="{61F4005F-EFD6-4572-BA75-017728938064}"/>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44">
              <a:extLst>
                <a:ext uri="{FF2B5EF4-FFF2-40B4-BE49-F238E27FC236}">
                  <a16:creationId xmlns:a16="http://schemas.microsoft.com/office/drawing/2014/main" id="{D83E0417-9B12-4532-B026-7AA0E15F1CE8}"/>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45">
              <a:extLst>
                <a:ext uri="{FF2B5EF4-FFF2-40B4-BE49-F238E27FC236}">
                  <a16:creationId xmlns:a16="http://schemas.microsoft.com/office/drawing/2014/main" id="{4A906507-ACDD-4EEB-8377-1D87EFA4E182}"/>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46">
              <a:extLst>
                <a:ext uri="{FF2B5EF4-FFF2-40B4-BE49-F238E27FC236}">
                  <a16:creationId xmlns:a16="http://schemas.microsoft.com/office/drawing/2014/main" id="{04E6EA88-9608-41DC-BB29-80EF4E1A8A43}"/>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47">
              <a:extLst>
                <a:ext uri="{FF2B5EF4-FFF2-40B4-BE49-F238E27FC236}">
                  <a16:creationId xmlns:a16="http://schemas.microsoft.com/office/drawing/2014/main" id="{4228EE63-E196-4840-A223-0366566ECAEA}"/>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6" name="Groep 65">
            <a:extLst>
              <a:ext uri="{FF2B5EF4-FFF2-40B4-BE49-F238E27FC236}">
                <a16:creationId xmlns:a16="http://schemas.microsoft.com/office/drawing/2014/main" id="{0C110D8B-D392-40DB-97FC-63E6978F2D47}"/>
              </a:ext>
            </a:extLst>
          </p:cNvPr>
          <p:cNvGrpSpPr/>
          <p:nvPr/>
        </p:nvGrpSpPr>
        <p:grpSpPr>
          <a:xfrm>
            <a:off x="1950707" y="5161649"/>
            <a:ext cx="315262" cy="278345"/>
            <a:chOff x="1539876" y="1331913"/>
            <a:chExt cx="854075" cy="754063"/>
          </a:xfrm>
          <a:solidFill>
            <a:schemeClr val="tx2"/>
          </a:solidFill>
        </p:grpSpPr>
        <p:sp>
          <p:nvSpPr>
            <p:cNvPr id="67" name="Freeform 42">
              <a:extLst>
                <a:ext uri="{FF2B5EF4-FFF2-40B4-BE49-F238E27FC236}">
                  <a16:creationId xmlns:a16="http://schemas.microsoft.com/office/drawing/2014/main" id="{8E75D541-7D7C-48B6-B3B9-D2B90C64F514}"/>
                </a:ext>
              </a:extLst>
            </p:cNvPr>
            <p:cNvSpPr>
              <a:spLocks/>
            </p:cNvSpPr>
            <p:nvPr/>
          </p:nvSpPr>
          <p:spPr bwMode="auto">
            <a:xfrm>
              <a:off x="1749426" y="1344613"/>
              <a:ext cx="433388" cy="741363"/>
            </a:xfrm>
            <a:custGeom>
              <a:avLst/>
              <a:gdLst>
                <a:gd name="T0" fmla="*/ 177 w 273"/>
                <a:gd name="T1" fmla="*/ 12 h 467"/>
                <a:gd name="T2" fmla="*/ 217 w 273"/>
                <a:gd name="T3" fmla="*/ 66 h 467"/>
                <a:gd name="T4" fmla="*/ 242 w 273"/>
                <a:gd name="T5" fmla="*/ 95 h 467"/>
                <a:gd name="T6" fmla="*/ 235 w 273"/>
                <a:gd name="T7" fmla="*/ 140 h 467"/>
                <a:gd name="T8" fmla="*/ 203 w 273"/>
                <a:gd name="T9" fmla="*/ 170 h 467"/>
                <a:gd name="T10" fmla="*/ 177 w 273"/>
                <a:gd name="T11" fmla="*/ 213 h 467"/>
                <a:gd name="T12" fmla="*/ 246 w 273"/>
                <a:gd name="T13" fmla="*/ 261 h 467"/>
                <a:gd name="T14" fmla="*/ 273 w 273"/>
                <a:gd name="T15" fmla="*/ 339 h 467"/>
                <a:gd name="T16" fmla="*/ 269 w 273"/>
                <a:gd name="T17" fmla="*/ 455 h 467"/>
                <a:gd name="T18" fmla="*/ 195 w 273"/>
                <a:gd name="T19" fmla="*/ 467 h 467"/>
                <a:gd name="T20" fmla="*/ 186 w 273"/>
                <a:gd name="T21" fmla="*/ 461 h 467"/>
                <a:gd name="T22" fmla="*/ 188 w 273"/>
                <a:gd name="T23" fmla="*/ 449 h 467"/>
                <a:gd name="T24" fmla="*/ 249 w 273"/>
                <a:gd name="T25" fmla="*/ 446 h 467"/>
                <a:gd name="T26" fmla="*/ 251 w 273"/>
                <a:gd name="T27" fmla="*/ 339 h 467"/>
                <a:gd name="T28" fmla="*/ 226 w 273"/>
                <a:gd name="T29" fmla="*/ 271 h 467"/>
                <a:gd name="T30" fmla="*/ 164 w 273"/>
                <a:gd name="T31" fmla="*/ 232 h 467"/>
                <a:gd name="T32" fmla="*/ 156 w 273"/>
                <a:gd name="T33" fmla="*/ 225 h 467"/>
                <a:gd name="T34" fmla="*/ 156 w 273"/>
                <a:gd name="T35" fmla="*/ 186 h 467"/>
                <a:gd name="T36" fmla="*/ 175 w 273"/>
                <a:gd name="T37" fmla="*/ 170 h 467"/>
                <a:gd name="T38" fmla="*/ 198 w 273"/>
                <a:gd name="T39" fmla="*/ 136 h 467"/>
                <a:gd name="T40" fmla="*/ 207 w 273"/>
                <a:gd name="T41" fmla="*/ 132 h 467"/>
                <a:gd name="T42" fmla="*/ 220 w 273"/>
                <a:gd name="T43" fmla="*/ 122 h 467"/>
                <a:gd name="T44" fmla="*/ 214 w 273"/>
                <a:gd name="T45" fmla="*/ 90 h 467"/>
                <a:gd name="T46" fmla="*/ 201 w 273"/>
                <a:gd name="T47" fmla="*/ 83 h 467"/>
                <a:gd name="T48" fmla="*/ 188 w 273"/>
                <a:gd name="T49" fmla="*/ 55 h 467"/>
                <a:gd name="T50" fmla="*/ 137 w 273"/>
                <a:gd name="T51" fmla="*/ 21 h 467"/>
                <a:gd name="T52" fmla="*/ 83 w 273"/>
                <a:gd name="T53" fmla="*/ 55 h 467"/>
                <a:gd name="T54" fmla="*/ 70 w 273"/>
                <a:gd name="T55" fmla="*/ 83 h 467"/>
                <a:gd name="T56" fmla="*/ 57 w 273"/>
                <a:gd name="T57" fmla="*/ 90 h 467"/>
                <a:gd name="T58" fmla="*/ 52 w 273"/>
                <a:gd name="T59" fmla="*/ 122 h 467"/>
                <a:gd name="T60" fmla="*/ 65 w 273"/>
                <a:gd name="T61" fmla="*/ 132 h 467"/>
                <a:gd name="T62" fmla="*/ 76 w 273"/>
                <a:gd name="T63" fmla="*/ 136 h 467"/>
                <a:gd name="T64" fmla="*/ 98 w 273"/>
                <a:gd name="T65" fmla="*/ 170 h 467"/>
                <a:gd name="T66" fmla="*/ 116 w 273"/>
                <a:gd name="T67" fmla="*/ 186 h 467"/>
                <a:gd name="T68" fmla="*/ 116 w 273"/>
                <a:gd name="T69" fmla="*/ 225 h 467"/>
                <a:gd name="T70" fmla="*/ 108 w 273"/>
                <a:gd name="T71" fmla="*/ 232 h 467"/>
                <a:gd name="T72" fmla="*/ 46 w 273"/>
                <a:gd name="T73" fmla="*/ 271 h 467"/>
                <a:gd name="T74" fmla="*/ 21 w 273"/>
                <a:gd name="T75" fmla="*/ 339 h 467"/>
                <a:gd name="T76" fmla="*/ 22 w 273"/>
                <a:gd name="T77" fmla="*/ 446 h 467"/>
                <a:gd name="T78" fmla="*/ 87 w 273"/>
                <a:gd name="T79" fmla="*/ 449 h 467"/>
                <a:gd name="T80" fmla="*/ 90 w 273"/>
                <a:gd name="T81" fmla="*/ 461 h 467"/>
                <a:gd name="T82" fmla="*/ 81 w 273"/>
                <a:gd name="T83" fmla="*/ 467 h 467"/>
                <a:gd name="T84" fmla="*/ 3 w 273"/>
                <a:gd name="T85" fmla="*/ 455 h 467"/>
                <a:gd name="T86" fmla="*/ 3 w 273"/>
                <a:gd name="T87" fmla="*/ 310 h 467"/>
                <a:gd name="T88" fmla="*/ 46 w 273"/>
                <a:gd name="T89" fmla="*/ 240 h 467"/>
                <a:gd name="T90" fmla="*/ 95 w 273"/>
                <a:gd name="T91" fmla="*/ 196 h 467"/>
                <a:gd name="T92" fmla="*/ 60 w 273"/>
                <a:gd name="T93" fmla="*/ 154 h 467"/>
                <a:gd name="T94" fmla="*/ 30 w 273"/>
                <a:gd name="T95" fmla="*/ 126 h 467"/>
                <a:gd name="T96" fmla="*/ 35 w 273"/>
                <a:gd name="T97" fmla="*/ 82 h 467"/>
                <a:gd name="T98" fmla="*/ 65 w 273"/>
                <a:gd name="T99" fmla="*/ 44 h 467"/>
                <a:gd name="T100" fmla="*/ 115 w 273"/>
                <a:gd name="T101" fmla="*/ 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467">
                  <a:moveTo>
                    <a:pt x="137" y="0"/>
                  </a:moveTo>
                  <a:lnTo>
                    <a:pt x="157" y="3"/>
                  </a:lnTo>
                  <a:lnTo>
                    <a:pt x="177" y="12"/>
                  </a:lnTo>
                  <a:lnTo>
                    <a:pt x="194" y="25"/>
                  </a:lnTo>
                  <a:lnTo>
                    <a:pt x="207" y="44"/>
                  </a:lnTo>
                  <a:lnTo>
                    <a:pt x="217" y="66"/>
                  </a:lnTo>
                  <a:lnTo>
                    <a:pt x="227" y="71"/>
                  </a:lnTo>
                  <a:lnTo>
                    <a:pt x="236" y="82"/>
                  </a:lnTo>
                  <a:lnTo>
                    <a:pt x="242" y="95"/>
                  </a:lnTo>
                  <a:lnTo>
                    <a:pt x="244" y="109"/>
                  </a:lnTo>
                  <a:lnTo>
                    <a:pt x="242" y="126"/>
                  </a:lnTo>
                  <a:lnTo>
                    <a:pt x="235" y="140"/>
                  </a:lnTo>
                  <a:lnTo>
                    <a:pt x="225" y="149"/>
                  </a:lnTo>
                  <a:lnTo>
                    <a:pt x="212" y="154"/>
                  </a:lnTo>
                  <a:lnTo>
                    <a:pt x="203" y="170"/>
                  </a:lnTo>
                  <a:lnTo>
                    <a:pt x="191" y="184"/>
                  </a:lnTo>
                  <a:lnTo>
                    <a:pt x="177" y="196"/>
                  </a:lnTo>
                  <a:lnTo>
                    <a:pt x="177" y="213"/>
                  </a:lnTo>
                  <a:lnTo>
                    <a:pt x="204" y="225"/>
                  </a:lnTo>
                  <a:lnTo>
                    <a:pt x="226" y="240"/>
                  </a:lnTo>
                  <a:lnTo>
                    <a:pt x="246" y="261"/>
                  </a:lnTo>
                  <a:lnTo>
                    <a:pt x="260" y="284"/>
                  </a:lnTo>
                  <a:lnTo>
                    <a:pt x="269" y="310"/>
                  </a:lnTo>
                  <a:lnTo>
                    <a:pt x="273" y="339"/>
                  </a:lnTo>
                  <a:lnTo>
                    <a:pt x="273" y="339"/>
                  </a:lnTo>
                  <a:lnTo>
                    <a:pt x="273" y="444"/>
                  </a:lnTo>
                  <a:lnTo>
                    <a:pt x="269" y="455"/>
                  </a:lnTo>
                  <a:lnTo>
                    <a:pt x="261" y="465"/>
                  </a:lnTo>
                  <a:lnTo>
                    <a:pt x="249" y="467"/>
                  </a:lnTo>
                  <a:lnTo>
                    <a:pt x="195" y="467"/>
                  </a:lnTo>
                  <a:lnTo>
                    <a:pt x="191" y="467"/>
                  </a:lnTo>
                  <a:lnTo>
                    <a:pt x="188" y="465"/>
                  </a:lnTo>
                  <a:lnTo>
                    <a:pt x="186" y="461"/>
                  </a:lnTo>
                  <a:lnTo>
                    <a:pt x="185" y="457"/>
                  </a:lnTo>
                  <a:lnTo>
                    <a:pt x="186" y="453"/>
                  </a:lnTo>
                  <a:lnTo>
                    <a:pt x="188" y="449"/>
                  </a:lnTo>
                  <a:lnTo>
                    <a:pt x="191" y="446"/>
                  </a:lnTo>
                  <a:lnTo>
                    <a:pt x="195" y="446"/>
                  </a:lnTo>
                  <a:lnTo>
                    <a:pt x="249" y="446"/>
                  </a:lnTo>
                  <a:lnTo>
                    <a:pt x="251" y="445"/>
                  </a:lnTo>
                  <a:lnTo>
                    <a:pt x="251" y="444"/>
                  </a:lnTo>
                  <a:lnTo>
                    <a:pt x="251" y="339"/>
                  </a:lnTo>
                  <a:lnTo>
                    <a:pt x="248" y="314"/>
                  </a:lnTo>
                  <a:lnTo>
                    <a:pt x="239" y="291"/>
                  </a:lnTo>
                  <a:lnTo>
                    <a:pt x="226" y="271"/>
                  </a:lnTo>
                  <a:lnTo>
                    <a:pt x="209" y="253"/>
                  </a:lnTo>
                  <a:lnTo>
                    <a:pt x="188" y="240"/>
                  </a:lnTo>
                  <a:lnTo>
                    <a:pt x="164" y="232"/>
                  </a:lnTo>
                  <a:lnTo>
                    <a:pt x="160" y="230"/>
                  </a:lnTo>
                  <a:lnTo>
                    <a:pt x="157" y="228"/>
                  </a:lnTo>
                  <a:lnTo>
                    <a:pt x="156" y="225"/>
                  </a:lnTo>
                  <a:lnTo>
                    <a:pt x="155" y="222"/>
                  </a:lnTo>
                  <a:lnTo>
                    <a:pt x="155" y="189"/>
                  </a:lnTo>
                  <a:lnTo>
                    <a:pt x="156" y="186"/>
                  </a:lnTo>
                  <a:lnTo>
                    <a:pt x="157" y="182"/>
                  </a:lnTo>
                  <a:lnTo>
                    <a:pt x="161" y="180"/>
                  </a:lnTo>
                  <a:lnTo>
                    <a:pt x="175" y="170"/>
                  </a:lnTo>
                  <a:lnTo>
                    <a:pt x="186" y="156"/>
                  </a:lnTo>
                  <a:lnTo>
                    <a:pt x="195" y="139"/>
                  </a:lnTo>
                  <a:lnTo>
                    <a:pt x="198" y="136"/>
                  </a:lnTo>
                  <a:lnTo>
                    <a:pt x="200" y="134"/>
                  </a:lnTo>
                  <a:lnTo>
                    <a:pt x="203" y="132"/>
                  </a:lnTo>
                  <a:lnTo>
                    <a:pt x="207" y="132"/>
                  </a:lnTo>
                  <a:lnTo>
                    <a:pt x="208" y="132"/>
                  </a:lnTo>
                  <a:lnTo>
                    <a:pt x="214" y="130"/>
                  </a:lnTo>
                  <a:lnTo>
                    <a:pt x="220" y="122"/>
                  </a:lnTo>
                  <a:lnTo>
                    <a:pt x="222" y="109"/>
                  </a:lnTo>
                  <a:lnTo>
                    <a:pt x="220" y="97"/>
                  </a:lnTo>
                  <a:lnTo>
                    <a:pt x="214" y="90"/>
                  </a:lnTo>
                  <a:lnTo>
                    <a:pt x="208" y="86"/>
                  </a:lnTo>
                  <a:lnTo>
                    <a:pt x="205" y="86"/>
                  </a:lnTo>
                  <a:lnTo>
                    <a:pt x="201" y="83"/>
                  </a:lnTo>
                  <a:lnTo>
                    <a:pt x="200" y="81"/>
                  </a:lnTo>
                  <a:lnTo>
                    <a:pt x="199" y="78"/>
                  </a:lnTo>
                  <a:lnTo>
                    <a:pt x="188" y="55"/>
                  </a:lnTo>
                  <a:lnTo>
                    <a:pt x="174" y="36"/>
                  </a:lnTo>
                  <a:lnTo>
                    <a:pt x="156" y="25"/>
                  </a:lnTo>
                  <a:lnTo>
                    <a:pt x="137" y="21"/>
                  </a:lnTo>
                  <a:lnTo>
                    <a:pt x="116" y="25"/>
                  </a:lnTo>
                  <a:lnTo>
                    <a:pt x="98" y="36"/>
                  </a:lnTo>
                  <a:lnTo>
                    <a:pt x="83" y="55"/>
                  </a:lnTo>
                  <a:lnTo>
                    <a:pt x="73" y="78"/>
                  </a:lnTo>
                  <a:lnTo>
                    <a:pt x="72" y="81"/>
                  </a:lnTo>
                  <a:lnTo>
                    <a:pt x="70" y="83"/>
                  </a:lnTo>
                  <a:lnTo>
                    <a:pt x="66" y="86"/>
                  </a:lnTo>
                  <a:lnTo>
                    <a:pt x="64" y="86"/>
                  </a:lnTo>
                  <a:lnTo>
                    <a:pt x="57" y="90"/>
                  </a:lnTo>
                  <a:lnTo>
                    <a:pt x="52" y="97"/>
                  </a:lnTo>
                  <a:lnTo>
                    <a:pt x="50" y="109"/>
                  </a:lnTo>
                  <a:lnTo>
                    <a:pt x="52" y="122"/>
                  </a:lnTo>
                  <a:lnTo>
                    <a:pt x="57" y="130"/>
                  </a:lnTo>
                  <a:lnTo>
                    <a:pt x="64" y="132"/>
                  </a:lnTo>
                  <a:lnTo>
                    <a:pt x="65" y="132"/>
                  </a:lnTo>
                  <a:lnTo>
                    <a:pt x="69" y="132"/>
                  </a:lnTo>
                  <a:lnTo>
                    <a:pt x="72" y="134"/>
                  </a:lnTo>
                  <a:lnTo>
                    <a:pt x="76" y="136"/>
                  </a:lnTo>
                  <a:lnTo>
                    <a:pt x="77" y="139"/>
                  </a:lnTo>
                  <a:lnTo>
                    <a:pt x="86" y="156"/>
                  </a:lnTo>
                  <a:lnTo>
                    <a:pt x="98" y="170"/>
                  </a:lnTo>
                  <a:lnTo>
                    <a:pt x="111" y="180"/>
                  </a:lnTo>
                  <a:lnTo>
                    <a:pt x="115" y="182"/>
                  </a:lnTo>
                  <a:lnTo>
                    <a:pt x="116" y="186"/>
                  </a:lnTo>
                  <a:lnTo>
                    <a:pt x="117" y="189"/>
                  </a:lnTo>
                  <a:lnTo>
                    <a:pt x="117" y="222"/>
                  </a:lnTo>
                  <a:lnTo>
                    <a:pt x="116" y="225"/>
                  </a:lnTo>
                  <a:lnTo>
                    <a:pt x="115" y="228"/>
                  </a:lnTo>
                  <a:lnTo>
                    <a:pt x="112" y="230"/>
                  </a:lnTo>
                  <a:lnTo>
                    <a:pt x="108" y="232"/>
                  </a:lnTo>
                  <a:lnTo>
                    <a:pt x="85" y="240"/>
                  </a:lnTo>
                  <a:lnTo>
                    <a:pt x="63" y="253"/>
                  </a:lnTo>
                  <a:lnTo>
                    <a:pt x="46" y="271"/>
                  </a:lnTo>
                  <a:lnTo>
                    <a:pt x="33" y="291"/>
                  </a:lnTo>
                  <a:lnTo>
                    <a:pt x="24" y="314"/>
                  </a:lnTo>
                  <a:lnTo>
                    <a:pt x="21" y="339"/>
                  </a:lnTo>
                  <a:lnTo>
                    <a:pt x="21" y="444"/>
                  </a:lnTo>
                  <a:lnTo>
                    <a:pt x="21" y="445"/>
                  </a:lnTo>
                  <a:lnTo>
                    <a:pt x="22" y="446"/>
                  </a:lnTo>
                  <a:lnTo>
                    <a:pt x="81" y="446"/>
                  </a:lnTo>
                  <a:lnTo>
                    <a:pt x="85" y="446"/>
                  </a:lnTo>
                  <a:lnTo>
                    <a:pt x="87" y="449"/>
                  </a:lnTo>
                  <a:lnTo>
                    <a:pt x="90" y="453"/>
                  </a:lnTo>
                  <a:lnTo>
                    <a:pt x="91" y="457"/>
                  </a:lnTo>
                  <a:lnTo>
                    <a:pt x="90" y="461"/>
                  </a:lnTo>
                  <a:lnTo>
                    <a:pt x="87" y="465"/>
                  </a:lnTo>
                  <a:lnTo>
                    <a:pt x="85" y="467"/>
                  </a:lnTo>
                  <a:lnTo>
                    <a:pt x="81" y="467"/>
                  </a:lnTo>
                  <a:lnTo>
                    <a:pt x="22" y="467"/>
                  </a:lnTo>
                  <a:lnTo>
                    <a:pt x="11" y="465"/>
                  </a:lnTo>
                  <a:lnTo>
                    <a:pt x="3" y="455"/>
                  </a:lnTo>
                  <a:lnTo>
                    <a:pt x="0" y="444"/>
                  </a:lnTo>
                  <a:lnTo>
                    <a:pt x="0" y="339"/>
                  </a:lnTo>
                  <a:lnTo>
                    <a:pt x="3" y="310"/>
                  </a:lnTo>
                  <a:lnTo>
                    <a:pt x="12" y="284"/>
                  </a:lnTo>
                  <a:lnTo>
                    <a:pt x="26" y="261"/>
                  </a:lnTo>
                  <a:lnTo>
                    <a:pt x="46" y="240"/>
                  </a:lnTo>
                  <a:lnTo>
                    <a:pt x="69" y="225"/>
                  </a:lnTo>
                  <a:lnTo>
                    <a:pt x="95" y="213"/>
                  </a:lnTo>
                  <a:lnTo>
                    <a:pt x="95" y="196"/>
                  </a:lnTo>
                  <a:lnTo>
                    <a:pt x="81" y="184"/>
                  </a:lnTo>
                  <a:lnTo>
                    <a:pt x="69" y="170"/>
                  </a:lnTo>
                  <a:lnTo>
                    <a:pt x="60" y="154"/>
                  </a:lnTo>
                  <a:lnTo>
                    <a:pt x="47" y="149"/>
                  </a:lnTo>
                  <a:lnTo>
                    <a:pt x="37" y="140"/>
                  </a:lnTo>
                  <a:lnTo>
                    <a:pt x="30" y="126"/>
                  </a:lnTo>
                  <a:lnTo>
                    <a:pt x="28" y="109"/>
                  </a:lnTo>
                  <a:lnTo>
                    <a:pt x="30" y="95"/>
                  </a:lnTo>
                  <a:lnTo>
                    <a:pt x="35" y="82"/>
                  </a:lnTo>
                  <a:lnTo>
                    <a:pt x="44" y="71"/>
                  </a:lnTo>
                  <a:lnTo>
                    <a:pt x="55" y="66"/>
                  </a:lnTo>
                  <a:lnTo>
                    <a:pt x="65" y="44"/>
                  </a:lnTo>
                  <a:lnTo>
                    <a:pt x="78" y="25"/>
                  </a:lnTo>
                  <a:lnTo>
                    <a:pt x="95" y="12"/>
                  </a:lnTo>
                  <a:lnTo>
                    <a:pt x="115" y="3"/>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43">
              <a:extLst>
                <a:ext uri="{FF2B5EF4-FFF2-40B4-BE49-F238E27FC236}">
                  <a16:creationId xmlns:a16="http://schemas.microsoft.com/office/drawing/2014/main" id="{075FCC9D-2270-4349-8EE7-84411B4DAB9F}"/>
                </a:ext>
              </a:extLst>
            </p:cNvPr>
            <p:cNvSpPr>
              <a:spLocks/>
            </p:cNvSpPr>
            <p:nvPr/>
          </p:nvSpPr>
          <p:spPr bwMode="auto">
            <a:xfrm>
              <a:off x="1884363" y="1731963"/>
              <a:ext cx="161925" cy="347663"/>
            </a:xfrm>
            <a:custGeom>
              <a:avLst/>
              <a:gdLst>
                <a:gd name="T0" fmla="*/ 63 w 102"/>
                <a:gd name="T1" fmla="*/ 0 h 219"/>
                <a:gd name="T2" fmla="*/ 67 w 102"/>
                <a:gd name="T3" fmla="*/ 1 h 219"/>
                <a:gd name="T4" fmla="*/ 70 w 102"/>
                <a:gd name="T5" fmla="*/ 4 h 219"/>
                <a:gd name="T6" fmla="*/ 90 w 102"/>
                <a:gd name="T7" fmla="*/ 26 h 219"/>
                <a:gd name="T8" fmla="*/ 92 w 102"/>
                <a:gd name="T9" fmla="*/ 30 h 219"/>
                <a:gd name="T10" fmla="*/ 93 w 102"/>
                <a:gd name="T11" fmla="*/ 34 h 219"/>
                <a:gd name="T12" fmla="*/ 92 w 102"/>
                <a:gd name="T13" fmla="*/ 38 h 219"/>
                <a:gd name="T14" fmla="*/ 79 w 102"/>
                <a:gd name="T15" fmla="*/ 64 h 219"/>
                <a:gd name="T16" fmla="*/ 102 w 102"/>
                <a:gd name="T17" fmla="*/ 176 h 219"/>
                <a:gd name="T18" fmla="*/ 102 w 102"/>
                <a:gd name="T19" fmla="*/ 180 h 219"/>
                <a:gd name="T20" fmla="*/ 101 w 102"/>
                <a:gd name="T21" fmla="*/ 184 h 219"/>
                <a:gd name="T22" fmla="*/ 97 w 102"/>
                <a:gd name="T23" fmla="*/ 187 h 219"/>
                <a:gd name="T24" fmla="*/ 61 w 102"/>
                <a:gd name="T25" fmla="*/ 215 h 219"/>
                <a:gd name="T26" fmla="*/ 58 w 102"/>
                <a:gd name="T27" fmla="*/ 217 h 219"/>
                <a:gd name="T28" fmla="*/ 57 w 102"/>
                <a:gd name="T29" fmla="*/ 218 h 219"/>
                <a:gd name="T30" fmla="*/ 54 w 102"/>
                <a:gd name="T31" fmla="*/ 219 h 219"/>
                <a:gd name="T32" fmla="*/ 52 w 102"/>
                <a:gd name="T33" fmla="*/ 219 h 219"/>
                <a:gd name="T34" fmla="*/ 50 w 102"/>
                <a:gd name="T35" fmla="*/ 219 h 219"/>
                <a:gd name="T36" fmla="*/ 48 w 102"/>
                <a:gd name="T37" fmla="*/ 219 h 219"/>
                <a:gd name="T38" fmla="*/ 46 w 102"/>
                <a:gd name="T39" fmla="*/ 218 h 219"/>
                <a:gd name="T40" fmla="*/ 44 w 102"/>
                <a:gd name="T41" fmla="*/ 217 h 219"/>
                <a:gd name="T42" fmla="*/ 42 w 102"/>
                <a:gd name="T43" fmla="*/ 215 h 219"/>
                <a:gd name="T44" fmla="*/ 5 w 102"/>
                <a:gd name="T45" fmla="*/ 187 h 219"/>
                <a:gd name="T46" fmla="*/ 1 w 102"/>
                <a:gd name="T47" fmla="*/ 184 h 219"/>
                <a:gd name="T48" fmla="*/ 0 w 102"/>
                <a:gd name="T49" fmla="*/ 180 h 219"/>
                <a:gd name="T50" fmla="*/ 0 w 102"/>
                <a:gd name="T51" fmla="*/ 176 h 219"/>
                <a:gd name="T52" fmla="*/ 23 w 102"/>
                <a:gd name="T53" fmla="*/ 64 h 219"/>
                <a:gd name="T54" fmla="*/ 10 w 102"/>
                <a:gd name="T55" fmla="*/ 38 h 219"/>
                <a:gd name="T56" fmla="*/ 10 w 102"/>
                <a:gd name="T57" fmla="*/ 34 h 219"/>
                <a:gd name="T58" fmla="*/ 10 w 102"/>
                <a:gd name="T59" fmla="*/ 30 h 219"/>
                <a:gd name="T60" fmla="*/ 11 w 102"/>
                <a:gd name="T61" fmla="*/ 27 h 219"/>
                <a:gd name="T62" fmla="*/ 27 w 102"/>
                <a:gd name="T63" fmla="*/ 6 h 219"/>
                <a:gd name="T64" fmla="*/ 30 w 102"/>
                <a:gd name="T65" fmla="*/ 4 h 219"/>
                <a:gd name="T66" fmla="*/ 32 w 102"/>
                <a:gd name="T67" fmla="*/ 3 h 219"/>
                <a:gd name="T68" fmla="*/ 36 w 102"/>
                <a:gd name="T69" fmla="*/ 3 h 219"/>
                <a:gd name="T70" fmla="*/ 39 w 102"/>
                <a:gd name="T71" fmla="*/ 3 h 219"/>
                <a:gd name="T72" fmla="*/ 41 w 102"/>
                <a:gd name="T73" fmla="*/ 5 h 219"/>
                <a:gd name="T74" fmla="*/ 44 w 102"/>
                <a:gd name="T75" fmla="*/ 8 h 219"/>
                <a:gd name="T76" fmla="*/ 45 w 102"/>
                <a:gd name="T77" fmla="*/ 10 h 219"/>
                <a:gd name="T78" fmla="*/ 46 w 102"/>
                <a:gd name="T79" fmla="*/ 13 h 219"/>
                <a:gd name="T80" fmla="*/ 45 w 102"/>
                <a:gd name="T81" fmla="*/ 17 h 219"/>
                <a:gd name="T82" fmla="*/ 44 w 102"/>
                <a:gd name="T83" fmla="*/ 19 h 219"/>
                <a:gd name="T84" fmla="*/ 32 w 102"/>
                <a:gd name="T85" fmla="*/ 35 h 219"/>
                <a:gd name="T86" fmla="*/ 44 w 102"/>
                <a:gd name="T87" fmla="*/ 57 h 219"/>
                <a:gd name="T88" fmla="*/ 45 w 102"/>
                <a:gd name="T89" fmla="*/ 60 h 219"/>
                <a:gd name="T90" fmla="*/ 45 w 102"/>
                <a:gd name="T91" fmla="*/ 64 h 219"/>
                <a:gd name="T92" fmla="*/ 23 w 102"/>
                <a:gd name="T93" fmla="*/ 174 h 219"/>
                <a:gd name="T94" fmla="*/ 52 w 102"/>
                <a:gd name="T95" fmla="*/ 196 h 219"/>
                <a:gd name="T96" fmla="*/ 79 w 102"/>
                <a:gd name="T97" fmla="*/ 174 h 219"/>
                <a:gd name="T98" fmla="*/ 57 w 102"/>
                <a:gd name="T99" fmla="*/ 64 h 219"/>
                <a:gd name="T100" fmla="*/ 57 w 102"/>
                <a:gd name="T101" fmla="*/ 60 h 219"/>
                <a:gd name="T102" fmla="*/ 58 w 102"/>
                <a:gd name="T103" fmla="*/ 57 h 219"/>
                <a:gd name="T104" fmla="*/ 70 w 102"/>
                <a:gd name="T105" fmla="*/ 35 h 219"/>
                <a:gd name="T106" fmla="*/ 54 w 102"/>
                <a:gd name="T107" fmla="*/ 18 h 219"/>
                <a:gd name="T108" fmla="*/ 52 w 102"/>
                <a:gd name="T109" fmla="*/ 14 h 219"/>
                <a:gd name="T110" fmla="*/ 52 w 102"/>
                <a:gd name="T111" fmla="*/ 10 h 219"/>
                <a:gd name="T112" fmla="*/ 53 w 102"/>
                <a:gd name="T113" fmla="*/ 6 h 219"/>
                <a:gd name="T114" fmla="*/ 55 w 102"/>
                <a:gd name="T115" fmla="*/ 3 h 219"/>
                <a:gd name="T116" fmla="*/ 59 w 102"/>
                <a:gd name="T117" fmla="*/ 0 h 219"/>
                <a:gd name="T118" fmla="*/ 63 w 102"/>
                <a:gd name="T1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19">
                  <a:moveTo>
                    <a:pt x="63" y="0"/>
                  </a:moveTo>
                  <a:lnTo>
                    <a:pt x="67" y="1"/>
                  </a:lnTo>
                  <a:lnTo>
                    <a:pt x="70" y="4"/>
                  </a:lnTo>
                  <a:lnTo>
                    <a:pt x="90" y="26"/>
                  </a:lnTo>
                  <a:lnTo>
                    <a:pt x="92" y="30"/>
                  </a:lnTo>
                  <a:lnTo>
                    <a:pt x="93" y="34"/>
                  </a:lnTo>
                  <a:lnTo>
                    <a:pt x="92" y="38"/>
                  </a:lnTo>
                  <a:lnTo>
                    <a:pt x="79" y="64"/>
                  </a:lnTo>
                  <a:lnTo>
                    <a:pt x="102" y="176"/>
                  </a:lnTo>
                  <a:lnTo>
                    <a:pt x="102" y="180"/>
                  </a:lnTo>
                  <a:lnTo>
                    <a:pt x="101" y="184"/>
                  </a:lnTo>
                  <a:lnTo>
                    <a:pt x="97" y="187"/>
                  </a:lnTo>
                  <a:lnTo>
                    <a:pt x="61" y="215"/>
                  </a:lnTo>
                  <a:lnTo>
                    <a:pt x="58" y="217"/>
                  </a:lnTo>
                  <a:lnTo>
                    <a:pt x="57" y="218"/>
                  </a:lnTo>
                  <a:lnTo>
                    <a:pt x="54" y="219"/>
                  </a:lnTo>
                  <a:lnTo>
                    <a:pt x="52" y="219"/>
                  </a:lnTo>
                  <a:lnTo>
                    <a:pt x="50" y="219"/>
                  </a:lnTo>
                  <a:lnTo>
                    <a:pt x="48" y="219"/>
                  </a:lnTo>
                  <a:lnTo>
                    <a:pt x="46" y="218"/>
                  </a:lnTo>
                  <a:lnTo>
                    <a:pt x="44" y="217"/>
                  </a:lnTo>
                  <a:lnTo>
                    <a:pt x="42" y="215"/>
                  </a:lnTo>
                  <a:lnTo>
                    <a:pt x="5" y="187"/>
                  </a:lnTo>
                  <a:lnTo>
                    <a:pt x="1" y="184"/>
                  </a:lnTo>
                  <a:lnTo>
                    <a:pt x="0" y="180"/>
                  </a:lnTo>
                  <a:lnTo>
                    <a:pt x="0" y="176"/>
                  </a:lnTo>
                  <a:lnTo>
                    <a:pt x="23" y="64"/>
                  </a:lnTo>
                  <a:lnTo>
                    <a:pt x="10" y="38"/>
                  </a:lnTo>
                  <a:lnTo>
                    <a:pt x="10" y="34"/>
                  </a:lnTo>
                  <a:lnTo>
                    <a:pt x="10" y="30"/>
                  </a:lnTo>
                  <a:lnTo>
                    <a:pt x="11" y="27"/>
                  </a:lnTo>
                  <a:lnTo>
                    <a:pt x="27" y="6"/>
                  </a:lnTo>
                  <a:lnTo>
                    <a:pt x="30" y="4"/>
                  </a:lnTo>
                  <a:lnTo>
                    <a:pt x="32" y="3"/>
                  </a:lnTo>
                  <a:lnTo>
                    <a:pt x="36" y="3"/>
                  </a:lnTo>
                  <a:lnTo>
                    <a:pt x="39" y="3"/>
                  </a:lnTo>
                  <a:lnTo>
                    <a:pt x="41" y="5"/>
                  </a:lnTo>
                  <a:lnTo>
                    <a:pt x="44" y="8"/>
                  </a:lnTo>
                  <a:lnTo>
                    <a:pt x="45" y="10"/>
                  </a:lnTo>
                  <a:lnTo>
                    <a:pt x="46" y="13"/>
                  </a:lnTo>
                  <a:lnTo>
                    <a:pt x="45" y="17"/>
                  </a:lnTo>
                  <a:lnTo>
                    <a:pt x="44" y="19"/>
                  </a:lnTo>
                  <a:lnTo>
                    <a:pt x="32" y="35"/>
                  </a:lnTo>
                  <a:lnTo>
                    <a:pt x="44" y="57"/>
                  </a:lnTo>
                  <a:lnTo>
                    <a:pt x="45" y="60"/>
                  </a:lnTo>
                  <a:lnTo>
                    <a:pt x="45" y="64"/>
                  </a:lnTo>
                  <a:lnTo>
                    <a:pt x="23" y="174"/>
                  </a:lnTo>
                  <a:lnTo>
                    <a:pt x="52" y="196"/>
                  </a:lnTo>
                  <a:lnTo>
                    <a:pt x="79" y="174"/>
                  </a:lnTo>
                  <a:lnTo>
                    <a:pt x="57" y="64"/>
                  </a:lnTo>
                  <a:lnTo>
                    <a:pt x="57" y="60"/>
                  </a:lnTo>
                  <a:lnTo>
                    <a:pt x="58" y="57"/>
                  </a:lnTo>
                  <a:lnTo>
                    <a:pt x="70" y="35"/>
                  </a:lnTo>
                  <a:lnTo>
                    <a:pt x="54" y="18"/>
                  </a:lnTo>
                  <a:lnTo>
                    <a:pt x="52" y="14"/>
                  </a:lnTo>
                  <a:lnTo>
                    <a:pt x="52" y="10"/>
                  </a:lnTo>
                  <a:lnTo>
                    <a:pt x="53" y="6"/>
                  </a:lnTo>
                  <a:lnTo>
                    <a:pt x="55" y="3"/>
                  </a:lnTo>
                  <a:lnTo>
                    <a:pt x="59"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44">
              <a:extLst>
                <a:ext uri="{FF2B5EF4-FFF2-40B4-BE49-F238E27FC236}">
                  <a16:creationId xmlns:a16="http://schemas.microsoft.com/office/drawing/2014/main" id="{70340B0D-28EB-448D-B9EB-E7F8475494F3}"/>
                </a:ext>
              </a:extLst>
            </p:cNvPr>
            <p:cNvSpPr>
              <a:spLocks/>
            </p:cNvSpPr>
            <p:nvPr/>
          </p:nvSpPr>
          <p:spPr bwMode="auto">
            <a:xfrm>
              <a:off x="1927226" y="1812926"/>
              <a:ext cx="77788" cy="34925"/>
            </a:xfrm>
            <a:custGeom>
              <a:avLst/>
              <a:gdLst>
                <a:gd name="T0" fmla="*/ 10 w 49"/>
                <a:gd name="T1" fmla="*/ 0 h 22"/>
                <a:gd name="T2" fmla="*/ 38 w 49"/>
                <a:gd name="T3" fmla="*/ 0 h 22"/>
                <a:gd name="T4" fmla="*/ 41 w 49"/>
                <a:gd name="T5" fmla="*/ 1 h 22"/>
                <a:gd name="T6" fmla="*/ 45 w 49"/>
                <a:gd name="T7" fmla="*/ 3 h 22"/>
                <a:gd name="T8" fmla="*/ 48 w 49"/>
                <a:gd name="T9" fmla="*/ 6 h 22"/>
                <a:gd name="T10" fmla="*/ 49 w 49"/>
                <a:gd name="T11" fmla="*/ 10 h 22"/>
                <a:gd name="T12" fmla="*/ 48 w 49"/>
                <a:gd name="T13" fmla="*/ 15 h 22"/>
                <a:gd name="T14" fmla="*/ 45 w 49"/>
                <a:gd name="T15" fmla="*/ 18 h 22"/>
                <a:gd name="T16" fmla="*/ 41 w 49"/>
                <a:gd name="T17" fmla="*/ 20 h 22"/>
                <a:gd name="T18" fmla="*/ 38 w 49"/>
                <a:gd name="T19" fmla="*/ 22 h 22"/>
                <a:gd name="T20" fmla="*/ 10 w 49"/>
                <a:gd name="T21" fmla="*/ 22 h 22"/>
                <a:gd name="T22" fmla="*/ 6 w 49"/>
                <a:gd name="T23" fmla="*/ 20 h 22"/>
                <a:gd name="T24" fmla="*/ 3 w 49"/>
                <a:gd name="T25" fmla="*/ 18 h 22"/>
                <a:gd name="T26" fmla="*/ 0 w 49"/>
                <a:gd name="T27" fmla="*/ 15 h 22"/>
                <a:gd name="T28" fmla="*/ 0 w 49"/>
                <a:gd name="T29" fmla="*/ 10 h 22"/>
                <a:gd name="T30" fmla="*/ 0 w 49"/>
                <a:gd name="T31" fmla="*/ 6 h 22"/>
                <a:gd name="T32" fmla="*/ 3 w 49"/>
                <a:gd name="T33" fmla="*/ 3 h 22"/>
                <a:gd name="T34" fmla="*/ 6 w 49"/>
                <a:gd name="T35" fmla="*/ 1 h 22"/>
                <a:gd name="T36" fmla="*/ 10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10" y="0"/>
                  </a:moveTo>
                  <a:lnTo>
                    <a:pt x="38" y="0"/>
                  </a:lnTo>
                  <a:lnTo>
                    <a:pt x="41" y="1"/>
                  </a:lnTo>
                  <a:lnTo>
                    <a:pt x="45" y="3"/>
                  </a:lnTo>
                  <a:lnTo>
                    <a:pt x="48" y="6"/>
                  </a:lnTo>
                  <a:lnTo>
                    <a:pt x="49" y="10"/>
                  </a:lnTo>
                  <a:lnTo>
                    <a:pt x="48" y="15"/>
                  </a:lnTo>
                  <a:lnTo>
                    <a:pt x="45" y="18"/>
                  </a:lnTo>
                  <a:lnTo>
                    <a:pt x="41" y="20"/>
                  </a:lnTo>
                  <a:lnTo>
                    <a:pt x="38" y="22"/>
                  </a:lnTo>
                  <a:lnTo>
                    <a:pt x="10" y="22"/>
                  </a:lnTo>
                  <a:lnTo>
                    <a:pt x="6" y="20"/>
                  </a:lnTo>
                  <a:lnTo>
                    <a:pt x="3" y="18"/>
                  </a:lnTo>
                  <a:lnTo>
                    <a:pt x="0" y="15"/>
                  </a:lnTo>
                  <a:lnTo>
                    <a:pt x="0" y="10"/>
                  </a:lnTo>
                  <a:lnTo>
                    <a:pt x="0" y="6"/>
                  </a:lnTo>
                  <a:lnTo>
                    <a:pt x="3" y="3"/>
                  </a:lnTo>
                  <a:lnTo>
                    <a:pt x="6"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45">
              <a:extLst>
                <a:ext uri="{FF2B5EF4-FFF2-40B4-BE49-F238E27FC236}">
                  <a16:creationId xmlns:a16="http://schemas.microsoft.com/office/drawing/2014/main" id="{15A27EB8-1276-416F-BF8C-7B7BA7936560}"/>
                </a:ext>
              </a:extLst>
            </p:cNvPr>
            <p:cNvSpPr>
              <a:spLocks/>
            </p:cNvSpPr>
            <p:nvPr/>
          </p:nvSpPr>
          <p:spPr bwMode="auto">
            <a:xfrm>
              <a:off x="1870076" y="1685926"/>
              <a:ext cx="177800" cy="73025"/>
            </a:xfrm>
            <a:custGeom>
              <a:avLst/>
              <a:gdLst>
                <a:gd name="T0" fmla="*/ 103 w 112"/>
                <a:gd name="T1" fmla="*/ 0 h 46"/>
                <a:gd name="T2" fmla="*/ 107 w 112"/>
                <a:gd name="T3" fmla="*/ 2 h 46"/>
                <a:gd name="T4" fmla="*/ 110 w 112"/>
                <a:gd name="T5" fmla="*/ 3 h 46"/>
                <a:gd name="T6" fmla="*/ 112 w 112"/>
                <a:gd name="T7" fmla="*/ 6 h 46"/>
                <a:gd name="T8" fmla="*/ 112 w 112"/>
                <a:gd name="T9" fmla="*/ 10 h 46"/>
                <a:gd name="T10" fmla="*/ 112 w 112"/>
                <a:gd name="T11" fmla="*/ 12 h 46"/>
                <a:gd name="T12" fmla="*/ 112 w 112"/>
                <a:gd name="T13" fmla="*/ 16 h 46"/>
                <a:gd name="T14" fmla="*/ 110 w 112"/>
                <a:gd name="T15" fmla="*/ 19 h 46"/>
                <a:gd name="T16" fmla="*/ 107 w 112"/>
                <a:gd name="T17" fmla="*/ 21 h 46"/>
                <a:gd name="T18" fmla="*/ 63 w 112"/>
                <a:gd name="T19" fmla="*/ 45 h 46"/>
                <a:gd name="T20" fmla="*/ 61 w 112"/>
                <a:gd name="T21" fmla="*/ 46 h 46"/>
                <a:gd name="T22" fmla="*/ 58 w 112"/>
                <a:gd name="T23" fmla="*/ 46 h 46"/>
                <a:gd name="T24" fmla="*/ 55 w 112"/>
                <a:gd name="T25" fmla="*/ 46 h 46"/>
                <a:gd name="T26" fmla="*/ 53 w 112"/>
                <a:gd name="T27" fmla="*/ 45 h 46"/>
                <a:gd name="T28" fmla="*/ 40 w 112"/>
                <a:gd name="T29" fmla="*/ 37 h 46"/>
                <a:gd name="T30" fmla="*/ 27 w 112"/>
                <a:gd name="T31" fmla="*/ 32 h 46"/>
                <a:gd name="T32" fmla="*/ 16 w 112"/>
                <a:gd name="T33" fmla="*/ 26 h 46"/>
                <a:gd name="T34" fmla="*/ 10 w 112"/>
                <a:gd name="T35" fmla="*/ 24 h 46"/>
                <a:gd name="T36" fmla="*/ 6 w 112"/>
                <a:gd name="T37" fmla="*/ 22 h 46"/>
                <a:gd name="T38" fmla="*/ 2 w 112"/>
                <a:gd name="T39" fmla="*/ 20 h 46"/>
                <a:gd name="T40" fmla="*/ 1 w 112"/>
                <a:gd name="T41" fmla="*/ 17 h 46"/>
                <a:gd name="T42" fmla="*/ 0 w 112"/>
                <a:gd name="T43" fmla="*/ 12 h 46"/>
                <a:gd name="T44" fmla="*/ 1 w 112"/>
                <a:gd name="T45" fmla="*/ 8 h 46"/>
                <a:gd name="T46" fmla="*/ 3 w 112"/>
                <a:gd name="T47" fmla="*/ 6 h 46"/>
                <a:gd name="T48" fmla="*/ 6 w 112"/>
                <a:gd name="T49" fmla="*/ 3 h 46"/>
                <a:gd name="T50" fmla="*/ 11 w 112"/>
                <a:gd name="T51" fmla="*/ 2 h 46"/>
                <a:gd name="T52" fmla="*/ 13 w 112"/>
                <a:gd name="T53" fmla="*/ 2 h 46"/>
                <a:gd name="T54" fmla="*/ 15 w 112"/>
                <a:gd name="T55" fmla="*/ 3 h 46"/>
                <a:gd name="T56" fmla="*/ 20 w 112"/>
                <a:gd name="T57" fmla="*/ 4 h 46"/>
                <a:gd name="T58" fmla="*/ 28 w 112"/>
                <a:gd name="T59" fmla="*/ 8 h 46"/>
                <a:gd name="T60" fmla="*/ 41 w 112"/>
                <a:gd name="T61" fmla="*/ 13 h 46"/>
                <a:gd name="T62" fmla="*/ 58 w 112"/>
                <a:gd name="T63" fmla="*/ 22 h 46"/>
                <a:gd name="T64" fmla="*/ 97 w 112"/>
                <a:gd name="T65" fmla="*/ 2 h 46"/>
                <a:gd name="T66" fmla="*/ 101 w 112"/>
                <a:gd name="T67" fmla="*/ 0 h 46"/>
                <a:gd name="T68" fmla="*/ 103 w 112"/>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46">
                  <a:moveTo>
                    <a:pt x="103" y="0"/>
                  </a:moveTo>
                  <a:lnTo>
                    <a:pt x="107" y="2"/>
                  </a:lnTo>
                  <a:lnTo>
                    <a:pt x="110" y="3"/>
                  </a:lnTo>
                  <a:lnTo>
                    <a:pt x="112" y="6"/>
                  </a:lnTo>
                  <a:lnTo>
                    <a:pt x="112" y="10"/>
                  </a:lnTo>
                  <a:lnTo>
                    <a:pt x="112" y="12"/>
                  </a:lnTo>
                  <a:lnTo>
                    <a:pt x="112" y="16"/>
                  </a:lnTo>
                  <a:lnTo>
                    <a:pt x="110" y="19"/>
                  </a:lnTo>
                  <a:lnTo>
                    <a:pt x="107" y="21"/>
                  </a:lnTo>
                  <a:lnTo>
                    <a:pt x="63" y="45"/>
                  </a:lnTo>
                  <a:lnTo>
                    <a:pt x="61" y="46"/>
                  </a:lnTo>
                  <a:lnTo>
                    <a:pt x="58" y="46"/>
                  </a:lnTo>
                  <a:lnTo>
                    <a:pt x="55" y="46"/>
                  </a:lnTo>
                  <a:lnTo>
                    <a:pt x="53" y="45"/>
                  </a:lnTo>
                  <a:lnTo>
                    <a:pt x="40" y="37"/>
                  </a:lnTo>
                  <a:lnTo>
                    <a:pt x="27" y="32"/>
                  </a:lnTo>
                  <a:lnTo>
                    <a:pt x="16" y="26"/>
                  </a:lnTo>
                  <a:lnTo>
                    <a:pt x="10" y="24"/>
                  </a:lnTo>
                  <a:lnTo>
                    <a:pt x="6" y="22"/>
                  </a:lnTo>
                  <a:lnTo>
                    <a:pt x="2" y="20"/>
                  </a:lnTo>
                  <a:lnTo>
                    <a:pt x="1" y="17"/>
                  </a:lnTo>
                  <a:lnTo>
                    <a:pt x="0" y="12"/>
                  </a:lnTo>
                  <a:lnTo>
                    <a:pt x="1" y="8"/>
                  </a:lnTo>
                  <a:lnTo>
                    <a:pt x="3" y="6"/>
                  </a:lnTo>
                  <a:lnTo>
                    <a:pt x="6" y="3"/>
                  </a:lnTo>
                  <a:lnTo>
                    <a:pt x="11" y="2"/>
                  </a:lnTo>
                  <a:lnTo>
                    <a:pt x="13" y="2"/>
                  </a:lnTo>
                  <a:lnTo>
                    <a:pt x="15" y="3"/>
                  </a:lnTo>
                  <a:lnTo>
                    <a:pt x="20" y="4"/>
                  </a:lnTo>
                  <a:lnTo>
                    <a:pt x="28" y="8"/>
                  </a:lnTo>
                  <a:lnTo>
                    <a:pt x="41" y="13"/>
                  </a:lnTo>
                  <a:lnTo>
                    <a:pt x="58" y="22"/>
                  </a:lnTo>
                  <a:lnTo>
                    <a:pt x="97" y="2"/>
                  </a:lnTo>
                  <a:lnTo>
                    <a:pt x="101" y="0"/>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46">
              <a:extLst>
                <a:ext uri="{FF2B5EF4-FFF2-40B4-BE49-F238E27FC236}">
                  <a16:creationId xmlns:a16="http://schemas.microsoft.com/office/drawing/2014/main" id="{3C0062C2-A37A-4C51-8B9D-E26DD2AE4BCB}"/>
                </a:ext>
              </a:extLst>
            </p:cNvPr>
            <p:cNvSpPr>
              <a:spLocks/>
            </p:cNvSpPr>
            <p:nvPr/>
          </p:nvSpPr>
          <p:spPr bwMode="auto">
            <a:xfrm>
              <a:off x="2100263" y="1331913"/>
              <a:ext cx="293688" cy="650875"/>
            </a:xfrm>
            <a:custGeom>
              <a:avLst/>
              <a:gdLst>
                <a:gd name="T0" fmla="*/ 83 w 185"/>
                <a:gd name="T1" fmla="*/ 3 h 410"/>
                <a:gd name="T2" fmla="*/ 115 w 185"/>
                <a:gd name="T3" fmla="*/ 22 h 410"/>
                <a:gd name="T4" fmla="*/ 136 w 185"/>
                <a:gd name="T5" fmla="*/ 57 h 410"/>
                <a:gd name="T6" fmla="*/ 157 w 185"/>
                <a:gd name="T7" fmla="*/ 79 h 410"/>
                <a:gd name="T8" fmla="*/ 158 w 185"/>
                <a:gd name="T9" fmla="*/ 112 h 410"/>
                <a:gd name="T10" fmla="*/ 143 w 185"/>
                <a:gd name="T11" fmla="*/ 133 h 410"/>
                <a:gd name="T12" fmla="*/ 119 w 185"/>
                <a:gd name="T13" fmla="*/ 157 h 410"/>
                <a:gd name="T14" fmla="*/ 101 w 185"/>
                <a:gd name="T15" fmla="*/ 186 h 410"/>
                <a:gd name="T16" fmla="*/ 145 w 185"/>
                <a:gd name="T17" fmla="*/ 210 h 410"/>
                <a:gd name="T18" fmla="*/ 174 w 185"/>
                <a:gd name="T19" fmla="*/ 248 h 410"/>
                <a:gd name="T20" fmla="*/ 185 w 185"/>
                <a:gd name="T21" fmla="*/ 296 h 410"/>
                <a:gd name="T22" fmla="*/ 185 w 185"/>
                <a:gd name="T23" fmla="*/ 388 h 410"/>
                <a:gd name="T24" fmla="*/ 174 w 185"/>
                <a:gd name="T25" fmla="*/ 408 h 410"/>
                <a:gd name="T26" fmla="*/ 92 w 185"/>
                <a:gd name="T27" fmla="*/ 410 h 410"/>
                <a:gd name="T28" fmla="*/ 84 w 185"/>
                <a:gd name="T29" fmla="*/ 408 h 410"/>
                <a:gd name="T30" fmla="*/ 82 w 185"/>
                <a:gd name="T31" fmla="*/ 400 h 410"/>
                <a:gd name="T32" fmla="*/ 84 w 185"/>
                <a:gd name="T33" fmla="*/ 392 h 410"/>
                <a:gd name="T34" fmla="*/ 92 w 185"/>
                <a:gd name="T35" fmla="*/ 389 h 410"/>
                <a:gd name="T36" fmla="*/ 163 w 185"/>
                <a:gd name="T37" fmla="*/ 388 h 410"/>
                <a:gd name="T38" fmla="*/ 160 w 185"/>
                <a:gd name="T39" fmla="*/ 271 h 410"/>
                <a:gd name="T40" fmla="*/ 134 w 185"/>
                <a:gd name="T41" fmla="*/ 229 h 410"/>
                <a:gd name="T42" fmla="*/ 88 w 185"/>
                <a:gd name="T43" fmla="*/ 205 h 410"/>
                <a:gd name="T44" fmla="*/ 83 w 185"/>
                <a:gd name="T45" fmla="*/ 201 h 410"/>
                <a:gd name="T46" fmla="*/ 80 w 185"/>
                <a:gd name="T47" fmla="*/ 194 h 410"/>
                <a:gd name="T48" fmla="*/ 80 w 185"/>
                <a:gd name="T49" fmla="*/ 162 h 410"/>
                <a:gd name="T50" fmla="*/ 86 w 185"/>
                <a:gd name="T51" fmla="*/ 157 h 410"/>
                <a:gd name="T52" fmla="*/ 108 w 185"/>
                <a:gd name="T53" fmla="*/ 137 h 410"/>
                <a:gd name="T54" fmla="*/ 117 w 185"/>
                <a:gd name="T55" fmla="*/ 120 h 410"/>
                <a:gd name="T56" fmla="*/ 123 w 185"/>
                <a:gd name="T57" fmla="*/ 116 h 410"/>
                <a:gd name="T58" fmla="*/ 128 w 185"/>
                <a:gd name="T59" fmla="*/ 116 h 410"/>
                <a:gd name="T60" fmla="*/ 134 w 185"/>
                <a:gd name="T61" fmla="*/ 112 h 410"/>
                <a:gd name="T62" fmla="*/ 139 w 185"/>
                <a:gd name="T63" fmla="*/ 103 h 410"/>
                <a:gd name="T64" fmla="*/ 139 w 185"/>
                <a:gd name="T65" fmla="*/ 91 h 410"/>
                <a:gd name="T66" fmla="*/ 134 w 185"/>
                <a:gd name="T67" fmla="*/ 81 h 410"/>
                <a:gd name="T68" fmla="*/ 128 w 185"/>
                <a:gd name="T69" fmla="*/ 78 h 410"/>
                <a:gd name="T70" fmla="*/ 122 w 185"/>
                <a:gd name="T71" fmla="*/ 76 h 410"/>
                <a:gd name="T72" fmla="*/ 118 w 185"/>
                <a:gd name="T73" fmla="*/ 69 h 410"/>
                <a:gd name="T74" fmla="*/ 97 w 185"/>
                <a:gd name="T75" fmla="*/ 34 h 410"/>
                <a:gd name="T76" fmla="*/ 65 w 185"/>
                <a:gd name="T77" fmla="*/ 21 h 410"/>
                <a:gd name="T78" fmla="*/ 32 w 185"/>
                <a:gd name="T79" fmla="*/ 34 h 410"/>
                <a:gd name="T80" fmla="*/ 18 w 185"/>
                <a:gd name="T81" fmla="*/ 52 h 410"/>
                <a:gd name="T82" fmla="*/ 12 w 185"/>
                <a:gd name="T83" fmla="*/ 55 h 410"/>
                <a:gd name="T84" fmla="*/ 5 w 185"/>
                <a:gd name="T85" fmla="*/ 53 h 410"/>
                <a:gd name="T86" fmla="*/ 1 w 185"/>
                <a:gd name="T87" fmla="*/ 48 h 410"/>
                <a:gd name="T88" fmla="*/ 1 w 185"/>
                <a:gd name="T89" fmla="*/ 42 h 410"/>
                <a:gd name="T90" fmla="*/ 14 w 185"/>
                <a:gd name="T91" fmla="*/ 22 h 410"/>
                <a:gd name="T92" fmla="*/ 47 w 185"/>
                <a:gd name="T93" fmla="*/ 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410">
                  <a:moveTo>
                    <a:pt x="65" y="0"/>
                  </a:moveTo>
                  <a:lnTo>
                    <a:pt x="83" y="3"/>
                  </a:lnTo>
                  <a:lnTo>
                    <a:pt x="101" y="9"/>
                  </a:lnTo>
                  <a:lnTo>
                    <a:pt x="115" y="22"/>
                  </a:lnTo>
                  <a:lnTo>
                    <a:pt x="128" y="38"/>
                  </a:lnTo>
                  <a:lnTo>
                    <a:pt x="136" y="57"/>
                  </a:lnTo>
                  <a:lnTo>
                    <a:pt x="149" y="65"/>
                  </a:lnTo>
                  <a:lnTo>
                    <a:pt x="157" y="79"/>
                  </a:lnTo>
                  <a:lnTo>
                    <a:pt x="161" y="96"/>
                  </a:lnTo>
                  <a:lnTo>
                    <a:pt x="158" y="112"/>
                  </a:lnTo>
                  <a:lnTo>
                    <a:pt x="152" y="124"/>
                  </a:lnTo>
                  <a:lnTo>
                    <a:pt x="143" y="133"/>
                  </a:lnTo>
                  <a:lnTo>
                    <a:pt x="132" y="137"/>
                  </a:lnTo>
                  <a:lnTo>
                    <a:pt x="119" y="157"/>
                  </a:lnTo>
                  <a:lnTo>
                    <a:pt x="101" y="173"/>
                  </a:lnTo>
                  <a:lnTo>
                    <a:pt x="101" y="186"/>
                  </a:lnTo>
                  <a:lnTo>
                    <a:pt x="124" y="196"/>
                  </a:lnTo>
                  <a:lnTo>
                    <a:pt x="145" y="210"/>
                  </a:lnTo>
                  <a:lnTo>
                    <a:pt x="162" y="227"/>
                  </a:lnTo>
                  <a:lnTo>
                    <a:pt x="174" y="248"/>
                  </a:lnTo>
                  <a:lnTo>
                    <a:pt x="183" y="271"/>
                  </a:lnTo>
                  <a:lnTo>
                    <a:pt x="185" y="296"/>
                  </a:lnTo>
                  <a:lnTo>
                    <a:pt x="185" y="297"/>
                  </a:lnTo>
                  <a:lnTo>
                    <a:pt x="185" y="388"/>
                  </a:lnTo>
                  <a:lnTo>
                    <a:pt x="182" y="400"/>
                  </a:lnTo>
                  <a:lnTo>
                    <a:pt x="174" y="408"/>
                  </a:lnTo>
                  <a:lnTo>
                    <a:pt x="163" y="410"/>
                  </a:lnTo>
                  <a:lnTo>
                    <a:pt x="92" y="410"/>
                  </a:lnTo>
                  <a:lnTo>
                    <a:pt x="88" y="409"/>
                  </a:lnTo>
                  <a:lnTo>
                    <a:pt x="84" y="408"/>
                  </a:lnTo>
                  <a:lnTo>
                    <a:pt x="82" y="404"/>
                  </a:lnTo>
                  <a:lnTo>
                    <a:pt x="82" y="400"/>
                  </a:lnTo>
                  <a:lnTo>
                    <a:pt x="82" y="396"/>
                  </a:lnTo>
                  <a:lnTo>
                    <a:pt x="84" y="392"/>
                  </a:lnTo>
                  <a:lnTo>
                    <a:pt x="88" y="389"/>
                  </a:lnTo>
                  <a:lnTo>
                    <a:pt x="92" y="389"/>
                  </a:lnTo>
                  <a:lnTo>
                    <a:pt x="163" y="389"/>
                  </a:lnTo>
                  <a:lnTo>
                    <a:pt x="163" y="388"/>
                  </a:lnTo>
                  <a:lnTo>
                    <a:pt x="163" y="296"/>
                  </a:lnTo>
                  <a:lnTo>
                    <a:pt x="160" y="271"/>
                  </a:lnTo>
                  <a:lnTo>
                    <a:pt x="150" y="248"/>
                  </a:lnTo>
                  <a:lnTo>
                    <a:pt x="134" y="229"/>
                  </a:lnTo>
                  <a:lnTo>
                    <a:pt x="113" y="214"/>
                  </a:lnTo>
                  <a:lnTo>
                    <a:pt x="88" y="205"/>
                  </a:lnTo>
                  <a:lnTo>
                    <a:pt x="86" y="203"/>
                  </a:lnTo>
                  <a:lnTo>
                    <a:pt x="83" y="201"/>
                  </a:lnTo>
                  <a:lnTo>
                    <a:pt x="80" y="197"/>
                  </a:lnTo>
                  <a:lnTo>
                    <a:pt x="80" y="194"/>
                  </a:lnTo>
                  <a:lnTo>
                    <a:pt x="80" y="166"/>
                  </a:lnTo>
                  <a:lnTo>
                    <a:pt x="80" y="162"/>
                  </a:lnTo>
                  <a:lnTo>
                    <a:pt x="83" y="160"/>
                  </a:lnTo>
                  <a:lnTo>
                    <a:pt x="86" y="157"/>
                  </a:lnTo>
                  <a:lnTo>
                    <a:pt x="97" y="148"/>
                  </a:lnTo>
                  <a:lnTo>
                    <a:pt x="108" y="137"/>
                  </a:lnTo>
                  <a:lnTo>
                    <a:pt x="115" y="122"/>
                  </a:lnTo>
                  <a:lnTo>
                    <a:pt x="117" y="120"/>
                  </a:lnTo>
                  <a:lnTo>
                    <a:pt x="119" y="117"/>
                  </a:lnTo>
                  <a:lnTo>
                    <a:pt x="123" y="116"/>
                  </a:lnTo>
                  <a:lnTo>
                    <a:pt x="127" y="116"/>
                  </a:lnTo>
                  <a:lnTo>
                    <a:pt x="128" y="116"/>
                  </a:lnTo>
                  <a:lnTo>
                    <a:pt x="131" y="114"/>
                  </a:lnTo>
                  <a:lnTo>
                    <a:pt x="134" y="112"/>
                  </a:lnTo>
                  <a:lnTo>
                    <a:pt x="136" y="108"/>
                  </a:lnTo>
                  <a:lnTo>
                    <a:pt x="139" y="103"/>
                  </a:lnTo>
                  <a:lnTo>
                    <a:pt x="139" y="96"/>
                  </a:lnTo>
                  <a:lnTo>
                    <a:pt x="139" y="91"/>
                  </a:lnTo>
                  <a:lnTo>
                    <a:pt x="136" y="86"/>
                  </a:lnTo>
                  <a:lnTo>
                    <a:pt x="134" y="81"/>
                  </a:lnTo>
                  <a:lnTo>
                    <a:pt x="131" y="78"/>
                  </a:lnTo>
                  <a:lnTo>
                    <a:pt x="128" y="78"/>
                  </a:lnTo>
                  <a:lnTo>
                    <a:pt x="124" y="77"/>
                  </a:lnTo>
                  <a:lnTo>
                    <a:pt x="122" y="76"/>
                  </a:lnTo>
                  <a:lnTo>
                    <a:pt x="119" y="73"/>
                  </a:lnTo>
                  <a:lnTo>
                    <a:pt x="118" y="69"/>
                  </a:lnTo>
                  <a:lnTo>
                    <a:pt x="110" y="50"/>
                  </a:lnTo>
                  <a:lnTo>
                    <a:pt x="97" y="34"/>
                  </a:lnTo>
                  <a:lnTo>
                    <a:pt x="82" y="25"/>
                  </a:lnTo>
                  <a:lnTo>
                    <a:pt x="65" y="21"/>
                  </a:lnTo>
                  <a:lnTo>
                    <a:pt x="48" y="25"/>
                  </a:lnTo>
                  <a:lnTo>
                    <a:pt x="32" y="34"/>
                  </a:lnTo>
                  <a:lnTo>
                    <a:pt x="21" y="50"/>
                  </a:lnTo>
                  <a:lnTo>
                    <a:pt x="18" y="52"/>
                  </a:lnTo>
                  <a:lnTo>
                    <a:pt x="15" y="53"/>
                  </a:lnTo>
                  <a:lnTo>
                    <a:pt x="12" y="55"/>
                  </a:lnTo>
                  <a:lnTo>
                    <a:pt x="9" y="55"/>
                  </a:lnTo>
                  <a:lnTo>
                    <a:pt x="5" y="53"/>
                  </a:lnTo>
                  <a:lnTo>
                    <a:pt x="3" y="51"/>
                  </a:lnTo>
                  <a:lnTo>
                    <a:pt x="1" y="48"/>
                  </a:lnTo>
                  <a:lnTo>
                    <a:pt x="0" y="44"/>
                  </a:lnTo>
                  <a:lnTo>
                    <a:pt x="1" y="42"/>
                  </a:lnTo>
                  <a:lnTo>
                    <a:pt x="3" y="38"/>
                  </a:lnTo>
                  <a:lnTo>
                    <a:pt x="14" y="22"/>
                  </a:lnTo>
                  <a:lnTo>
                    <a:pt x="30" y="9"/>
                  </a:lnTo>
                  <a:lnTo>
                    <a:pt x="47" y="3"/>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47">
              <a:extLst>
                <a:ext uri="{FF2B5EF4-FFF2-40B4-BE49-F238E27FC236}">
                  <a16:creationId xmlns:a16="http://schemas.microsoft.com/office/drawing/2014/main" id="{25432903-1375-4995-A859-BED3F555166B}"/>
                </a:ext>
              </a:extLst>
            </p:cNvPr>
            <p:cNvSpPr>
              <a:spLocks/>
            </p:cNvSpPr>
            <p:nvPr/>
          </p:nvSpPr>
          <p:spPr bwMode="auto">
            <a:xfrm>
              <a:off x="1539876" y="1331913"/>
              <a:ext cx="292100" cy="650875"/>
            </a:xfrm>
            <a:custGeom>
              <a:avLst/>
              <a:gdLst>
                <a:gd name="T0" fmla="*/ 139 w 184"/>
                <a:gd name="T1" fmla="*/ 3 h 410"/>
                <a:gd name="T2" fmla="*/ 171 w 184"/>
                <a:gd name="T3" fmla="*/ 22 h 410"/>
                <a:gd name="T4" fmla="*/ 184 w 184"/>
                <a:gd name="T5" fmla="*/ 42 h 410"/>
                <a:gd name="T6" fmla="*/ 184 w 184"/>
                <a:gd name="T7" fmla="*/ 48 h 410"/>
                <a:gd name="T8" fmla="*/ 179 w 184"/>
                <a:gd name="T9" fmla="*/ 53 h 410"/>
                <a:gd name="T10" fmla="*/ 173 w 184"/>
                <a:gd name="T11" fmla="*/ 55 h 410"/>
                <a:gd name="T12" fmla="*/ 167 w 184"/>
                <a:gd name="T13" fmla="*/ 52 h 410"/>
                <a:gd name="T14" fmla="*/ 152 w 184"/>
                <a:gd name="T15" fmla="*/ 34 h 410"/>
                <a:gd name="T16" fmla="*/ 121 w 184"/>
                <a:gd name="T17" fmla="*/ 21 h 410"/>
                <a:gd name="T18" fmla="*/ 88 w 184"/>
                <a:gd name="T19" fmla="*/ 34 h 410"/>
                <a:gd name="T20" fmla="*/ 67 w 184"/>
                <a:gd name="T21" fmla="*/ 69 h 410"/>
                <a:gd name="T22" fmla="*/ 64 w 184"/>
                <a:gd name="T23" fmla="*/ 76 h 410"/>
                <a:gd name="T24" fmla="*/ 57 w 184"/>
                <a:gd name="T25" fmla="*/ 78 h 410"/>
                <a:gd name="T26" fmla="*/ 51 w 184"/>
                <a:gd name="T27" fmla="*/ 81 h 410"/>
                <a:gd name="T28" fmla="*/ 47 w 184"/>
                <a:gd name="T29" fmla="*/ 91 h 410"/>
                <a:gd name="T30" fmla="*/ 47 w 184"/>
                <a:gd name="T31" fmla="*/ 103 h 410"/>
                <a:gd name="T32" fmla="*/ 51 w 184"/>
                <a:gd name="T33" fmla="*/ 112 h 410"/>
                <a:gd name="T34" fmla="*/ 57 w 184"/>
                <a:gd name="T35" fmla="*/ 116 h 410"/>
                <a:gd name="T36" fmla="*/ 62 w 184"/>
                <a:gd name="T37" fmla="*/ 116 h 410"/>
                <a:gd name="T38" fmla="*/ 69 w 184"/>
                <a:gd name="T39" fmla="*/ 120 h 410"/>
                <a:gd name="T40" fmla="*/ 78 w 184"/>
                <a:gd name="T41" fmla="*/ 137 h 410"/>
                <a:gd name="T42" fmla="*/ 99 w 184"/>
                <a:gd name="T43" fmla="*/ 157 h 410"/>
                <a:gd name="T44" fmla="*/ 104 w 184"/>
                <a:gd name="T45" fmla="*/ 162 h 410"/>
                <a:gd name="T46" fmla="*/ 105 w 184"/>
                <a:gd name="T47" fmla="*/ 194 h 410"/>
                <a:gd name="T48" fmla="*/ 102 w 184"/>
                <a:gd name="T49" fmla="*/ 201 h 410"/>
                <a:gd name="T50" fmla="*/ 96 w 184"/>
                <a:gd name="T51" fmla="*/ 205 h 410"/>
                <a:gd name="T52" fmla="*/ 51 w 184"/>
                <a:gd name="T53" fmla="*/ 229 h 410"/>
                <a:gd name="T54" fmla="*/ 25 w 184"/>
                <a:gd name="T55" fmla="*/ 271 h 410"/>
                <a:gd name="T56" fmla="*/ 22 w 184"/>
                <a:gd name="T57" fmla="*/ 388 h 410"/>
                <a:gd name="T58" fmla="*/ 93 w 184"/>
                <a:gd name="T59" fmla="*/ 389 h 410"/>
                <a:gd name="T60" fmla="*/ 101 w 184"/>
                <a:gd name="T61" fmla="*/ 392 h 410"/>
                <a:gd name="T62" fmla="*/ 104 w 184"/>
                <a:gd name="T63" fmla="*/ 400 h 410"/>
                <a:gd name="T64" fmla="*/ 101 w 184"/>
                <a:gd name="T65" fmla="*/ 408 h 410"/>
                <a:gd name="T66" fmla="*/ 93 w 184"/>
                <a:gd name="T67" fmla="*/ 410 h 410"/>
                <a:gd name="T68" fmla="*/ 10 w 184"/>
                <a:gd name="T69" fmla="*/ 408 h 410"/>
                <a:gd name="T70" fmla="*/ 0 w 184"/>
                <a:gd name="T71" fmla="*/ 388 h 410"/>
                <a:gd name="T72" fmla="*/ 0 w 184"/>
                <a:gd name="T73" fmla="*/ 296 h 410"/>
                <a:gd name="T74" fmla="*/ 3 w 184"/>
                <a:gd name="T75" fmla="*/ 271 h 410"/>
                <a:gd name="T76" fmla="*/ 23 w 184"/>
                <a:gd name="T77" fmla="*/ 227 h 410"/>
                <a:gd name="T78" fmla="*/ 60 w 184"/>
                <a:gd name="T79" fmla="*/ 196 h 410"/>
                <a:gd name="T80" fmla="*/ 83 w 184"/>
                <a:gd name="T81" fmla="*/ 173 h 410"/>
                <a:gd name="T82" fmla="*/ 53 w 184"/>
                <a:gd name="T83" fmla="*/ 137 h 410"/>
                <a:gd name="T84" fmla="*/ 32 w 184"/>
                <a:gd name="T85" fmla="*/ 124 h 410"/>
                <a:gd name="T86" fmla="*/ 25 w 184"/>
                <a:gd name="T87" fmla="*/ 96 h 410"/>
                <a:gd name="T88" fmla="*/ 36 w 184"/>
                <a:gd name="T89" fmla="*/ 65 h 410"/>
                <a:gd name="T90" fmla="*/ 57 w 184"/>
                <a:gd name="T91" fmla="*/ 38 h 410"/>
                <a:gd name="T92" fmla="*/ 84 w 184"/>
                <a:gd name="T93" fmla="*/ 9 h 410"/>
                <a:gd name="T94" fmla="*/ 121 w 184"/>
                <a:gd name="T9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10">
                  <a:moveTo>
                    <a:pt x="121" y="0"/>
                  </a:moveTo>
                  <a:lnTo>
                    <a:pt x="139" y="3"/>
                  </a:lnTo>
                  <a:lnTo>
                    <a:pt x="156" y="9"/>
                  </a:lnTo>
                  <a:lnTo>
                    <a:pt x="171" y="22"/>
                  </a:lnTo>
                  <a:lnTo>
                    <a:pt x="183" y="38"/>
                  </a:lnTo>
                  <a:lnTo>
                    <a:pt x="184" y="42"/>
                  </a:lnTo>
                  <a:lnTo>
                    <a:pt x="184" y="44"/>
                  </a:lnTo>
                  <a:lnTo>
                    <a:pt x="184" y="48"/>
                  </a:lnTo>
                  <a:lnTo>
                    <a:pt x="182" y="51"/>
                  </a:lnTo>
                  <a:lnTo>
                    <a:pt x="179" y="53"/>
                  </a:lnTo>
                  <a:lnTo>
                    <a:pt x="176" y="55"/>
                  </a:lnTo>
                  <a:lnTo>
                    <a:pt x="173" y="55"/>
                  </a:lnTo>
                  <a:lnTo>
                    <a:pt x="170" y="53"/>
                  </a:lnTo>
                  <a:lnTo>
                    <a:pt x="167" y="52"/>
                  </a:lnTo>
                  <a:lnTo>
                    <a:pt x="165" y="50"/>
                  </a:lnTo>
                  <a:lnTo>
                    <a:pt x="152" y="34"/>
                  </a:lnTo>
                  <a:lnTo>
                    <a:pt x="138" y="25"/>
                  </a:lnTo>
                  <a:lnTo>
                    <a:pt x="121" y="21"/>
                  </a:lnTo>
                  <a:lnTo>
                    <a:pt x="102" y="25"/>
                  </a:lnTo>
                  <a:lnTo>
                    <a:pt x="88" y="34"/>
                  </a:lnTo>
                  <a:lnTo>
                    <a:pt x="75" y="50"/>
                  </a:lnTo>
                  <a:lnTo>
                    <a:pt x="67" y="69"/>
                  </a:lnTo>
                  <a:lnTo>
                    <a:pt x="66" y="73"/>
                  </a:lnTo>
                  <a:lnTo>
                    <a:pt x="64" y="76"/>
                  </a:lnTo>
                  <a:lnTo>
                    <a:pt x="61" y="77"/>
                  </a:lnTo>
                  <a:lnTo>
                    <a:pt x="57" y="78"/>
                  </a:lnTo>
                  <a:lnTo>
                    <a:pt x="54" y="78"/>
                  </a:lnTo>
                  <a:lnTo>
                    <a:pt x="51" y="81"/>
                  </a:lnTo>
                  <a:lnTo>
                    <a:pt x="49" y="86"/>
                  </a:lnTo>
                  <a:lnTo>
                    <a:pt x="47" y="91"/>
                  </a:lnTo>
                  <a:lnTo>
                    <a:pt x="47" y="96"/>
                  </a:lnTo>
                  <a:lnTo>
                    <a:pt x="47" y="103"/>
                  </a:lnTo>
                  <a:lnTo>
                    <a:pt x="49" y="108"/>
                  </a:lnTo>
                  <a:lnTo>
                    <a:pt x="51" y="112"/>
                  </a:lnTo>
                  <a:lnTo>
                    <a:pt x="54" y="114"/>
                  </a:lnTo>
                  <a:lnTo>
                    <a:pt x="57" y="116"/>
                  </a:lnTo>
                  <a:lnTo>
                    <a:pt x="58" y="116"/>
                  </a:lnTo>
                  <a:lnTo>
                    <a:pt x="62" y="116"/>
                  </a:lnTo>
                  <a:lnTo>
                    <a:pt x="65" y="117"/>
                  </a:lnTo>
                  <a:lnTo>
                    <a:pt x="69" y="120"/>
                  </a:lnTo>
                  <a:lnTo>
                    <a:pt x="70" y="122"/>
                  </a:lnTo>
                  <a:lnTo>
                    <a:pt x="78" y="137"/>
                  </a:lnTo>
                  <a:lnTo>
                    <a:pt x="87" y="148"/>
                  </a:lnTo>
                  <a:lnTo>
                    <a:pt x="99" y="157"/>
                  </a:lnTo>
                  <a:lnTo>
                    <a:pt x="102" y="160"/>
                  </a:lnTo>
                  <a:lnTo>
                    <a:pt x="104" y="162"/>
                  </a:lnTo>
                  <a:lnTo>
                    <a:pt x="105" y="166"/>
                  </a:lnTo>
                  <a:lnTo>
                    <a:pt x="105" y="194"/>
                  </a:lnTo>
                  <a:lnTo>
                    <a:pt x="104" y="197"/>
                  </a:lnTo>
                  <a:lnTo>
                    <a:pt x="102" y="201"/>
                  </a:lnTo>
                  <a:lnTo>
                    <a:pt x="100" y="203"/>
                  </a:lnTo>
                  <a:lnTo>
                    <a:pt x="96" y="205"/>
                  </a:lnTo>
                  <a:lnTo>
                    <a:pt x="71" y="214"/>
                  </a:lnTo>
                  <a:lnTo>
                    <a:pt x="51" y="229"/>
                  </a:lnTo>
                  <a:lnTo>
                    <a:pt x="35" y="248"/>
                  </a:lnTo>
                  <a:lnTo>
                    <a:pt x="25" y="271"/>
                  </a:lnTo>
                  <a:lnTo>
                    <a:pt x="22" y="296"/>
                  </a:lnTo>
                  <a:lnTo>
                    <a:pt x="22" y="388"/>
                  </a:lnTo>
                  <a:lnTo>
                    <a:pt x="22" y="389"/>
                  </a:lnTo>
                  <a:lnTo>
                    <a:pt x="93" y="389"/>
                  </a:lnTo>
                  <a:lnTo>
                    <a:pt x="97" y="389"/>
                  </a:lnTo>
                  <a:lnTo>
                    <a:pt x="101" y="392"/>
                  </a:lnTo>
                  <a:lnTo>
                    <a:pt x="104" y="396"/>
                  </a:lnTo>
                  <a:lnTo>
                    <a:pt x="104" y="400"/>
                  </a:lnTo>
                  <a:lnTo>
                    <a:pt x="104" y="404"/>
                  </a:lnTo>
                  <a:lnTo>
                    <a:pt x="101" y="408"/>
                  </a:lnTo>
                  <a:lnTo>
                    <a:pt x="97" y="409"/>
                  </a:lnTo>
                  <a:lnTo>
                    <a:pt x="93" y="410"/>
                  </a:lnTo>
                  <a:lnTo>
                    <a:pt x="22" y="410"/>
                  </a:lnTo>
                  <a:lnTo>
                    <a:pt x="10" y="408"/>
                  </a:lnTo>
                  <a:lnTo>
                    <a:pt x="3" y="400"/>
                  </a:lnTo>
                  <a:lnTo>
                    <a:pt x="0" y="388"/>
                  </a:lnTo>
                  <a:lnTo>
                    <a:pt x="0" y="297"/>
                  </a:lnTo>
                  <a:lnTo>
                    <a:pt x="0" y="296"/>
                  </a:lnTo>
                  <a:lnTo>
                    <a:pt x="0" y="296"/>
                  </a:lnTo>
                  <a:lnTo>
                    <a:pt x="3" y="271"/>
                  </a:lnTo>
                  <a:lnTo>
                    <a:pt x="10" y="248"/>
                  </a:lnTo>
                  <a:lnTo>
                    <a:pt x="23" y="227"/>
                  </a:lnTo>
                  <a:lnTo>
                    <a:pt x="40" y="210"/>
                  </a:lnTo>
                  <a:lnTo>
                    <a:pt x="60" y="196"/>
                  </a:lnTo>
                  <a:lnTo>
                    <a:pt x="83" y="186"/>
                  </a:lnTo>
                  <a:lnTo>
                    <a:pt x="83" y="173"/>
                  </a:lnTo>
                  <a:lnTo>
                    <a:pt x="66" y="157"/>
                  </a:lnTo>
                  <a:lnTo>
                    <a:pt x="53" y="137"/>
                  </a:lnTo>
                  <a:lnTo>
                    <a:pt x="41" y="133"/>
                  </a:lnTo>
                  <a:lnTo>
                    <a:pt x="32" y="124"/>
                  </a:lnTo>
                  <a:lnTo>
                    <a:pt x="27" y="112"/>
                  </a:lnTo>
                  <a:lnTo>
                    <a:pt x="25" y="96"/>
                  </a:lnTo>
                  <a:lnTo>
                    <a:pt x="29" y="79"/>
                  </a:lnTo>
                  <a:lnTo>
                    <a:pt x="36" y="65"/>
                  </a:lnTo>
                  <a:lnTo>
                    <a:pt x="48" y="57"/>
                  </a:lnTo>
                  <a:lnTo>
                    <a:pt x="57" y="38"/>
                  </a:lnTo>
                  <a:lnTo>
                    <a:pt x="70" y="22"/>
                  </a:lnTo>
                  <a:lnTo>
                    <a:pt x="84" y="9"/>
                  </a:lnTo>
                  <a:lnTo>
                    <a:pt x="10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73" name="Tekstvak 72">
            <a:extLst>
              <a:ext uri="{FF2B5EF4-FFF2-40B4-BE49-F238E27FC236}">
                <a16:creationId xmlns:a16="http://schemas.microsoft.com/office/drawing/2014/main" id="{2EE7A3E5-BC8E-41A5-AAEA-CB3BF7E6CCD6}"/>
              </a:ext>
            </a:extLst>
          </p:cNvPr>
          <p:cNvSpPr txBox="1"/>
          <p:nvPr/>
        </p:nvSpPr>
        <p:spPr>
          <a:xfrm>
            <a:off x="1184829" y="5729233"/>
            <a:ext cx="1133301" cy="23753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4A4A49"/>
                </a:solidFill>
                <a:effectLst/>
                <a:uLnTx/>
                <a:uFillTx/>
                <a:latin typeface="Arial" panose="020B0604020202020204"/>
                <a:ea typeface="+mn-ea"/>
                <a:cs typeface="+mn-cs"/>
              </a:rPr>
              <a:t>Consultants</a:t>
            </a:r>
          </a:p>
        </p:txBody>
      </p:sp>
      <p:sp>
        <p:nvSpPr>
          <p:cNvPr id="74" name="Tekstvak 73">
            <a:extLst>
              <a:ext uri="{FF2B5EF4-FFF2-40B4-BE49-F238E27FC236}">
                <a16:creationId xmlns:a16="http://schemas.microsoft.com/office/drawing/2014/main" id="{633EB0AC-BBE7-402D-A2DF-A45085C4288D}"/>
              </a:ext>
            </a:extLst>
          </p:cNvPr>
          <p:cNvSpPr txBox="1"/>
          <p:nvPr/>
        </p:nvSpPr>
        <p:spPr>
          <a:xfrm>
            <a:off x="1096928" y="4850762"/>
            <a:ext cx="1359521" cy="421101"/>
          </a:xfrm>
          <a:prstGeom prst="rect">
            <a:avLst/>
          </a:prstGeom>
          <a:noFill/>
        </p:spPr>
        <p:txBody>
          <a:bodyPr wrap="square" lIns="0" tIns="0" rIns="0" bIns="0" numCol="2" spcCol="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4A4A49"/>
                </a:solidFill>
                <a:effectLst/>
                <a:uLnTx/>
                <a:uFillTx/>
                <a:latin typeface="Arial" panose="020B0604020202020204"/>
                <a:ea typeface="+mn-ea"/>
                <a:cs typeface="+mn-cs"/>
              </a:rPr>
              <a:t>Research Analysts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4A4A49"/>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4A4A49"/>
                </a:solidFill>
                <a:effectLst/>
                <a:uLnTx/>
                <a:uFillTx/>
                <a:latin typeface="Arial" panose="020B0604020202020204"/>
                <a:ea typeface="+mn-ea"/>
                <a:cs typeface="+mn-cs"/>
              </a:rPr>
              <a:t>Project managers</a:t>
            </a:r>
          </a:p>
        </p:txBody>
      </p:sp>
      <p:cxnSp>
        <p:nvCxnSpPr>
          <p:cNvPr id="75" name="Rechte verbindingslijn 74">
            <a:extLst>
              <a:ext uri="{FF2B5EF4-FFF2-40B4-BE49-F238E27FC236}">
                <a16:creationId xmlns:a16="http://schemas.microsoft.com/office/drawing/2014/main" id="{0B67B8B8-7B59-4441-AC46-A82A2BE87045}"/>
              </a:ext>
            </a:extLst>
          </p:cNvPr>
          <p:cNvCxnSpPr/>
          <p:nvPr/>
        </p:nvCxnSpPr>
        <p:spPr>
          <a:xfrm>
            <a:off x="566400" y="4015788"/>
            <a:ext cx="23822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6" name="Groep 75">
            <a:extLst>
              <a:ext uri="{FF2B5EF4-FFF2-40B4-BE49-F238E27FC236}">
                <a16:creationId xmlns:a16="http://schemas.microsoft.com/office/drawing/2014/main" id="{9DCCEF16-F461-48A5-8122-E1B2A5F53C9B}"/>
              </a:ext>
            </a:extLst>
          </p:cNvPr>
          <p:cNvGrpSpPr/>
          <p:nvPr/>
        </p:nvGrpSpPr>
        <p:grpSpPr>
          <a:xfrm>
            <a:off x="1740672" y="3314816"/>
            <a:ext cx="496272" cy="232554"/>
            <a:chOff x="5857771" y="3581166"/>
            <a:chExt cx="1888273" cy="692997"/>
          </a:xfrm>
          <a:solidFill>
            <a:schemeClr val="accent2"/>
          </a:solidFill>
        </p:grpSpPr>
        <p:sp>
          <p:nvSpPr>
            <p:cNvPr id="77" name="Vrije vorm: vorm 76">
              <a:extLst>
                <a:ext uri="{FF2B5EF4-FFF2-40B4-BE49-F238E27FC236}">
                  <a16:creationId xmlns:a16="http://schemas.microsoft.com/office/drawing/2014/main" id="{05673EC6-67E3-4284-8ECF-D8ABA23D666B}"/>
                </a:ext>
              </a:extLst>
            </p:cNvPr>
            <p:cNvSpPr>
              <a:spLocks/>
            </p:cNvSpPr>
            <p:nvPr/>
          </p:nvSpPr>
          <p:spPr bwMode="auto">
            <a:xfrm>
              <a:off x="6036582" y="3581166"/>
              <a:ext cx="1623652" cy="692997"/>
            </a:xfrm>
            <a:custGeom>
              <a:avLst/>
              <a:gdLst>
                <a:gd name="connsiteX0" fmla="*/ 566343 w 1623652"/>
                <a:gd name="connsiteY0" fmla="*/ 0 h 692997"/>
                <a:gd name="connsiteX1" fmla="*/ 568962 w 1623652"/>
                <a:gd name="connsiteY1" fmla="*/ 0 h 692997"/>
                <a:gd name="connsiteX2" fmla="*/ 568962 w 1623652"/>
                <a:gd name="connsiteY2" fmla="*/ 58905 h 692997"/>
                <a:gd name="connsiteX3" fmla="*/ 573999 w 1623652"/>
                <a:gd name="connsiteY3" fmla="*/ 67429 h 692997"/>
                <a:gd name="connsiteX4" fmla="*/ 573999 w 1623652"/>
                <a:gd name="connsiteY4" fmla="*/ 127165 h 692997"/>
                <a:gd name="connsiteX5" fmla="*/ 603817 w 1623652"/>
                <a:gd name="connsiteY5" fmla="*/ 134857 h 692997"/>
                <a:gd name="connsiteX6" fmla="*/ 581655 w 1623652"/>
                <a:gd name="connsiteY6" fmla="*/ 140817 h 692997"/>
                <a:gd name="connsiteX7" fmla="*/ 581655 w 1623652"/>
                <a:gd name="connsiteY7" fmla="*/ 147678 h 692997"/>
                <a:gd name="connsiteX8" fmla="*/ 611675 w 1623652"/>
                <a:gd name="connsiteY8" fmla="*/ 156202 h 692997"/>
                <a:gd name="connsiteX9" fmla="*/ 592736 w 1623652"/>
                <a:gd name="connsiteY9" fmla="*/ 161330 h 692997"/>
                <a:gd name="connsiteX10" fmla="*/ 592736 w 1623652"/>
                <a:gd name="connsiteY10" fmla="*/ 168121 h 692997"/>
                <a:gd name="connsiteX11" fmla="*/ 617517 w 1623652"/>
                <a:gd name="connsiteY11" fmla="*/ 177546 h 692997"/>
                <a:gd name="connsiteX12" fmla="*/ 578230 w 1623652"/>
                <a:gd name="connsiteY12" fmla="*/ 244905 h 692997"/>
                <a:gd name="connsiteX13" fmla="*/ 588505 w 1623652"/>
                <a:gd name="connsiteY13" fmla="*/ 634993 h 692997"/>
                <a:gd name="connsiteX14" fmla="*/ 600594 w 1623652"/>
                <a:gd name="connsiteY14" fmla="*/ 634993 h 692997"/>
                <a:gd name="connsiteX15" fmla="*/ 600594 w 1623652"/>
                <a:gd name="connsiteY15" fmla="*/ 627301 h 692997"/>
                <a:gd name="connsiteX16" fmla="*/ 617517 w 1623652"/>
                <a:gd name="connsiteY16" fmla="*/ 627301 h 692997"/>
                <a:gd name="connsiteX17" fmla="*/ 621748 w 1623652"/>
                <a:gd name="connsiteY17" fmla="*/ 623005 h 692997"/>
                <a:gd name="connsiteX18" fmla="*/ 626987 w 1623652"/>
                <a:gd name="connsiteY18" fmla="*/ 628964 h 692997"/>
                <a:gd name="connsiteX19" fmla="*/ 637262 w 1623652"/>
                <a:gd name="connsiteY19" fmla="*/ 628964 h 692997"/>
                <a:gd name="connsiteX20" fmla="*/ 651768 w 1623652"/>
                <a:gd name="connsiteY20" fmla="*/ 617045 h 692997"/>
                <a:gd name="connsiteX21" fmla="*/ 681586 w 1623652"/>
                <a:gd name="connsiteY21" fmla="*/ 617045 h 692997"/>
                <a:gd name="connsiteX22" fmla="*/ 691861 w 1623652"/>
                <a:gd name="connsiteY22" fmla="*/ 627301 h 692997"/>
                <a:gd name="connsiteX23" fmla="*/ 724097 w 1623652"/>
                <a:gd name="connsiteY23" fmla="*/ 627301 h 692997"/>
                <a:gd name="connsiteX24" fmla="*/ 724097 w 1623652"/>
                <a:gd name="connsiteY24" fmla="*/ 617045 h 692997"/>
                <a:gd name="connsiteX25" fmla="*/ 730141 w 1623652"/>
                <a:gd name="connsiteY25" fmla="*/ 611085 h 692997"/>
                <a:gd name="connsiteX26" fmla="*/ 754117 w 1623652"/>
                <a:gd name="connsiteY26" fmla="*/ 611085 h 692997"/>
                <a:gd name="connsiteX27" fmla="*/ 754117 w 1623652"/>
                <a:gd name="connsiteY27" fmla="*/ 586345 h 692997"/>
                <a:gd name="connsiteX28" fmla="*/ 780510 w 1623652"/>
                <a:gd name="connsiteY28" fmla="*/ 586345 h 692997"/>
                <a:gd name="connsiteX29" fmla="*/ 780510 w 1623652"/>
                <a:gd name="connsiteY29" fmla="*/ 564100 h 692997"/>
                <a:gd name="connsiteX30" fmla="*/ 793203 w 1623652"/>
                <a:gd name="connsiteY30" fmla="*/ 564100 h 692997"/>
                <a:gd name="connsiteX31" fmla="*/ 793203 w 1623652"/>
                <a:gd name="connsiteY31" fmla="*/ 554744 h 692997"/>
                <a:gd name="connsiteX32" fmla="*/ 829871 w 1623652"/>
                <a:gd name="connsiteY32" fmla="*/ 554744 h 692997"/>
                <a:gd name="connsiteX33" fmla="*/ 829871 w 1623652"/>
                <a:gd name="connsiteY33" fmla="*/ 615312 h 692997"/>
                <a:gd name="connsiteX34" fmla="*/ 836721 w 1623652"/>
                <a:gd name="connsiteY34" fmla="*/ 615312 h 692997"/>
                <a:gd name="connsiteX35" fmla="*/ 836721 w 1623652"/>
                <a:gd name="connsiteY35" fmla="*/ 602561 h 692997"/>
                <a:gd name="connsiteX36" fmla="*/ 862308 w 1623652"/>
                <a:gd name="connsiteY36" fmla="*/ 602561 h 692997"/>
                <a:gd name="connsiteX37" fmla="*/ 862308 w 1623652"/>
                <a:gd name="connsiteY37" fmla="*/ 578653 h 692997"/>
                <a:gd name="connsiteX38" fmla="*/ 898976 w 1623652"/>
                <a:gd name="connsiteY38" fmla="*/ 578653 h 692997"/>
                <a:gd name="connsiteX39" fmla="*/ 898976 w 1623652"/>
                <a:gd name="connsiteY39" fmla="*/ 587177 h 692997"/>
                <a:gd name="connsiteX40" fmla="*/ 917713 w 1623652"/>
                <a:gd name="connsiteY40" fmla="*/ 587177 h 692997"/>
                <a:gd name="connsiteX41" fmla="*/ 917713 w 1623652"/>
                <a:gd name="connsiteY41" fmla="*/ 615312 h 692997"/>
                <a:gd name="connsiteX42" fmla="*/ 945920 w 1623652"/>
                <a:gd name="connsiteY42" fmla="*/ 615312 h 692997"/>
                <a:gd name="connsiteX43" fmla="*/ 949345 w 1623652"/>
                <a:gd name="connsiteY43" fmla="*/ 618777 h 692997"/>
                <a:gd name="connsiteX44" fmla="*/ 949345 w 1623652"/>
                <a:gd name="connsiteY44" fmla="*/ 623005 h 692997"/>
                <a:gd name="connsiteX45" fmla="*/ 953576 w 1623652"/>
                <a:gd name="connsiteY45" fmla="*/ 623005 h 692997"/>
                <a:gd name="connsiteX46" fmla="*/ 953576 w 1623652"/>
                <a:gd name="connsiteY46" fmla="*/ 617045 h 692997"/>
                <a:gd name="connsiteX47" fmla="*/ 959620 w 1623652"/>
                <a:gd name="connsiteY47" fmla="*/ 617045 h 692997"/>
                <a:gd name="connsiteX48" fmla="*/ 959620 w 1623652"/>
                <a:gd name="connsiteY48" fmla="*/ 620440 h 692997"/>
                <a:gd name="connsiteX49" fmla="*/ 961232 w 1623652"/>
                <a:gd name="connsiteY49" fmla="*/ 620440 h 692997"/>
                <a:gd name="connsiteX50" fmla="*/ 961232 w 1623652"/>
                <a:gd name="connsiteY50" fmla="*/ 623005 h 692997"/>
                <a:gd name="connsiteX51" fmla="*/ 967276 w 1623652"/>
                <a:gd name="connsiteY51" fmla="*/ 623005 h 692997"/>
                <a:gd name="connsiteX52" fmla="*/ 967276 w 1623652"/>
                <a:gd name="connsiteY52" fmla="*/ 624737 h 692997"/>
                <a:gd name="connsiteX53" fmla="*/ 982588 w 1623652"/>
                <a:gd name="connsiteY53" fmla="*/ 624737 h 692997"/>
                <a:gd name="connsiteX54" fmla="*/ 982588 w 1623652"/>
                <a:gd name="connsiteY54" fmla="*/ 630697 h 692997"/>
                <a:gd name="connsiteX55" fmla="*/ 999713 w 1623652"/>
                <a:gd name="connsiteY55" fmla="*/ 630697 h 692997"/>
                <a:gd name="connsiteX56" fmla="*/ 999713 w 1623652"/>
                <a:gd name="connsiteY56" fmla="*/ 588008 h 692997"/>
                <a:gd name="connsiteX57" fmla="*/ 1015025 w 1623652"/>
                <a:gd name="connsiteY57" fmla="*/ 588008 h 692997"/>
                <a:gd name="connsiteX58" fmla="*/ 1015025 w 1623652"/>
                <a:gd name="connsiteY58" fmla="*/ 586345 h 692997"/>
                <a:gd name="connsiteX59" fmla="*/ 1016838 w 1623652"/>
                <a:gd name="connsiteY59" fmla="*/ 586345 h 692997"/>
                <a:gd name="connsiteX60" fmla="*/ 1016838 w 1623652"/>
                <a:gd name="connsiteY60" fmla="*/ 576089 h 692997"/>
                <a:gd name="connsiteX61" fmla="*/ 1042426 w 1623652"/>
                <a:gd name="connsiteY61" fmla="*/ 576089 h 692997"/>
                <a:gd name="connsiteX62" fmla="*/ 1042426 w 1623652"/>
                <a:gd name="connsiteY62" fmla="*/ 580316 h 692997"/>
                <a:gd name="connsiteX63" fmla="*/ 1046657 w 1623652"/>
                <a:gd name="connsiteY63" fmla="*/ 580316 h 692997"/>
                <a:gd name="connsiteX64" fmla="*/ 1046657 w 1623652"/>
                <a:gd name="connsiteY64" fmla="*/ 582880 h 692997"/>
                <a:gd name="connsiteX65" fmla="*/ 1050888 w 1623652"/>
                <a:gd name="connsiteY65" fmla="*/ 582880 h 692997"/>
                <a:gd name="connsiteX66" fmla="*/ 1050888 w 1623652"/>
                <a:gd name="connsiteY66" fmla="*/ 605125 h 692997"/>
                <a:gd name="connsiteX67" fmla="*/ 1047463 w 1623652"/>
                <a:gd name="connsiteY67" fmla="*/ 605125 h 692997"/>
                <a:gd name="connsiteX68" fmla="*/ 1047463 w 1623652"/>
                <a:gd name="connsiteY68" fmla="*/ 606788 h 692997"/>
                <a:gd name="connsiteX69" fmla="*/ 1064588 w 1623652"/>
                <a:gd name="connsiteY69" fmla="*/ 606788 h 692997"/>
                <a:gd name="connsiteX70" fmla="*/ 1064588 w 1623652"/>
                <a:gd name="connsiteY70" fmla="*/ 577752 h 692997"/>
                <a:gd name="connsiteX71" fmla="*/ 1073856 w 1623652"/>
                <a:gd name="connsiteY71" fmla="*/ 577752 h 692997"/>
                <a:gd name="connsiteX72" fmla="*/ 1073856 w 1623652"/>
                <a:gd name="connsiteY72" fmla="*/ 573524 h 692997"/>
                <a:gd name="connsiteX73" fmla="*/ 1106293 w 1623652"/>
                <a:gd name="connsiteY73" fmla="*/ 573524 h 692997"/>
                <a:gd name="connsiteX74" fmla="*/ 1106293 w 1623652"/>
                <a:gd name="connsiteY74" fmla="*/ 577752 h 692997"/>
                <a:gd name="connsiteX75" fmla="*/ 1110524 w 1623652"/>
                <a:gd name="connsiteY75" fmla="*/ 577752 h 692997"/>
                <a:gd name="connsiteX76" fmla="*/ 1110524 w 1623652"/>
                <a:gd name="connsiteY76" fmla="*/ 628964 h 692997"/>
                <a:gd name="connsiteX77" fmla="*/ 1235035 w 1623652"/>
                <a:gd name="connsiteY77" fmla="*/ 628964 h 692997"/>
                <a:gd name="connsiteX78" fmla="*/ 1235035 w 1623652"/>
                <a:gd name="connsiteY78" fmla="*/ 583781 h 692997"/>
                <a:gd name="connsiteX79" fmla="*/ 1240273 w 1623652"/>
                <a:gd name="connsiteY79" fmla="*/ 583781 h 692997"/>
                <a:gd name="connsiteX80" fmla="*/ 1240273 w 1623652"/>
                <a:gd name="connsiteY80" fmla="*/ 570960 h 692997"/>
                <a:gd name="connsiteX81" fmla="*/ 1281172 w 1623652"/>
                <a:gd name="connsiteY81" fmla="*/ 570960 h 692997"/>
                <a:gd name="connsiteX82" fmla="*/ 1281172 w 1623652"/>
                <a:gd name="connsiteY82" fmla="*/ 625569 h 692997"/>
                <a:gd name="connsiteX83" fmla="*/ 1308371 w 1623652"/>
                <a:gd name="connsiteY83" fmla="*/ 625569 h 692997"/>
                <a:gd name="connsiteX84" fmla="*/ 1308371 w 1623652"/>
                <a:gd name="connsiteY84" fmla="*/ 628133 h 692997"/>
                <a:gd name="connsiteX85" fmla="*/ 1375865 w 1623652"/>
                <a:gd name="connsiteY85" fmla="*/ 628133 h 692997"/>
                <a:gd name="connsiteX86" fmla="*/ 1375865 w 1623652"/>
                <a:gd name="connsiteY86" fmla="*/ 563268 h 692997"/>
                <a:gd name="connsiteX87" fmla="*/ 1385334 w 1623652"/>
                <a:gd name="connsiteY87" fmla="*/ 553913 h 692997"/>
                <a:gd name="connsiteX88" fmla="*/ 1396415 w 1623652"/>
                <a:gd name="connsiteY88" fmla="*/ 558140 h 692997"/>
                <a:gd name="connsiteX89" fmla="*/ 1400646 w 1623652"/>
                <a:gd name="connsiteY89" fmla="*/ 558140 h 692997"/>
                <a:gd name="connsiteX90" fmla="*/ 1400646 w 1623652"/>
                <a:gd name="connsiteY90" fmla="*/ 554744 h 692997"/>
                <a:gd name="connsiteX91" fmla="*/ 1408302 w 1623652"/>
                <a:gd name="connsiteY91" fmla="*/ 554744 h 692997"/>
                <a:gd name="connsiteX92" fmla="*/ 1408302 w 1623652"/>
                <a:gd name="connsiteY92" fmla="*/ 570129 h 692997"/>
                <a:gd name="connsiteX93" fmla="*/ 1411727 w 1623652"/>
                <a:gd name="connsiteY93" fmla="*/ 570129 h 692997"/>
                <a:gd name="connsiteX94" fmla="*/ 1411727 w 1623652"/>
                <a:gd name="connsiteY94" fmla="*/ 623836 h 692997"/>
                <a:gd name="connsiteX95" fmla="*/ 1422808 w 1623652"/>
                <a:gd name="connsiteY95" fmla="*/ 623836 h 692997"/>
                <a:gd name="connsiteX96" fmla="*/ 1422808 w 1623652"/>
                <a:gd name="connsiteY96" fmla="*/ 545319 h 692997"/>
                <a:gd name="connsiteX97" fmla="*/ 1441545 w 1623652"/>
                <a:gd name="connsiteY97" fmla="*/ 545319 h 692997"/>
                <a:gd name="connsiteX98" fmla="*/ 1441545 w 1623652"/>
                <a:gd name="connsiteY98" fmla="*/ 220165 h 692997"/>
                <a:gd name="connsiteX99" fmla="*/ 1451014 w 1623652"/>
                <a:gd name="connsiteY99" fmla="*/ 220165 h 692997"/>
                <a:gd name="connsiteX100" fmla="*/ 1451014 w 1623652"/>
                <a:gd name="connsiteY100" fmla="*/ 238114 h 692997"/>
                <a:gd name="connsiteX101" fmla="*/ 1465319 w 1623652"/>
                <a:gd name="connsiteY101" fmla="*/ 238114 h 692997"/>
                <a:gd name="connsiteX102" fmla="*/ 1465319 w 1623652"/>
                <a:gd name="connsiteY102" fmla="*/ 621341 h 692997"/>
                <a:gd name="connsiteX103" fmla="*/ 1499570 w 1623652"/>
                <a:gd name="connsiteY103" fmla="*/ 621341 h 692997"/>
                <a:gd name="connsiteX104" fmla="*/ 1499570 w 1623652"/>
                <a:gd name="connsiteY104" fmla="*/ 549616 h 692997"/>
                <a:gd name="connsiteX105" fmla="*/ 1508032 w 1623652"/>
                <a:gd name="connsiteY105" fmla="*/ 543656 h 692997"/>
                <a:gd name="connsiteX106" fmla="*/ 1540469 w 1623652"/>
                <a:gd name="connsiteY106" fmla="*/ 543656 h 692997"/>
                <a:gd name="connsiteX107" fmla="*/ 1540469 w 1623652"/>
                <a:gd name="connsiteY107" fmla="*/ 623836 h 692997"/>
                <a:gd name="connsiteX108" fmla="*/ 1623652 w 1623652"/>
                <a:gd name="connsiteY108" fmla="*/ 623836 h 692997"/>
                <a:gd name="connsiteX109" fmla="*/ 1623652 w 1623652"/>
                <a:gd name="connsiteY109" fmla="*/ 692997 h 692997"/>
                <a:gd name="connsiteX110" fmla="*/ 0 w 1623652"/>
                <a:gd name="connsiteY110" fmla="*/ 692997 h 692997"/>
                <a:gd name="connsiteX111" fmla="*/ 0 w 1623652"/>
                <a:gd name="connsiteY111" fmla="*/ 639221 h 692997"/>
                <a:gd name="connsiteX112" fmla="*/ 150904 w 1623652"/>
                <a:gd name="connsiteY112" fmla="*/ 639221 h 692997"/>
                <a:gd name="connsiteX113" fmla="*/ 150904 w 1623652"/>
                <a:gd name="connsiteY113" fmla="*/ 622173 h 692997"/>
                <a:gd name="connsiteX114" fmla="*/ 157754 w 1623652"/>
                <a:gd name="connsiteY114" fmla="*/ 622173 h 692997"/>
                <a:gd name="connsiteX115" fmla="*/ 157754 w 1623652"/>
                <a:gd name="connsiteY115" fmla="*/ 595700 h 692997"/>
                <a:gd name="connsiteX116" fmla="*/ 175685 w 1623652"/>
                <a:gd name="connsiteY116" fmla="*/ 590572 h 692997"/>
                <a:gd name="connsiteX117" fmla="*/ 179110 w 1623652"/>
                <a:gd name="connsiteY117" fmla="*/ 590572 h 692997"/>
                <a:gd name="connsiteX118" fmla="*/ 179110 w 1623652"/>
                <a:gd name="connsiteY118" fmla="*/ 582880 h 692997"/>
                <a:gd name="connsiteX119" fmla="*/ 186766 w 1623652"/>
                <a:gd name="connsiteY119" fmla="*/ 582880 h 692997"/>
                <a:gd name="connsiteX120" fmla="*/ 186766 w 1623652"/>
                <a:gd name="connsiteY120" fmla="*/ 505264 h 692997"/>
                <a:gd name="connsiteX121" fmla="*/ 202078 w 1623652"/>
                <a:gd name="connsiteY121" fmla="*/ 503532 h 692997"/>
                <a:gd name="connsiteX122" fmla="*/ 202078 w 1623652"/>
                <a:gd name="connsiteY122" fmla="*/ 493275 h 692997"/>
                <a:gd name="connsiteX123" fmla="*/ 219204 w 1623652"/>
                <a:gd name="connsiteY123" fmla="*/ 489880 h 692997"/>
                <a:gd name="connsiteX124" fmla="*/ 347140 w 1623652"/>
                <a:gd name="connsiteY124" fmla="*/ 489880 h 692997"/>
                <a:gd name="connsiteX125" fmla="*/ 347140 w 1623652"/>
                <a:gd name="connsiteY125" fmla="*/ 499235 h 692997"/>
                <a:gd name="connsiteX126" fmla="*/ 360840 w 1623652"/>
                <a:gd name="connsiteY126" fmla="*/ 499235 h 692997"/>
                <a:gd name="connsiteX127" fmla="*/ 360840 w 1623652"/>
                <a:gd name="connsiteY127" fmla="*/ 594869 h 692997"/>
                <a:gd name="connsiteX128" fmla="*/ 371921 w 1623652"/>
                <a:gd name="connsiteY128" fmla="*/ 594869 h 692997"/>
                <a:gd name="connsiteX129" fmla="*/ 371921 w 1623652"/>
                <a:gd name="connsiteY129" fmla="*/ 588909 h 692997"/>
                <a:gd name="connsiteX130" fmla="*/ 389046 w 1623652"/>
                <a:gd name="connsiteY130" fmla="*/ 588909 h 692997"/>
                <a:gd name="connsiteX131" fmla="*/ 389046 w 1623652"/>
                <a:gd name="connsiteY131" fmla="*/ 593968 h 692997"/>
                <a:gd name="connsiteX132" fmla="*/ 464800 w 1623652"/>
                <a:gd name="connsiteY132" fmla="*/ 593968 h 692997"/>
                <a:gd name="connsiteX133" fmla="*/ 464800 w 1623652"/>
                <a:gd name="connsiteY133" fmla="*/ 586345 h 692997"/>
                <a:gd name="connsiteX134" fmla="*/ 495626 w 1623652"/>
                <a:gd name="connsiteY134" fmla="*/ 586345 h 692997"/>
                <a:gd name="connsiteX135" fmla="*/ 495626 w 1623652"/>
                <a:gd name="connsiteY135" fmla="*/ 595700 h 692997"/>
                <a:gd name="connsiteX136" fmla="*/ 514363 w 1623652"/>
                <a:gd name="connsiteY136" fmla="*/ 595700 h 692997"/>
                <a:gd name="connsiteX137" fmla="*/ 528869 w 1623652"/>
                <a:gd name="connsiteY137" fmla="*/ 611917 h 692997"/>
                <a:gd name="connsiteX138" fmla="*/ 528869 w 1623652"/>
                <a:gd name="connsiteY138" fmla="*/ 634993 h 692997"/>
                <a:gd name="connsiteX139" fmla="*/ 539144 w 1623652"/>
                <a:gd name="connsiteY139" fmla="*/ 634993 h 692997"/>
                <a:gd name="connsiteX140" fmla="*/ 554456 w 1623652"/>
                <a:gd name="connsiteY140" fmla="*/ 244074 h 692997"/>
                <a:gd name="connsiteX141" fmla="*/ 516982 w 1623652"/>
                <a:gd name="connsiteY141" fmla="*/ 174081 h 692997"/>
                <a:gd name="connsiteX142" fmla="*/ 540756 w 1623652"/>
                <a:gd name="connsiteY142" fmla="*/ 167290 h 692997"/>
                <a:gd name="connsiteX143" fmla="*/ 540756 w 1623652"/>
                <a:gd name="connsiteY143" fmla="*/ 160429 h 692997"/>
                <a:gd name="connsiteX144" fmla="*/ 523631 w 1623652"/>
                <a:gd name="connsiteY144" fmla="*/ 154469 h 692997"/>
                <a:gd name="connsiteX145" fmla="*/ 532294 w 1623652"/>
                <a:gd name="connsiteY145" fmla="*/ 148509 h 692997"/>
                <a:gd name="connsiteX146" fmla="*/ 534913 w 1623652"/>
                <a:gd name="connsiteY146" fmla="*/ 135689 h 692997"/>
                <a:gd name="connsiteX147" fmla="*/ 530481 w 1623652"/>
                <a:gd name="connsiteY147" fmla="*/ 132293 h 692997"/>
                <a:gd name="connsiteX148" fmla="*/ 559493 w 1623652"/>
                <a:gd name="connsiteY148" fmla="*/ 127165 h 692997"/>
                <a:gd name="connsiteX149" fmla="*/ 561306 w 1623652"/>
                <a:gd name="connsiteY149" fmla="*/ 67429 h 692997"/>
                <a:gd name="connsiteX150" fmla="*/ 566343 w 1623652"/>
                <a:gd name="connsiteY150" fmla="*/ 58004 h 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623652" h="692997">
                  <a:moveTo>
                    <a:pt x="566343" y="0"/>
                  </a:moveTo>
                  <a:lnTo>
                    <a:pt x="568962" y="0"/>
                  </a:lnTo>
                  <a:lnTo>
                    <a:pt x="568962" y="58905"/>
                  </a:lnTo>
                  <a:cubicBezTo>
                    <a:pt x="570574" y="61746"/>
                    <a:pt x="572387" y="64587"/>
                    <a:pt x="573999" y="67429"/>
                  </a:cubicBezTo>
                  <a:lnTo>
                    <a:pt x="573999" y="127165"/>
                  </a:lnTo>
                  <a:cubicBezTo>
                    <a:pt x="573999" y="127165"/>
                    <a:pt x="605630" y="128898"/>
                    <a:pt x="603817" y="134857"/>
                  </a:cubicBezTo>
                  <a:cubicBezTo>
                    <a:pt x="603011" y="140817"/>
                    <a:pt x="581655" y="140817"/>
                    <a:pt x="581655" y="140817"/>
                  </a:cubicBezTo>
                  <a:lnTo>
                    <a:pt x="581655" y="147678"/>
                  </a:lnTo>
                  <a:cubicBezTo>
                    <a:pt x="581655" y="147678"/>
                    <a:pt x="612481" y="147678"/>
                    <a:pt x="611675" y="156202"/>
                  </a:cubicBezTo>
                  <a:cubicBezTo>
                    <a:pt x="611675" y="156202"/>
                    <a:pt x="613286" y="160429"/>
                    <a:pt x="592736" y="161330"/>
                  </a:cubicBezTo>
                  <a:lnTo>
                    <a:pt x="592736" y="168121"/>
                  </a:lnTo>
                  <a:cubicBezTo>
                    <a:pt x="592736" y="168121"/>
                    <a:pt x="613286" y="168953"/>
                    <a:pt x="617517" y="177546"/>
                  </a:cubicBezTo>
                  <a:lnTo>
                    <a:pt x="578230" y="244905"/>
                  </a:lnTo>
                  <a:cubicBezTo>
                    <a:pt x="581655" y="374912"/>
                    <a:pt x="585080" y="504987"/>
                    <a:pt x="588505" y="634993"/>
                  </a:cubicBezTo>
                  <a:lnTo>
                    <a:pt x="600594" y="634993"/>
                  </a:lnTo>
                  <a:lnTo>
                    <a:pt x="600594" y="627301"/>
                  </a:lnTo>
                  <a:lnTo>
                    <a:pt x="617517" y="627301"/>
                  </a:lnTo>
                  <a:cubicBezTo>
                    <a:pt x="618928" y="625846"/>
                    <a:pt x="620338" y="624460"/>
                    <a:pt x="621748" y="623005"/>
                  </a:cubicBezTo>
                  <a:cubicBezTo>
                    <a:pt x="623562" y="625014"/>
                    <a:pt x="625173" y="626955"/>
                    <a:pt x="626987" y="628964"/>
                  </a:cubicBezTo>
                  <a:lnTo>
                    <a:pt x="637262" y="628964"/>
                  </a:lnTo>
                  <a:cubicBezTo>
                    <a:pt x="637262" y="628964"/>
                    <a:pt x="639680" y="617045"/>
                    <a:pt x="651768" y="617045"/>
                  </a:cubicBezTo>
                  <a:lnTo>
                    <a:pt x="681586" y="617045"/>
                  </a:lnTo>
                  <a:cubicBezTo>
                    <a:pt x="681586" y="617045"/>
                    <a:pt x="690048" y="619609"/>
                    <a:pt x="691861" y="627301"/>
                  </a:cubicBezTo>
                  <a:lnTo>
                    <a:pt x="724097" y="627301"/>
                  </a:lnTo>
                  <a:lnTo>
                    <a:pt x="724097" y="617045"/>
                  </a:lnTo>
                  <a:cubicBezTo>
                    <a:pt x="726112" y="615035"/>
                    <a:pt x="728127" y="613095"/>
                    <a:pt x="730141" y="611085"/>
                  </a:cubicBezTo>
                  <a:lnTo>
                    <a:pt x="754117" y="611085"/>
                  </a:lnTo>
                  <a:lnTo>
                    <a:pt x="754117" y="586345"/>
                  </a:lnTo>
                  <a:lnTo>
                    <a:pt x="780510" y="586345"/>
                  </a:lnTo>
                  <a:lnTo>
                    <a:pt x="780510" y="564100"/>
                  </a:lnTo>
                  <a:lnTo>
                    <a:pt x="793203" y="564100"/>
                  </a:lnTo>
                  <a:lnTo>
                    <a:pt x="793203" y="554744"/>
                  </a:lnTo>
                  <a:lnTo>
                    <a:pt x="829871" y="554744"/>
                  </a:lnTo>
                  <a:lnTo>
                    <a:pt x="829871" y="615312"/>
                  </a:lnTo>
                  <a:lnTo>
                    <a:pt x="836721" y="615312"/>
                  </a:lnTo>
                  <a:lnTo>
                    <a:pt x="836721" y="602561"/>
                  </a:lnTo>
                  <a:lnTo>
                    <a:pt x="862308" y="602561"/>
                  </a:lnTo>
                  <a:lnTo>
                    <a:pt x="862308" y="578653"/>
                  </a:lnTo>
                  <a:lnTo>
                    <a:pt x="898976" y="578653"/>
                  </a:lnTo>
                  <a:lnTo>
                    <a:pt x="898976" y="587177"/>
                  </a:lnTo>
                  <a:lnTo>
                    <a:pt x="917713" y="587177"/>
                  </a:lnTo>
                  <a:lnTo>
                    <a:pt x="917713" y="615312"/>
                  </a:lnTo>
                  <a:lnTo>
                    <a:pt x="945920" y="615312"/>
                  </a:lnTo>
                  <a:cubicBezTo>
                    <a:pt x="947129" y="616490"/>
                    <a:pt x="948136" y="617599"/>
                    <a:pt x="949345" y="618777"/>
                  </a:cubicBezTo>
                  <a:lnTo>
                    <a:pt x="949345" y="623005"/>
                  </a:lnTo>
                  <a:lnTo>
                    <a:pt x="953576" y="623005"/>
                  </a:lnTo>
                  <a:lnTo>
                    <a:pt x="953576" y="617045"/>
                  </a:lnTo>
                  <a:lnTo>
                    <a:pt x="959620" y="617045"/>
                  </a:lnTo>
                  <a:lnTo>
                    <a:pt x="959620" y="620440"/>
                  </a:lnTo>
                  <a:lnTo>
                    <a:pt x="961232" y="620440"/>
                  </a:lnTo>
                  <a:lnTo>
                    <a:pt x="961232" y="623005"/>
                  </a:lnTo>
                  <a:lnTo>
                    <a:pt x="967276" y="623005"/>
                  </a:lnTo>
                  <a:lnTo>
                    <a:pt x="967276" y="624737"/>
                  </a:lnTo>
                  <a:lnTo>
                    <a:pt x="982588" y="624737"/>
                  </a:lnTo>
                  <a:lnTo>
                    <a:pt x="982588" y="630697"/>
                  </a:lnTo>
                  <a:lnTo>
                    <a:pt x="999713" y="630697"/>
                  </a:lnTo>
                  <a:lnTo>
                    <a:pt x="999713" y="588008"/>
                  </a:lnTo>
                  <a:lnTo>
                    <a:pt x="1015025" y="588008"/>
                  </a:lnTo>
                  <a:lnTo>
                    <a:pt x="1015025" y="586345"/>
                  </a:lnTo>
                  <a:lnTo>
                    <a:pt x="1016838" y="586345"/>
                  </a:lnTo>
                  <a:lnTo>
                    <a:pt x="1016838" y="576089"/>
                  </a:lnTo>
                  <a:lnTo>
                    <a:pt x="1042426" y="576089"/>
                  </a:lnTo>
                  <a:lnTo>
                    <a:pt x="1042426" y="580316"/>
                  </a:lnTo>
                  <a:lnTo>
                    <a:pt x="1046657" y="580316"/>
                  </a:lnTo>
                  <a:lnTo>
                    <a:pt x="1046657" y="582880"/>
                  </a:lnTo>
                  <a:lnTo>
                    <a:pt x="1050888" y="582880"/>
                  </a:lnTo>
                  <a:lnTo>
                    <a:pt x="1050888" y="605125"/>
                  </a:lnTo>
                  <a:lnTo>
                    <a:pt x="1047463" y="605125"/>
                  </a:lnTo>
                  <a:lnTo>
                    <a:pt x="1047463" y="606788"/>
                  </a:lnTo>
                  <a:lnTo>
                    <a:pt x="1064588" y="606788"/>
                  </a:lnTo>
                  <a:lnTo>
                    <a:pt x="1064588" y="577752"/>
                  </a:lnTo>
                  <a:lnTo>
                    <a:pt x="1073856" y="577752"/>
                  </a:lnTo>
                  <a:lnTo>
                    <a:pt x="1073856" y="573524"/>
                  </a:lnTo>
                  <a:lnTo>
                    <a:pt x="1106293" y="573524"/>
                  </a:lnTo>
                  <a:lnTo>
                    <a:pt x="1106293" y="577752"/>
                  </a:lnTo>
                  <a:lnTo>
                    <a:pt x="1110524" y="577752"/>
                  </a:lnTo>
                  <a:lnTo>
                    <a:pt x="1110524" y="628964"/>
                  </a:lnTo>
                  <a:lnTo>
                    <a:pt x="1235035" y="628964"/>
                  </a:lnTo>
                  <a:lnTo>
                    <a:pt x="1235035" y="583781"/>
                  </a:lnTo>
                  <a:lnTo>
                    <a:pt x="1240273" y="583781"/>
                  </a:lnTo>
                  <a:lnTo>
                    <a:pt x="1240273" y="570960"/>
                  </a:lnTo>
                  <a:lnTo>
                    <a:pt x="1281172" y="570960"/>
                  </a:lnTo>
                  <a:lnTo>
                    <a:pt x="1281172" y="625569"/>
                  </a:lnTo>
                  <a:lnTo>
                    <a:pt x="1308371" y="625569"/>
                  </a:lnTo>
                  <a:lnTo>
                    <a:pt x="1308371" y="628133"/>
                  </a:lnTo>
                  <a:lnTo>
                    <a:pt x="1375865" y="628133"/>
                  </a:lnTo>
                  <a:lnTo>
                    <a:pt x="1375865" y="563268"/>
                  </a:lnTo>
                  <a:cubicBezTo>
                    <a:pt x="1375865" y="563268"/>
                    <a:pt x="1378484" y="553913"/>
                    <a:pt x="1385334" y="553913"/>
                  </a:cubicBezTo>
                  <a:cubicBezTo>
                    <a:pt x="1391983" y="553913"/>
                    <a:pt x="1396415" y="558140"/>
                    <a:pt x="1396415" y="558140"/>
                  </a:cubicBezTo>
                  <a:lnTo>
                    <a:pt x="1400646" y="558140"/>
                  </a:lnTo>
                  <a:lnTo>
                    <a:pt x="1400646" y="554744"/>
                  </a:lnTo>
                  <a:lnTo>
                    <a:pt x="1408302" y="554744"/>
                  </a:lnTo>
                  <a:lnTo>
                    <a:pt x="1408302" y="570129"/>
                  </a:lnTo>
                  <a:lnTo>
                    <a:pt x="1411727" y="570129"/>
                  </a:lnTo>
                  <a:lnTo>
                    <a:pt x="1411727" y="623836"/>
                  </a:lnTo>
                  <a:lnTo>
                    <a:pt x="1422808" y="623836"/>
                  </a:lnTo>
                  <a:lnTo>
                    <a:pt x="1422808" y="545319"/>
                  </a:lnTo>
                  <a:lnTo>
                    <a:pt x="1441545" y="545319"/>
                  </a:lnTo>
                  <a:lnTo>
                    <a:pt x="1441545" y="220165"/>
                  </a:lnTo>
                  <a:lnTo>
                    <a:pt x="1451014" y="220165"/>
                  </a:lnTo>
                  <a:lnTo>
                    <a:pt x="1451014" y="238114"/>
                  </a:lnTo>
                  <a:lnTo>
                    <a:pt x="1465319" y="238114"/>
                  </a:lnTo>
                  <a:lnTo>
                    <a:pt x="1465319" y="621341"/>
                  </a:lnTo>
                  <a:lnTo>
                    <a:pt x="1499570" y="621341"/>
                  </a:lnTo>
                  <a:lnTo>
                    <a:pt x="1499570" y="549616"/>
                  </a:lnTo>
                  <a:cubicBezTo>
                    <a:pt x="1502390" y="547606"/>
                    <a:pt x="1505211" y="545666"/>
                    <a:pt x="1508032" y="543656"/>
                  </a:cubicBezTo>
                  <a:lnTo>
                    <a:pt x="1540469" y="543656"/>
                  </a:lnTo>
                  <a:lnTo>
                    <a:pt x="1540469" y="623836"/>
                  </a:lnTo>
                  <a:lnTo>
                    <a:pt x="1623652" y="623836"/>
                  </a:lnTo>
                  <a:lnTo>
                    <a:pt x="1623652" y="692997"/>
                  </a:lnTo>
                  <a:lnTo>
                    <a:pt x="0" y="692997"/>
                  </a:lnTo>
                  <a:lnTo>
                    <a:pt x="0" y="639221"/>
                  </a:lnTo>
                  <a:lnTo>
                    <a:pt x="150904" y="639221"/>
                  </a:lnTo>
                  <a:lnTo>
                    <a:pt x="150904" y="622173"/>
                  </a:lnTo>
                  <a:lnTo>
                    <a:pt x="157754" y="622173"/>
                  </a:lnTo>
                  <a:lnTo>
                    <a:pt x="157754" y="595700"/>
                  </a:lnTo>
                  <a:lnTo>
                    <a:pt x="175685" y="590572"/>
                  </a:lnTo>
                  <a:lnTo>
                    <a:pt x="179110" y="590572"/>
                  </a:lnTo>
                  <a:lnTo>
                    <a:pt x="179110" y="582880"/>
                  </a:lnTo>
                  <a:lnTo>
                    <a:pt x="186766" y="582880"/>
                  </a:lnTo>
                  <a:lnTo>
                    <a:pt x="186766" y="505264"/>
                  </a:lnTo>
                  <a:lnTo>
                    <a:pt x="202078" y="503532"/>
                  </a:lnTo>
                  <a:lnTo>
                    <a:pt x="202078" y="493275"/>
                  </a:lnTo>
                  <a:lnTo>
                    <a:pt x="219204" y="489880"/>
                  </a:lnTo>
                  <a:lnTo>
                    <a:pt x="347140" y="489880"/>
                  </a:lnTo>
                  <a:lnTo>
                    <a:pt x="347140" y="499235"/>
                  </a:lnTo>
                  <a:lnTo>
                    <a:pt x="360840" y="499235"/>
                  </a:lnTo>
                  <a:lnTo>
                    <a:pt x="360840" y="594869"/>
                  </a:lnTo>
                  <a:lnTo>
                    <a:pt x="371921" y="594869"/>
                  </a:lnTo>
                  <a:lnTo>
                    <a:pt x="371921" y="588909"/>
                  </a:lnTo>
                  <a:lnTo>
                    <a:pt x="389046" y="588909"/>
                  </a:lnTo>
                  <a:lnTo>
                    <a:pt x="389046" y="593968"/>
                  </a:lnTo>
                  <a:lnTo>
                    <a:pt x="464800" y="593968"/>
                  </a:lnTo>
                  <a:lnTo>
                    <a:pt x="464800" y="586345"/>
                  </a:lnTo>
                  <a:lnTo>
                    <a:pt x="495626" y="586345"/>
                  </a:lnTo>
                  <a:lnTo>
                    <a:pt x="495626" y="595700"/>
                  </a:lnTo>
                  <a:lnTo>
                    <a:pt x="514363" y="595700"/>
                  </a:lnTo>
                  <a:lnTo>
                    <a:pt x="528869" y="611917"/>
                  </a:lnTo>
                  <a:lnTo>
                    <a:pt x="528869" y="634993"/>
                  </a:lnTo>
                  <a:lnTo>
                    <a:pt x="539144" y="634993"/>
                  </a:lnTo>
                  <a:cubicBezTo>
                    <a:pt x="544181" y="504710"/>
                    <a:pt x="549419" y="374357"/>
                    <a:pt x="554456" y="244074"/>
                  </a:cubicBezTo>
                  <a:lnTo>
                    <a:pt x="516982" y="174081"/>
                  </a:lnTo>
                  <a:cubicBezTo>
                    <a:pt x="516982" y="174081"/>
                    <a:pt x="525444" y="167290"/>
                    <a:pt x="540756" y="167290"/>
                  </a:cubicBezTo>
                  <a:lnTo>
                    <a:pt x="540756" y="160429"/>
                  </a:lnTo>
                  <a:cubicBezTo>
                    <a:pt x="540756" y="160429"/>
                    <a:pt x="523631" y="157865"/>
                    <a:pt x="523631" y="154469"/>
                  </a:cubicBezTo>
                  <a:cubicBezTo>
                    <a:pt x="523631" y="150173"/>
                    <a:pt x="532294" y="148509"/>
                    <a:pt x="532294" y="148509"/>
                  </a:cubicBezTo>
                  <a:cubicBezTo>
                    <a:pt x="533100" y="144213"/>
                    <a:pt x="534107" y="139986"/>
                    <a:pt x="534913" y="135689"/>
                  </a:cubicBezTo>
                  <a:cubicBezTo>
                    <a:pt x="534913" y="135689"/>
                    <a:pt x="530481" y="134857"/>
                    <a:pt x="530481" y="132293"/>
                  </a:cubicBezTo>
                  <a:cubicBezTo>
                    <a:pt x="530481" y="128898"/>
                    <a:pt x="559493" y="127165"/>
                    <a:pt x="559493" y="127165"/>
                  </a:cubicBezTo>
                  <a:cubicBezTo>
                    <a:pt x="560097" y="107276"/>
                    <a:pt x="560702" y="87318"/>
                    <a:pt x="561306" y="67429"/>
                  </a:cubicBezTo>
                  <a:cubicBezTo>
                    <a:pt x="562918" y="64310"/>
                    <a:pt x="564731" y="61122"/>
                    <a:pt x="566343" y="58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724">
              <a:extLst>
                <a:ext uri="{FF2B5EF4-FFF2-40B4-BE49-F238E27FC236}">
                  <a16:creationId xmlns:a16="http://schemas.microsoft.com/office/drawing/2014/main" id="{B8ECF249-81D8-48FC-ABBE-F5421EC9B058}"/>
                </a:ext>
              </a:extLst>
            </p:cNvPr>
            <p:cNvSpPr>
              <a:spLocks/>
            </p:cNvSpPr>
            <p:nvPr/>
          </p:nvSpPr>
          <p:spPr bwMode="auto">
            <a:xfrm>
              <a:off x="5857771" y="4126943"/>
              <a:ext cx="390100" cy="147218"/>
            </a:xfrm>
            <a:custGeom>
              <a:avLst/>
              <a:gdLst>
                <a:gd name="T0" fmla="*/ 462 w 462"/>
                <a:gd name="T1" fmla="*/ 157 h 186"/>
                <a:gd name="T2" fmla="*/ 462 w 462"/>
                <a:gd name="T3" fmla="*/ 186 h 186"/>
                <a:gd name="T4" fmla="*/ 0 w 462"/>
                <a:gd name="T5" fmla="*/ 186 h 186"/>
                <a:gd name="T6" fmla="*/ 0 w 462"/>
                <a:gd name="T7" fmla="*/ 157 h 186"/>
                <a:gd name="T8" fmla="*/ 57 w 462"/>
                <a:gd name="T9" fmla="*/ 157 h 186"/>
                <a:gd name="T10" fmla="*/ 57 w 462"/>
                <a:gd name="T11" fmla="*/ 154 h 186"/>
                <a:gd name="T12" fmla="*/ 61 w 462"/>
                <a:gd name="T13" fmla="*/ 154 h 186"/>
                <a:gd name="T14" fmla="*/ 61 w 462"/>
                <a:gd name="T15" fmla="*/ 139 h 186"/>
                <a:gd name="T16" fmla="*/ 63 w 462"/>
                <a:gd name="T17" fmla="*/ 139 h 186"/>
                <a:gd name="T18" fmla="*/ 63 w 462"/>
                <a:gd name="T19" fmla="*/ 113 h 186"/>
                <a:gd name="T20" fmla="*/ 61 w 462"/>
                <a:gd name="T21" fmla="*/ 113 h 186"/>
                <a:gd name="T22" fmla="*/ 61 w 462"/>
                <a:gd name="T23" fmla="*/ 108 h 186"/>
                <a:gd name="T24" fmla="*/ 64 w 462"/>
                <a:gd name="T25" fmla="*/ 108 h 186"/>
                <a:gd name="T26" fmla="*/ 64 w 462"/>
                <a:gd name="T27" fmla="*/ 101 h 186"/>
                <a:gd name="T28" fmla="*/ 65 w 462"/>
                <a:gd name="T29" fmla="*/ 101 h 186"/>
                <a:gd name="T30" fmla="*/ 65 w 462"/>
                <a:gd name="T31" fmla="*/ 57 h 186"/>
                <a:gd name="T32" fmla="*/ 59 w 462"/>
                <a:gd name="T33" fmla="*/ 50 h 186"/>
                <a:gd name="T34" fmla="*/ 70 w 462"/>
                <a:gd name="T35" fmla="*/ 50 h 186"/>
                <a:gd name="T36" fmla="*/ 70 w 462"/>
                <a:gd name="T37" fmla="*/ 44 h 186"/>
                <a:gd name="T38" fmla="*/ 63 w 462"/>
                <a:gd name="T39" fmla="*/ 41 h 186"/>
                <a:gd name="T40" fmla="*/ 63 w 462"/>
                <a:gd name="T41" fmla="*/ 41 h 186"/>
                <a:gd name="T42" fmla="*/ 70 w 462"/>
                <a:gd name="T43" fmla="*/ 41 h 186"/>
                <a:gd name="T44" fmla="*/ 152 w 462"/>
                <a:gd name="T45" fmla="*/ 0 h 186"/>
                <a:gd name="T46" fmla="*/ 229 w 462"/>
                <a:gd name="T47" fmla="*/ 0 h 186"/>
                <a:gd name="T48" fmla="*/ 234 w 462"/>
                <a:gd name="T49" fmla="*/ 0 h 186"/>
                <a:gd name="T50" fmla="*/ 311 w 462"/>
                <a:gd name="T51" fmla="*/ 0 h 186"/>
                <a:gd name="T52" fmla="*/ 393 w 462"/>
                <a:gd name="T53" fmla="*/ 41 h 186"/>
                <a:gd name="T54" fmla="*/ 399 w 462"/>
                <a:gd name="T55" fmla="*/ 41 h 186"/>
                <a:gd name="T56" fmla="*/ 399 w 462"/>
                <a:gd name="T57" fmla="*/ 41 h 186"/>
                <a:gd name="T58" fmla="*/ 393 w 462"/>
                <a:gd name="T59" fmla="*/ 44 h 186"/>
                <a:gd name="T60" fmla="*/ 393 w 462"/>
                <a:gd name="T61" fmla="*/ 50 h 186"/>
                <a:gd name="T62" fmla="*/ 404 w 462"/>
                <a:gd name="T63" fmla="*/ 50 h 186"/>
                <a:gd name="T64" fmla="*/ 398 w 462"/>
                <a:gd name="T65" fmla="*/ 57 h 186"/>
                <a:gd name="T66" fmla="*/ 398 w 462"/>
                <a:gd name="T67" fmla="*/ 101 h 186"/>
                <a:gd name="T68" fmla="*/ 399 w 462"/>
                <a:gd name="T69" fmla="*/ 101 h 186"/>
                <a:gd name="T70" fmla="*/ 399 w 462"/>
                <a:gd name="T71" fmla="*/ 108 h 186"/>
                <a:gd name="T72" fmla="*/ 401 w 462"/>
                <a:gd name="T73" fmla="*/ 108 h 186"/>
                <a:gd name="T74" fmla="*/ 401 w 462"/>
                <a:gd name="T75" fmla="*/ 113 h 186"/>
                <a:gd name="T76" fmla="*/ 400 w 462"/>
                <a:gd name="T77" fmla="*/ 113 h 186"/>
                <a:gd name="T78" fmla="*/ 400 w 462"/>
                <a:gd name="T79" fmla="*/ 139 h 186"/>
                <a:gd name="T80" fmla="*/ 402 w 462"/>
                <a:gd name="T81" fmla="*/ 139 h 186"/>
                <a:gd name="T82" fmla="*/ 402 w 462"/>
                <a:gd name="T83" fmla="*/ 154 h 186"/>
                <a:gd name="T84" fmla="*/ 406 w 462"/>
                <a:gd name="T85" fmla="*/ 154 h 186"/>
                <a:gd name="T86" fmla="*/ 406 w 462"/>
                <a:gd name="T87" fmla="*/ 157 h 186"/>
                <a:gd name="T88" fmla="*/ 462 w 462"/>
                <a:gd name="T89" fmla="*/ 15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186">
                  <a:moveTo>
                    <a:pt x="462" y="157"/>
                  </a:moveTo>
                  <a:cubicBezTo>
                    <a:pt x="462" y="186"/>
                    <a:pt x="462" y="186"/>
                    <a:pt x="462" y="186"/>
                  </a:cubicBezTo>
                  <a:cubicBezTo>
                    <a:pt x="0" y="186"/>
                    <a:pt x="0" y="186"/>
                    <a:pt x="0" y="186"/>
                  </a:cubicBezTo>
                  <a:cubicBezTo>
                    <a:pt x="0" y="157"/>
                    <a:pt x="0" y="157"/>
                    <a:pt x="0" y="157"/>
                  </a:cubicBezTo>
                  <a:cubicBezTo>
                    <a:pt x="57" y="157"/>
                    <a:pt x="57" y="157"/>
                    <a:pt x="57" y="157"/>
                  </a:cubicBezTo>
                  <a:cubicBezTo>
                    <a:pt x="57" y="154"/>
                    <a:pt x="57" y="154"/>
                    <a:pt x="57" y="154"/>
                  </a:cubicBezTo>
                  <a:cubicBezTo>
                    <a:pt x="61" y="154"/>
                    <a:pt x="61" y="154"/>
                    <a:pt x="61" y="154"/>
                  </a:cubicBezTo>
                  <a:cubicBezTo>
                    <a:pt x="61" y="139"/>
                    <a:pt x="61" y="139"/>
                    <a:pt x="61" y="139"/>
                  </a:cubicBezTo>
                  <a:cubicBezTo>
                    <a:pt x="63" y="139"/>
                    <a:pt x="63" y="139"/>
                    <a:pt x="63" y="139"/>
                  </a:cubicBezTo>
                  <a:cubicBezTo>
                    <a:pt x="63" y="113"/>
                    <a:pt x="63" y="113"/>
                    <a:pt x="63" y="113"/>
                  </a:cubicBezTo>
                  <a:cubicBezTo>
                    <a:pt x="61" y="113"/>
                    <a:pt x="61" y="113"/>
                    <a:pt x="61" y="113"/>
                  </a:cubicBezTo>
                  <a:cubicBezTo>
                    <a:pt x="61" y="108"/>
                    <a:pt x="61" y="108"/>
                    <a:pt x="61" y="108"/>
                  </a:cubicBezTo>
                  <a:cubicBezTo>
                    <a:pt x="64" y="108"/>
                    <a:pt x="64" y="108"/>
                    <a:pt x="64" y="108"/>
                  </a:cubicBezTo>
                  <a:cubicBezTo>
                    <a:pt x="64" y="101"/>
                    <a:pt x="64" y="101"/>
                    <a:pt x="64" y="101"/>
                  </a:cubicBezTo>
                  <a:cubicBezTo>
                    <a:pt x="65" y="101"/>
                    <a:pt x="65" y="101"/>
                    <a:pt x="65" y="101"/>
                  </a:cubicBezTo>
                  <a:cubicBezTo>
                    <a:pt x="65" y="57"/>
                    <a:pt x="65" y="57"/>
                    <a:pt x="65" y="57"/>
                  </a:cubicBezTo>
                  <a:cubicBezTo>
                    <a:pt x="59" y="50"/>
                    <a:pt x="59" y="50"/>
                    <a:pt x="59" y="50"/>
                  </a:cubicBezTo>
                  <a:cubicBezTo>
                    <a:pt x="70" y="50"/>
                    <a:pt x="70" y="50"/>
                    <a:pt x="70" y="50"/>
                  </a:cubicBezTo>
                  <a:cubicBezTo>
                    <a:pt x="70" y="44"/>
                    <a:pt x="70" y="44"/>
                    <a:pt x="70" y="44"/>
                  </a:cubicBezTo>
                  <a:cubicBezTo>
                    <a:pt x="63" y="41"/>
                    <a:pt x="63" y="41"/>
                    <a:pt x="63" y="41"/>
                  </a:cubicBezTo>
                  <a:cubicBezTo>
                    <a:pt x="63" y="41"/>
                    <a:pt x="63" y="41"/>
                    <a:pt x="63" y="41"/>
                  </a:cubicBezTo>
                  <a:cubicBezTo>
                    <a:pt x="70" y="41"/>
                    <a:pt x="70" y="41"/>
                    <a:pt x="70" y="41"/>
                  </a:cubicBezTo>
                  <a:cubicBezTo>
                    <a:pt x="70" y="41"/>
                    <a:pt x="95" y="5"/>
                    <a:pt x="152" y="0"/>
                  </a:cubicBezTo>
                  <a:cubicBezTo>
                    <a:pt x="229" y="0"/>
                    <a:pt x="229" y="0"/>
                    <a:pt x="229" y="0"/>
                  </a:cubicBezTo>
                  <a:cubicBezTo>
                    <a:pt x="234" y="0"/>
                    <a:pt x="234" y="0"/>
                    <a:pt x="234" y="0"/>
                  </a:cubicBezTo>
                  <a:cubicBezTo>
                    <a:pt x="311" y="0"/>
                    <a:pt x="311" y="0"/>
                    <a:pt x="311" y="0"/>
                  </a:cubicBezTo>
                  <a:cubicBezTo>
                    <a:pt x="368" y="5"/>
                    <a:pt x="393" y="41"/>
                    <a:pt x="393" y="41"/>
                  </a:cubicBezTo>
                  <a:cubicBezTo>
                    <a:pt x="399" y="41"/>
                    <a:pt x="399" y="41"/>
                    <a:pt x="399" y="41"/>
                  </a:cubicBezTo>
                  <a:cubicBezTo>
                    <a:pt x="399" y="41"/>
                    <a:pt x="399" y="41"/>
                    <a:pt x="399" y="41"/>
                  </a:cubicBezTo>
                  <a:cubicBezTo>
                    <a:pt x="393" y="44"/>
                    <a:pt x="393" y="44"/>
                    <a:pt x="393" y="44"/>
                  </a:cubicBezTo>
                  <a:cubicBezTo>
                    <a:pt x="393" y="50"/>
                    <a:pt x="393" y="50"/>
                    <a:pt x="393" y="50"/>
                  </a:cubicBezTo>
                  <a:cubicBezTo>
                    <a:pt x="404" y="50"/>
                    <a:pt x="404" y="50"/>
                    <a:pt x="404" y="50"/>
                  </a:cubicBezTo>
                  <a:cubicBezTo>
                    <a:pt x="398" y="57"/>
                    <a:pt x="398" y="57"/>
                    <a:pt x="398" y="57"/>
                  </a:cubicBezTo>
                  <a:cubicBezTo>
                    <a:pt x="398" y="101"/>
                    <a:pt x="398" y="101"/>
                    <a:pt x="398" y="101"/>
                  </a:cubicBezTo>
                  <a:cubicBezTo>
                    <a:pt x="399" y="101"/>
                    <a:pt x="399" y="101"/>
                    <a:pt x="399" y="101"/>
                  </a:cubicBezTo>
                  <a:cubicBezTo>
                    <a:pt x="399" y="108"/>
                    <a:pt x="399" y="108"/>
                    <a:pt x="399" y="108"/>
                  </a:cubicBezTo>
                  <a:cubicBezTo>
                    <a:pt x="401" y="108"/>
                    <a:pt x="401" y="108"/>
                    <a:pt x="401" y="108"/>
                  </a:cubicBezTo>
                  <a:cubicBezTo>
                    <a:pt x="401" y="113"/>
                    <a:pt x="401" y="113"/>
                    <a:pt x="401" y="113"/>
                  </a:cubicBezTo>
                  <a:cubicBezTo>
                    <a:pt x="400" y="113"/>
                    <a:pt x="400" y="113"/>
                    <a:pt x="400" y="113"/>
                  </a:cubicBezTo>
                  <a:cubicBezTo>
                    <a:pt x="400" y="139"/>
                    <a:pt x="400" y="139"/>
                    <a:pt x="400" y="139"/>
                  </a:cubicBezTo>
                  <a:cubicBezTo>
                    <a:pt x="402" y="139"/>
                    <a:pt x="402" y="139"/>
                    <a:pt x="402" y="139"/>
                  </a:cubicBezTo>
                  <a:cubicBezTo>
                    <a:pt x="402" y="154"/>
                    <a:pt x="402" y="154"/>
                    <a:pt x="402" y="154"/>
                  </a:cubicBezTo>
                  <a:cubicBezTo>
                    <a:pt x="406" y="154"/>
                    <a:pt x="406" y="154"/>
                    <a:pt x="406" y="154"/>
                  </a:cubicBezTo>
                  <a:cubicBezTo>
                    <a:pt x="406" y="157"/>
                    <a:pt x="406" y="157"/>
                    <a:pt x="406" y="157"/>
                  </a:cubicBezTo>
                  <a:lnTo>
                    <a:pt x="462"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79" name="Groep 78">
              <a:extLst>
                <a:ext uri="{FF2B5EF4-FFF2-40B4-BE49-F238E27FC236}">
                  <a16:creationId xmlns:a16="http://schemas.microsoft.com/office/drawing/2014/main" id="{B4B63706-2523-4078-B2B1-7E58393E6315}"/>
                </a:ext>
              </a:extLst>
            </p:cNvPr>
            <p:cNvGrpSpPr/>
            <p:nvPr/>
          </p:nvGrpSpPr>
          <p:grpSpPr>
            <a:xfrm>
              <a:off x="6472164" y="3952946"/>
              <a:ext cx="1273880" cy="301936"/>
              <a:chOff x="5924004" y="4630644"/>
              <a:chExt cx="2033097" cy="481886"/>
            </a:xfrm>
            <a:grpFill/>
          </p:grpSpPr>
          <p:sp>
            <p:nvSpPr>
              <p:cNvPr id="80" name="Rectangle 703">
                <a:extLst>
                  <a:ext uri="{FF2B5EF4-FFF2-40B4-BE49-F238E27FC236}">
                    <a16:creationId xmlns:a16="http://schemas.microsoft.com/office/drawing/2014/main" id="{27031AD7-0215-4A6B-96E9-6AEBBBE189BA}"/>
                  </a:ext>
                </a:extLst>
              </p:cNvPr>
              <p:cNvSpPr>
                <a:spLocks noChangeArrowheads="1"/>
              </p:cNvSpPr>
              <p:nvPr/>
            </p:nvSpPr>
            <p:spPr bwMode="auto">
              <a:xfrm>
                <a:off x="6864824" y="5062046"/>
                <a:ext cx="27537" cy="50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Rectangle 704">
                <a:extLst>
                  <a:ext uri="{FF2B5EF4-FFF2-40B4-BE49-F238E27FC236}">
                    <a16:creationId xmlns:a16="http://schemas.microsoft.com/office/drawing/2014/main" id="{E999DE07-7F12-421A-9ADE-1C3380897F6E}"/>
                  </a:ext>
                </a:extLst>
              </p:cNvPr>
              <p:cNvSpPr>
                <a:spLocks noChangeArrowheads="1"/>
              </p:cNvSpPr>
              <p:nvPr/>
            </p:nvSpPr>
            <p:spPr bwMode="auto">
              <a:xfrm>
                <a:off x="7085115" y="5066636"/>
                <a:ext cx="13769" cy="458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Rectangle 705">
                <a:extLst>
                  <a:ext uri="{FF2B5EF4-FFF2-40B4-BE49-F238E27FC236}">
                    <a16:creationId xmlns:a16="http://schemas.microsoft.com/office/drawing/2014/main" id="{348DD0A7-2F98-4666-866A-46075F64698A}"/>
                  </a:ext>
                </a:extLst>
              </p:cNvPr>
              <p:cNvSpPr>
                <a:spLocks noChangeArrowheads="1"/>
              </p:cNvSpPr>
              <p:nvPr/>
            </p:nvSpPr>
            <p:spPr bwMode="auto">
              <a:xfrm>
                <a:off x="7305405" y="5071224"/>
                <a:ext cx="13769" cy="41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708">
                <a:extLst>
                  <a:ext uri="{FF2B5EF4-FFF2-40B4-BE49-F238E27FC236}">
                    <a16:creationId xmlns:a16="http://schemas.microsoft.com/office/drawing/2014/main" id="{954E0048-C42C-459B-9E16-FC812977ECFB}"/>
                  </a:ext>
                </a:extLst>
              </p:cNvPr>
              <p:cNvSpPr>
                <a:spLocks/>
              </p:cNvSpPr>
              <p:nvPr/>
            </p:nvSpPr>
            <p:spPr bwMode="auto">
              <a:xfrm>
                <a:off x="5924004" y="4630644"/>
                <a:ext cx="945411" cy="371741"/>
              </a:xfrm>
              <a:custGeom>
                <a:avLst/>
                <a:gdLst>
                  <a:gd name="T0" fmla="*/ 1111 w 1111"/>
                  <a:gd name="T1" fmla="*/ 4 h 435"/>
                  <a:gd name="T2" fmla="*/ 557 w 1111"/>
                  <a:gd name="T3" fmla="*/ 223 h 435"/>
                  <a:gd name="T4" fmla="*/ 279 w 1111"/>
                  <a:gd name="T5" fmla="*/ 332 h 435"/>
                  <a:gd name="T6" fmla="*/ 140 w 1111"/>
                  <a:gd name="T7" fmla="*/ 385 h 435"/>
                  <a:gd name="T8" fmla="*/ 70 w 1111"/>
                  <a:gd name="T9" fmla="*/ 411 h 435"/>
                  <a:gd name="T10" fmla="*/ 35 w 1111"/>
                  <a:gd name="T11" fmla="*/ 423 h 435"/>
                  <a:gd name="T12" fmla="*/ 0 w 1111"/>
                  <a:gd name="T13" fmla="*/ 435 h 435"/>
                  <a:gd name="T14" fmla="*/ 35 w 1111"/>
                  <a:gd name="T15" fmla="*/ 423 h 435"/>
                  <a:gd name="T16" fmla="*/ 70 w 1111"/>
                  <a:gd name="T17" fmla="*/ 411 h 435"/>
                  <a:gd name="T18" fmla="*/ 140 w 1111"/>
                  <a:gd name="T19" fmla="*/ 384 h 435"/>
                  <a:gd name="T20" fmla="*/ 279 w 1111"/>
                  <a:gd name="T21" fmla="*/ 331 h 435"/>
                  <a:gd name="T22" fmla="*/ 556 w 1111"/>
                  <a:gd name="T23" fmla="*/ 221 h 435"/>
                  <a:gd name="T24" fmla="*/ 1109 w 1111"/>
                  <a:gd name="T25" fmla="*/ 0 h 435"/>
                  <a:gd name="T26" fmla="*/ 1111 w 1111"/>
                  <a:gd name="T27" fmla="*/ 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1" h="435">
                    <a:moveTo>
                      <a:pt x="1111" y="4"/>
                    </a:moveTo>
                    <a:cubicBezTo>
                      <a:pt x="926" y="77"/>
                      <a:pt x="742" y="151"/>
                      <a:pt x="557" y="223"/>
                    </a:cubicBezTo>
                    <a:cubicBezTo>
                      <a:pt x="464" y="260"/>
                      <a:pt x="372" y="296"/>
                      <a:pt x="279" y="332"/>
                    </a:cubicBezTo>
                    <a:cubicBezTo>
                      <a:pt x="233" y="350"/>
                      <a:pt x="186" y="367"/>
                      <a:pt x="140" y="385"/>
                    </a:cubicBezTo>
                    <a:cubicBezTo>
                      <a:pt x="117" y="394"/>
                      <a:pt x="93" y="402"/>
                      <a:pt x="70" y="411"/>
                    </a:cubicBezTo>
                    <a:cubicBezTo>
                      <a:pt x="58" y="415"/>
                      <a:pt x="47" y="419"/>
                      <a:pt x="35" y="423"/>
                    </a:cubicBezTo>
                    <a:cubicBezTo>
                      <a:pt x="23" y="427"/>
                      <a:pt x="11" y="432"/>
                      <a:pt x="0" y="435"/>
                    </a:cubicBezTo>
                    <a:cubicBezTo>
                      <a:pt x="11" y="431"/>
                      <a:pt x="23" y="427"/>
                      <a:pt x="35" y="423"/>
                    </a:cubicBezTo>
                    <a:cubicBezTo>
                      <a:pt x="47" y="419"/>
                      <a:pt x="58" y="415"/>
                      <a:pt x="70" y="411"/>
                    </a:cubicBezTo>
                    <a:cubicBezTo>
                      <a:pt x="93" y="402"/>
                      <a:pt x="116" y="393"/>
                      <a:pt x="140" y="384"/>
                    </a:cubicBezTo>
                    <a:cubicBezTo>
                      <a:pt x="186" y="367"/>
                      <a:pt x="232" y="349"/>
                      <a:pt x="279" y="331"/>
                    </a:cubicBezTo>
                    <a:cubicBezTo>
                      <a:pt x="371" y="295"/>
                      <a:pt x="464" y="258"/>
                      <a:pt x="556" y="221"/>
                    </a:cubicBezTo>
                    <a:cubicBezTo>
                      <a:pt x="741" y="148"/>
                      <a:pt x="925" y="74"/>
                      <a:pt x="1109" y="0"/>
                    </a:cubicBezTo>
                    <a:lnTo>
                      <a:pt x="11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709">
                <a:extLst>
                  <a:ext uri="{FF2B5EF4-FFF2-40B4-BE49-F238E27FC236}">
                    <a16:creationId xmlns:a16="http://schemas.microsoft.com/office/drawing/2014/main" id="{79D07950-1C0F-4C9C-AD8C-94D521C82865}"/>
                  </a:ext>
                </a:extLst>
              </p:cNvPr>
              <p:cNvSpPr>
                <a:spLocks/>
              </p:cNvSpPr>
              <p:nvPr/>
            </p:nvSpPr>
            <p:spPr bwMode="auto">
              <a:xfrm>
                <a:off x="5924004" y="4653593"/>
                <a:ext cx="940825" cy="371741"/>
              </a:xfrm>
              <a:custGeom>
                <a:avLst/>
                <a:gdLst>
                  <a:gd name="T0" fmla="*/ 0 w 1102"/>
                  <a:gd name="T1" fmla="*/ 438 h 439"/>
                  <a:gd name="T2" fmla="*/ 277 w 1102"/>
                  <a:gd name="T3" fmla="*/ 330 h 439"/>
                  <a:gd name="T4" fmla="*/ 552 w 1102"/>
                  <a:gd name="T5" fmla="*/ 222 h 439"/>
                  <a:gd name="T6" fmla="*/ 828 w 1102"/>
                  <a:gd name="T7" fmla="*/ 113 h 439"/>
                  <a:gd name="T8" fmla="*/ 966 w 1102"/>
                  <a:gd name="T9" fmla="*/ 58 h 439"/>
                  <a:gd name="T10" fmla="*/ 1034 w 1102"/>
                  <a:gd name="T11" fmla="*/ 30 h 439"/>
                  <a:gd name="T12" fmla="*/ 1068 w 1102"/>
                  <a:gd name="T13" fmla="*/ 16 h 439"/>
                  <a:gd name="T14" fmla="*/ 1085 w 1102"/>
                  <a:gd name="T15" fmla="*/ 8 h 439"/>
                  <a:gd name="T16" fmla="*/ 1094 w 1102"/>
                  <a:gd name="T17" fmla="*/ 4 h 439"/>
                  <a:gd name="T18" fmla="*/ 1102 w 1102"/>
                  <a:gd name="T19" fmla="*/ 0 h 439"/>
                  <a:gd name="T20" fmla="*/ 1102 w 1102"/>
                  <a:gd name="T21" fmla="*/ 0 h 439"/>
                  <a:gd name="T22" fmla="*/ 1094 w 1102"/>
                  <a:gd name="T23" fmla="*/ 5 h 439"/>
                  <a:gd name="T24" fmla="*/ 1086 w 1102"/>
                  <a:gd name="T25" fmla="*/ 9 h 439"/>
                  <a:gd name="T26" fmla="*/ 1069 w 1102"/>
                  <a:gd name="T27" fmla="*/ 17 h 439"/>
                  <a:gd name="T28" fmla="*/ 1035 w 1102"/>
                  <a:gd name="T29" fmla="*/ 32 h 439"/>
                  <a:gd name="T30" fmla="*/ 967 w 1102"/>
                  <a:gd name="T31" fmla="*/ 61 h 439"/>
                  <a:gd name="T32" fmla="*/ 830 w 1102"/>
                  <a:gd name="T33" fmla="*/ 117 h 439"/>
                  <a:gd name="T34" fmla="*/ 554 w 1102"/>
                  <a:gd name="T35" fmla="*/ 225 h 439"/>
                  <a:gd name="T36" fmla="*/ 277 w 1102"/>
                  <a:gd name="T37" fmla="*/ 332 h 439"/>
                  <a:gd name="T38" fmla="*/ 1 w 1102"/>
                  <a:gd name="T39" fmla="*/ 439 h 439"/>
                  <a:gd name="T40" fmla="*/ 0 w 1102"/>
                  <a:gd name="T4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2" h="439">
                    <a:moveTo>
                      <a:pt x="0" y="438"/>
                    </a:moveTo>
                    <a:cubicBezTo>
                      <a:pt x="277" y="330"/>
                      <a:pt x="277" y="330"/>
                      <a:pt x="277" y="330"/>
                    </a:cubicBezTo>
                    <a:cubicBezTo>
                      <a:pt x="369" y="294"/>
                      <a:pt x="461" y="258"/>
                      <a:pt x="552" y="222"/>
                    </a:cubicBezTo>
                    <a:cubicBezTo>
                      <a:pt x="828" y="113"/>
                      <a:pt x="828" y="113"/>
                      <a:pt x="828" y="113"/>
                    </a:cubicBezTo>
                    <a:cubicBezTo>
                      <a:pt x="874" y="94"/>
                      <a:pt x="920" y="76"/>
                      <a:pt x="966" y="58"/>
                    </a:cubicBezTo>
                    <a:cubicBezTo>
                      <a:pt x="988" y="49"/>
                      <a:pt x="1011" y="39"/>
                      <a:pt x="1034" y="30"/>
                    </a:cubicBezTo>
                    <a:cubicBezTo>
                      <a:pt x="1046" y="25"/>
                      <a:pt x="1057" y="20"/>
                      <a:pt x="1068" y="16"/>
                    </a:cubicBezTo>
                    <a:cubicBezTo>
                      <a:pt x="1074" y="13"/>
                      <a:pt x="1080" y="11"/>
                      <a:pt x="1085" y="8"/>
                    </a:cubicBezTo>
                    <a:cubicBezTo>
                      <a:pt x="1088" y="7"/>
                      <a:pt x="1091" y="6"/>
                      <a:pt x="1094" y="4"/>
                    </a:cubicBezTo>
                    <a:cubicBezTo>
                      <a:pt x="1096" y="3"/>
                      <a:pt x="1099" y="1"/>
                      <a:pt x="1102" y="0"/>
                    </a:cubicBezTo>
                    <a:cubicBezTo>
                      <a:pt x="1102" y="0"/>
                      <a:pt x="1102" y="0"/>
                      <a:pt x="1102" y="0"/>
                    </a:cubicBezTo>
                    <a:cubicBezTo>
                      <a:pt x="1099" y="2"/>
                      <a:pt x="1097" y="3"/>
                      <a:pt x="1094" y="5"/>
                    </a:cubicBezTo>
                    <a:cubicBezTo>
                      <a:pt x="1091" y="6"/>
                      <a:pt x="1088" y="8"/>
                      <a:pt x="1086" y="9"/>
                    </a:cubicBezTo>
                    <a:cubicBezTo>
                      <a:pt x="1080" y="12"/>
                      <a:pt x="1074" y="14"/>
                      <a:pt x="1069" y="17"/>
                    </a:cubicBezTo>
                    <a:cubicBezTo>
                      <a:pt x="1058" y="22"/>
                      <a:pt x="1046" y="27"/>
                      <a:pt x="1035" y="32"/>
                    </a:cubicBezTo>
                    <a:cubicBezTo>
                      <a:pt x="1012" y="42"/>
                      <a:pt x="990" y="51"/>
                      <a:pt x="967" y="61"/>
                    </a:cubicBezTo>
                    <a:cubicBezTo>
                      <a:pt x="921" y="80"/>
                      <a:pt x="875" y="98"/>
                      <a:pt x="830" y="117"/>
                    </a:cubicBezTo>
                    <a:cubicBezTo>
                      <a:pt x="738" y="154"/>
                      <a:pt x="646" y="189"/>
                      <a:pt x="554" y="225"/>
                    </a:cubicBezTo>
                    <a:cubicBezTo>
                      <a:pt x="462" y="261"/>
                      <a:pt x="370" y="297"/>
                      <a:pt x="277" y="332"/>
                    </a:cubicBezTo>
                    <a:cubicBezTo>
                      <a:pt x="1" y="439"/>
                      <a:pt x="1" y="439"/>
                      <a:pt x="1" y="439"/>
                    </a:cubicBezTo>
                    <a:lnTo>
                      <a:pt x="0" y="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710">
                <a:extLst>
                  <a:ext uri="{FF2B5EF4-FFF2-40B4-BE49-F238E27FC236}">
                    <a16:creationId xmlns:a16="http://schemas.microsoft.com/office/drawing/2014/main" id="{C7251142-D180-429B-8AF5-0F9553F14783}"/>
                  </a:ext>
                </a:extLst>
              </p:cNvPr>
              <p:cNvSpPr>
                <a:spLocks/>
              </p:cNvSpPr>
              <p:nvPr/>
            </p:nvSpPr>
            <p:spPr bwMode="auto">
              <a:xfrm>
                <a:off x="6075451" y="4722431"/>
                <a:ext cx="793964" cy="312078"/>
              </a:xfrm>
              <a:custGeom>
                <a:avLst/>
                <a:gdLst>
                  <a:gd name="T0" fmla="*/ 933 w 933"/>
                  <a:gd name="T1" fmla="*/ 4 h 365"/>
                  <a:gd name="T2" fmla="*/ 467 w 933"/>
                  <a:gd name="T3" fmla="*/ 187 h 365"/>
                  <a:gd name="T4" fmla="*/ 234 w 933"/>
                  <a:gd name="T5" fmla="*/ 277 h 365"/>
                  <a:gd name="T6" fmla="*/ 117 w 933"/>
                  <a:gd name="T7" fmla="*/ 322 h 365"/>
                  <a:gd name="T8" fmla="*/ 0 w 933"/>
                  <a:gd name="T9" fmla="*/ 365 h 365"/>
                  <a:gd name="T10" fmla="*/ 117 w 933"/>
                  <a:gd name="T11" fmla="*/ 321 h 365"/>
                  <a:gd name="T12" fmla="*/ 234 w 933"/>
                  <a:gd name="T13" fmla="*/ 276 h 365"/>
                  <a:gd name="T14" fmla="*/ 467 w 933"/>
                  <a:gd name="T15" fmla="*/ 185 h 365"/>
                  <a:gd name="T16" fmla="*/ 931 w 933"/>
                  <a:gd name="T17" fmla="*/ 0 h 365"/>
                  <a:gd name="T18" fmla="*/ 933 w 933"/>
                  <a:gd name="T19" fmla="*/ 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365">
                    <a:moveTo>
                      <a:pt x="933" y="4"/>
                    </a:moveTo>
                    <a:cubicBezTo>
                      <a:pt x="778" y="65"/>
                      <a:pt x="623" y="126"/>
                      <a:pt x="467" y="187"/>
                    </a:cubicBezTo>
                    <a:cubicBezTo>
                      <a:pt x="390" y="217"/>
                      <a:pt x="312" y="247"/>
                      <a:pt x="234" y="277"/>
                    </a:cubicBezTo>
                    <a:cubicBezTo>
                      <a:pt x="195" y="292"/>
                      <a:pt x="156" y="307"/>
                      <a:pt x="117" y="322"/>
                    </a:cubicBezTo>
                    <a:cubicBezTo>
                      <a:pt x="78" y="337"/>
                      <a:pt x="39" y="351"/>
                      <a:pt x="0" y="365"/>
                    </a:cubicBezTo>
                    <a:cubicBezTo>
                      <a:pt x="39" y="351"/>
                      <a:pt x="78" y="336"/>
                      <a:pt x="117" y="321"/>
                    </a:cubicBezTo>
                    <a:cubicBezTo>
                      <a:pt x="156" y="307"/>
                      <a:pt x="195" y="291"/>
                      <a:pt x="234" y="276"/>
                    </a:cubicBezTo>
                    <a:cubicBezTo>
                      <a:pt x="312" y="246"/>
                      <a:pt x="389" y="216"/>
                      <a:pt x="467" y="185"/>
                    </a:cubicBezTo>
                    <a:cubicBezTo>
                      <a:pt x="622" y="124"/>
                      <a:pt x="776" y="62"/>
                      <a:pt x="931" y="0"/>
                    </a:cubicBezTo>
                    <a:lnTo>
                      <a:pt x="93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711">
                <a:extLst>
                  <a:ext uri="{FF2B5EF4-FFF2-40B4-BE49-F238E27FC236}">
                    <a16:creationId xmlns:a16="http://schemas.microsoft.com/office/drawing/2014/main" id="{F374FFCE-9F2A-4F40-957A-C54237E08F1C}"/>
                  </a:ext>
                </a:extLst>
              </p:cNvPr>
              <p:cNvSpPr>
                <a:spLocks/>
              </p:cNvSpPr>
              <p:nvPr/>
            </p:nvSpPr>
            <p:spPr bwMode="auto">
              <a:xfrm>
                <a:off x="6121346" y="4745380"/>
                <a:ext cx="748071" cy="289132"/>
              </a:xfrm>
              <a:custGeom>
                <a:avLst/>
                <a:gdLst>
                  <a:gd name="T0" fmla="*/ 881 w 881"/>
                  <a:gd name="T1" fmla="*/ 4 h 340"/>
                  <a:gd name="T2" fmla="*/ 442 w 881"/>
                  <a:gd name="T3" fmla="*/ 176 h 340"/>
                  <a:gd name="T4" fmla="*/ 222 w 881"/>
                  <a:gd name="T5" fmla="*/ 261 h 340"/>
                  <a:gd name="T6" fmla="*/ 111 w 881"/>
                  <a:gd name="T7" fmla="*/ 302 h 340"/>
                  <a:gd name="T8" fmla="*/ 56 w 881"/>
                  <a:gd name="T9" fmla="*/ 322 h 340"/>
                  <a:gd name="T10" fmla="*/ 28 w 881"/>
                  <a:gd name="T11" fmla="*/ 332 h 340"/>
                  <a:gd name="T12" fmla="*/ 0 w 881"/>
                  <a:gd name="T13" fmla="*/ 340 h 340"/>
                  <a:gd name="T14" fmla="*/ 28 w 881"/>
                  <a:gd name="T15" fmla="*/ 331 h 340"/>
                  <a:gd name="T16" fmla="*/ 56 w 881"/>
                  <a:gd name="T17" fmla="*/ 322 h 340"/>
                  <a:gd name="T18" fmla="*/ 111 w 881"/>
                  <a:gd name="T19" fmla="*/ 301 h 340"/>
                  <a:gd name="T20" fmla="*/ 221 w 881"/>
                  <a:gd name="T21" fmla="*/ 260 h 340"/>
                  <a:gd name="T22" fmla="*/ 441 w 881"/>
                  <a:gd name="T23" fmla="*/ 174 h 340"/>
                  <a:gd name="T24" fmla="*/ 879 w 881"/>
                  <a:gd name="T25" fmla="*/ 0 h 340"/>
                  <a:gd name="T26" fmla="*/ 881 w 881"/>
                  <a:gd name="T27" fmla="*/ 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1" h="340">
                    <a:moveTo>
                      <a:pt x="881" y="4"/>
                    </a:moveTo>
                    <a:cubicBezTo>
                      <a:pt x="735" y="62"/>
                      <a:pt x="588" y="120"/>
                      <a:pt x="442" y="176"/>
                    </a:cubicBezTo>
                    <a:cubicBezTo>
                      <a:pt x="369" y="205"/>
                      <a:pt x="295" y="233"/>
                      <a:pt x="222" y="261"/>
                    </a:cubicBezTo>
                    <a:cubicBezTo>
                      <a:pt x="185" y="275"/>
                      <a:pt x="148" y="288"/>
                      <a:pt x="111" y="302"/>
                    </a:cubicBezTo>
                    <a:cubicBezTo>
                      <a:pt x="93" y="309"/>
                      <a:pt x="74" y="315"/>
                      <a:pt x="56" y="322"/>
                    </a:cubicBezTo>
                    <a:cubicBezTo>
                      <a:pt x="47" y="325"/>
                      <a:pt x="37" y="328"/>
                      <a:pt x="28" y="332"/>
                    </a:cubicBezTo>
                    <a:cubicBezTo>
                      <a:pt x="19" y="335"/>
                      <a:pt x="9" y="338"/>
                      <a:pt x="0" y="340"/>
                    </a:cubicBezTo>
                    <a:cubicBezTo>
                      <a:pt x="9" y="338"/>
                      <a:pt x="19" y="335"/>
                      <a:pt x="28" y="331"/>
                    </a:cubicBezTo>
                    <a:cubicBezTo>
                      <a:pt x="37" y="328"/>
                      <a:pt x="47" y="325"/>
                      <a:pt x="56" y="322"/>
                    </a:cubicBezTo>
                    <a:cubicBezTo>
                      <a:pt x="74" y="315"/>
                      <a:pt x="93" y="308"/>
                      <a:pt x="111" y="301"/>
                    </a:cubicBezTo>
                    <a:cubicBezTo>
                      <a:pt x="148" y="288"/>
                      <a:pt x="185" y="274"/>
                      <a:pt x="221" y="260"/>
                    </a:cubicBezTo>
                    <a:cubicBezTo>
                      <a:pt x="295" y="232"/>
                      <a:pt x="368" y="203"/>
                      <a:pt x="441" y="174"/>
                    </a:cubicBezTo>
                    <a:cubicBezTo>
                      <a:pt x="587" y="117"/>
                      <a:pt x="733" y="59"/>
                      <a:pt x="879" y="0"/>
                    </a:cubicBezTo>
                    <a:lnTo>
                      <a:pt x="88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712">
                <a:extLst>
                  <a:ext uri="{FF2B5EF4-FFF2-40B4-BE49-F238E27FC236}">
                    <a16:creationId xmlns:a16="http://schemas.microsoft.com/office/drawing/2014/main" id="{D6F7D42D-D6F6-4D0C-8985-716D11A1535D}"/>
                  </a:ext>
                </a:extLst>
              </p:cNvPr>
              <p:cNvSpPr>
                <a:spLocks/>
              </p:cNvSpPr>
              <p:nvPr/>
            </p:nvSpPr>
            <p:spPr bwMode="auto">
              <a:xfrm>
                <a:off x="6337047" y="4823398"/>
                <a:ext cx="532369" cy="201933"/>
              </a:xfrm>
              <a:custGeom>
                <a:avLst/>
                <a:gdLst>
                  <a:gd name="T0" fmla="*/ 624 w 624"/>
                  <a:gd name="T1" fmla="*/ 4 h 236"/>
                  <a:gd name="T2" fmla="*/ 469 w 624"/>
                  <a:gd name="T3" fmla="*/ 65 h 236"/>
                  <a:gd name="T4" fmla="*/ 314 w 624"/>
                  <a:gd name="T5" fmla="*/ 125 h 236"/>
                  <a:gd name="T6" fmla="*/ 158 w 624"/>
                  <a:gd name="T7" fmla="*/ 184 h 236"/>
                  <a:gd name="T8" fmla="*/ 79 w 624"/>
                  <a:gd name="T9" fmla="*/ 212 h 236"/>
                  <a:gd name="T10" fmla="*/ 40 w 624"/>
                  <a:gd name="T11" fmla="*/ 225 h 236"/>
                  <a:gd name="T12" fmla="*/ 0 w 624"/>
                  <a:gd name="T13" fmla="*/ 236 h 236"/>
                  <a:gd name="T14" fmla="*/ 40 w 624"/>
                  <a:gd name="T15" fmla="*/ 225 h 236"/>
                  <a:gd name="T16" fmla="*/ 79 w 624"/>
                  <a:gd name="T17" fmla="*/ 211 h 236"/>
                  <a:gd name="T18" fmla="*/ 157 w 624"/>
                  <a:gd name="T19" fmla="*/ 183 h 236"/>
                  <a:gd name="T20" fmla="*/ 313 w 624"/>
                  <a:gd name="T21" fmla="*/ 123 h 236"/>
                  <a:gd name="T22" fmla="*/ 468 w 624"/>
                  <a:gd name="T23" fmla="*/ 62 h 236"/>
                  <a:gd name="T24" fmla="*/ 622 w 624"/>
                  <a:gd name="T25" fmla="*/ 0 h 236"/>
                  <a:gd name="T26" fmla="*/ 624 w 624"/>
                  <a:gd name="T27"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236">
                    <a:moveTo>
                      <a:pt x="624" y="4"/>
                    </a:moveTo>
                    <a:cubicBezTo>
                      <a:pt x="572" y="24"/>
                      <a:pt x="521" y="45"/>
                      <a:pt x="469" y="65"/>
                    </a:cubicBezTo>
                    <a:cubicBezTo>
                      <a:pt x="417" y="85"/>
                      <a:pt x="366" y="106"/>
                      <a:pt x="314" y="125"/>
                    </a:cubicBezTo>
                    <a:cubicBezTo>
                      <a:pt x="262" y="145"/>
                      <a:pt x="210" y="165"/>
                      <a:pt x="158" y="184"/>
                    </a:cubicBezTo>
                    <a:cubicBezTo>
                      <a:pt x="132" y="194"/>
                      <a:pt x="106" y="203"/>
                      <a:pt x="79" y="212"/>
                    </a:cubicBezTo>
                    <a:cubicBezTo>
                      <a:pt x="66" y="216"/>
                      <a:pt x="53" y="221"/>
                      <a:pt x="40" y="225"/>
                    </a:cubicBezTo>
                    <a:cubicBezTo>
                      <a:pt x="27" y="229"/>
                      <a:pt x="13" y="233"/>
                      <a:pt x="0" y="236"/>
                    </a:cubicBezTo>
                    <a:cubicBezTo>
                      <a:pt x="13" y="233"/>
                      <a:pt x="26" y="229"/>
                      <a:pt x="40" y="225"/>
                    </a:cubicBezTo>
                    <a:cubicBezTo>
                      <a:pt x="53" y="221"/>
                      <a:pt x="66" y="216"/>
                      <a:pt x="79" y="211"/>
                    </a:cubicBezTo>
                    <a:cubicBezTo>
                      <a:pt x="105" y="202"/>
                      <a:pt x="131" y="193"/>
                      <a:pt x="157" y="183"/>
                    </a:cubicBezTo>
                    <a:cubicBezTo>
                      <a:pt x="209" y="164"/>
                      <a:pt x="261" y="144"/>
                      <a:pt x="313" y="123"/>
                    </a:cubicBezTo>
                    <a:cubicBezTo>
                      <a:pt x="365" y="103"/>
                      <a:pt x="416" y="83"/>
                      <a:pt x="468" y="62"/>
                    </a:cubicBezTo>
                    <a:cubicBezTo>
                      <a:pt x="519" y="41"/>
                      <a:pt x="571" y="21"/>
                      <a:pt x="622" y="0"/>
                    </a:cubicBezTo>
                    <a:lnTo>
                      <a:pt x="6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713">
                <a:extLst>
                  <a:ext uri="{FF2B5EF4-FFF2-40B4-BE49-F238E27FC236}">
                    <a16:creationId xmlns:a16="http://schemas.microsoft.com/office/drawing/2014/main" id="{DEBF0FCF-965D-4793-9162-C7F04371DD5D}"/>
                  </a:ext>
                </a:extLst>
              </p:cNvPr>
              <p:cNvSpPr>
                <a:spLocks/>
              </p:cNvSpPr>
              <p:nvPr/>
            </p:nvSpPr>
            <p:spPr bwMode="auto">
              <a:xfrm>
                <a:off x="6355406" y="4837167"/>
                <a:ext cx="523189" cy="197345"/>
              </a:xfrm>
              <a:custGeom>
                <a:avLst/>
                <a:gdLst>
                  <a:gd name="T0" fmla="*/ 612 w 612"/>
                  <a:gd name="T1" fmla="*/ 4 h 233"/>
                  <a:gd name="T2" fmla="*/ 307 w 612"/>
                  <a:gd name="T3" fmla="*/ 120 h 233"/>
                  <a:gd name="T4" fmla="*/ 154 w 612"/>
                  <a:gd name="T5" fmla="*/ 177 h 233"/>
                  <a:gd name="T6" fmla="*/ 77 w 612"/>
                  <a:gd name="T7" fmla="*/ 205 h 233"/>
                  <a:gd name="T8" fmla="*/ 0 w 612"/>
                  <a:gd name="T9" fmla="*/ 233 h 233"/>
                  <a:gd name="T10" fmla="*/ 77 w 612"/>
                  <a:gd name="T11" fmla="*/ 205 h 233"/>
                  <a:gd name="T12" fmla="*/ 153 w 612"/>
                  <a:gd name="T13" fmla="*/ 176 h 233"/>
                  <a:gd name="T14" fmla="*/ 306 w 612"/>
                  <a:gd name="T15" fmla="*/ 118 h 233"/>
                  <a:gd name="T16" fmla="*/ 610 w 612"/>
                  <a:gd name="T17" fmla="*/ 0 h 233"/>
                  <a:gd name="T18" fmla="*/ 612 w 612"/>
                  <a:gd name="T1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233">
                    <a:moveTo>
                      <a:pt x="612" y="4"/>
                    </a:moveTo>
                    <a:cubicBezTo>
                      <a:pt x="307" y="120"/>
                      <a:pt x="307" y="120"/>
                      <a:pt x="307" y="120"/>
                    </a:cubicBezTo>
                    <a:cubicBezTo>
                      <a:pt x="154" y="177"/>
                      <a:pt x="154" y="177"/>
                      <a:pt x="154" y="177"/>
                    </a:cubicBezTo>
                    <a:cubicBezTo>
                      <a:pt x="77" y="205"/>
                      <a:pt x="77" y="205"/>
                      <a:pt x="77" y="205"/>
                    </a:cubicBezTo>
                    <a:cubicBezTo>
                      <a:pt x="52" y="215"/>
                      <a:pt x="26" y="224"/>
                      <a:pt x="0" y="233"/>
                    </a:cubicBezTo>
                    <a:cubicBezTo>
                      <a:pt x="26" y="224"/>
                      <a:pt x="51" y="214"/>
                      <a:pt x="77" y="205"/>
                    </a:cubicBezTo>
                    <a:cubicBezTo>
                      <a:pt x="153" y="176"/>
                      <a:pt x="153" y="176"/>
                      <a:pt x="153" y="176"/>
                    </a:cubicBezTo>
                    <a:cubicBezTo>
                      <a:pt x="306" y="118"/>
                      <a:pt x="306" y="118"/>
                      <a:pt x="306" y="118"/>
                    </a:cubicBezTo>
                    <a:cubicBezTo>
                      <a:pt x="610" y="0"/>
                      <a:pt x="610" y="0"/>
                      <a:pt x="610" y="0"/>
                    </a:cubicBezTo>
                    <a:lnTo>
                      <a:pt x="6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714">
                <a:extLst>
                  <a:ext uri="{FF2B5EF4-FFF2-40B4-BE49-F238E27FC236}">
                    <a16:creationId xmlns:a16="http://schemas.microsoft.com/office/drawing/2014/main" id="{83D106CD-81BA-4B57-877B-AF866295D5F2}"/>
                  </a:ext>
                </a:extLst>
              </p:cNvPr>
              <p:cNvSpPr>
                <a:spLocks/>
              </p:cNvSpPr>
              <p:nvPr/>
            </p:nvSpPr>
            <p:spPr bwMode="auto">
              <a:xfrm>
                <a:off x="6580283" y="4928954"/>
                <a:ext cx="289132" cy="105558"/>
              </a:xfrm>
              <a:custGeom>
                <a:avLst/>
                <a:gdLst>
                  <a:gd name="T0" fmla="*/ 342 w 342"/>
                  <a:gd name="T1" fmla="*/ 4 h 123"/>
                  <a:gd name="T2" fmla="*/ 171 w 342"/>
                  <a:gd name="T3" fmla="*/ 63 h 123"/>
                  <a:gd name="T4" fmla="*/ 86 w 342"/>
                  <a:gd name="T5" fmla="*/ 92 h 123"/>
                  <a:gd name="T6" fmla="*/ 43 w 342"/>
                  <a:gd name="T7" fmla="*/ 107 h 123"/>
                  <a:gd name="T8" fmla="*/ 0 w 342"/>
                  <a:gd name="T9" fmla="*/ 123 h 123"/>
                  <a:gd name="T10" fmla="*/ 43 w 342"/>
                  <a:gd name="T11" fmla="*/ 107 h 123"/>
                  <a:gd name="T12" fmla="*/ 85 w 342"/>
                  <a:gd name="T13" fmla="*/ 91 h 123"/>
                  <a:gd name="T14" fmla="*/ 170 w 342"/>
                  <a:gd name="T15" fmla="*/ 61 h 123"/>
                  <a:gd name="T16" fmla="*/ 340 w 342"/>
                  <a:gd name="T17" fmla="*/ 0 h 123"/>
                  <a:gd name="T18" fmla="*/ 342 w 342"/>
                  <a:gd name="T19"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123">
                    <a:moveTo>
                      <a:pt x="342" y="4"/>
                    </a:moveTo>
                    <a:cubicBezTo>
                      <a:pt x="171" y="63"/>
                      <a:pt x="171" y="63"/>
                      <a:pt x="171" y="63"/>
                    </a:cubicBezTo>
                    <a:cubicBezTo>
                      <a:pt x="86" y="92"/>
                      <a:pt x="86" y="92"/>
                      <a:pt x="86" y="92"/>
                    </a:cubicBezTo>
                    <a:cubicBezTo>
                      <a:pt x="43" y="107"/>
                      <a:pt x="43" y="107"/>
                      <a:pt x="43" y="107"/>
                    </a:cubicBezTo>
                    <a:cubicBezTo>
                      <a:pt x="29" y="112"/>
                      <a:pt x="15" y="117"/>
                      <a:pt x="0" y="123"/>
                    </a:cubicBezTo>
                    <a:cubicBezTo>
                      <a:pt x="14" y="117"/>
                      <a:pt x="29" y="112"/>
                      <a:pt x="43" y="107"/>
                    </a:cubicBezTo>
                    <a:cubicBezTo>
                      <a:pt x="85" y="91"/>
                      <a:pt x="85" y="91"/>
                      <a:pt x="85" y="91"/>
                    </a:cubicBezTo>
                    <a:cubicBezTo>
                      <a:pt x="170" y="61"/>
                      <a:pt x="170" y="61"/>
                      <a:pt x="170" y="61"/>
                    </a:cubicBezTo>
                    <a:cubicBezTo>
                      <a:pt x="340" y="0"/>
                      <a:pt x="340" y="0"/>
                      <a:pt x="340" y="0"/>
                    </a:cubicBezTo>
                    <a:lnTo>
                      <a:pt x="3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715">
                <a:extLst>
                  <a:ext uri="{FF2B5EF4-FFF2-40B4-BE49-F238E27FC236}">
                    <a16:creationId xmlns:a16="http://schemas.microsoft.com/office/drawing/2014/main" id="{AE87D0F4-5830-45D0-988D-0256C367B19B}"/>
                  </a:ext>
                </a:extLst>
              </p:cNvPr>
              <p:cNvSpPr>
                <a:spLocks/>
              </p:cNvSpPr>
              <p:nvPr/>
            </p:nvSpPr>
            <p:spPr bwMode="auto">
              <a:xfrm>
                <a:off x="6552746" y="4933542"/>
                <a:ext cx="316669" cy="133093"/>
              </a:xfrm>
              <a:custGeom>
                <a:avLst/>
                <a:gdLst>
                  <a:gd name="T0" fmla="*/ 373 w 373"/>
                  <a:gd name="T1" fmla="*/ 4 h 155"/>
                  <a:gd name="T2" fmla="*/ 186 w 373"/>
                  <a:gd name="T3" fmla="*/ 78 h 155"/>
                  <a:gd name="T4" fmla="*/ 93 w 373"/>
                  <a:gd name="T5" fmla="*/ 115 h 155"/>
                  <a:gd name="T6" fmla="*/ 46 w 373"/>
                  <a:gd name="T7" fmla="*/ 135 h 155"/>
                  <a:gd name="T8" fmla="*/ 23 w 373"/>
                  <a:gd name="T9" fmla="*/ 145 h 155"/>
                  <a:gd name="T10" fmla="*/ 0 w 373"/>
                  <a:gd name="T11" fmla="*/ 155 h 155"/>
                  <a:gd name="T12" fmla="*/ 23 w 373"/>
                  <a:gd name="T13" fmla="*/ 144 h 155"/>
                  <a:gd name="T14" fmla="*/ 46 w 373"/>
                  <a:gd name="T15" fmla="*/ 134 h 155"/>
                  <a:gd name="T16" fmla="*/ 92 w 373"/>
                  <a:gd name="T17" fmla="*/ 114 h 155"/>
                  <a:gd name="T18" fmla="*/ 185 w 373"/>
                  <a:gd name="T19" fmla="*/ 76 h 155"/>
                  <a:gd name="T20" fmla="*/ 371 w 373"/>
                  <a:gd name="T21" fmla="*/ 0 h 155"/>
                  <a:gd name="T22" fmla="*/ 373 w 373"/>
                  <a:gd name="T23"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155">
                    <a:moveTo>
                      <a:pt x="373" y="4"/>
                    </a:moveTo>
                    <a:cubicBezTo>
                      <a:pt x="310" y="28"/>
                      <a:pt x="248" y="53"/>
                      <a:pt x="186" y="78"/>
                    </a:cubicBezTo>
                    <a:cubicBezTo>
                      <a:pt x="155" y="90"/>
                      <a:pt x="124" y="103"/>
                      <a:pt x="93" y="115"/>
                    </a:cubicBezTo>
                    <a:cubicBezTo>
                      <a:pt x="77" y="122"/>
                      <a:pt x="62" y="128"/>
                      <a:pt x="46" y="135"/>
                    </a:cubicBezTo>
                    <a:cubicBezTo>
                      <a:pt x="39" y="138"/>
                      <a:pt x="31" y="141"/>
                      <a:pt x="23" y="145"/>
                    </a:cubicBezTo>
                    <a:cubicBezTo>
                      <a:pt x="16" y="148"/>
                      <a:pt x="8" y="151"/>
                      <a:pt x="0" y="155"/>
                    </a:cubicBezTo>
                    <a:cubicBezTo>
                      <a:pt x="8" y="151"/>
                      <a:pt x="16" y="148"/>
                      <a:pt x="23" y="144"/>
                    </a:cubicBezTo>
                    <a:cubicBezTo>
                      <a:pt x="31" y="141"/>
                      <a:pt x="38" y="138"/>
                      <a:pt x="46" y="134"/>
                    </a:cubicBezTo>
                    <a:cubicBezTo>
                      <a:pt x="61" y="128"/>
                      <a:pt x="77" y="121"/>
                      <a:pt x="92" y="114"/>
                    </a:cubicBezTo>
                    <a:cubicBezTo>
                      <a:pt x="123" y="101"/>
                      <a:pt x="154" y="88"/>
                      <a:pt x="185" y="76"/>
                    </a:cubicBezTo>
                    <a:cubicBezTo>
                      <a:pt x="247" y="50"/>
                      <a:pt x="309" y="25"/>
                      <a:pt x="371" y="0"/>
                    </a:cubicBezTo>
                    <a:lnTo>
                      <a:pt x="37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716">
                <a:extLst>
                  <a:ext uri="{FF2B5EF4-FFF2-40B4-BE49-F238E27FC236}">
                    <a16:creationId xmlns:a16="http://schemas.microsoft.com/office/drawing/2014/main" id="{78046471-187A-492A-BA46-2D083455E199}"/>
                  </a:ext>
                </a:extLst>
              </p:cNvPr>
              <p:cNvSpPr>
                <a:spLocks/>
              </p:cNvSpPr>
              <p:nvPr/>
            </p:nvSpPr>
            <p:spPr bwMode="auto">
              <a:xfrm>
                <a:off x="6878595" y="4928954"/>
                <a:ext cx="220291" cy="96378"/>
              </a:xfrm>
              <a:custGeom>
                <a:avLst/>
                <a:gdLst>
                  <a:gd name="T0" fmla="*/ 2 w 259"/>
                  <a:gd name="T1" fmla="*/ 0 h 114"/>
                  <a:gd name="T2" fmla="*/ 65 w 259"/>
                  <a:gd name="T3" fmla="*/ 31 h 114"/>
                  <a:gd name="T4" fmla="*/ 129 w 259"/>
                  <a:gd name="T5" fmla="*/ 61 h 114"/>
                  <a:gd name="T6" fmla="*/ 193 w 259"/>
                  <a:gd name="T7" fmla="*/ 89 h 114"/>
                  <a:gd name="T8" fmla="*/ 226 w 259"/>
                  <a:gd name="T9" fmla="*/ 102 h 114"/>
                  <a:gd name="T10" fmla="*/ 259 w 259"/>
                  <a:gd name="T11" fmla="*/ 114 h 114"/>
                  <a:gd name="T12" fmla="*/ 225 w 259"/>
                  <a:gd name="T13" fmla="*/ 103 h 114"/>
                  <a:gd name="T14" fmla="*/ 193 w 259"/>
                  <a:gd name="T15" fmla="*/ 90 h 114"/>
                  <a:gd name="T16" fmla="*/ 128 w 259"/>
                  <a:gd name="T17" fmla="*/ 63 h 114"/>
                  <a:gd name="T18" fmla="*/ 64 w 259"/>
                  <a:gd name="T19" fmla="*/ 34 h 114"/>
                  <a:gd name="T20" fmla="*/ 0 w 259"/>
                  <a:gd name="T21" fmla="*/ 4 h 114"/>
                  <a:gd name="T22" fmla="*/ 2 w 259"/>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114">
                    <a:moveTo>
                      <a:pt x="2" y="0"/>
                    </a:moveTo>
                    <a:cubicBezTo>
                      <a:pt x="23" y="11"/>
                      <a:pt x="44" y="21"/>
                      <a:pt x="65" y="31"/>
                    </a:cubicBezTo>
                    <a:cubicBezTo>
                      <a:pt x="87" y="41"/>
                      <a:pt x="108" y="51"/>
                      <a:pt x="129" y="61"/>
                    </a:cubicBezTo>
                    <a:cubicBezTo>
                      <a:pt x="150" y="70"/>
                      <a:pt x="172" y="80"/>
                      <a:pt x="193" y="89"/>
                    </a:cubicBezTo>
                    <a:cubicBezTo>
                      <a:pt x="204" y="94"/>
                      <a:pt x="215" y="98"/>
                      <a:pt x="226" y="102"/>
                    </a:cubicBezTo>
                    <a:cubicBezTo>
                      <a:pt x="236" y="107"/>
                      <a:pt x="247" y="111"/>
                      <a:pt x="259" y="114"/>
                    </a:cubicBezTo>
                    <a:cubicBezTo>
                      <a:pt x="247" y="111"/>
                      <a:pt x="236" y="107"/>
                      <a:pt x="225" y="103"/>
                    </a:cubicBezTo>
                    <a:cubicBezTo>
                      <a:pt x="214" y="99"/>
                      <a:pt x="204" y="94"/>
                      <a:pt x="193" y="90"/>
                    </a:cubicBezTo>
                    <a:cubicBezTo>
                      <a:pt x="171" y="81"/>
                      <a:pt x="150" y="72"/>
                      <a:pt x="128" y="63"/>
                    </a:cubicBezTo>
                    <a:cubicBezTo>
                      <a:pt x="107" y="53"/>
                      <a:pt x="85" y="44"/>
                      <a:pt x="64" y="34"/>
                    </a:cubicBezTo>
                    <a:cubicBezTo>
                      <a:pt x="43" y="24"/>
                      <a:pt x="21" y="14"/>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717">
                <a:extLst>
                  <a:ext uri="{FF2B5EF4-FFF2-40B4-BE49-F238E27FC236}">
                    <a16:creationId xmlns:a16="http://schemas.microsoft.com/office/drawing/2014/main" id="{A0F1220A-FB8B-44C0-9879-E997BC30EAED}"/>
                  </a:ext>
                </a:extLst>
              </p:cNvPr>
              <p:cNvSpPr>
                <a:spLocks/>
              </p:cNvSpPr>
              <p:nvPr/>
            </p:nvSpPr>
            <p:spPr bwMode="auto">
              <a:xfrm>
                <a:off x="6869415" y="4818810"/>
                <a:ext cx="472708" cy="206523"/>
              </a:xfrm>
              <a:custGeom>
                <a:avLst/>
                <a:gdLst>
                  <a:gd name="T0" fmla="*/ 2 w 556"/>
                  <a:gd name="T1" fmla="*/ 0 h 241"/>
                  <a:gd name="T2" fmla="*/ 278 w 556"/>
                  <a:gd name="T3" fmla="*/ 123 h 241"/>
                  <a:gd name="T4" fmla="*/ 416 w 556"/>
                  <a:gd name="T5" fmla="*/ 183 h 241"/>
                  <a:gd name="T6" fmla="*/ 486 w 556"/>
                  <a:gd name="T7" fmla="*/ 213 h 241"/>
                  <a:gd name="T8" fmla="*/ 521 w 556"/>
                  <a:gd name="T9" fmla="*/ 228 h 241"/>
                  <a:gd name="T10" fmla="*/ 556 w 556"/>
                  <a:gd name="T11" fmla="*/ 241 h 241"/>
                  <a:gd name="T12" fmla="*/ 521 w 556"/>
                  <a:gd name="T13" fmla="*/ 228 h 241"/>
                  <a:gd name="T14" fmla="*/ 486 w 556"/>
                  <a:gd name="T15" fmla="*/ 214 h 241"/>
                  <a:gd name="T16" fmla="*/ 416 w 556"/>
                  <a:gd name="T17" fmla="*/ 184 h 241"/>
                  <a:gd name="T18" fmla="*/ 277 w 556"/>
                  <a:gd name="T19" fmla="*/ 125 h 241"/>
                  <a:gd name="T20" fmla="*/ 0 w 556"/>
                  <a:gd name="T21" fmla="*/ 4 h 241"/>
                  <a:gd name="T22" fmla="*/ 2 w 556"/>
                  <a:gd name="T2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241">
                    <a:moveTo>
                      <a:pt x="2" y="0"/>
                    </a:moveTo>
                    <a:cubicBezTo>
                      <a:pt x="94" y="41"/>
                      <a:pt x="186" y="82"/>
                      <a:pt x="278" y="123"/>
                    </a:cubicBezTo>
                    <a:cubicBezTo>
                      <a:pt x="324" y="143"/>
                      <a:pt x="370" y="163"/>
                      <a:pt x="416" y="183"/>
                    </a:cubicBezTo>
                    <a:cubicBezTo>
                      <a:pt x="440" y="193"/>
                      <a:pt x="463" y="203"/>
                      <a:pt x="486" y="213"/>
                    </a:cubicBezTo>
                    <a:cubicBezTo>
                      <a:pt x="497" y="218"/>
                      <a:pt x="509" y="223"/>
                      <a:pt x="521" y="228"/>
                    </a:cubicBezTo>
                    <a:cubicBezTo>
                      <a:pt x="532" y="232"/>
                      <a:pt x="544" y="237"/>
                      <a:pt x="556" y="241"/>
                    </a:cubicBezTo>
                    <a:cubicBezTo>
                      <a:pt x="544" y="237"/>
                      <a:pt x="532" y="233"/>
                      <a:pt x="521" y="228"/>
                    </a:cubicBezTo>
                    <a:cubicBezTo>
                      <a:pt x="509" y="223"/>
                      <a:pt x="497" y="218"/>
                      <a:pt x="486" y="214"/>
                    </a:cubicBezTo>
                    <a:cubicBezTo>
                      <a:pt x="462" y="204"/>
                      <a:pt x="439" y="194"/>
                      <a:pt x="416" y="184"/>
                    </a:cubicBezTo>
                    <a:cubicBezTo>
                      <a:pt x="370" y="165"/>
                      <a:pt x="323" y="145"/>
                      <a:pt x="277" y="125"/>
                    </a:cubicBezTo>
                    <a:cubicBezTo>
                      <a:pt x="185" y="85"/>
                      <a:pt x="92" y="45"/>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718">
                <a:extLst>
                  <a:ext uri="{FF2B5EF4-FFF2-40B4-BE49-F238E27FC236}">
                    <a16:creationId xmlns:a16="http://schemas.microsoft.com/office/drawing/2014/main" id="{84923CBE-F158-4743-BC9B-F8A6D4FBF6BF}"/>
                  </a:ext>
                </a:extLst>
              </p:cNvPr>
              <p:cNvSpPr>
                <a:spLocks/>
              </p:cNvSpPr>
              <p:nvPr/>
            </p:nvSpPr>
            <p:spPr bwMode="auto">
              <a:xfrm>
                <a:off x="6878595" y="4832576"/>
                <a:ext cx="417634" cy="192754"/>
              </a:xfrm>
              <a:custGeom>
                <a:avLst/>
                <a:gdLst>
                  <a:gd name="T0" fmla="*/ 2 w 486"/>
                  <a:gd name="T1" fmla="*/ 0 h 225"/>
                  <a:gd name="T2" fmla="*/ 244 w 486"/>
                  <a:gd name="T3" fmla="*/ 112 h 225"/>
                  <a:gd name="T4" fmla="*/ 365 w 486"/>
                  <a:gd name="T5" fmla="*/ 168 h 225"/>
                  <a:gd name="T6" fmla="*/ 425 w 486"/>
                  <a:gd name="T7" fmla="*/ 197 h 225"/>
                  <a:gd name="T8" fmla="*/ 486 w 486"/>
                  <a:gd name="T9" fmla="*/ 225 h 225"/>
                  <a:gd name="T10" fmla="*/ 425 w 486"/>
                  <a:gd name="T11" fmla="*/ 197 h 225"/>
                  <a:gd name="T12" fmla="*/ 365 w 486"/>
                  <a:gd name="T13" fmla="*/ 169 h 225"/>
                  <a:gd name="T14" fmla="*/ 243 w 486"/>
                  <a:gd name="T15" fmla="*/ 114 h 225"/>
                  <a:gd name="T16" fmla="*/ 0 w 486"/>
                  <a:gd name="T17" fmla="*/ 5 h 225"/>
                  <a:gd name="T18" fmla="*/ 2 w 486"/>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25">
                    <a:moveTo>
                      <a:pt x="2" y="0"/>
                    </a:moveTo>
                    <a:cubicBezTo>
                      <a:pt x="82" y="38"/>
                      <a:pt x="163" y="75"/>
                      <a:pt x="244" y="112"/>
                    </a:cubicBezTo>
                    <a:cubicBezTo>
                      <a:pt x="365" y="168"/>
                      <a:pt x="365" y="168"/>
                      <a:pt x="365" y="168"/>
                    </a:cubicBezTo>
                    <a:cubicBezTo>
                      <a:pt x="425" y="197"/>
                      <a:pt x="425" y="197"/>
                      <a:pt x="425" y="197"/>
                    </a:cubicBezTo>
                    <a:cubicBezTo>
                      <a:pt x="446" y="206"/>
                      <a:pt x="466" y="216"/>
                      <a:pt x="486" y="225"/>
                    </a:cubicBezTo>
                    <a:cubicBezTo>
                      <a:pt x="466" y="216"/>
                      <a:pt x="445" y="206"/>
                      <a:pt x="425" y="197"/>
                    </a:cubicBezTo>
                    <a:cubicBezTo>
                      <a:pt x="365" y="169"/>
                      <a:pt x="365" y="169"/>
                      <a:pt x="365" y="169"/>
                    </a:cubicBezTo>
                    <a:cubicBezTo>
                      <a:pt x="243" y="114"/>
                      <a:pt x="243" y="114"/>
                      <a:pt x="243" y="114"/>
                    </a:cubicBezTo>
                    <a:cubicBezTo>
                      <a:pt x="162" y="77"/>
                      <a:pt x="81" y="41"/>
                      <a:pt x="0" y="5"/>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719">
                <a:extLst>
                  <a:ext uri="{FF2B5EF4-FFF2-40B4-BE49-F238E27FC236}">
                    <a16:creationId xmlns:a16="http://schemas.microsoft.com/office/drawing/2014/main" id="{881F97A4-A509-420F-B517-24E6B5F0E89B}"/>
                  </a:ext>
                </a:extLst>
              </p:cNvPr>
              <p:cNvSpPr>
                <a:spLocks/>
              </p:cNvSpPr>
              <p:nvPr/>
            </p:nvSpPr>
            <p:spPr bwMode="auto">
              <a:xfrm>
                <a:off x="6878595" y="4736200"/>
                <a:ext cx="702177" cy="307490"/>
              </a:xfrm>
              <a:custGeom>
                <a:avLst/>
                <a:gdLst>
                  <a:gd name="T0" fmla="*/ 2 w 827"/>
                  <a:gd name="T1" fmla="*/ 0 h 358"/>
                  <a:gd name="T2" fmla="*/ 206 w 827"/>
                  <a:gd name="T3" fmla="*/ 94 h 358"/>
                  <a:gd name="T4" fmla="*/ 411 w 827"/>
                  <a:gd name="T5" fmla="*/ 187 h 358"/>
                  <a:gd name="T6" fmla="*/ 617 w 827"/>
                  <a:gd name="T7" fmla="*/ 277 h 358"/>
                  <a:gd name="T8" fmla="*/ 721 w 827"/>
                  <a:gd name="T9" fmla="*/ 320 h 358"/>
                  <a:gd name="T10" fmla="*/ 773 w 827"/>
                  <a:gd name="T11" fmla="*/ 341 h 358"/>
                  <a:gd name="T12" fmla="*/ 800 w 827"/>
                  <a:gd name="T13" fmla="*/ 350 h 358"/>
                  <a:gd name="T14" fmla="*/ 827 w 827"/>
                  <a:gd name="T15" fmla="*/ 358 h 358"/>
                  <a:gd name="T16" fmla="*/ 800 w 827"/>
                  <a:gd name="T17" fmla="*/ 350 h 358"/>
                  <a:gd name="T18" fmla="*/ 773 w 827"/>
                  <a:gd name="T19" fmla="*/ 341 h 358"/>
                  <a:gd name="T20" fmla="*/ 721 w 827"/>
                  <a:gd name="T21" fmla="*/ 321 h 358"/>
                  <a:gd name="T22" fmla="*/ 617 w 827"/>
                  <a:gd name="T23" fmla="*/ 278 h 358"/>
                  <a:gd name="T24" fmla="*/ 410 w 827"/>
                  <a:gd name="T25" fmla="*/ 189 h 358"/>
                  <a:gd name="T26" fmla="*/ 205 w 827"/>
                  <a:gd name="T27" fmla="*/ 97 h 358"/>
                  <a:gd name="T28" fmla="*/ 0 w 827"/>
                  <a:gd name="T29" fmla="*/ 4 h 358"/>
                  <a:gd name="T30" fmla="*/ 2 w 827"/>
                  <a:gd name="T3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7" h="358">
                    <a:moveTo>
                      <a:pt x="2" y="0"/>
                    </a:moveTo>
                    <a:cubicBezTo>
                      <a:pt x="70" y="32"/>
                      <a:pt x="138" y="63"/>
                      <a:pt x="206" y="94"/>
                    </a:cubicBezTo>
                    <a:cubicBezTo>
                      <a:pt x="275" y="125"/>
                      <a:pt x="343" y="156"/>
                      <a:pt x="411" y="187"/>
                    </a:cubicBezTo>
                    <a:cubicBezTo>
                      <a:pt x="480" y="217"/>
                      <a:pt x="548" y="248"/>
                      <a:pt x="617" y="277"/>
                    </a:cubicBezTo>
                    <a:cubicBezTo>
                      <a:pt x="652" y="292"/>
                      <a:pt x="686" y="306"/>
                      <a:pt x="721" y="320"/>
                    </a:cubicBezTo>
                    <a:cubicBezTo>
                      <a:pt x="738" y="327"/>
                      <a:pt x="756" y="334"/>
                      <a:pt x="773" y="341"/>
                    </a:cubicBezTo>
                    <a:cubicBezTo>
                      <a:pt x="782" y="344"/>
                      <a:pt x="791" y="347"/>
                      <a:pt x="800" y="350"/>
                    </a:cubicBezTo>
                    <a:cubicBezTo>
                      <a:pt x="809" y="353"/>
                      <a:pt x="818" y="356"/>
                      <a:pt x="827" y="358"/>
                    </a:cubicBezTo>
                    <a:cubicBezTo>
                      <a:pt x="818" y="356"/>
                      <a:pt x="809" y="353"/>
                      <a:pt x="800" y="350"/>
                    </a:cubicBezTo>
                    <a:cubicBezTo>
                      <a:pt x="791" y="347"/>
                      <a:pt x="782" y="344"/>
                      <a:pt x="773" y="341"/>
                    </a:cubicBezTo>
                    <a:cubicBezTo>
                      <a:pt x="756" y="335"/>
                      <a:pt x="738" y="328"/>
                      <a:pt x="721" y="321"/>
                    </a:cubicBezTo>
                    <a:cubicBezTo>
                      <a:pt x="686" y="307"/>
                      <a:pt x="651" y="293"/>
                      <a:pt x="617" y="278"/>
                    </a:cubicBezTo>
                    <a:cubicBezTo>
                      <a:pt x="548" y="249"/>
                      <a:pt x="479" y="219"/>
                      <a:pt x="410" y="189"/>
                    </a:cubicBezTo>
                    <a:cubicBezTo>
                      <a:pt x="342" y="159"/>
                      <a:pt x="273" y="128"/>
                      <a:pt x="205" y="97"/>
                    </a:cubicBezTo>
                    <a:cubicBezTo>
                      <a:pt x="137" y="66"/>
                      <a:pt x="68" y="35"/>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720">
                <a:extLst>
                  <a:ext uri="{FF2B5EF4-FFF2-40B4-BE49-F238E27FC236}">
                    <a16:creationId xmlns:a16="http://schemas.microsoft.com/office/drawing/2014/main" id="{DFCEAAC4-06AF-4848-803E-57B7A03D7BD4}"/>
                  </a:ext>
                </a:extLst>
              </p:cNvPr>
              <p:cNvSpPr>
                <a:spLocks/>
              </p:cNvSpPr>
              <p:nvPr/>
            </p:nvSpPr>
            <p:spPr bwMode="auto">
              <a:xfrm>
                <a:off x="6878595" y="4731611"/>
                <a:ext cx="812321" cy="335026"/>
              </a:xfrm>
              <a:custGeom>
                <a:avLst/>
                <a:gdLst>
                  <a:gd name="T0" fmla="*/ 2 w 952"/>
                  <a:gd name="T1" fmla="*/ 0 h 393"/>
                  <a:gd name="T2" fmla="*/ 236 w 952"/>
                  <a:gd name="T3" fmla="*/ 106 h 393"/>
                  <a:gd name="T4" fmla="*/ 472 w 952"/>
                  <a:gd name="T5" fmla="*/ 211 h 393"/>
                  <a:gd name="T6" fmla="*/ 709 w 952"/>
                  <a:gd name="T7" fmla="*/ 311 h 393"/>
                  <a:gd name="T8" fmla="*/ 829 w 952"/>
                  <a:gd name="T9" fmla="*/ 357 h 393"/>
                  <a:gd name="T10" fmla="*/ 889 w 952"/>
                  <a:gd name="T11" fmla="*/ 378 h 393"/>
                  <a:gd name="T12" fmla="*/ 920 w 952"/>
                  <a:gd name="T13" fmla="*/ 387 h 393"/>
                  <a:gd name="T14" fmla="*/ 936 w 952"/>
                  <a:gd name="T15" fmla="*/ 391 h 393"/>
                  <a:gd name="T16" fmla="*/ 952 w 952"/>
                  <a:gd name="T17" fmla="*/ 393 h 393"/>
                  <a:gd name="T18" fmla="*/ 936 w 952"/>
                  <a:gd name="T19" fmla="*/ 391 h 393"/>
                  <a:gd name="T20" fmla="*/ 920 w 952"/>
                  <a:gd name="T21" fmla="*/ 387 h 393"/>
                  <a:gd name="T22" fmla="*/ 889 w 952"/>
                  <a:gd name="T23" fmla="*/ 378 h 393"/>
                  <a:gd name="T24" fmla="*/ 829 w 952"/>
                  <a:gd name="T25" fmla="*/ 358 h 393"/>
                  <a:gd name="T26" fmla="*/ 708 w 952"/>
                  <a:gd name="T27" fmla="*/ 312 h 393"/>
                  <a:gd name="T28" fmla="*/ 471 w 952"/>
                  <a:gd name="T29" fmla="*/ 213 h 393"/>
                  <a:gd name="T30" fmla="*/ 235 w 952"/>
                  <a:gd name="T31" fmla="*/ 109 h 393"/>
                  <a:gd name="T32" fmla="*/ 0 w 952"/>
                  <a:gd name="T33" fmla="*/ 4 h 393"/>
                  <a:gd name="T34" fmla="*/ 2 w 952"/>
                  <a:gd name="T3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393">
                    <a:moveTo>
                      <a:pt x="2" y="0"/>
                    </a:moveTo>
                    <a:cubicBezTo>
                      <a:pt x="80" y="36"/>
                      <a:pt x="158" y="71"/>
                      <a:pt x="236" y="106"/>
                    </a:cubicBezTo>
                    <a:cubicBezTo>
                      <a:pt x="315" y="142"/>
                      <a:pt x="393" y="176"/>
                      <a:pt x="472" y="211"/>
                    </a:cubicBezTo>
                    <a:cubicBezTo>
                      <a:pt x="550" y="245"/>
                      <a:pt x="629" y="278"/>
                      <a:pt x="709" y="311"/>
                    </a:cubicBezTo>
                    <a:cubicBezTo>
                      <a:pt x="749" y="327"/>
                      <a:pt x="788" y="342"/>
                      <a:pt x="829" y="357"/>
                    </a:cubicBezTo>
                    <a:cubicBezTo>
                      <a:pt x="849" y="364"/>
                      <a:pt x="869" y="372"/>
                      <a:pt x="889" y="378"/>
                    </a:cubicBezTo>
                    <a:cubicBezTo>
                      <a:pt x="900" y="381"/>
                      <a:pt x="910" y="384"/>
                      <a:pt x="920" y="387"/>
                    </a:cubicBezTo>
                    <a:cubicBezTo>
                      <a:pt x="926" y="389"/>
                      <a:pt x="931" y="390"/>
                      <a:pt x="936" y="391"/>
                    </a:cubicBezTo>
                    <a:cubicBezTo>
                      <a:pt x="941" y="392"/>
                      <a:pt x="947" y="393"/>
                      <a:pt x="952" y="393"/>
                    </a:cubicBezTo>
                    <a:cubicBezTo>
                      <a:pt x="947" y="393"/>
                      <a:pt x="941" y="392"/>
                      <a:pt x="936" y="391"/>
                    </a:cubicBezTo>
                    <a:cubicBezTo>
                      <a:pt x="931" y="390"/>
                      <a:pt x="926" y="389"/>
                      <a:pt x="920" y="387"/>
                    </a:cubicBezTo>
                    <a:cubicBezTo>
                      <a:pt x="910" y="385"/>
                      <a:pt x="900" y="382"/>
                      <a:pt x="889" y="378"/>
                    </a:cubicBezTo>
                    <a:cubicBezTo>
                      <a:pt x="869" y="372"/>
                      <a:pt x="849" y="365"/>
                      <a:pt x="829" y="358"/>
                    </a:cubicBezTo>
                    <a:cubicBezTo>
                      <a:pt x="788" y="343"/>
                      <a:pt x="748" y="327"/>
                      <a:pt x="708" y="312"/>
                    </a:cubicBezTo>
                    <a:cubicBezTo>
                      <a:pt x="629" y="280"/>
                      <a:pt x="550" y="246"/>
                      <a:pt x="471" y="213"/>
                    </a:cubicBezTo>
                    <a:cubicBezTo>
                      <a:pt x="392" y="179"/>
                      <a:pt x="313" y="144"/>
                      <a:pt x="235" y="109"/>
                    </a:cubicBezTo>
                    <a:cubicBezTo>
                      <a:pt x="157" y="75"/>
                      <a:pt x="78" y="40"/>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721">
                <a:extLst>
                  <a:ext uri="{FF2B5EF4-FFF2-40B4-BE49-F238E27FC236}">
                    <a16:creationId xmlns:a16="http://schemas.microsoft.com/office/drawing/2014/main" id="{8082C76A-166F-4E76-8E56-BB6217B0FB74}"/>
                  </a:ext>
                </a:extLst>
              </p:cNvPr>
              <p:cNvSpPr>
                <a:spLocks/>
              </p:cNvSpPr>
              <p:nvPr/>
            </p:nvSpPr>
            <p:spPr bwMode="auto">
              <a:xfrm>
                <a:off x="6869415" y="4644413"/>
                <a:ext cx="968360" cy="417636"/>
              </a:xfrm>
              <a:custGeom>
                <a:avLst/>
                <a:gdLst>
                  <a:gd name="T0" fmla="*/ 2 w 1134"/>
                  <a:gd name="T1" fmla="*/ 0 h 488"/>
                  <a:gd name="T2" fmla="*/ 567 w 1134"/>
                  <a:gd name="T3" fmla="*/ 247 h 488"/>
                  <a:gd name="T4" fmla="*/ 850 w 1134"/>
                  <a:gd name="T5" fmla="*/ 369 h 488"/>
                  <a:gd name="T6" fmla="*/ 991 w 1134"/>
                  <a:gd name="T7" fmla="*/ 429 h 488"/>
                  <a:gd name="T8" fmla="*/ 1063 w 1134"/>
                  <a:gd name="T9" fmla="*/ 459 h 488"/>
                  <a:gd name="T10" fmla="*/ 1134 w 1134"/>
                  <a:gd name="T11" fmla="*/ 488 h 488"/>
                  <a:gd name="T12" fmla="*/ 1063 w 1134"/>
                  <a:gd name="T13" fmla="*/ 459 h 488"/>
                  <a:gd name="T14" fmla="*/ 991 w 1134"/>
                  <a:gd name="T15" fmla="*/ 430 h 488"/>
                  <a:gd name="T16" fmla="*/ 849 w 1134"/>
                  <a:gd name="T17" fmla="*/ 370 h 488"/>
                  <a:gd name="T18" fmla="*/ 566 w 1134"/>
                  <a:gd name="T19" fmla="*/ 249 h 488"/>
                  <a:gd name="T20" fmla="*/ 0 w 1134"/>
                  <a:gd name="T21" fmla="*/ 4 h 488"/>
                  <a:gd name="T22" fmla="*/ 2 w 1134"/>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488">
                    <a:moveTo>
                      <a:pt x="2" y="0"/>
                    </a:moveTo>
                    <a:cubicBezTo>
                      <a:pt x="190" y="82"/>
                      <a:pt x="378" y="165"/>
                      <a:pt x="567" y="247"/>
                    </a:cubicBezTo>
                    <a:cubicBezTo>
                      <a:pt x="661" y="288"/>
                      <a:pt x="755" y="329"/>
                      <a:pt x="850" y="369"/>
                    </a:cubicBezTo>
                    <a:cubicBezTo>
                      <a:pt x="897" y="389"/>
                      <a:pt x="944" y="409"/>
                      <a:pt x="991" y="429"/>
                    </a:cubicBezTo>
                    <a:cubicBezTo>
                      <a:pt x="1015" y="439"/>
                      <a:pt x="1039" y="449"/>
                      <a:pt x="1063" y="459"/>
                    </a:cubicBezTo>
                    <a:cubicBezTo>
                      <a:pt x="1086" y="469"/>
                      <a:pt x="1110" y="479"/>
                      <a:pt x="1134" y="488"/>
                    </a:cubicBezTo>
                    <a:cubicBezTo>
                      <a:pt x="1110" y="479"/>
                      <a:pt x="1086" y="469"/>
                      <a:pt x="1063" y="459"/>
                    </a:cubicBezTo>
                    <a:cubicBezTo>
                      <a:pt x="1039" y="450"/>
                      <a:pt x="1015" y="440"/>
                      <a:pt x="991" y="430"/>
                    </a:cubicBezTo>
                    <a:cubicBezTo>
                      <a:pt x="944" y="410"/>
                      <a:pt x="897" y="390"/>
                      <a:pt x="849" y="370"/>
                    </a:cubicBezTo>
                    <a:cubicBezTo>
                      <a:pt x="755" y="330"/>
                      <a:pt x="660" y="290"/>
                      <a:pt x="566" y="249"/>
                    </a:cubicBezTo>
                    <a:cubicBezTo>
                      <a:pt x="377" y="168"/>
                      <a:pt x="188" y="86"/>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722">
                <a:extLst>
                  <a:ext uri="{FF2B5EF4-FFF2-40B4-BE49-F238E27FC236}">
                    <a16:creationId xmlns:a16="http://schemas.microsoft.com/office/drawing/2014/main" id="{209BBFB7-4E62-481A-95B4-FDD492B488BA}"/>
                  </a:ext>
                </a:extLst>
              </p:cNvPr>
              <p:cNvSpPr>
                <a:spLocks/>
              </p:cNvSpPr>
              <p:nvPr/>
            </p:nvSpPr>
            <p:spPr bwMode="auto">
              <a:xfrm>
                <a:off x="6878595" y="4635234"/>
                <a:ext cx="1078506" cy="463528"/>
              </a:xfrm>
              <a:custGeom>
                <a:avLst/>
                <a:gdLst>
                  <a:gd name="T0" fmla="*/ 2 w 1265"/>
                  <a:gd name="T1" fmla="*/ 0 h 545"/>
                  <a:gd name="T2" fmla="*/ 316 w 1265"/>
                  <a:gd name="T3" fmla="*/ 140 h 545"/>
                  <a:gd name="T4" fmla="*/ 631 w 1265"/>
                  <a:gd name="T5" fmla="*/ 278 h 545"/>
                  <a:gd name="T6" fmla="*/ 946 w 1265"/>
                  <a:gd name="T7" fmla="*/ 416 h 545"/>
                  <a:gd name="T8" fmla="*/ 1105 w 1265"/>
                  <a:gd name="T9" fmla="*/ 483 h 545"/>
                  <a:gd name="T10" fmla="*/ 1184 w 1265"/>
                  <a:gd name="T11" fmla="*/ 516 h 545"/>
                  <a:gd name="T12" fmla="*/ 1224 w 1265"/>
                  <a:gd name="T13" fmla="*/ 532 h 545"/>
                  <a:gd name="T14" fmla="*/ 1244 w 1265"/>
                  <a:gd name="T15" fmla="*/ 539 h 545"/>
                  <a:gd name="T16" fmla="*/ 1254 w 1265"/>
                  <a:gd name="T17" fmla="*/ 543 h 545"/>
                  <a:gd name="T18" fmla="*/ 1260 w 1265"/>
                  <a:gd name="T19" fmla="*/ 544 h 545"/>
                  <a:gd name="T20" fmla="*/ 1265 w 1265"/>
                  <a:gd name="T21" fmla="*/ 545 h 545"/>
                  <a:gd name="T22" fmla="*/ 1260 w 1265"/>
                  <a:gd name="T23" fmla="*/ 544 h 545"/>
                  <a:gd name="T24" fmla="*/ 1254 w 1265"/>
                  <a:gd name="T25" fmla="*/ 543 h 545"/>
                  <a:gd name="T26" fmla="*/ 1244 w 1265"/>
                  <a:gd name="T27" fmla="*/ 539 h 545"/>
                  <a:gd name="T28" fmla="*/ 1224 w 1265"/>
                  <a:gd name="T29" fmla="*/ 532 h 545"/>
                  <a:gd name="T30" fmla="*/ 1184 w 1265"/>
                  <a:gd name="T31" fmla="*/ 516 h 545"/>
                  <a:gd name="T32" fmla="*/ 1104 w 1265"/>
                  <a:gd name="T33" fmla="*/ 484 h 545"/>
                  <a:gd name="T34" fmla="*/ 946 w 1265"/>
                  <a:gd name="T35" fmla="*/ 417 h 545"/>
                  <a:gd name="T36" fmla="*/ 630 w 1265"/>
                  <a:gd name="T37" fmla="*/ 280 h 545"/>
                  <a:gd name="T38" fmla="*/ 315 w 1265"/>
                  <a:gd name="T39" fmla="*/ 143 h 545"/>
                  <a:gd name="T40" fmla="*/ 0 w 1265"/>
                  <a:gd name="T41" fmla="*/ 4 h 545"/>
                  <a:gd name="T42" fmla="*/ 2 w 1265"/>
                  <a:gd name="T43"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5" h="545">
                    <a:moveTo>
                      <a:pt x="2" y="0"/>
                    </a:moveTo>
                    <a:cubicBezTo>
                      <a:pt x="107" y="47"/>
                      <a:pt x="212" y="93"/>
                      <a:pt x="316" y="140"/>
                    </a:cubicBezTo>
                    <a:cubicBezTo>
                      <a:pt x="421" y="186"/>
                      <a:pt x="526" y="232"/>
                      <a:pt x="631" y="278"/>
                    </a:cubicBezTo>
                    <a:cubicBezTo>
                      <a:pt x="736" y="324"/>
                      <a:pt x="841" y="370"/>
                      <a:pt x="946" y="416"/>
                    </a:cubicBezTo>
                    <a:cubicBezTo>
                      <a:pt x="999" y="438"/>
                      <a:pt x="1052" y="461"/>
                      <a:pt x="1105" y="483"/>
                    </a:cubicBezTo>
                    <a:cubicBezTo>
                      <a:pt x="1131" y="494"/>
                      <a:pt x="1158" y="505"/>
                      <a:pt x="1184" y="516"/>
                    </a:cubicBezTo>
                    <a:cubicBezTo>
                      <a:pt x="1197" y="521"/>
                      <a:pt x="1211" y="527"/>
                      <a:pt x="1224" y="532"/>
                    </a:cubicBezTo>
                    <a:cubicBezTo>
                      <a:pt x="1231" y="534"/>
                      <a:pt x="1238" y="537"/>
                      <a:pt x="1244" y="539"/>
                    </a:cubicBezTo>
                    <a:cubicBezTo>
                      <a:pt x="1248" y="540"/>
                      <a:pt x="1251" y="542"/>
                      <a:pt x="1254" y="543"/>
                    </a:cubicBezTo>
                    <a:cubicBezTo>
                      <a:pt x="1256" y="543"/>
                      <a:pt x="1258" y="544"/>
                      <a:pt x="1260" y="544"/>
                    </a:cubicBezTo>
                    <a:cubicBezTo>
                      <a:pt x="1261" y="545"/>
                      <a:pt x="1263" y="545"/>
                      <a:pt x="1265" y="545"/>
                    </a:cubicBezTo>
                    <a:cubicBezTo>
                      <a:pt x="1263" y="545"/>
                      <a:pt x="1261" y="545"/>
                      <a:pt x="1260" y="544"/>
                    </a:cubicBezTo>
                    <a:cubicBezTo>
                      <a:pt x="1258" y="544"/>
                      <a:pt x="1256" y="543"/>
                      <a:pt x="1254" y="543"/>
                    </a:cubicBezTo>
                    <a:cubicBezTo>
                      <a:pt x="1251" y="542"/>
                      <a:pt x="1248" y="540"/>
                      <a:pt x="1244" y="539"/>
                    </a:cubicBezTo>
                    <a:cubicBezTo>
                      <a:pt x="1238" y="537"/>
                      <a:pt x="1231" y="534"/>
                      <a:pt x="1224" y="532"/>
                    </a:cubicBezTo>
                    <a:cubicBezTo>
                      <a:pt x="1211" y="527"/>
                      <a:pt x="1197" y="522"/>
                      <a:pt x="1184" y="516"/>
                    </a:cubicBezTo>
                    <a:cubicBezTo>
                      <a:pt x="1157" y="506"/>
                      <a:pt x="1131" y="495"/>
                      <a:pt x="1104" y="484"/>
                    </a:cubicBezTo>
                    <a:cubicBezTo>
                      <a:pt x="1052" y="462"/>
                      <a:pt x="999" y="439"/>
                      <a:pt x="946" y="417"/>
                    </a:cubicBezTo>
                    <a:cubicBezTo>
                      <a:pt x="841" y="372"/>
                      <a:pt x="735" y="326"/>
                      <a:pt x="630" y="280"/>
                    </a:cubicBezTo>
                    <a:cubicBezTo>
                      <a:pt x="525" y="235"/>
                      <a:pt x="420" y="189"/>
                      <a:pt x="315" y="143"/>
                    </a:cubicBezTo>
                    <a:cubicBezTo>
                      <a:pt x="210" y="96"/>
                      <a:pt x="105" y="50"/>
                      <a:pt x="0" y="4"/>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760">
                <a:extLst>
                  <a:ext uri="{FF2B5EF4-FFF2-40B4-BE49-F238E27FC236}">
                    <a16:creationId xmlns:a16="http://schemas.microsoft.com/office/drawing/2014/main" id="{B7FBA5EC-D3E2-493D-A023-34CDE1EF5A74}"/>
                  </a:ext>
                </a:extLst>
              </p:cNvPr>
              <p:cNvSpPr>
                <a:spLocks/>
              </p:cNvSpPr>
              <p:nvPr/>
            </p:nvSpPr>
            <p:spPr bwMode="auto">
              <a:xfrm>
                <a:off x="7723040" y="5043689"/>
                <a:ext cx="45894" cy="59664"/>
              </a:xfrm>
              <a:custGeom>
                <a:avLst/>
                <a:gdLst>
                  <a:gd name="T0" fmla="*/ 4 w 10"/>
                  <a:gd name="T1" fmla="*/ 13 h 13"/>
                  <a:gd name="T2" fmla="*/ 0 w 10"/>
                  <a:gd name="T3" fmla="*/ 0 h 13"/>
                  <a:gd name="T4" fmla="*/ 0 w 10"/>
                  <a:gd name="T5" fmla="*/ 0 h 13"/>
                  <a:gd name="T6" fmla="*/ 10 w 10"/>
                  <a:gd name="T7" fmla="*/ 0 h 13"/>
                  <a:gd name="T8" fmla="*/ 10 w 10"/>
                  <a:gd name="T9" fmla="*/ 0 h 13"/>
                  <a:gd name="T10" fmla="*/ 0 w 10"/>
                  <a:gd name="T11" fmla="*/ 0 h 13"/>
                  <a:gd name="T12" fmla="*/ 4 w 10"/>
                  <a:gd name="T13" fmla="*/ 13 h 13"/>
                  <a:gd name="T14" fmla="*/ 4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4" y="13"/>
                    </a:moveTo>
                    <a:lnTo>
                      <a:pt x="0" y="0"/>
                    </a:lnTo>
                    <a:lnTo>
                      <a:pt x="0" y="0"/>
                    </a:lnTo>
                    <a:lnTo>
                      <a:pt x="10" y="0"/>
                    </a:lnTo>
                    <a:lnTo>
                      <a:pt x="10" y="0"/>
                    </a:lnTo>
                    <a:lnTo>
                      <a:pt x="0" y="0"/>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761">
                <a:extLst>
                  <a:ext uri="{FF2B5EF4-FFF2-40B4-BE49-F238E27FC236}">
                    <a16:creationId xmlns:a16="http://schemas.microsoft.com/office/drawing/2014/main" id="{8A549900-567D-48B4-A4A7-EC81E1BFC5B3}"/>
                  </a:ext>
                </a:extLst>
              </p:cNvPr>
              <p:cNvSpPr>
                <a:spLocks/>
              </p:cNvSpPr>
              <p:nvPr/>
            </p:nvSpPr>
            <p:spPr bwMode="auto">
              <a:xfrm>
                <a:off x="7672555" y="5011563"/>
                <a:ext cx="55072" cy="87199"/>
              </a:xfrm>
              <a:custGeom>
                <a:avLst/>
                <a:gdLst>
                  <a:gd name="T0" fmla="*/ 0 w 12"/>
                  <a:gd name="T1" fmla="*/ 19 h 19"/>
                  <a:gd name="T2" fmla="*/ 0 w 12"/>
                  <a:gd name="T3" fmla="*/ 19 h 19"/>
                  <a:gd name="T4" fmla="*/ 0 w 12"/>
                  <a:gd name="T5" fmla="*/ 2 h 19"/>
                  <a:gd name="T6" fmla="*/ 0 w 12"/>
                  <a:gd name="T7" fmla="*/ 2 h 19"/>
                  <a:gd name="T8" fmla="*/ 2 w 12"/>
                  <a:gd name="T9" fmla="*/ 1 h 19"/>
                  <a:gd name="T10" fmla="*/ 6 w 12"/>
                  <a:gd name="T11" fmla="*/ 0 h 19"/>
                  <a:gd name="T12" fmla="*/ 10 w 12"/>
                  <a:gd name="T13" fmla="*/ 0 h 19"/>
                  <a:gd name="T14" fmla="*/ 12 w 12"/>
                  <a:gd name="T15" fmla="*/ 1 h 19"/>
                  <a:gd name="T16" fmla="*/ 12 w 12"/>
                  <a:gd name="T17" fmla="*/ 1 h 19"/>
                  <a:gd name="T18" fmla="*/ 10 w 12"/>
                  <a:gd name="T19" fmla="*/ 0 h 19"/>
                  <a:gd name="T20" fmla="*/ 6 w 12"/>
                  <a:gd name="T21" fmla="*/ 0 h 19"/>
                  <a:gd name="T22" fmla="*/ 2 w 12"/>
                  <a:gd name="T23" fmla="*/ 1 h 19"/>
                  <a:gd name="T24" fmla="*/ 0 w 12"/>
                  <a:gd name="T25" fmla="*/ 2 h 19"/>
                  <a:gd name="T26" fmla="*/ 0 w 12"/>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0" y="19"/>
                    </a:moveTo>
                    <a:lnTo>
                      <a:pt x="0" y="19"/>
                    </a:lnTo>
                    <a:lnTo>
                      <a:pt x="0" y="2"/>
                    </a:lnTo>
                    <a:lnTo>
                      <a:pt x="0" y="2"/>
                    </a:lnTo>
                    <a:lnTo>
                      <a:pt x="2" y="1"/>
                    </a:lnTo>
                    <a:lnTo>
                      <a:pt x="6" y="0"/>
                    </a:lnTo>
                    <a:lnTo>
                      <a:pt x="10" y="0"/>
                    </a:lnTo>
                    <a:lnTo>
                      <a:pt x="12" y="1"/>
                    </a:lnTo>
                    <a:lnTo>
                      <a:pt x="12" y="1"/>
                    </a:lnTo>
                    <a:lnTo>
                      <a:pt x="10" y="0"/>
                    </a:lnTo>
                    <a:lnTo>
                      <a:pt x="6" y="0"/>
                    </a:lnTo>
                    <a:lnTo>
                      <a:pt x="2" y="1"/>
                    </a:lnTo>
                    <a:lnTo>
                      <a:pt x="0" y="2"/>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762">
                <a:extLst>
                  <a:ext uri="{FF2B5EF4-FFF2-40B4-BE49-F238E27FC236}">
                    <a16:creationId xmlns:a16="http://schemas.microsoft.com/office/drawing/2014/main" id="{1A31D771-26E3-4266-8DF4-C376ED0F26E0}"/>
                  </a:ext>
                </a:extLst>
              </p:cNvPr>
              <p:cNvSpPr>
                <a:spLocks/>
              </p:cNvSpPr>
              <p:nvPr/>
            </p:nvSpPr>
            <p:spPr bwMode="auto">
              <a:xfrm>
                <a:off x="7681733" y="5052866"/>
                <a:ext cx="36715" cy="50484"/>
              </a:xfrm>
              <a:custGeom>
                <a:avLst/>
                <a:gdLst>
                  <a:gd name="T0" fmla="*/ 0 w 45"/>
                  <a:gd name="T1" fmla="*/ 59 h 59"/>
                  <a:gd name="T2" fmla="*/ 0 w 45"/>
                  <a:gd name="T3" fmla="*/ 59 h 59"/>
                  <a:gd name="T4" fmla="*/ 0 w 45"/>
                  <a:gd name="T5" fmla="*/ 59 h 59"/>
                  <a:gd name="T6" fmla="*/ 0 w 45"/>
                  <a:gd name="T7" fmla="*/ 0 h 59"/>
                  <a:gd name="T8" fmla="*/ 0 w 45"/>
                  <a:gd name="T9" fmla="*/ 0 h 59"/>
                  <a:gd name="T10" fmla="*/ 45 w 45"/>
                  <a:gd name="T11" fmla="*/ 0 h 59"/>
                  <a:gd name="T12" fmla="*/ 45 w 45"/>
                  <a:gd name="T13" fmla="*/ 57 h 59"/>
                  <a:gd name="T14" fmla="*/ 45 w 45"/>
                  <a:gd name="T15" fmla="*/ 57 h 59"/>
                  <a:gd name="T16" fmla="*/ 45 w 45"/>
                  <a:gd name="T17" fmla="*/ 0 h 59"/>
                  <a:gd name="T18" fmla="*/ 0 w 45"/>
                  <a:gd name="T19" fmla="*/ 0 h 59"/>
                  <a:gd name="T20" fmla="*/ 0 w 45"/>
                  <a:gd name="T21" fmla="*/ 59 h 59"/>
                  <a:gd name="T22" fmla="*/ 0 w 45"/>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9">
                    <a:moveTo>
                      <a:pt x="0" y="59"/>
                    </a:moveTo>
                    <a:cubicBezTo>
                      <a:pt x="0" y="59"/>
                      <a:pt x="0" y="59"/>
                      <a:pt x="0" y="59"/>
                    </a:cubicBezTo>
                    <a:cubicBezTo>
                      <a:pt x="0" y="59"/>
                      <a:pt x="0" y="59"/>
                      <a:pt x="0" y="59"/>
                    </a:cubicBezTo>
                    <a:cubicBezTo>
                      <a:pt x="1" y="58"/>
                      <a:pt x="0" y="1"/>
                      <a:pt x="0" y="0"/>
                    </a:cubicBezTo>
                    <a:cubicBezTo>
                      <a:pt x="0" y="0"/>
                      <a:pt x="0" y="0"/>
                      <a:pt x="0" y="0"/>
                    </a:cubicBezTo>
                    <a:cubicBezTo>
                      <a:pt x="45" y="0"/>
                      <a:pt x="45" y="0"/>
                      <a:pt x="45" y="0"/>
                    </a:cubicBezTo>
                    <a:cubicBezTo>
                      <a:pt x="45" y="57"/>
                      <a:pt x="45" y="57"/>
                      <a:pt x="45" y="57"/>
                    </a:cubicBezTo>
                    <a:cubicBezTo>
                      <a:pt x="45" y="57"/>
                      <a:pt x="45" y="57"/>
                      <a:pt x="45" y="57"/>
                    </a:cubicBezTo>
                    <a:cubicBezTo>
                      <a:pt x="45" y="0"/>
                      <a:pt x="45" y="0"/>
                      <a:pt x="45" y="0"/>
                    </a:cubicBezTo>
                    <a:cubicBezTo>
                      <a:pt x="0" y="0"/>
                      <a:pt x="0" y="0"/>
                      <a:pt x="0" y="0"/>
                    </a:cubicBezTo>
                    <a:cubicBezTo>
                      <a:pt x="0" y="3"/>
                      <a:pt x="2" y="58"/>
                      <a:pt x="0" y="59"/>
                    </a:cubicBezTo>
                    <a:cubicBezTo>
                      <a:pt x="0" y="59"/>
                      <a:pt x="0" y="59"/>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763">
                <a:extLst>
                  <a:ext uri="{FF2B5EF4-FFF2-40B4-BE49-F238E27FC236}">
                    <a16:creationId xmlns:a16="http://schemas.microsoft.com/office/drawing/2014/main" id="{05E70318-5373-4D1D-950D-132CFB655395}"/>
                  </a:ext>
                </a:extLst>
              </p:cNvPr>
              <p:cNvSpPr>
                <a:spLocks/>
              </p:cNvSpPr>
              <p:nvPr/>
            </p:nvSpPr>
            <p:spPr bwMode="auto">
              <a:xfrm>
                <a:off x="7603716" y="5052866"/>
                <a:ext cx="64252" cy="50484"/>
              </a:xfrm>
              <a:custGeom>
                <a:avLst/>
                <a:gdLst>
                  <a:gd name="T0" fmla="*/ 0 w 14"/>
                  <a:gd name="T1" fmla="*/ 11 h 11"/>
                  <a:gd name="T2" fmla="*/ 0 w 14"/>
                  <a:gd name="T3" fmla="*/ 11 h 11"/>
                  <a:gd name="T4" fmla="*/ 0 w 14"/>
                  <a:gd name="T5" fmla="*/ 3 h 11"/>
                  <a:gd name="T6" fmla="*/ 0 w 14"/>
                  <a:gd name="T7" fmla="*/ 3 h 11"/>
                  <a:gd name="T8" fmla="*/ 7 w 14"/>
                  <a:gd name="T9" fmla="*/ 0 h 11"/>
                  <a:gd name="T10" fmla="*/ 7 w 14"/>
                  <a:gd name="T11" fmla="*/ 0 h 11"/>
                  <a:gd name="T12" fmla="*/ 14 w 14"/>
                  <a:gd name="T13" fmla="*/ 3 h 11"/>
                  <a:gd name="T14" fmla="*/ 14 w 14"/>
                  <a:gd name="T15" fmla="*/ 3 h 11"/>
                  <a:gd name="T16" fmla="*/ 14 w 14"/>
                  <a:gd name="T17" fmla="*/ 11 h 11"/>
                  <a:gd name="T18" fmla="*/ 14 w 14"/>
                  <a:gd name="T19" fmla="*/ 11 h 11"/>
                  <a:gd name="T20" fmla="*/ 14 w 14"/>
                  <a:gd name="T21" fmla="*/ 3 h 11"/>
                  <a:gd name="T22" fmla="*/ 7 w 14"/>
                  <a:gd name="T23" fmla="*/ 0 h 11"/>
                  <a:gd name="T24" fmla="*/ 0 w 14"/>
                  <a:gd name="T25" fmla="*/ 3 h 11"/>
                  <a:gd name="T26" fmla="*/ 0 w 1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0" y="11"/>
                    </a:moveTo>
                    <a:lnTo>
                      <a:pt x="0" y="11"/>
                    </a:lnTo>
                    <a:lnTo>
                      <a:pt x="0" y="3"/>
                    </a:lnTo>
                    <a:lnTo>
                      <a:pt x="0" y="3"/>
                    </a:lnTo>
                    <a:lnTo>
                      <a:pt x="7" y="0"/>
                    </a:lnTo>
                    <a:lnTo>
                      <a:pt x="7" y="0"/>
                    </a:lnTo>
                    <a:lnTo>
                      <a:pt x="14" y="3"/>
                    </a:lnTo>
                    <a:lnTo>
                      <a:pt x="14" y="3"/>
                    </a:lnTo>
                    <a:lnTo>
                      <a:pt x="14" y="11"/>
                    </a:lnTo>
                    <a:lnTo>
                      <a:pt x="14" y="11"/>
                    </a:lnTo>
                    <a:lnTo>
                      <a:pt x="14" y="3"/>
                    </a:lnTo>
                    <a:lnTo>
                      <a:pt x="7" y="0"/>
                    </a:lnTo>
                    <a:lnTo>
                      <a:pt x="0" y="3"/>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764">
                <a:extLst>
                  <a:ext uri="{FF2B5EF4-FFF2-40B4-BE49-F238E27FC236}">
                    <a16:creationId xmlns:a16="http://schemas.microsoft.com/office/drawing/2014/main" id="{B6D607C2-4839-4051-AA06-91BFDE4C4A07}"/>
                  </a:ext>
                </a:extLst>
              </p:cNvPr>
              <p:cNvSpPr>
                <a:spLocks/>
              </p:cNvSpPr>
              <p:nvPr/>
            </p:nvSpPr>
            <p:spPr bwMode="auto">
              <a:xfrm>
                <a:off x="7672555" y="4970257"/>
                <a:ext cx="18357" cy="36715"/>
              </a:xfrm>
              <a:custGeom>
                <a:avLst/>
                <a:gdLst>
                  <a:gd name="T0" fmla="*/ 4 w 4"/>
                  <a:gd name="T1" fmla="*/ 8 h 8"/>
                  <a:gd name="T2" fmla="*/ 4 w 4"/>
                  <a:gd name="T3" fmla="*/ 8 h 8"/>
                  <a:gd name="T4" fmla="*/ 4 w 4"/>
                  <a:gd name="T5" fmla="*/ 2 h 8"/>
                  <a:gd name="T6" fmla="*/ 0 w 4"/>
                  <a:gd name="T7" fmla="*/ 0 h 8"/>
                  <a:gd name="T8" fmla="*/ 0 w 4"/>
                  <a:gd name="T9" fmla="*/ 0 h 8"/>
                  <a:gd name="T10" fmla="*/ 4 w 4"/>
                  <a:gd name="T11" fmla="*/ 2 h 8"/>
                  <a:gd name="T12" fmla="*/ 4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8"/>
                    </a:moveTo>
                    <a:lnTo>
                      <a:pt x="4" y="8"/>
                    </a:lnTo>
                    <a:lnTo>
                      <a:pt x="4" y="2"/>
                    </a:lnTo>
                    <a:lnTo>
                      <a:pt x="0" y="0"/>
                    </a:lnTo>
                    <a:lnTo>
                      <a:pt x="0" y="0"/>
                    </a:lnTo>
                    <a:lnTo>
                      <a:pt x="4" y="2"/>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Rectangle 765">
                <a:extLst>
                  <a:ext uri="{FF2B5EF4-FFF2-40B4-BE49-F238E27FC236}">
                    <a16:creationId xmlns:a16="http://schemas.microsoft.com/office/drawing/2014/main" id="{52B88073-C5EE-4307-9FBC-DA55E9112820}"/>
                  </a:ext>
                </a:extLst>
              </p:cNvPr>
              <p:cNvSpPr>
                <a:spLocks noChangeArrowheads="1"/>
              </p:cNvSpPr>
              <p:nvPr/>
            </p:nvSpPr>
            <p:spPr bwMode="auto">
              <a:xfrm>
                <a:off x="7658789" y="4974849"/>
                <a:ext cx="4591" cy="826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766">
                <a:extLst>
                  <a:ext uri="{FF2B5EF4-FFF2-40B4-BE49-F238E27FC236}">
                    <a16:creationId xmlns:a16="http://schemas.microsoft.com/office/drawing/2014/main" id="{E7FFF65A-0E98-4BD2-B07C-AF20900DFFEB}"/>
                  </a:ext>
                </a:extLst>
              </p:cNvPr>
              <p:cNvSpPr>
                <a:spLocks/>
              </p:cNvSpPr>
              <p:nvPr/>
            </p:nvSpPr>
            <p:spPr bwMode="auto">
              <a:xfrm>
                <a:off x="7433907" y="4988615"/>
                <a:ext cx="4591" cy="78021"/>
              </a:xfrm>
              <a:custGeom>
                <a:avLst/>
                <a:gdLst>
                  <a:gd name="T0" fmla="*/ 5 w 5"/>
                  <a:gd name="T1" fmla="*/ 90 h 90"/>
                  <a:gd name="T2" fmla="*/ 0 w 5"/>
                  <a:gd name="T3" fmla="*/ 0 h 90"/>
                  <a:gd name="T4" fmla="*/ 1 w 5"/>
                  <a:gd name="T5" fmla="*/ 0 h 90"/>
                  <a:gd name="T6" fmla="*/ 5 w 5"/>
                  <a:gd name="T7" fmla="*/ 90 h 90"/>
                </a:gdLst>
                <a:ahLst/>
                <a:cxnLst>
                  <a:cxn ang="0">
                    <a:pos x="T0" y="T1"/>
                  </a:cxn>
                  <a:cxn ang="0">
                    <a:pos x="T2" y="T3"/>
                  </a:cxn>
                  <a:cxn ang="0">
                    <a:pos x="T4" y="T5"/>
                  </a:cxn>
                  <a:cxn ang="0">
                    <a:pos x="T6" y="T7"/>
                  </a:cxn>
                </a:cxnLst>
                <a:rect l="0" t="0" r="r" b="b"/>
                <a:pathLst>
                  <a:path w="5" h="90">
                    <a:moveTo>
                      <a:pt x="5" y="90"/>
                    </a:moveTo>
                    <a:cubicBezTo>
                      <a:pt x="4" y="30"/>
                      <a:pt x="0" y="0"/>
                      <a:pt x="0" y="0"/>
                    </a:cubicBezTo>
                    <a:cubicBezTo>
                      <a:pt x="1" y="0"/>
                      <a:pt x="1" y="0"/>
                      <a:pt x="1" y="0"/>
                    </a:cubicBezTo>
                    <a:cubicBezTo>
                      <a:pt x="1" y="0"/>
                      <a:pt x="4" y="30"/>
                      <a:pt x="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767">
                <a:extLst>
                  <a:ext uri="{FF2B5EF4-FFF2-40B4-BE49-F238E27FC236}">
                    <a16:creationId xmlns:a16="http://schemas.microsoft.com/office/drawing/2014/main" id="{1565D521-1D47-48D1-AAB6-DEF7731BECBD}"/>
                  </a:ext>
                </a:extLst>
              </p:cNvPr>
              <p:cNvSpPr>
                <a:spLocks/>
              </p:cNvSpPr>
              <p:nvPr/>
            </p:nvSpPr>
            <p:spPr bwMode="auto">
              <a:xfrm>
                <a:off x="7438499" y="5043689"/>
                <a:ext cx="32127" cy="4591"/>
              </a:xfrm>
              <a:custGeom>
                <a:avLst/>
                <a:gdLst>
                  <a:gd name="T0" fmla="*/ 7 w 7"/>
                  <a:gd name="T1" fmla="*/ 1 h 1"/>
                  <a:gd name="T2" fmla="*/ 0 w 7"/>
                  <a:gd name="T3" fmla="*/ 0 h 1"/>
                  <a:gd name="T4" fmla="*/ 0 w 7"/>
                  <a:gd name="T5" fmla="*/ 0 h 1"/>
                  <a:gd name="T6" fmla="*/ 7 w 7"/>
                  <a:gd name="T7" fmla="*/ 1 h 1"/>
                  <a:gd name="T8" fmla="*/ 7 w 7"/>
                  <a:gd name="T9" fmla="*/ 1 h 1"/>
                </a:gdLst>
                <a:ahLst/>
                <a:cxnLst>
                  <a:cxn ang="0">
                    <a:pos x="T0" y="T1"/>
                  </a:cxn>
                  <a:cxn ang="0">
                    <a:pos x="T2" y="T3"/>
                  </a:cxn>
                  <a:cxn ang="0">
                    <a:pos x="T4" y="T5"/>
                  </a:cxn>
                  <a:cxn ang="0">
                    <a:pos x="T6" y="T7"/>
                  </a:cxn>
                  <a:cxn ang="0">
                    <a:pos x="T8" y="T9"/>
                  </a:cxn>
                </a:cxnLst>
                <a:rect l="0" t="0" r="r" b="b"/>
                <a:pathLst>
                  <a:path w="7" h="1">
                    <a:moveTo>
                      <a:pt x="7" y="1"/>
                    </a:moveTo>
                    <a:lnTo>
                      <a:pt x="0" y="0"/>
                    </a:lnTo>
                    <a:lnTo>
                      <a:pt x="0" y="0"/>
                    </a:lnTo>
                    <a:lnTo>
                      <a:pt x="7" y="1"/>
                    </a:ln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768">
                <a:extLst>
                  <a:ext uri="{FF2B5EF4-FFF2-40B4-BE49-F238E27FC236}">
                    <a16:creationId xmlns:a16="http://schemas.microsoft.com/office/drawing/2014/main" id="{7007EA3A-D2CB-430C-9F6E-99463288825D}"/>
                  </a:ext>
                </a:extLst>
              </p:cNvPr>
              <p:cNvSpPr>
                <a:spLocks/>
              </p:cNvSpPr>
              <p:nvPr/>
            </p:nvSpPr>
            <p:spPr bwMode="auto">
              <a:xfrm>
                <a:off x="7475213" y="5016152"/>
                <a:ext cx="9179" cy="45894"/>
              </a:xfrm>
              <a:custGeom>
                <a:avLst/>
                <a:gdLst>
                  <a:gd name="T0" fmla="*/ 0 w 2"/>
                  <a:gd name="T1" fmla="*/ 10 h 10"/>
                  <a:gd name="T2" fmla="*/ 0 w 2"/>
                  <a:gd name="T3" fmla="*/ 10 h 10"/>
                  <a:gd name="T4" fmla="*/ 0 w 2"/>
                  <a:gd name="T5" fmla="*/ 1 h 10"/>
                  <a:gd name="T6" fmla="*/ 0 w 2"/>
                  <a:gd name="T7" fmla="*/ 1 h 10"/>
                  <a:gd name="T8" fmla="*/ 2 w 2"/>
                  <a:gd name="T9" fmla="*/ 0 h 10"/>
                  <a:gd name="T10" fmla="*/ 2 w 2"/>
                  <a:gd name="T11" fmla="*/ 0 h 10"/>
                  <a:gd name="T12" fmla="*/ 0 w 2"/>
                  <a:gd name="T13" fmla="*/ 1 h 10"/>
                  <a:gd name="T14" fmla="*/ 0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0" y="10"/>
                    </a:moveTo>
                    <a:lnTo>
                      <a:pt x="0" y="10"/>
                    </a:lnTo>
                    <a:lnTo>
                      <a:pt x="0" y="1"/>
                    </a:lnTo>
                    <a:lnTo>
                      <a:pt x="0" y="1"/>
                    </a:lnTo>
                    <a:lnTo>
                      <a:pt x="2" y="0"/>
                    </a:lnTo>
                    <a:lnTo>
                      <a:pt x="2" y="0"/>
                    </a:lnTo>
                    <a:lnTo>
                      <a:pt x="0" y="1"/>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769">
                <a:extLst>
                  <a:ext uri="{FF2B5EF4-FFF2-40B4-BE49-F238E27FC236}">
                    <a16:creationId xmlns:a16="http://schemas.microsoft.com/office/drawing/2014/main" id="{B4A47130-1980-46E5-84E2-27B57D5BA189}"/>
                  </a:ext>
                </a:extLst>
              </p:cNvPr>
              <p:cNvSpPr>
                <a:spLocks/>
              </p:cNvSpPr>
              <p:nvPr/>
            </p:nvSpPr>
            <p:spPr bwMode="auto">
              <a:xfrm>
                <a:off x="7433907" y="5066636"/>
                <a:ext cx="64252" cy="36715"/>
              </a:xfrm>
              <a:custGeom>
                <a:avLst/>
                <a:gdLst>
                  <a:gd name="T0" fmla="*/ 1 w 14"/>
                  <a:gd name="T1" fmla="*/ 8 h 8"/>
                  <a:gd name="T2" fmla="*/ 0 w 14"/>
                  <a:gd name="T3" fmla="*/ 1 h 8"/>
                  <a:gd name="T4" fmla="*/ 0 w 14"/>
                  <a:gd name="T5" fmla="*/ 1 h 8"/>
                  <a:gd name="T6" fmla="*/ 9 w 14"/>
                  <a:gd name="T7" fmla="*/ 0 h 8"/>
                  <a:gd name="T8" fmla="*/ 9 w 14"/>
                  <a:gd name="T9" fmla="*/ 0 h 8"/>
                  <a:gd name="T10" fmla="*/ 11 w 14"/>
                  <a:gd name="T11" fmla="*/ 0 h 8"/>
                  <a:gd name="T12" fmla="*/ 11 w 14"/>
                  <a:gd name="T13" fmla="*/ 4 h 8"/>
                  <a:gd name="T14" fmla="*/ 14 w 14"/>
                  <a:gd name="T15" fmla="*/ 4 h 8"/>
                  <a:gd name="T16" fmla="*/ 14 w 14"/>
                  <a:gd name="T17" fmla="*/ 4 h 8"/>
                  <a:gd name="T18" fmla="*/ 14 w 14"/>
                  <a:gd name="T19" fmla="*/ 8 h 8"/>
                  <a:gd name="T20" fmla="*/ 14 w 14"/>
                  <a:gd name="T21" fmla="*/ 8 h 8"/>
                  <a:gd name="T22" fmla="*/ 14 w 14"/>
                  <a:gd name="T23" fmla="*/ 4 h 8"/>
                  <a:gd name="T24" fmla="*/ 11 w 14"/>
                  <a:gd name="T25" fmla="*/ 4 h 8"/>
                  <a:gd name="T26" fmla="*/ 11 w 14"/>
                  <a:gd name="T27" fmla="*/ 0 h 8"/>
                  <a:gd name="T28" fmla="*/ 9 w 14"/>
                  <a:gd name="T29" fmla="*/ 0 h 8"/>
                  <a:gd name="T30" fmla="*/ 0 w 14"/>
                  <a:gd name="T31" fmla="*/ 1 h 8"/>
                  <a:gd name="T32" fmla="*/ 1 w 14"/>
                  <a:gd name="T33" fmla="*/ 8 h 8"/>
                  <a:gd name="T34" fmla="*/ 1 w 14"/>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8">
                    <a:moveTo>
                      <a:pt x="1" y="8"/>
                    </a:moveTo>
                    <a:lnTo>
                      <a:pt x="0" y="1"/>
                    </a:lnTo>
                    <a:lnTo>
                      <a:pt x="0" y="1"/>
                    </a:lnTo>
                    <a:lnTo>
                      <a:pt x="9" y="0"/>
                    </a:lnTo>
                    <a:lnTo>
                      <a:pt x="9" y="0"/>
                    </a:lnTo>
                    <a:lnTo>
                      <a:pt x="11" y="0"/>
                    </a:lnTo>
                    <a:lnTo>
                      <a:pt x="11" y="4"/>
                    </a:lnTo>
                    <a:lnTo>
                      <a:pt x="14" y="4"/>
                    </a:lnTo>
                    <a:lnTo>
                      <a:pt x="14" y="4"/>
                    </a:lnTo>
                    <a:lnTo>
                      <a:pt x="14" y="8"/>
                    </a:lnTo>
                    <a:lnTo>
                      <a:pt x="14" y="8"/>
                    </a:lnTo>
                    <a:lnTo>
                      <a:pt x="14" y="4"/>
                    </a:lnTo>
                    <a:lnTo>
                      <a:pt x="11" y="4"/>
                    </a:lnTo>
                    <a:lnTo>
                      <a:pt x="11" y="0"/>
                    </a:lnTo>
                    <a:lnTo>
                      <a:pt x="9" y="0"/>
                    </a:lnTo>
                    <a:lnTo>
                      <a:pt x="0" y="1"/>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770">
                <a:extLst>
                  <a:ext uri="{FF2B5EF4-FFF2-40B4-BE49-F238E27FC236}">
                    <a16:creationId xmlns:a16="http://schemas.microsoft.com/office/drawing/2014/main" id="{522AB9DD-E8EF-4CF1-9872-7B1B478AC188}"/>
                  </a:ext>
                </a:extLst>
              </p:cNvPr>
              <p:cNvSpPr>
                <a:spLocks/>
              </p:cNvSpPr>
              <p:nvPr/>
            </p:nvSpPr>
            <p:spPr bwMode="auto">
              <a:xfrm>
                <a:off x="7438499" y="5066636"/>
                <a:ext cx="45894" cy="9179"/>
              </a:xfrm>
              <a:custGeom>
                <a:avLst/>
                <a:gdLst>
                  <a:gd name="T0" fmla="*/ 3 w 10"/>
                  <a:gd name="T1" fmla="*/ 2 h 2"/>
                  <a:gd name="T2" fmla="*/ 3 w 10"/>
                  <a:gd name="T3" fmla="*/ 2 h 2"/>
                  <a:gd name="T4" fmla="*/ 0 w 10"/>
                  <a:gd name="T5" fmla="*/ 1 h 2"/>
                  <a:gd name="T6" fmla="*/ 0 w 10"/>
                  <a:gd name="T7" fmla="*/ 1 h 2"/>
                  <a:gd name="T8" fmla="*/ 3 w 10"/>
                  <a:gd name="T9" fmla="*/ 1 h 2"/>
                  <a:gd name="T10" fmla="*/ 10 w 10"/>
                  <a:gd name="T11" fmla="*/ 0 h 2"/>
                  <a:gd name="T12" fmla="*/ 10 w 10"/>
                  <a:gd name="T13" fmla="*/ 0 h 2"/>
                  <a:gd name="T14" fmla="*/ 3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3" y="2"/>
                    </a:moveTo>
                    <a:lnTo>
                      <a:pt x="3" y="2"/>
                    </a:lnTo>
                    <a:lnTo>
                      <a:pt x="0" y="1"/>
                    </a:lnTo>
                    <a:lnTo>
                      <a:pt x="0" y="1"/>
                    </a:lnTo>
                    <a:lnTo>
                      <a:pt x="3" y="1"/>
                    </a:lnTo>
                    <a:lnTo>
                      <a:pt x="10" y="0"/>
                    </a:lnTo>
                    <a:lnTo>
                      <a:pt x="10" y="0"/>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Rectangle 771">
                <a:extLst>
                  <a:ext uri="{FF2B5EF4-FFF2-40B4-BE49-F238E27FC236}">
                    <a16:creationId xmlns:a16="http://schemas.microsoft.com/office/drawing/2014/main" id="{A47B11AD-22F2-46B6-8050-8182F618B924}"/>
                  </a:ext>
                </a:extLst>
              </p:cNvPr>
              <p:cNvSpPr>
                <a:spLocks noChangeArrowheads="1"/>
              </p:cNvSpPr>
              <p:nvPr/>
            </p:nvSpPr>
            <p:spPr bwMode="auto">
              <a:xfrm>
                <a:off x="7452265" y="5071224"/>
                <a:ext cx="4591" cy="321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pic>
        <p:nvPicPr>
          <p:cNvPr id="110" name="Afbeelding 109">
            <a:extLst>
              <a:ext uri="{FF2B5EF4-FFF2-40B4-BE49-F238E27FC236}">
                <a16:creationId xmlns:a16="http://schemas.microsoft.com/office/drawing/2014/main" id="{87643B31-69E8-471F-A335-CB3BDC8FC1F5}"/>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633481" y="3294381"/>
            <a:ext cx="712707" cy="252989"/>
          </a:xfrm>
          <a:prstGeom prst="rect">
            <a:avLst/>
          </a:prstGeom>
        </p:spPr>
      </p:pic>
      <p:grpSp>
        <p:nvGrpSpPr>
          <p:cNvPr id="111" name="Groep 110">
            <a:extLst>
              <a:ext uri="{FF2B5EF4-FFF2-40B4-BE49-F238E27FC236}">
                <a16:creationId xmlns:a16="http://schemas.microsoft.com/office/drawing/2014/main" id="{AD9D5985-1177-4063-A6AD-8EE8DEE7671B}"/>
              </a:ext>
            </a:extLst>
          </p:cNvPr>
          <p:cNvGrpSpPr/>
          <p:nvPr/>
        </p:nvGrpSpPr>
        <p:grpSpPr>
          <a:xfrm>
            <a:off x="832517" y="2384497"/>
            <a:ext cx="294819" cy="295550"/>
            <a:chOff x="3622676" y="2443163"/>
            <a:chExt cx="639763" cy="641350"/>
          </a:xfrm>
          <a:solidFill>
            <a:schemeClr val="tx2"/>
          </a:solidFill>
        </p:grpSpPr>
        <p:sp>
          <p:nvSpPr>
            <p:cNvPr id="112" name="Rectangle 27">
              <a:extLst>
                <a:ext uri="{FF2B5EF4-FFF2-40B4-BE49-F238E27FC236}">
                  <a16:creationId xmlns:a16="http://schemas.microsoft.com/office/drawing/2014/main" id="{524E548B-B27A-44D2-B7BC-0885E3913BCE}"/>
                </a:ext>
              </a:extLst>
            </p:cNvPr>
            <p:cNvSpPr>
              <a:spLocks noChangeArrowheads="1"/>
            </p:cNvSpPr>
            <p:nvPr/>
          </p:nvSpPr>
          <p:spPr bwMode="auto">
            <a:xfrm>
              <a:off x="3813176"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Rectangle 28">
              <a:extLst>
                <a:ext uri="{FF2B5EF4-FFF2-40B4-BE49-F238E27FC236}">
                  <a16:creationId xmlns:a16="http://schemas.microsoft.com/office/drawing/2014/main" id="{FC08CBC4-179C-4F6F-A266-3C80AB9DC66B}"/>
                </a:ext>
              </a:extLst>
            </p:cNvPr>
            <p:cNvSpPr>
              <a:spLocks noChangeArrowheads="1"/>
            </p:cNvSpPr>
            <p:nvPr/>
          </p:nvSpPr>
          <p:spPr bwMode="auto">
            <a:xfrm>
              <a:off x="3892551"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Rectangle 29">
              <a:extLst>
                <a:ext uri="{FF2B5EF4-FFF2-40B4-BE49-F238E27FC236}">
                  <a16:creationId xmlns:a16="http://schemas.microsoft.com/office/drawing/2014/main" id="{AC29A0A2-8F4F-4BD0-AF4E-350C3842E1F3}"/>
                </a:ext>
              </a:extLst>
            </p:cNvPr>
            <p:cNvSpPr>
              <a:spLocks noChangeArrowheads="1"/>
            </p:cNvSpPr>
            <p:nvPr/>
          </p:nvSpPr>
          <p:spPr bwMode="auto">
            <a:xfrm>
              <a:off x="3971926" y="25257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Rectangle 30">
              <a:extLst>
                <a:ext uri="{FF2B5EF4-FFF2-40B4-BE49-F238E27FC236}">
                  <a16:creationId xmlns:a16="http://schemas.microsoft.com/office/drawing/2014/main" id="{A96EBF4F-178D-4D6A-8280-5664F002B4F3}"/>
                </a:ext>
              </a:extLst>
            </p:cNvPr>
            <p:cNvSpPr>
              <a:spLocks noChangeArrowheads="1"/>
            </p:cNvSpPr>
            <p:nvPr/>
          </p:nvSpPr>
          <p:spPr bwMode="auto">
            <a:xfrm>
              <a:off x="4049713" y="25257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Rectangle 31">
              <a:extLst>
                <a:ext uri="{FF2B5EF4-FFF2-40B4-BE49-F238E27FC236}">
                  <a16:creationId xmlns:a16="http://schemas.microsoft.com/office/drawing/2014/main" id="{9659D486-4EA6-4D61-924E-C8ED0E5DED65}"/>
                </a:ext>
              </a:extLst>
            </p:cNvPr>
            <p:cNvSpPr>
              <a:spLocks noChangeArrowheads="1"/>
            </p:cNvSpPr>
            <p:nvPr/>
          </p:nvSpPr>
          <p:spPr bwMode="auto">
            <a:xfrm>
              <a:off x="3813176"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Rectangle 32">
              <a:extLst>
                <a:ext uri="{FF2B5EF4-FFF2-40B4-BE49-F238E27FC236}">
                  <a16:creationId xmlns:a16="http://schemas.microsoft.com/office/drawing/2014/main" id="{362F5034-42E8-46E9-9E2C-B404F099E70B}"/>
                </a:ext>
              </a:extLst>
            </p:cNvPr>
            <p:cNvSpPr>
              <a:spLocks noChangeArrowheads="1"/>
            </p:cNvSpPr>
            <p:nvPr/>
          </p:nvSpPr>
          <p:spPr bwMode="auto">
            <a:xfrm>
              <a:off x="3892551"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Rectangle 33">
              <a:extLst>
                <a:ext uri="{FF2B5EF4-FFF2-40B4-BE49-F238E27FC236}">
                  <a16:creationId xmlns:a16="http://schemas.microsoft.com/office/drawing/2014/main" id="{9B1DBDFE-A4B7-4210-B2E3-81EE98CBF3BF}"/>
                </a:ext>
              </a:extLst>
            </p:cNvPr>
            <p:cNvSpPr>
              <a:spLocks noChangeArrowheads="1"/>
            </p:cNvSpPr>
            <p:nvPr/>
          </p:nvSpPr>
          <p:spPr bwMode="auto">
            <a:xfrm>
              <a:off x="3971926" y="26352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Rectangle 34">
              <a:extLst>
                <a:ext uri="{FF2B5EF4-FFF2-40B4-BE49-F238E27FC236}">
                  <a16:creationId xmlns:a16="http://schemas.microsoft.com/office/drawing/2014/main" id="{81F55F7A-77EC-44A4-B4A5-8794A722A67D}"/>
                </a:ext>
              </a:extLst>
            </p:cNvPr>
            <p:cNvSpPr>
              <a:spLocks noChangeArrowheads="1"/>
            </p:cNvSpPr>
            <p:nvPr/>
          </p:nvSpPr>
          <p:spPr bwMode="auto">
            <a:xfrm>
              <a:off x="4049713" y="2635251"/>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Rectangle 35">
              <a:extLst>
                <a:ext uri="{FF2B5EF4-FFF2-40B4-BE49-F238E27FC236}">
                  <a16:creationId xmlns:a16="http://schemas.microsoft.com/office/drawing/2014/main" id="{8C79D7D2-130B-4EEE-9ABB-7DEAFA0038EC}"/>
                </a:ext>
              </a:extLst>
            </p:cNvPr>
            <p:cNvSpPr>
              <a:spLocks noChangeArrowheads="1"/>
            </p:cNvSpPr>
            <p:nvPr/>
          </p:nvSpPr>
          <p:spPr bwMode="auto">
            <a:xfrm>
              <a:off x="3813176"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Rectangle 36">
              <a:extLst>
                <a:ext uri="{FF2B5EF4-FFF2-40B4-BE49-F238E27FC236}">
                  <a16:creationId xmlns:a16="http://schemas.microsoft.com/office/drawing/2014/main" id="{1F163838-1EAB-4029-82CA-1D7AF2E44E7A}"/>
                </a:ext>
              </a:extLst>
            </p:cNvPr>
            <p:cNvSpPr>
              <a:spLocks noChangeArrowheads="1"/>
            </p:cNvSpPr>
            <p:nvPr/>
          </p:nvSpPr>
          <p:spPr bwMode="auto">
            <a:xfrm>
              <a:off x="3892551"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Rectangle 37">
              <a:extLst>
                <a:ext uri="{FF2B5EF4-FFF2-40B4-BE49-F238E27FC236}">
                  <a16:creationId xmlns:a16="http://schemas.microsoft.com/office/drawing/2014/main" id="{B6D744BD-9403-4C30-B47E-AF40D31E8698}"/>
                </a:ext>
              </a:extLst>
            </p:cNvPr>
            <p:cNvSpPr>
              <a:spLocks noChangeArrowheads="1"/>
            </p:cNvSpPr>
            <p:nvPr/>
          </p:nvSpPr>
          <p:spPr bwMode="auto">
            <a:xfrm>
              <a:off x="3971926" y="274320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Rectangle 38">
              <a:extLst>
                <a:ext uri="{FF2B5EF4-FFF2-40B4-BE49-F238E27FC236}">
                  <a16:creationId xmlns:a16="http://schemas.microsoft.com/office/drawing/2014/main" id="{3B3D4FA4-C56C-4594-92E2-B5953BFE769A}"/>
                </a:ext>
              </a:extLst>
            </p:cNvPr>
            <p:cNvSpPr>
              <a:spLocks noChangeArrowheads="1"/>
            </p:cNvSpPr>
            <p:nvPr/>
          </p:nvSpPr>
          <p:spPr bwMode="auto">
            <a:xfrm>
              <a:off x="4049713" y="274320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Rectangle 39">
              <a:extLst>
                <a:ext uri="{FF2B5EF4-FFF2-40B4-BE49-F238E27FC236}">
                  <a16:creationId xmlns:a16="http://schemas.microsoft.com/office/drawing/2014/main" id="{5B979389-D456-4FA7-8B7D-E864C9FF67EA}"/>
                </a:ext>
              </a:extLst>
            </p:cNvPr>
            <p:cNvSpPr>
              <a:spLocks noChangeArrowheads="1"/>
            </p:cNvSpPr>
            <p:nvPr/>
          </p:nvSpPr>
          <p:spPr bwMode="auto">
            <a:xfrm>
              <a:off x="3892551"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Rectangle 40">
              <a:extLst>
                <a:ext uri="{FF2B5EF4-FFF2-40B4-BE49-F238E27FC236}">
                  <a16:creationId xmlns:a16="http://schemas.microsoft.com/office/drawing/2014/main" id="{9836ECEA-5E68-432F-8EED-E6C86802D84F}"/>
                </a:ext>
              </a:extLst>
            </p:cNvPr>
            <p:cNvSpPr>
              <a:spLocks noChangeArrowheads="1"/>
            </p:cNvSpPr>
            <p:nvPr/>
          </p:nvSpPr>
          <p:spPr bwMode="auto">
            <a:xfrm>
              <a:off x="3813176"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Rectangle 41">
              <a:extLst>
                <a:ext uri="{FF2B5EF4-FFF2-40B4-BE49-F238E27FC236}">
                  <a16:creationId xmlns:a16="http://schemas.microsoft.com/office/drawing/2014/main" id="{079AE6AF-1711-458C-987E-102399BEA2D2}"/>
                </a:ext>
              </a:extLst>
            </p:cNvPr>
            <p:cNvSpPr>
              <a:spLocks noChangeArrowheads="1"/>
            </p:cNvSpPr>
            <p:nvPr/>
          </p:nvSpPr>
          <p:spPr bwMode="auto">
            <a:xfrm>
              <a:off x="3971926" y="2851151"/>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Rectangle 42">
              <a:extLst>
                <a:ext uri="{FF2B5EF4-FFF2-40B4-BE49-F238E27FC236}">
                  <a16:creationId xmlns:a16="http://schemas.microsoft.com/office/drawing/2014/main" id="{921F4948-FE00-49C0-88C6-5C3D757CEC89}"/>
                </a:ext>
              </a:extLst>
            </p:cNvPr>
            <p:cNvSpPr>
              <a:spLocks noChangeArrowheads="1"/>
            </p:cNvSpPr>
            <p:nvPr/>
          </p:nvSpPr>
          <p:spPr bwMode="auto">
            <a:xfrm>
              <a:off x="4049713" y="2851151"/>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Rectangle 43">
              <a:extLst>
                <a:ext uri="{FF2B5EF4-FFF2-40B4-BE49-F238E27FC236}">
                  <a16:creationId xmlns:a16="http://schemas.microsoft.com/office/drawing/2014/main" id="{5E1B72B3-D227-4B6C-B925-903CDB9D3045}"/>
                </a:ext>
              </a:extLst>
            </p:cNvPr>
            <p:cNvSpPr>
              <a:spLocks noChangeArrowheads="1"/>
            </p:cNvSpPr>
            <p:nvPr/>
          </p:nvSpPr>
          <p:spPr bwMode="auto">
            <a:xfrm>
              <a:off x="3813176" y="2960688"/>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Rectangle 44">
              <a:extLst>
                <a:ext uri="{FF2B5EF4-FFF2-40B4-BE49-F238E27FC236}">
                  <a16:creationId xmlns:a16="http://schemas.microsoft.com/office/drawing/2014/main" id="{AD7682C1-DD32-468F-8041-6FE2FCBC75B3}"/>
                </a:ext>
              </a:extLst>
            </p:cNvPr>
            <p:cNvSpPr>
              <a:spLocks noChangeArrowheads="1"/>
            </p:cNvSpPr>
            <p:nvPr/>
          </p:nvSpPr>
          <p:spPr bwMode="auto">
            <a:xfrm>
              <a:off x="4049713" y="2960688"/>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45">
              <a:extLst>
                <a:ext uri="{FF2B5EF4-FFF2-40B4-BE49-F238E27FC236}">
                  <a16:creationId xmlns:a16="http://schemas.microsoft.com/office/drawing/2014/main" id="{12B340BB-DB1B-4208-9F61-EFCC172FD592}"/>
                </a:ext>
              </a:extLst>
            </p:cNvPr>
            <p:cNvSpPr>
              <a:spLocks noEditPoints="1"/>
            </p:cNvSpPr>
            <p:nvPr/>
          </p:nvSpPr>
          <p:spPr bwMode="auto">
            <a:xfrm>
              <a:off x="3622676" y="2443163"/>
              <a:ext cx="639763" cy="641350"/>
            </a:xfrm>
            <a:custGeom>
              <a:avLst/>
              <a:gdLst>
                <a:gd name="T0" fmla="*/ 385 w 403"/>
                <a:gd name="T1" fmla="*/ 80 h 404"/>
                <a:gd name="T2" fmla="*/ 333 w 403"/>
                <a:gd name="T3" fmla="*/ 80 h 404"/>
                <a:gd name="T4" fmla="*/ 333 w 403"/>
                <a:gd name="T5" fmla="*/ 0 h 404"/>
                <a:gd name="T6" fmla="*/ 71 w 403"/>
                <a:gd name="T7" fmla="*/ 0 h 404"/>
                <a:gd name="T8" fmla="*/ 71 w 403"/>
                <a:gd name="T9" fmla="*/ 80 h 404"/>
                <a:gd name="T10" fmla="*/ 18 w 403"/>
                <a:gd name="T11" fmla="*/ 80 h 404"/>
                <a:gd name="T12" fmla="*/ 18 w 403"/>
                <a:gd name="T13" fmla="*/ 389 h 404"/>
                <a:gd name="T14" fmla="*/ 0 w 403"/>
                <a:gd name="T15" fmla="*/ 389 h 404"/>
                <a:gd name="T16" fmla="*/ 0 w 403"/>
                <a:gd name="T17" fmla="*/ 404 h 404"/>
                <a:gd name="T18" fmla="*/ 18 w 403"/>
                <a:gd name="T19" fmla="*/ 404 h 404"/>
                <a:gd name="T20" fmla="*/ 71 w 403"/>
                <a:gd name="T21" fmla="*/ 404 h 404"/>
                <a:gd name="T22" fmla="*/ 85 w 403"/>
                <a:gd name="T23" fmla="*/ 404 h 404"/>
                <a:gd name="T24" fmla="*/ 318 w 403"/>
                <a:gd name="T25" fmla="*/ 404 h 404"/>
                <a:gd name="T26" fmla="*/ 333 w 403"/>
                <a:gd name="T27" fmla="*/ 404 h 404"/>
                <a:gd name="T28" fmla="*/ 385 w 403"/>
                <a:gd name="T29" fmla="*/ 404 h 404"/>
                <a:gd name="T30" fmla="*/ 403 w 403"/>
                <a:gd name="T31" fmla="*/ 404 h 404"/>
                <a:gd name="T32" fmla="*/ 403 w 403"/>
                <a:gd name="T33" fmla="*/ 389 h 404"/>
                <a:gd name="T34" fmla="*/ 385 w 403"/>
                <a:gd name="T35" fmla="*/ 389 h 404"/>
                <a:gd name="T36" fmla="*/ 385 w 403"/>
                <a:gd name="T37" fmla="*/ 80 h 404"/>
                <a:gd name="T38" fmla="*/ 32 w 403"/>
                <a:gd name="T39" fmla="*/ 389 h 404"/>
                <a:gd name="T40" fmla="*/ 32 w 403"/>
                <a:gd name="T41" fmla="*/ 94 h 404"/>
                <a:gd name="T42" fmla="*/ 71 w 403"/>
                <a:gd name="T43" fmla="*/ 94 h 404"/>
                <a:gd name="T44" fmla="*/ 71 w 403"/>
                <a:gd name="T45" fmla="*/ 389 h 404"/>
                <a:gd name="T46" fmla="*/ 32 w 403"/>
                <a:gd name="T47" fmla="*/ 389 h 404"/>
                <a:gd name="T48" fmla="*/ 220 w 403"/>
                <a:gd name="T49" fmla="*/ 389 h 404"/>
                <a:gd name="T50" fmla="*/ 184 w 403"/>
                <a:gd name="T51" fmla="*/ 389 h 404"/>
                <a:gd name="T52" fmla="*/ 184 w 403"/>
                <a:gd name="T53" fmla="*/ 351 h 404"/>
                <a:gd name="T54" fmla="*/ 220 w 403"/>
                <a:gd name="T55" fmla="*/ 351 h 404"/>
                <a:gd name="T56" fmla="*/ 220 w 403"/>
                <a:gd name="T57" fmla="*/ 389 h 404"/>
                <a:gd name="T58" fmla="*/ 234 w 403"/>
                <a:gd name="T59" fmla="*/ 389 h 404"/>
                <a:gd name="T60" fmla="*/ 234 w 403"/>
                <a:gd name="T61" fmla="*/ 337 h 404"/>
                <a:gd name="T62" fmla="*/ 170 w 403"/>
                <a:gd name="T63" fmla="*/ 337 h 404"/>
                <a:gd name="T64" fmla="*/ 170 w 403"/>
                <a:gd name="T65" fmla="*/ 389 h 404"/>
                <a:gd name="T66" fmla="*/ 85 w 403"/>
                <a:gd name="T67" fmla="*/ 389 h 404"/>
                <a:gd name="T68" fmla="*/ 85 w 403"/>
                <a:gd name="T69" fmla="*/ 80 h 404"/>
                <a:gd name="T70" fmla="*/ 85 w 403"/>
                <a:gd name="T71" fmla="*/ 14 h 404"/>
                <a:gd name="T72" fmla="*/ 318 w 403"/>
                <a:gd name="T73" fmla="*/ 14 h 404"/>
                <a:gd name="T74" fmla="*/ 318 w 403"/>
                <a:gd name="T75" fmla="*/ 80 h 404"/>
                <a:gd name="T76" fmla="*/ 318 w 403"/>
                <a:gd name="T77" fmla="*/ 389 h 404"/>
                <a:gd name="T78" fmla="*/ 234 w 403"/>
                <a:gd name="T79" fmla="*/ 389 h 404"/>
                <a:gd name="T80" fmla="*/ 333 w 403"/>
                <a:gd name="T81" fmla="*/ 389 h 404"/>
                <a:gd name="T82" fmla="*/ 333 w 403"/>
                <a:gd name="T83" fmla="*/ 94 h 404"/>
                <a:gd name="T84" fmla="*/ 371 w 403"/>
                <a:gd name="T85" fmla="*/ 94 h 404"/>
                <a:gd name="T86" fmla="*/ 371 w 403"/>
                <a:gd name="T87" fmla="*/ 389 h 404"/>
                <a:gd name="T88" fmla="*/ 333 w 403"/>
                <a:gd name="T89" fmla="*/ 38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3" h="404">
                  <a:moveTo>
                    <a:pt x="385" y="80"/>
                  </a:moveTo>
                  <a:lnTo>
                    <a:pt x="333" y="80"/>
                  </a:lnTo>
                  <a:lnTo>
                    <a:pt x="333" y="0"/>
                  </a:lnTo>
                  <a:lnTo>
                    <a:pt x="71" y="0"/>
                  </a:lnTo>
                  <a:lnTo>
                    <a:pt x="71" y="80"/>
                  </a:lnTo>
                  <a:lnTo>
                    <a:pt x="18" y="80"/>
                  </a:lnTo>
                  <a:lnTo>
                    <a:pt x="18" y="389"/>
                  </a:lnTo>
                  <a:lnTo>
                    <a:pt x="0" y="389"/>
                  </a:lnTo>
                  <a:lnTo>
                    <a:pt x="0" y="404"/>
                  </a:lnTo>
                  <a:lnTo>
                    <a:pt x="18" y="404"/>
                  </a:lnTo>
                  <a:lnTo>
                    <a:pt x="71" y="404"/>
                  </a:lnTo>
                  <a:lnTo>
                    <a:pt x="85" y="404"/>
                  </a:lnTo>
                  <a:lnTo>
                    <a:pt x="318" y="404"/>
                  </a:lnTo>
                  <a:lnTo>
                    <a:pt x="333" y="404"/>
                  </a:lnTo>
                  <a:lnTo>
                    <a:pt x="385" y="404"/>
                  </a:lnTo>
                  <a:lnTo>
                    <a:pt x="403" y="404"/>
                  </a:lnTo>
                  <a:lnTo>
                    <a:pt x="403" y="389"/>
                  </a:lnTo>
                  <a:lnTo>
                    <a:pt x="385" y="389"/>
                  </a:lnTo>
                  <a:lnTo>
                    <a:pt x="385" y="80"/>
                  </a:lnTo>
                  <a:close/>
                  <a:moveTo>
                    <a:pt x="32" y="389"/>
                  </a:moveTo>
                  <a:lnTo>
                    <a:pt x="32" y="94"/>
                  </a:lnTo>
                  <a:lnTo>
                    <a:pt x="71" y="94"/>
                  </a:lnTo>
                  <a:lnTo>
                    <a:pt x="71" y="389"/>
                  </a:lnTo>
                  <a:lnTo>
                    <a:pt x="32" y="389"/>
                  </a:lnTo>
                  <a:close/>
                  <a:moveTo>
                    <a:pt x="220" y="389"/>
                  </a:moveTo>
                  <a:lnTo>
                    <a:pt x="184" y="389"/>
                  </a:lnTo>
                  <a:lnTo>
                    <a:pt x="184" y="351"/>
                  </a:lnTo>
                  <a:lnTo>
                    <a:pt x="220" y="351"/>
                  </a:lnTo>
                  <a:lnTo>
                    <a:pt x="220" y="389"/>
                  </a:lnTo>
                  <a:close/>
                  <a:moveTo>
                    <a:pt x="234" y="389"/>
                  </a:moveTo>
                  <a:lnTo>
                    <a:pt x="234" y="337"/>
                  </a:lnTo>
                  <a:lnTo>
                    <a:pt x="170" y="337"/>
                  </a:lnTo>
                  <a:lnTo>
                    <a:pt x="170" y="389"/>
                  </a:lnTo>
                  <a:lnTo>
                    <a:pt x="85" y="389"/>
                  </a:lnTo>
                  <a:lnTo>
                    <a:pt x="85" y="80"/>
                  </a:lnTo>
                  <a:lnTo>
                    <a:pt x="85" y="14"/>
                  </a:lnTo>
                  <a:lnTo>
                    <a:pt x="318" y="14"/>
                  </a:lnTo>
                  <a:lnTo>
                    <a:pt x="318" y="80"/>
                  </a:lnTo>
                  <a:lnTo>
                    <a:pt x="318" y="389"/>
                  </a:lnTo>
                  <a:lnTo>
                    <a:pt x="234" y="389"/>
                  </a:lnTo>
                  <a:close/>
                  <a:moveTo>
                    <a:pt x="333" y="389"/>
                  </a:moveTo>
                  <a:lnTo>
                    <a:pt x="333" y="94"/>
                  </a:lnTo>
                  <a:lnTo>
                    <a:pt x="371" y="94"/>
                  </a:lnTo>
                  <a:lnTo>
                    <a:pt x="371" y="389"/>
                  </a:lnTo>
                  <a:lnTo>
                    <a:pt x="333" y="38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1" name="Groep 130">
            <a:extLst>
              <a:ext uri="{FF2B5EF4-FFF2-40B4-BE49-F238E27FC236}">
                <a16:creationId xmlns:a16="http://schemas.microsoft.com/office/drawing/2014/main" id="{08CEE8BB-25DD-40B8-9CCF-BFBE3184841D}"/>
              </a:ext>
            </a:extLst>
          </p:cNvPr>
          <p:cNvGrpSpPr/>
          <p:nvPr/>
        </p:nvGrpSpPr>
        <p:grpSpPr>
          <a:xfrm>
            <a:off x="2165899" y="2444636"/>
            <a:ext cx="363498" cy="229481"/>
            <a:chOff x="3629026" y="3963988"/>
            <a:chExt cx="628650" cy="396875"/>
          </a:xfrm>
          <a:solidFill>
            <a:schemeClr val="tx2"/>
          </a:solidFill>
        </p:grpSpPr>
        <p:sp>
          <p:nvSpPr>
            <p:cNvPr id="132" name="Rectangle 175">
              <a:extLst>
                <a:ext uri="{FF2B5EF4-FFF2-40B4-BE49-F238E27FC236}">
                  <a16:creationId xmlns:a16="http://schemas.microsoft.com/office/drawing/2014/main" id="{9268B18C-EB66-4A3D-A746-B39A8B5BD20B}"/>
                </a:ext>
              </a:extLst>
            </p:cNvPr>
            <p:cNvSpPr>
              <a:spLocks noChangeArrowheads="1"/>
            </p:cNvSpPr>
            <p:nvPr/>
          </p:nvSpPr>
          <p:spPr bwMode="auto">
            <a:xfrm>
              <a:off x="3733801"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Rectangle 176">
              <a:extLst>
                <a:ext uri="{FF2B5EF4-FFF2-40B4-BE49-F238E27FC236}">
                  <a16:creationId xmlns:a16="http://schemas.microsoft.com/office/drawing/2014/main" id="{620AEA9B-8468-48A9-AA51-B452E8F6DF23}"/>
                </a:ext>
              </a:extLst>
            </p:cNvPr>
            <p:cNvSpPr>
              <a:spLocks noChangeArrowheads="1"/>
            </p:cNvSpPr>
            <p:nvPr/>
          </p:nvSpPr>
          <p:spPr bwMode="auto">
            <a:xfrm>
              <a:off x="3813176"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Rectangle 177">
              <a:extLst>
                <a:ext uri="{FF2B5EF4-FFF2-40B4-BE49-F238E27FC236}">
                  <a16:creationId xmlns:a16="http://schemas.microsoft.com/office/drawing/2014/main" id="{89FA204B-3566-4025-BD00-33F8C0783AA1}"/>
                </a:ext>
              </a:extLst>
            </p:cNvPr>
            <p:cNvSpPr>
              <a:spLocks noChangeArrowheads="1"/>
            </p:cNvSpPr>
            <p:nvPr/>
          </p:nvSpPr>
          <p:spPr bwMode="auto">
            <a:xfrm>
              <a:off x="3892551"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Rectangle 178">
              <a:extLst>
                <a:ext uri="{FF2B5EF4-FFF2-40B4-BE49-F238E27FC236}">
                  <a16:creationId xmlns:a16="http://schemas.microsoft.com/office/drawing/2014/main" id="{4CFA0363-1228-47E6-96D7-2C73531F0208}"/>
                </a:ext>
              </a:extLst>
            </p:cNvPr>
            <p:cNvSpPr>
              <a:spLocks noChangeArrowheads="1"/>
            </p:cNvSpPr>
            <p:nvPr/>
          </p:nvSpPr>
          <p:spPr bwMode="auto">
            <a:xfrm>
              <a:off x="3971926" y="4125913"/>
              <a:ext cx="22225"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Rectangle 179">
              <a:extLst>
                <a:ext uri="{FF2B5EF4-FFF2-40B4-BE49-F238E27FC236}">
                  <a16:creationId xmlns:a16="http://schemas.microsoft.com/office/drawing/2014/main" id="{A2469A66-B2E9-4489-A9BF-57C0090250E1}"/>
                </a:ext>
              </a:extLst>
            </p:cNvPr>
            <p:cNvSpPr>
              <a:spLocks noChangeArrowheads="1"/>
            </p:cNvSpPr>
            <p:nvPr/>
          </p:nvSpPr>
          <p:spPr bwMode="auto">
            <a:xfrm>
              <a:off x="3971926" y="423545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Rectangle 180">
              <a:extLst>
                <a:ext uri="{FF2B5EF4-FFF2-40B4-BE49-F238E27FC236}">
                  <a16:creationId xmlns:a16="http://schemas.microsoft.com/office/drawing/2014/main" id="{5E98EA39-405C-41EF-8FB5-166754BFDA86}"/>
                </a:ext>
              </a:extLst>
            </p:cNvPr>
            <p:cNvSpPr>
              <a:spLocks noChangeArrowheads="1"/>
            </p:cNvSpPr>
            <p:nvPr/>
          </p:nvSpPr>
          <p:spPr bwMode="auto">
            <a:xfrm>
              <a:off x="3892551" y="4235451"/>
              <a:ext cx="22225"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Rectangle 181">
              <a:extLst>
                <a:ext uri="{FF2B5EF4-FFF2-40B4-BE49-F238E27FC236}">
                  <a16:creationId xmlns:a16="http://schemas.microsoft.com/office/drawing/2014/main" id="{C3D1C583-35EB-4E2C-BE07-2657EC9487A8}"/>
                </a:ext>
              </a:extLst>
            </p:cNvPr>
            <p:cNvSpPr>
              <a:spLocks noChangeArrowheads="1"/>
            </p:cNvSpPr>
            <p:nvPr/>
          </p:nvSpPr>
          <p:spPr bwMode="auto">
            <a:xfrm>
              <a:off x="4049713" y="41259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Rectangle 182">
              <a:extLst>
                <a:ext uri="{FF2B5EF4-FFF2-40B4-BE49-F238E27FC236}">
                  <a16:creationId xmlns:a16="http://schemas.microsoft.com/office/drawing/2014/main" id="{07EA165F-69BD-43E9-987B-60ECCF44CE11}"/>
                </a:ext>
              </a:extLst>
            </p:cNvPr>
            <p:cNvSpPr>
              <a:spLocks noChangeArrowheads="1"/>
            </p:cNvSpPr>
            <p:nvPr/>
          </p:nvSpPr>
          <p:spPr bwMode="auto">
            <a:xfrm>
              <a:off x="4129088" y="4125913"/>
              <a:ext cx="23813" cy="539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Rectangle 183">
              <a:extLst>
                <a:ext uri="{FF2B5EF4-FFF2-40B4-BE49-F238E27FC236}">
                  <a16:creationId xmlns:a16="http://schemas.microsoft.com/office/drawing/2014/main" id="{18E1EC3B-411F-48F0-BE8A-5C2336028A2A}"/>
                </a:ext>
              </a:extLst>
            </p:cNvPr>
            <p:cNvSpPr>
              <a:spLocks noChangeArrowheads="1"/>
            </p:cNvSpPr>
            <p:nvPr/>
          </p:nvSpPr>
          <p:spPr bwMode="auto">
            <a:xfrm>
              <a:off x="4049713" y="423545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Rectangle 184">
              <a:extLst>
                <a:ext uri="{FF2B5EF4-FFF2-40B4-BE49-F238E27FC236}">
                  <a16:creationId xmlns:a16="http://schemas.microsoft.com/office/drawing/2014/main" id="{20A7FCE4-8268-4DB4-AF52-A11B15320F68}"/>
                </a:ext>
              </a:extLst>
            </p:cNvPr>
            <p:cNvSpPr>
              <a:spLocks noChangeArrowheads="1"/>
            </p:cNvSpPr>
            <p:nvPr/>
          </p:nvSpPr>
          <p:spPr bwMode="auto">
            <a:xfrm>
              <a:off x="4129088" y="4235451"/>
              <a:ext cx="23813" cy="523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185">
              <a:extLst>
                <a:ext uri="{FF2B5EF4-FFF2-40B4-BE49-F238E27FC236}">
                  <a16:creationId xmlns:a16="http://schemas.microsoft.com/office/drawing/2014/main" id="{BD543F6F-DE5A-4695-B8BF-CC37E8A239CD}"/>
                </a:ext>
              </a:extLst>
            </p:cNvPr>
            <p:cNvSpPr>
              <a:spLocks noEditPoints="1"/>
            </p:cNvSpPr>
            <p:nvPr/>
          </p:nvSpPr>
          <p:spPr bwMode="auto">
            <a:xfrm>
              <a:off x="3629026" y="3963988"/>
              <a:ext cx="628650" cy="396875"/>
            </a:xfrm>
            <a:custGeom>
              <a:avLst/>
              <a:gdLst>
                <a:gd name="T0" fmla="*/ 191 w 396"/>
                <a:gd name="T1" fmla="*/ 0 h 250"/>
                <a:gd name="T2" fmla="*/ 191 w 396"/>
                <a:gd name="T3" fmla="*/ 46 h 250"/>
                <a:gd name="T4" fmla="*/ 15 w 396"/>
                <a:gd name="T5" fmla="*/ 46 h 250"/>
                <a:gd name="T6" fmla="*/ 15 w 396"/>
                <a:gd name="T7" fmla="*/ 236 h 250"/>
                <a:gd name="T8" fmla="*/ 0 w 396"/>
                <a:gd name="T9" fmla="*/ 236 h 250"/>
                <a:gd name="T10" fmla="*/ 0 w 396"/>
                <a:gd name="T11" fmla="*/ 250 h 250"/>
                <a:gd name="T12" fmla="*/ 15 w 396"/>
                <a:gd name="T13" fmla="*/ 250 h 250"/>
                <a:gd name="T14" fmla="*/ 380 w 396"/>
                <a:gd name="T15" fmla="*/ 250 h 250"/>
                <a:gd name="T16" fmla="*/ 396 w 396"/>
                <a:gd name="T17" fmla="*/ 250 h 250"/>
                <a:gd name="T18" fmla="*/ 396 w 396"/>
                <a:gd name="T19" fmla="*/ 236 h 250"/>
                <a:gd name="T20" fmla="*/ 380 w 396"/>
                <a:gd name="T21" fmla="*/ 236 h 250"/>
                <a:gd name="T22" fmla="*/ 380 w 396"/>
                <a:gd name="T23" fmla="*/ 0 h 250"/>
                <a:gd name="T24" fmla="*/ 191 w 396"/>
                <a:gd name="T25" fmla="*/ 0 h 250"/>
                <a:gd name="T26" fmla="*/ 101 w 396"/>
                <a:gd name="T27" fmla="*/ 236 h 250"/>
                <a:gd name="T28" fmla="*/ 80 w 396"/>
                <a:gd name="T29" fmla="*/ 236 h 250"/>
                <a:gd name="T30" fmla="*/ 80 w 396"/>
                <a:gd name="T31" fmla="*/ 188 h 250"/>
                <a:gd name="T32" fmla="*/ 101 w 396"/>
                <a:gd name="T33" fmla="*/ 188 h 250"/>
                <a:gd name="T34" fmla="*/ 101 w 396"/>
                <a:gd name="T35" fmla="*/ 236 h 250"/>
                <a:gd name="T36" fmla="*/ 116 w 396"/>
                <a:gd name="T37" fmla="*/ 236 h 250"/>
                <a:gd name="T38" fmla="*/ 116 w 396"/>
                <a:gd name="T39" fmla="*/ 173 h 250"/>
                <a:gd name="T40" fmla="*/ 66 w 396"/>
                <a:gd name="T41" fmla="*/ 173 h 250"/>
                <a:gd name="T42" fmla="*/ 66 w 396"/>
                <a:gd name="T43" fmla="*/ 236 h 250"/>
                <a:gd name="T44" fmla="*/ 29 w 396"/>
                <a:gd name="T45" fmla="*/ 236 h 250"/>
                <a:gd name="T46" fmla="*/ 29 w 396"/>
                <a:gd name="T47" fmla="*/ 61 h 250"/>
                <a:gd name="T48" fmla="*/ 198 w 396"/>
                <a:gd name="T49" fmla="*/ 61 h 250"/>
                <a:gd name="T50" fmla="*/ 205 w 396"/>
                <a:gd name="T51" fmla="*/ 61 h 250"/>
                <a:gd name="T52" fmla="*/ 323 w 396"/>
                <a:gd name="T53" fmla="*/ 61 h 250"/>
                <a:gd name="T54" fmla="*/ 323 w 396"/>
                <a:gd name="T55" fmla="*/ 46 h 250"/>
                <a:gd name="T56" fmla="*/ 205 w 396"/>
                <a:gd name="T57" fmla="*/ 46 h 250"/>
                <a:gd name="T58" fmla="*/ 205 w 396"/>
                <a:gd name="T59" fmla="*/ 14 h 250"/>
                <a:gd name="T60" fmla="*/ 366 w 396"/>
                <a:gd name="T61" fmla="*/ 14 h 250"/>
                <a:gd name="T62" fmla="*/ 366 w 396"/>
                <a:gd name="T63" fmla="*/ 236 h 250"/>
                <a:gd name="T64" fmla="*/ 116 w 396"/>
                <a:gd name="T65" fmla="*/ 23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50">
                  <a:moveTo>
                    <a:pt x="191" y="0"/>
                  </a:moveTo>
                  <a:lnTo>
                    <a:pt x="191" y="46"/>
                  </a:lnTo>
                  <a:lnTo>
                    <a:pt x="15" y="46"/>
                  </a:lnTo>
                  <a:lnTo>
                    <a:pt x="15" y="236"/>
                  </a:lnTo>
                  <a:lnTo>
                    <a:pt x="0" y="236"/>
                  </a:lnTo>
                  <a:lnTo>
                    <a:pt x="0" y="250"/>
                  </a:lnTo>
                  <a:lnTo>
                    <a:pt x="15" y="250"/>
                  </a:lnTo>
                  <a:lnTo>
                    <a:pt x="380" y="250"/>
                  </a:lnTo>
                  <a:lnTo>
                    <a:pt x="396" y="250"/>
                  </a:lnTo>
                  <a:lnTo>
                    <a:pt x="396" y="236"/>
                  </a:lnTo>
                  <a:lnTo>
                    <a:pt x="380" y="236"/>
                  </a:lnTo>
                  <a:lnTo>
                    <a:pt x="380" y="0"/>
                  </a:lnTo>
                  <a:lnTo>
                    <a:pt x="191" y="0"/>
                  </a:lnTo>
                  <a:close/>
                  <a:moveTo>
                    <a:pt x="101" y="236"/>
                  </a:moveTo>
                  <a:lnTo>
                    <a:pt x="80" y="236"/>
                  </a:lnTo>
                  <a:lnTo>
                    <a:pt x="80" y="188"/>
                  </a:lnTo>
                  <a:lnTo>
                    <a:pt x="101" y="188"/>
                  </a:lnTo>
                  <a:lnTo>
                    <a:pt x="101" y="236"/>
                  </a:lnTo>
                  <a:close/>
                  <a:moveTo>
                    <a:pt x="116" y="236"/>
                  </a:moveTo>
                  <a:lnTo>
                    <a:pt x="116" y="173"/>
                  </a:lnTo>
                  <a:lnTo>
                    <a:pt x="66" y="173"/>
                  </a:lnTo>
                  <a:lnTo>
                    <a:pt x="66" y="236"/>
                  </a:lnTo>
                  <a:lnTo>
                    <a:pt x="29" y="236"/>
                  </a:lnTo>
                  <a:lnTo>
                    <a:pt x="29" y="61"/>
                  </a:lnTo>
                  <a:lnTo>
                    <a:pt x="198" y="61"/>
                  </a:lnTo>
                  <a:lnTo>
                    <a:pt x="205" y="61"/>
                  </a:lnTo>
                  <a:lnTo>
                    <a:pt x="323" y="61"/>
                  </a:lnTo>
                  <a:lnTo>
                    <a:pt x="323" y="46"/>
                  </a:lnTo>
                  <a:lnTo>
                    <a:pt x="205" y="46"/>
                  </a:lnTo>
                  <a:lnTo>
                    <a:pt x="205" y="14"/>
                  </a:lnTo>
                  <a:lnTo>
                    <a:pt x="366" y="14"/>
                  </a:lnTo>
                  <a:lnTo>
                    <a:pt x="366" y="236"/>
                  </a:lnTo>
                  <a:lnTo>
                    <a:pt x="116" y="2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3" name="Groep 142">
            <a:extLst>
              <a:ext uri="{FF2B5EF4-FFF2-40B4-BE49-F238E27FC236}">
                <a16:creationId xmlns:a16="http://schemas.microsoft.com/office/drawing/2014/main" id="{967D6CD0-2149-475B-8DB4-B6A31F3D38E3}"/>
              </a:ext>
            </a:extLst>
          </p:cNvPr>
          <p:cNvGrpSpPr/>
          <p:nvPr/>
        </p:nvGrpSpPr>
        <p:grpSpPr>
          <a:xfrm>
            <a:off x="3764860" y="2484612"/>
            <a:ext cx="802430" cy="1081389"/>
            <a:chOff x="3799696" y="2024654"/>
            <a:chExt cx="845942" cy="1140027"/>
          </a:xfrm>
        </p:grpSpPr>
        <p:grpSp>
          <p:nvGrpSpPr>
            <p:cNvPr id="144" name="Groep 143">
              <a:extLst>
                <a:ext uri="{FF2B5EF4-FFF2-40B4-BE49-F238E27FC236}">
                  <a16:creationId xmlns:a16="http://schemas.microsoft.com/office/drawing/2014/main" id="{97BD7507-F980-475D-BBC8-09510B92D153}"/>
                </a:ext>
              </a:extLst>
            </p:cNvPr>
            <p:cNvGrpSpPr/>
            <p:nvPr/>
          </p:nvGrpSpPr>
          <p:grpSpPr>
            <a:xfrm>
              <a:off x="3799696" y="2024654"/>
              <a:ext cx="845942" cy="1114055"/>
              <a:chOff x="3852796" y="1731512"/>
              <a:chExt cx="845942" cy="1114055"/>
            </a:xfrm>
          </p:grpSpPr>
          <p:sp>
            <p:nvSpPr>
              <p:cNvPr id="146" name="Freeform 7">
                <a:extLst>
                  <a:ext uri="{FF2B5EF4-FFF2-40B4-BE49-F238E27FC236}">
                    <a16:creationId xmlns:a16="http://schemas.microsoft.com/office/drawing/2014/main" id="{9223653F-9A66-466B-9950-7DEB6DDDC6D2}"/>
                  </a:ext>
                </a:extLst>
              </p:cNvPr>
              <p:cNvSpPr>
                <a:spLocks/>
              </p:cNvSpPr>
              <p:nvPr/>
            </p:nvSpPr>
            <p:spPr bwMode="auto">
              <a:xfrm>
                <a:off x="3972984" y="1872502"/>
                <a:ext cx="432217" cy="184905"/>
              </a:xfrm>
              <a:custGeom>
                <a:avLst/>
                <a:gdLst>
                  <a:gd name="T0" fmla="*/ 178 w 187"/>
                  <a:gd name="T1" fmla="*/ 0 h 80"/>
                  <a:gd name="T2" fmla="*/ 182 w 187"/>
                  <a:gd name="T3" fmla="*/ 0 h 80"/>
                  <a:gd name="T4" fmla="*/ 185 w 187"/>
                  <a:gd name="T5" fmla="*/ 2 h 80"/>
                  <a:gd name="T6" fmla="*/ 186 w 187"/>
                  <a:gd name="T7" fmla="*/ 6 h 80"/>
                  <a:gd name="T8" fmla="*/ 187 w 187"/>
                  <a:gd name="T9" fmla="*/ 9 h 80"/>
                  <a:gd name="T10" fmla="*/ 186 w 187"/>
                  <a:gd name="T11" fmla="*/ 13 h 80"/>
                  <a:gd name="T12" fmla="*/ 184 w 187"/>
                  <a:gd name="T13" fmla="*/ 16 h 80"/>
                  <a:gd name="T14" fmla="*/ 180 w 187"/>
                  <a:gd name="T15" fmla="*/ 19 h 80"/>
                  <a:gd name="T16" fmla="*/ 173 w 187"/>
                  <a:gd name="T17" fmla="*/ 25 h 80"/>
                  <a:gd name="T18" fmla="*/ 163 w 187"/>
                  <a:gd name="T19" fmla="*/ 33 h 80"/>
                  <a:gd name="T20" fmla="*/ 147 w 187"/>
                  <a:gd name="T21" fmla="*/ 41 h 80"/>
                  <a:gd name="T22" fmla="*/ 131 w 187"/>
                  <a:gd name="T23" fmla="*/ 48 h 80"/>
                  <a:gd name="T24" fmla="*/ 112 w 187"/>
                  <a:gd name="T25" fmla="*/ 53 h 80"/>
                  <a:gd name="T26" fmla="*/ 92 w 187"/>
                  <a:gd name="T27" fmla="*/ 54 h 80"/>
                  <a:gd name="T28" fmla="*/ 72 w 187"/>
                  <a:gd name="T29" fmla="*/ 51 h 80"/>
                  <a:gd name="T30" fmla="*/ 66 w 187"/>
                  <a:gd name="T31" fmla="*/ 58 h 80"/>
                  <a:gd name="T32" fmla="*/ 57 w 187"/>
                  <a:gd name="T33" fmla="*/ 66 h 80"/>
                  <a:gd name="T34" fmla="*/ 45 w 187"/>
                  <a:gd name="T35" fmla="*/ 73 h 80"/>
                  <a:gd name="T36" fmla="*/ 29 w 187"/>
                  <a:gd name="T37" fmla="*/ 79 h 80"/>
                  <a:gd name="T38" fmla="*/ 9 w 187"/>
                  <a:gd name="T39" fmla="*/ 80 h 80"/>
                  <a:gd name="T40" fmla="*/ 6 w 187"/>
                  <a:gd name="T41" fmla="*/ 80 h 80"/>
                  <a:gd name="T42" fmla="*/ 2 w 187"/>
                  <a:gd name="T43" fmla="*/ 78 h 80"/>
                  <a:gd name="T44" fmla="*/ 0 w 187"/>
                  <a:gd name="T45" fmla="*/ 74 h 80"/>
                  <a:gd name="T46" fmla="*/ 0 w 187"/>
                  <a:gd name="T47" fmla="*/ 71 h 80"/>
                  <a:gd name="T48" fmla="*/ 0 w 187"/>
                  <a:gd name="T49" fmla="*/ 67 h 80"/>
                  <a:gd name="T50" fmla="*/ 2 w 187"/>
                  <a:gd name="T51" fmla="*/ 63 h 80"/>
                  <a:gd name="T52" fmla="*/ 6 w 187"/>
                  <a:gd name="T53" fmla="*/ 61 h 80"/>
                  <a:gd name="T54" fmla="*/ 9 w 187"/>
                  <a:gd name="T55" fmla="*/ 61 h 80"/>
                  <a:gd name="T56" fmla="*/ 26 w 187"/>
                  <a:gd name="T57" fmla="*/ 59 h 80"/>
                  <a:gd name="T58" fmla="*/ 39 w 187"/>
                  <a:gd name="T59" fmla="*/ 54 h 80"/>
                  <a:gd name="T60" fmla="*/ 48 w 187"/>
                  <a:gd name="T61" fmla="*/ 48 h 80"/>
                  <a:gd name="T62" fmla="*/ 54 w 187"/>
                  <a:gd name="T63" fmla="*/ 42 h 80"/>
                  <a:gd name="T64" fmla="*/ 58 w 187"/>
                  <a:gd name="T65" fmla="*/ 38 h 80"/>
                  <a:gd name="T66" fmla="*/ 59 w 187"/>
                  <a:gd name="T67" fmla="*/ 35 h 80"/>
                  <a:gd name="T68" fmla="*/ 60 w 187"/>
                  <a:gd name="T69" fmla="*/ 32 h 80"/>
                  <a:gd name="T70" fmla="*/ 64 w 187"/>
                  <a:gd name="T71" fmla="*/ 29 h 80"/>
                  <a:gd name="T72" fmla="*/ 67 w 187"/>
                  <a:gd name="T73" fmla="*/ 29 h 80"/>
                  <a:gd name="T74" fmla="*/ 71 w 187"/>
                  <a:gd name="T75" fmla="*/ 29 h 80"/>
                  <a:gd name="T76" fmla="*/ 88 w 187"/>
                  <a:gd name="T77" fmla="*/ 34 h 80"/>
                  <a:gd name="T78" fmla="*/ 106 w 187"/>
                  <a:gd name="T79" fmla="*/ 34 h 80"/>
                  <a:gd name="T80" fmla="*/ 124 w 187"/>
                  <a:gd name="T81" fmla="*/ 29 h 80"/>
                  <a:gd name="T82" fmla="*/ 138 w 187"/>
                  <a:gd name="T83" fmla="*/ 23 h 80"/>
                  <a:gd name="T84" fmla="*/ 152 w 187"/>
                  <a:gd name="T85" fmla="*/ 16 h 80"/>
                  <a:gd name="T86" fmla="*/ 162 w 187"/>
                  <a:gd name="T87" fmla="*/ 9 h 80"/>
                  <a:gd name="T88" fmla="*/ 169 w 187"/>
                  <a:gd name="T89" fmla="*/ 5 h 80"/>
                  <a:gd name="T90" fmla="*/ 171 w 187"/>
                  <a:gd name="T91" fmla="*/ 2 h 80"/>
                  <a:gd name="T92" fmla="*/ 175 w 187"/>
                  <a:gd name="T93" fmla="*/ 0 h 80"/>
                  <a:gd name="T94" fmla="*/ 178 w 187"/>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80">
                    <a:moveTo>
                      <a:pt x="178" y="0"/>
                    </a:moveTo>
                    <a:lnTo>
                      <a:pt x="182" y="0"/>
                    </a:lnTo>
                    <a:lnTo>
                      <a:pt x="185" y="2"/>
                    </a:lnTo>
                    <a:lnTo>
                      <a:pt x="186" y="6"/>
                    </a:lnTo>
                    <a:lnTo>
                      <a:pt x="187" y="9"/>
                    </a:lnTo>
                    <a:lnTo>
                      <a:pt x="186" y="13"/>
                    </a:lnTo>
                    <a:lnTo>
                      <a:pt x="184" y="16"/>
                    </a:lnTo>
                    <a:lnTo>
                      <a:pt x="180" y="19"/>
                    </a:lnTo>
                    <a:lnTo>
                      <a:pt x="173" y="25"/>
                    </a:lnTo>
                    <a:lnTo>
                      <a:pt x="163" y="33"/>
                    </a:lnTo>
                    <a:lnTo>
                      <a:pt x="147" y="41"/>
                    </a:lnTo>
                    <a:lnTo>
                      <a:pt x="131" y="48"/>
                    </a:lnTo>
                    <a:lnTo>
                      <a:pt x="112" y="53"/>
                    </a:lnTo>
                    <a:lnTo>
                      <a:pt x="92" y="54"/>
                    </a:lnTo>
                    <a:lnTo>
                      <a:pt x="72" y="51"/>
                    </a:lnTo>
                    <a:lnTo>
                      <a:pt x="66" y="58"/>
                    </a:lnTo>
                    <a:lnTo>
                      <a:pt x="57" y="66"/>
                    </a:lnTo>
                    <a:lnTo>
                      <a:pt x="45" y="73"/>
                    </a:lnTo>
                    <a:lnTo>
                      <a:pt x="29" y="79"/>
                    </a:lnTo>
                    <a:lnTo>
                      <a:pt x="9" y="80"/>
                    </a:lnTo>
                    <a:lnTo>
                      <a:pt x="6" y="80"/>
                    </a:lnTo>
                    <a:lnTo>
                      <a:pt x="2" y="78"/>
                    </a:lnTo>
                    <a:lnTo>
                      <a:pt x="0" y="74"/>
                    </a:lnTo>
                    <a:lnTo>
                      <a:pt x="0" y="71"/>
                    </a:lnTo>
                    <a:lnTo>
                      <a:pt x="0" y="67"/>
                    </a:lnTo>
                    <a:lnTo>
                      <a:pt x="2" y="63"/>
                    </a:lnTo>
                    <a:lnTo>
                      <a:pt x="6" y="61"/>
                    </a:lnTo>
                    <a:lnTo>
                      <a:pt x="9" y="61"/>
                    </a:lnTo>
                    <a:lnTo>
                      <a:pt x="26" y="59"/>
                    </a:lnTo>
                    <a:lnTo>
                      <a:pt x="39" y="54"/>
                    </a:lnTo>
                    <a:lnTo>
                      <a:pt x="48" y="48"/>
                    </a:lnTo>
                    <a:lnTo>
                      <a:pt x="54" y="42"/>
                    </a:lnTo>
                    <a:lnTo>
                      <a:pt x="58" y="38"/>
                    </a:lnTo>
                    <a:lnTo>
                      <a:pt x="59" y="35"/>
                    </a:lnTo>
                    <a:lnTo>
                      <a:pt x="60" y="32"/>
                    </a:lnTo>
                    <a:lnTo>
                      <a:pt x="64" y="29"/>
                    </a:lnTo>
                    <a:lnTo>
                      <a:pt x="67" y="29"/>
                    </a:lnTo>
                    <a:lnTo>
                      <a:pt x="71" y="29"/>
                    </a:lnTo>
                    <a:lnTo>
                      <a:pt x="88" y="34"/>
                    </a:lnTo>
                    <a:lnTo>
                      <a:pt x="106" y="34"/>
                    </a:lnTo>
                    <a:lnTo>
                      <a:pt x="124" y="29"/>
                    </a:lnTo>
                    <a:lnTo>
                      <a:pt x="138" y="23"/>
                    </a:lnTo>
                    <a:lnTo>
                      <a:pt x="152" y="16"/>
                    </a:lnTo>
                    <a:lnTo>
                      <a:pt x="162" y="9"/>
                    </a:lnTo>
                    <a:lnTo>
                      <a:pt x="169" y="5"/>
                    </a:lnTo>
                    <a:lnTo>
                      <a:pt x="171" y="2"/>
                    </a:lnTo>
                    <a:lnTo>
                      <a:pt x="175" y="0"/>
                    </a:lnTo>
                    <a:lnTo>
                      <a:pt x="178"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12">
                <a:extLst>
                  <a:ext uri="{FF2B5EF4-FFF2-40B4-BE49-F238E27FC236}">
                    <a16:creationId xmlns:a16="http://schemas.microsoft.com/office/drawing/2014/main" id="{3A9FB44B-CEE9-40CC-B733-63E8DD1D5DA5}"/>
                  </a:ext>
                </a:extLst>
              </p:cNvPr>
              <p:cNvSpPr>
                <a:spLocks/>
              </p:cNvSpPr>
              <p:nvPr/>
            </p:nvSpPr>
            <p:spPr bwMode="auto">
              <a:xfrm>
                <a:off x="4040013" y="2397171"/>
                <a:ext cx="175660" cy="439150"/>
              </a:xfrm>
              <a:custGeom>
                <a:avLst/>
                <a:gdLst>
                  <a:gd name="T0" fmla="*/ 10 w 76"/>
                  <a:gd name="T1" fmla="*/ 0 h 190"/>
                  <a:gd name="T2" fmla="*/ 15 w 76"/>
                  <a:gd name="T3" fmla="*/ 0 h 190"/>
                  <a:gd name="T4" fmla="*/ 17 w 76"/>
                  <a:gd name="T5" fmla="*/ 3 h 190"/>
                  <a:gd name="T6" fmla="*/ 19 w 76"/>
                  <a:gd name="T7" fmla="*/ 6 h 190"/>
                  <a:gd name="T8" fmla="*/ 75 w 76"/>
                  <a:gd name="T9" fmla="*/ 178 h 190"/>
                  <a:gd name="T10" fmla="*/ 76 w 76"/>
                  <a:gd name="T11" fmla="*/ 182 h 190"/>
                  <a:gd name="T12" fmla="*/ 75 w 76"/>
                  <a:gd name="T13" fmla="*/ 185 h 190"/>
                  <a:gd name="T14" fmla="*/ 72 w 76"/>
                  <a:gd name="T15" fmla="*/ 188 h 190"/>
                  <a:gd name="T16" fmla="*/ 69 w 76"/>
                  <a:gd name="T17" fmla="*/ 190 h 190"/>
                  <a:gd name="T18" fmla="*/ 67 w 76"/>
                  <a:gd name="T19" fmla="*/ 190 h 190"/>
                  <a:gd name="T20" fmla="*/ 63 w 76"/>
                  <a:gd name="T21" fmla="*/ 190 h 190"/>
                  <a:gd name="T22" fmla="*/ 61 w 76"/>
                  <a:gd name="T23" fmla="*/ 189 h 190"/>
                  <a:gd name="T24" fmla="*/ 58 w 76"/>
                  <a:gd name="T25" fmla="*/ 187 h 190"/>
                  <a:gd name="T26" fmla="*/ 57 w 76"/>
                  <a:gd name="T27" fmla="*/ 184 h 190"/>
                  <a:gd name="T28" fmla="*/ 0 w 76"/>
                  <a:gd name="T29" fmla="*/ 12 h 190"/>
                  <a:gd name="T30" fmla="*/ 0 w 76"/>
                  <a:gd name="T31" fmla="*/ 9 h 190"/>
                  <a:gd name="T32" fmla="*/ 0 w 76"/>
                  <a:gd name="T33" fmla="*/ 5 h 190"/>
                  <a:gd name="T34" fmla="*/ 3 w 76"/>
                  <a:gd name="T35" fmla="*/ 3 h 190"/>
                  <a:gd name="T36" fmla="*/ 6 w 76"/>
                  <a:gd name="T37" fmla="*/ 0 h 190"/>
                  <a:gd name="T38" fmla="*/ 10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10" y="0"/>
                    </a:moveTo>
                    <a:lnTo>
                      <a:pt x="15" y="0"/>
                    </a:lnTo>
                    <a:lnTo>
                      <a:pt x="17" y="3"/>
                    </a:lnTo>
                    <a:lnTo>
                      <a:pt x="19" y="6"/>
                    </a:lnTo>
                    <a:lnTo>
                      <a:pt x="75" y="178"/>
                    </a:lnTo>
                    <a:lnTo>
                      <a:pt x="76" y="182"/>
                    </a:lnTo>
                    <a:lnTo>
                      <a:pt x="75" y="185"/>
                    </a:lnTo>
                    <a:lnTo>
                      <a:pt x="72" y="188"/>
                    </a:lnTo>
                    <a:lnTo>
                      <a:pt x="69" y="190"/>
                    </a:lnTo>
                    <a:lnTo>
                      <a:pt x="67" y="190"/>
                    </a:lnTo>
                    <a:lnTo>
                      <a:pt x="63" y="190"/>
                    </a:lnTo>
                    <a:lnTo>
                      <a:pt x="61" y="189"/>
                    </a:lnTo>
                    <a:lnTo>
                      <a:pt x="58" y="187"/>
                    </a:lnTo>
                    <a:lnTo>
                      <a:pt x="57" y="184"/>
                    </a:lnTo>
                    <a:lnTo>
                      <a:pt x="0" y="12"/>
                    </a:lnTo>
                    <a:lnTo>
                      <a:pt x="0" y="9"/>
                    </a:lnTo>
                    <a:lnTo>
                      <a:pt x="0" y="5"/>
                    </a:lnTo>
                    <a:lnTo>
                      <a:pt x="3" y="3"/>
                    </a:lnTo>
                    <a:lnTo>
                      <a:pt x="6" y="0"/>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13">
                <a:extLst>
                  <a:ext uri="{FF2B5EF4-FFF2-40B4-BE49-F238E27FC236}">
                    <a16:creationId xmlns:a16="http://schemas.microsoft.com/office/drawing/2014/main" id="{4BC85BF0-9785-4099-9652-4DB4D82132B4}"/>
                  </a:ext>
                </a:extLst>
              </p:cNvPr>
              <p:cNvSpPr>
                <a:spLocks/>
              </p:cNvSpPr>
              <p:nvPr/>
            </p:nvSpPr>
            <p:spPr bwMode="auto">
              <a:xfrm>
                <a:off x="4340485" y="2397171"/>
                <a:ext cx="175660" cy="439150"/>
              </a:xfrm>
              <a:custGeom>
                <a:avLst/>
                <a:gdLst>
                  <a:gd name="T0" fmla="*/ 65 w 76"/>
                  <a:gd name="T1" fmla="*/ 0 h 190"/>
                  <a:gd name="T2" fmla="*/ 70 w 76"/>
                  <a:gd name="T3" fmla="*/ 0 h 190"/>
                  <a:gd name="T4" fmla="*/ 73 w 76"/>
                  <a:gd name="T5" fmla="*/ 3 h 190"/>
                  <a:gd name="T6" fmla="*/ 74 w 76"/>
                  <a:gd name="T7" fmla="*/ 5 h 190"/>
                  <a:gd name="T8" fmla="*/ 76 w 76"/>
                  <a:gd name="T9" fmla="*/ 9 h 190"/>
                  <a:gd name="T10" fmla="*/ 76 w 76"/>
                  <a:gd name="T11" fmla="*/ 12 h 190"/>
                  <a:gd name="T12" fmla="*/ 19 w 76"/>
                  <a:gd name="T13" fmla="*/ 184 h 190"/>
                  <a:gd name="T14" fmla="*/ 18 w 76"/>
                  <a:gd name="T15" fmla="*/ 187 h 190"/>
                  <a:gd name="T16" fmla="*/ 16 w 76"/>
                  <a:gd name="T17" fmla="*/ 189 h 190"/>
                  <a:gd name="T18" fmla="*/ 13 w 76"/>
                  <a:gd name="T19" fmla="*/ 190 h 190"/>
                  <a:gd name="T20" fmla="*/ 10 w 76"/>
                  <a:gd name="T21" fmla="*/ 190 h 190"/>
                  <a:gd name="T22" fmla="*/ 7 w 76"/>
                  <a:gd name="T23" fmla="*/ 190 h 190"/>
                  <a:gd name="T24" fmla="*/ 4 w 76"/>
                  <a:gd name="T25" fmla="*/ 188 h 190"/>
                  <a:gd name="T26" fmla="*/ 1 w 76"/>
                  <a:gd name="T27" fmla="*/ 185 h 190"/>
                  <a:gd name="T28" fmla="*/ 0 w 76"/>
                  <a:gd name="T29" fmla="*/ 182 h 190"/>
                  <a:gd name="T30" fmla="*/ 0 w 76"/>
                  <a:gd name="T31" fmla="*/ 178 h 190"/>
                  <a:gd name="T32" fmla="*/ 57 w 76"/>
                  <a:gd name="T33" fmla="*/ 6 h 190"/>
                  <a:gd name="T34" fmla="*/ 59 w 76"/>
                  <a:gd name="T35" fmla="*/ 3 h 190"/>
                  <a:gd name="T36" fmla="*/ 62 w 76"/>
                  <a:gd name="T37" fmla="*/ 0 h 190"/>
                  <a:gd name="T38" fmla="*/ 65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65" y="0"/>
                    </a:moveTo>
                    <a:lnTo>
                      <a:pt x="70" y="0"/>
                    </a:lnTo>
                    <a:lnTo>
                      <a:pt x="73" y="3"/>
                    </a:lnTo>
                    <a:lnTo>
                      <a:pt x="74" y="5"/>
                    </a:lnTo>
                    <a:lnTo>
                      <a:pt x="76" y="9"/>
                    </a:lnTo>
                    <a:lnTo>
                      <a:pt x="76" y="12"/>
                    </a:lnTo>
                    <a:lnTo>
                      <a:pt x="19" y="184"/>
                    </a:lnTo>
                    <a:lnTo>
                      <a:pt x="18" y="187"/>
                    </a:lnTo>
                    <a:lnTo>
                      <a:pt x="16" y="189"/>
                    </a:lnTo>
                    <a:lnTo>
                      <a:pt x="13" y="190"/>
                    </a:lnTo>
                    <a:lnTo>
                      <a:pt x="10" y="190"/>
                    </a:lnTo>
                    <a:lnTo>
                      <a:pt x="7" y="190"/>
                    </a:lnTo>
                    <a:lnTo>
                      <a:pt x="4" y="188"/>
                    </a:lnTo>
                    <a:lnTo>
                      <a:pt x="1" y="185"/>
                    </a:lnTo>
                    <a:lnTo>
                      <a:pt x="0" y="182"/>
                    </a:lnTo>
                    <a:lnTo>
                      <a:pt x="0" y="178"/>
                    </a:lnTo>
                    <a:lnTo>
                      <a:pt x="57" y="6"/>
                    </a:lnTo>
                    <a:lnTo>
                      <a:pt x="59" y="3"/>
                    </a:lnTo>
                    <a:lnTo>
                      <a:pt x="62" y="0"/>
                    </a:lnTo>
                    <a:lnTo>
                      <a:pt x="65"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14">
                <a:extLst>
                  <a:ext uri="{FF2B5EF4-FFF2-40B4-BE49-F238E27FC236}">
                    <a16:creationId xmlns:a16="http://schemas.microsoft.com/office/drawing/2014/main" id="{A4FB13D6-78F9-4807-90FC-5875444E1EE4}"/>
                  </a:ext>
                </a:extLst>
              </p:cNvPr>
              <p:cNvSpPr>
                <a:spLocks/>
              </p:cNvSpPr>
              <p:nvPr/>
            </p:nvSpPr>
            <p:spPr bwMode="auto">
              <a:xfrm>
                <a:off x="4234164" y="2406417"/>
                <a:ext cx="83207" cy="46226"/>
              </a:xfrm>
              <a:custGeom>
                <a:avLst/>
                <a:gdLst>
                  <a:gd name="T0" fmla="*/ 10 w 36"/>
                  <a:gd name="T1" fmla="*/ 0 h 20"/>
                  <a:gd name="T2" fmla="*/ 26 w 36"/>
                  <a:gd name="T3" fmla="*/ 0 h 20"/>
                  <a:gd name="T4" fmla="*/ 30 w 36"/>
                  <a:gd name="T5" fmla="*/ 1 h 20"/>
                  <a:gd name="T6" fmla="*/ 33 w 36"/>
                  <a:gd name="T7" fmla="*/ 3 h 20"/>
                  <a:gd name="T8" fmla="*/ 36 w 36"/>
                  <a:gd name="T9" fmla="*/ 6 h 20"/>
                  <a:gd name="T10" fmla="*/ 36 w 36"/>
                  <a:gd name="T11" fmla="*/ 11 h 20"/>
                  <a:gd name="T12" fmla="*/ 36 w 36"/>
                  <a:gd name="T13" fmla="*/ 14 h 20"/>
                  <a:gd name="T14" fmla="*/ 33 w 36"/>
                  <a:gd name="T15" fmla="*/ 18 h 20"/>
                  <a:gd name="T16" fmla="*/ 30 w 36"/>
                  <a:gd name="T17" fmla="*/ 19 h 20"/>
                  <a:gd name="T18" fmla="*/ 26 w 36"/>
                  <a:gd name="T19" fmla="*/ 20 h 20"/>
                  <a:gd name="T20" fmla="*/ 10 w 36"/>
                  <a:gd name="T21" fmla="*/ 20 h 20"/>
                  <a:gd name="T22" fmla="*/ 6 w 36"/>
                  <a:gd name="T23" fmla="*/ 19 h 20"/>
                  <a:gd name="T24" fmla="*/ 3 w 36"/>
                  <a:gd name="T25" fmla="*/ 18 h 20"/>
                  <a:gd name="T26" fmla="*/ 1 w 36"/>
                  <a:gd name="T27" fmla="*/ 14 h 20"/>
                  <a:gd name="T28" fmla="*/ 0 w 36"/>
                  <a:gd name="T29" fmla="*/ 11 h 20"/>
                  <a:gd name="T30" fmla="*/ 1 w 36"/>
                  <a:gd name="T31" fmla="*/ 6 h 20"/>
                  <a:gd name="T32" fmla="*/ 3 w 36"/>
                  <a:gd name="T33" fmla="*/ 3 h 20"/>
                  <a:gd name="T34" fmla="*/ 6 w 36"/>
                  <a:gd name="T35" fmla="*/ 1 h 20"/>
                  <a:gd name="T36" fmla="*/ 10 w 36"/>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0">
                    <a:moveTo>
                      <a:pt x="10" y="0"/>
                    </a:moveTo>
                    <a:lnTo>
                      <a:pt x="26" y="0"/>
                    </a:lnTo>
                    <a:lnTo>
                      <a:pt x="30" y="1"/>
                    </a:lnTo>
                    <a:lnTo>
                      <a:pt x="33" y="3"/>
                    </a:lnTo>
                    <a:lnTo>
                      <a:pt x="36" y="6"/>
                    </a:lnTo>
                    <a:lnTo>
                      <a:pt x="36" y="11"/>
                    </a:lnTo>
                    <a:lnTo>
                      <a:pt x="36" y="14"/>
                    </a:lnTo>
                    <a:lnTo>
                      <a:pt x="33" y="18"/>
                    </a:lnTo>
                    <a:lnTo>
                      <a:pt x="30" y="19"/>
                    </a:lnTo>
                    <a:lnTo>
                      <a:pt x="26" y="20"/>
                    </a:lnTo>
                    <a:lnTo>
                      <a:pt x="10" y="20"/>
                    </a:lnTo>
                    <a:lnTo>
                      <a:pt x="6" y="19"/>
                    </a:lnTo>
                    <a:lnTo>
                      <a:pt x="3" y="18"/>
                    </a:lnTo>
                    <a:lnTo>
                      <a:pt x="1" y="14"/>
                    </a:lnTo>
                    <a:lnTo>
                      <a:pt x="0" y="11"/>
                    </a:lnTo>
                    <a:lnTo>
                      <a:pt x="1" y="6"/>
                    </a:lnTo>
                    <a:lnTo>
                      <a:pt x="3" y="3"/>
                    </a:lnTo>
                    <a:lnTo>
                      <a:pt x="6" y="1"/>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11">
                <a:extLst>
                  <a:ext uri="{FF2B5EF4-FFF2-40B4-BE49-F238E27FC236}">
                    <a16:creationId xmlns:a16="http://schemas.microsoft.com/office/drawing/2014/main" id="{16E76BEE-724B-4746-9728-5E2081647D8A}"/>
                  </a:ext>
                </a:extLst>
              </p:cNvPr>
              <p:cNvSpPr>
                <a:spLocks/>
              </p:cNvSpPr>
              <p:nvPr/>
            </p:nvSpPr>
            <p:spPr bwMode="auto">
              <a:xfrm>
                <a:off x="4271145" y="2318587"/>
                <a:ext cx="175660" cy="510802"/>
              </a:xfrm>
              <a:custGeom>
                <a:avLst/>
                <a:gdLst>
                  <a:gd name="T0" fmla="*/ 67 w 76"/>
                  <a:gd name="T1" fmla="*/ 0 h 221"/>
                  <a:gd name="T2" fmla="*/ 70 w 76"/>
                  <a:gd name="T3" fmla="*/ 0 h 221"/>
                  <a:gd name="T4" fmla="*/ 74 w 76"/>
                  <a:gd name="T5" fmla="*/ 3 h 221"/>
                  <a:gd name="T6" fmla="*/ 76 w 76"/>
                  <a:gd name="T7" fmla="*/ 6 h 221"/>
                  <a:gd name="T8" fmla="*/ 76 w 76"/>
                  <a:gd name="T9" fmla="*/ 10 h 221"/>
                  <a:gd name="T10" fmla="*/ 76 w 76"/>
                  <a:gd name="T11" fmla="*/ 13 h 221"/>
                  <a:gd name="T12" fmla="*/ 68 w 76"/>
                  <a:gd name="T13" fmla="*/ 27 h 221"/>
                  <a:gd name="T14" fmla="*/ 58 w 76"/>
                  <a:gd name="T15" fmla="*/ 38 h 221"/>
                  <a:gd name="T16" fmla="*/ 47 w 76"/>
                  <a:gd name="T17" fmla="*/ 45 h 221"/>
                  <a:gd name="T18" fmla="*/ 36 w 76"/>
                  <a:gd name="T19" fmla="*/ 51 h 221"/>
                  <a:gd name="T20" fmla="*/ 27 w 76"/>
                  <a:gd name="T21" fmla="*/ 54 h 221"/>
                  <a:gd name="T22" fmla="*/ 46 w 76"/>
                  <a:gd name="T23" fmla="*/ 82 h 221"/>
                  <a:gd name="T24" fmla="*/ 47 w 76"/>
                  <a:gd name="T25" fmla="*/ 84 h 221"/>
                  <a:gd name="T26" fmla="*/ 48 w 76"/>
                  <a:gd name="T27" fmla="*/ 87 h 221"/>
                  <a:gd name="T28" fmla="*/ 47 w 76"/>
                  <a:gd name="T29" fmla="*/ 91 h 221"/>
                  <a:gd name="T30" fmla="*/ 46 w 76"/>
                  <a:gd name="T31" fmla="*/ 93 h 221"/>
                  <a:gd name="T32" fmla="*/ 20 w 76"/>
                  <a:gd name="T33" fmla="*/ 123 h 221"/>
                  <a:gd name="T34" fmla="*/ 37 w 76"/>
                  <a:gd name="T35" fmla="*/ 209 h 221"/>
                  <a:gd name="T36" fmla="*/ 37 w 76"/>
                  <a:gd name="T37" fmla="*/ 212 h 221"/>
                  <a:gd name="T38" fmla="*/ 36 w 76"/>
                  <a:gd name="T39" fmla="*/ 216 h 221"/>
                  <a:gd name="T40" fmla="*/ 34 w 76"/>
                  <a:gd name="T41" fmla="*/ 218 h 221"/>
                  <a:gd name="T42" fmla="*/ 30 w 76"/>
                  <a:gd name="T43" fmla="*/ 221 h 221"/>
                  <a:gd name="T44" fmla="*/ 28 w 76"/>
                  <a:gd name="T45" fmla="*/ 221 h 221"/>
                  <a:gd name="T46" fmla="*/ 25 w 76"/>
                  <a:gd name="T47" fmla="*/ 219 h 221"/>
                  <a:gd name="T48" fmla="*/ 22 w 76"/>
                  <a:gd name="T49" fmla="*/ 218 h 221"/>
                  <a:gd name="T50" fmla="*/ 20 w 76"/>
                  <a:gd name="T51" fmla="*/ 216 h 221"/>
                  <a:gd name="T52" fmla="*/ 18 w 76"/>
                  <a:gd name="T53" fmla="*/ 212 h 221"/>
                  <a:gd name="T54" fmla="*/ 0 w 76"/>
                  <a:gd name="T55" fmla="*/ 122 h 221"/>
                  <a:gd name="T56" fmla="*/ 0 w 76"/>
                  <a:gd name="T57" fmla="*/ 118 h 221"/>
                  <a:gd name="T58" fmla="*/ 1 w 76"/>
                  <a:gd name="T59" fmla="*/ 116 h 221"/>
                  <a:gd name="T60" fmla="*/ 2 w 76"/>
                  <a:gd name="T61" fmla="*/ 113 h 221"/>
                  <a:gd name="T62" fmla="*/ 25 w 76"/>
                  <a:gd name="T63" fmla="*/ 86 h 221"/>
                  <a:gd name="T64" fmla="*/ 2 w 76"/>
                  <a:gd name="T65" fmla="*/ 53 h 221"/>
                  <a:gd name="T66" fmla="*/ 0 w 76"/>
                  <a:gd name="T67" fmla="*/ 51 h 221"/>
                  <a:gd name="T68" fmla="*/ 0 w 76"/>
                  <a:gd name="T69" fmla="*/ 47 h 221"/>
                  <a:gd name="T70" fmla="*/ 1 w 76"/>
                  <a:gd name="T71" fmla="*/ 44 h 221"/>
                  <a:gd name="T72" fmla="*/ 3 w 76"/>
                  <a:gd name="T73" fmla="*/ 41 h 221"/>
                  <a:gd name="T74" fmla="*/ 5 w 76"/>
                  <a:gd name="T75" fmla="*/ 39 h 221"/>
                  <a:gd name="T76" fmla="*/ 9 w 76"/>
                  <a:gd name="T77" fmla="*/ 38 h 221"/>
                  <a:gd name="T78" fmla="*/ 11 w 76"/>
                  <a:gd name="T79" fmla="*/ 38 h 221"/>
                  <a:gd name="T80" fmla="*/ 18 w 76"/>
                  <a:gd name="T81" fmla="*/ 37 h 221"/>
                  <a:gd name="T82" fmla="*/ 29 w 76"/>
                  <a:gd name="T83" fmla="*/ 33 h 221"/>
                  <a:gd name="T84" fmla="*/ 40 w 76"/>
                  <a:gd name="T85" fmla="*/ 27 h 221"/>
                  <a:gd name="T86" fmla="*/ 50 w 76"/>
                  <a:gd name="T87" fmla="*/ 18 h 221"/>
                  <a:gd name="T88" fmla="*/ 58 w 76"/>
                  <a:gd name="T89" fmla="*/ 6 h 221"/>
                  <a:gd name="T90" fmla="*/ 60 w 76"/>
                  <a:gd name="T91" fmla="*/ 3 h 221"/>
                  <a:gd name="T92" fmla="*/ 63 w 76"/>
                  <a:gd name="T93" fmla="*/ 0 h 221"/>
                  <a:gd name="T94" fmla="*/ 67 w 76"/>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221">
                    <a:moveTo>
                      <a:pt x="67" y="0"/>
                    </a:moveTo>
                    <a:lnTo>
                      <a:pt x="70" y="0"/>
                    </a:lnTo>
                    <a:lnTo>
                      <a:pt x="74" y="3"/>
                    </a:lnTo>
                    <a:lnTo>
                      <a:pt x="76" y="6"/>
                    </a:lnTo>
                    <a:lnTo>
                      <a:pt x="76" y="10"/>
                    </a:lnTo>
                    <a:lnTo>
                      <a:pt x="76" y="13"/>
                    </a:lnTo>
                    <a:lnTo>
                      <a:pt x="68" y="27"/>
                    </a:lnTo>
                    <a:lnTo>
                      <a:pt x="58" y="38"/>
                    </a:lnTo>
                    <a:lnTo>
                      <a:pt x="47" y="45"/>
                    </a:lnTo>
                    <a:lnTo>
                      <a:pt x="36" y="51"/>
                    </a:lnTo>
                    <a:lnTo>
                      <a:pt x="27" y="54"/>
                    </a:lnTo>
                    <a:lnTo>
                      <a:pt x="46" y="82"/>
                    </a:lnTo>
                    <a:lnTo>
                      <a:pt x="47" y="84"/>
                    </a:lnTo>
                    <a:lnTo>
                      <a:pt x="48" y="87"/>
                    </a:lnTo>
                    <a:lnTo>
                      <a:pt x="47" y="91"/>
                    </a:lnTo>
                    <a:lnTo>
                      <a:pt x="46" y="93"/>
                    </a:lnTo>
                    <a:lnTo>
                      <a:pt x="20" y="123"/>
                    </a:lnTo>
                    <a:lnTo>
                      <a:pt x="37" y="209"/>
                    </a:lnTo>
                    <a:lnTo>
                      <a:pt x="37" y="212"/>
                    </a:lnTo>
                    <a:lnTo>
                      <a:pt x="36" y="216"/>
                    </a:lnTo>
                    <a:lnTo>
                      <a:pt x="34" y="218"/>
                    </a:lnTo>
                    <a:lnTo>
                      <a:pt x="30" y="221"/>
                    </a:lnTo>
                    <a:lnTo>
                      <a:pt x="28" y="221"/>
                    </a:lnTo>
                    <a:lnTo>
                      <a:pt x="25" y="219"/>
                    </a:lnTo>
                    <a:lnTo>
                      <a:pt x="22" y="218"/>
                    </a:lnTo>
                    <a:lnTo>
                      <a:pt x="20" y="216"/>
                    </a:lnTo>
                    <a:lnTo>
                      <a:pt x="18" y="212"/>
                    </a:lnTo>
                    <a:lnTo>
                      <a:pt x="0" y="122"/>
                    </a:lnTo>
                    <a:lnTo>
                      <a:pt x="0" y="118"/>
                    </a:lnTo>
                    <a:lnTo>
                      <a:pt x="1" y="116"/>
                    </a:lnTo>
                    <a:lnTo>
                      <a:pt x="2" y="113"/>
                    </a:lnTo>
                    <a:lnTo>
                      <a:pt x="25" y="86"/>
                    </a:lnTo>
                    <a:lnTo>
                      <a:pt x="2" y="53"/>
                    </a:lnTo>
                    <a:lnTo>
                      <a:pt x="0" y="51"/>
                    </a:lnTo>
                    <a:lnTo>
                      <a:pt x="0" y="47"/>
                    </a:lnTo>
                    <a:lnTo>
                      <a:pt x="1" y="44"/>
                    </a:lnTo>
                    <a:lnTo>
                      <a:pt x="3" y="41"/>
                    </a:lnTo>
                    <a:lnTo>
                      <a:pt x="5" y="39"/>
                    </a:lnTo>
                    <a:lnTo>
                      <a:pt x="9" y="38"/>
                    </a:lnTo>
                    <a:lnTo>
                      <a:pt x="11" y="38"/>
                    </a:lnTo>
                    <a:lnTo>
                      <a:pt x="18" y="37"/>
                    </a:lnTo>
                    <a:lnTo>
                      <a:pt x="29" y="33"/>
                    </a:lnTo>
                    <a:lnTo>
                      <a:pt x="40" y="27"/>
                    </a:lnTo>
                    <a:lnTo>
                      <a:pt x="50" y="18"/>
                    </a:lnTo>
                    <a:lnTo>
                      <a:pt x="58" y="6"/>
                    </a:lnTo>
                    <a:lnTo>
                      <a:pt x="60" y="3"/>
                    </a:lnTo>
                    <a:lnTo>
                      <a:pt x="63" y="0"/>
                    </a:lnTo>
                    <a:lnTo>
                      <a:pt x="67"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10">
                <a:extLst>
                  <a:ext uri="{FF2B5EF4-FFF2-40B4-BE49-F238E27FC236}">
                    <a16:creationId xmlns:a16="http://schemas.microsoft.com/office/drawing/2014/main" id="{E0520701-452A-4BC8-A6F3-07546E49ADBF}"/>
                  </a:ext>
                </a:extLst>
              </p:cNvPr>
              <p:cNvSpPr>
                <a:spLocks/>
              </p:cNvSpPr>
              <p:nvPr/>
            </p:nvSpPr>
            <p:spPr bwMode="auto">
              <a:xfrm>
                <a:off x="4097796" y="2318587"/>
                <a:ext cx="180283" cy="510802"/>
              </a:xfrm>
              <a:custGeom>
                <a:avLst/>
                <a:gdLst>
                  <a:gd name="T0" fmla="*/ 11 w 78"/>
                  <a:gd name="T1" fmla="*/ 0 h 221"/>
                  <a:gd name="T2" fmla="*/ 14 w 78"/>
                  <a:gd name="T3" fmla="*/ 0 h 221"/>
                  <a:gd name="T4" fmla="*/ 17 w 78"/>
                  <a:gd name="T5" fmla="*/ 3 h 221"/>
                  <a:gd name="T6" fmla="*/ 19 w 78"/>
                  <a:gd name="T7" fmla="*/ 6 h 221"/>
                  <a:gd name="T8" fmla="*/ 27 w 78"/>
                  <a:gd name="T9" fmla="*/ 19 h 221"/>
                  <a:gd name="T10" fmla="*/ 38 w 78"/>
                  <a:gd name="T11" fmla="*/ 27 h 221"/>
                  <a:gd name="T12" fmla="*/ 49 w 78"/>
                  <a:gd name="T13" fmla="*/ 33 h 221"/>
                  <a:gd name="T14" fmla="*/ 58 w 78"/>
                  <a:gd name="T15" fmla="*/ 37 h 221"/>
                  <a:gd name="T16" fmla="*/ 66 w 78"/>
                  <a:gd name="T17" fmla="*/ 38 h 221"/>
                  <a:gd name="T18" fmla="*/ 69 w 78"/>
                  <a:gd name="T19" fmla="*/ 38 h 221"/>
                  <a:gd name="T20" fmla="*/ 72 w 78"/>
                  <a:gd name="T21" fmla="*/ 39 h 221"/>
                  <a:gd name="T22" fmla="*/ 75 w 78"/>
                  <a:gd name="T23" fmla="*/ 41 h 221"/>
                  <a:gd name="T24" fmla="*/ 77 w 78"/>
                  <a:gd name="T25" fmla="*/ 44 h 221"/>
                  <a:gd name="T26" fmla="*/ 78 w 78"/>
                  <a:gd name="T27" fmla="*/ 47 h 221"/>
                  <a:gd name="T28" fmla="*/ 77 w 78"/>
                  <a:gd name="T29" fmla="*/ 51 h 221"/>
                  <a:gd name="T30" fmla="*/ 76 w 78"/>
                  <a:gd name="T31" fmla="*/ 53 h 221"/>
                  <a:gd name="T32" fmla="*/ 52 w 78"/>
                  <a:gd name="T33" fmla="*/ 86 h 221"/>
                  <a:gd name="T34" fmla="*/ 76 w 78"/>
                  <a:gd name="T35" fmla="*/ 113 h 221"/>
                  <a:gd name="T36" fmla="*/ 77 w 78"/>
                  <a:gd name="T37" fmla="*/ 116 h 221"/>
                  <a:gd name="T38" fmla="*/ 78 w 78"/>
                  <a:gd name="T39" fmla="*/ 118 h 221"/>
                  <a:gd name="T40" fmla="*/ 78 w 78"/>
                  <a:gd name="T41" fmla="*/ 122 h 221"/>
                  <a:gd name="T42" fmla="*/ 59 w 78"/>
                  <a:gd name="T43" fmla="*/ 212 h 221"/>
                  <a:gd name="T44" fmla="*/ 58 w 78"/>
                  <a:gd name="T45" fmla="*/ 216 h 221"/>
                  <a:gd name="T46" fmla="*/ 56 w 78"/>
                  <a:gd name="T47" fmla="*/ 218 h 221"/>
                  <a:gd name="T48" fmla="*/ 52 w 78"/>
                  <a:gd name="T49" fmla="*/ 219 h 221"/>
                  <a:gd name="T50" fmla="*/ 50 w 78"/>
                  <a:gd name="T51" fmla="*/ 221 h 221"/>
                  <a:gd name="T52" fmla="*/ 47 w 78"/>
                  <a:gd name="T53" fmla="*/ 221 h 221"/>
                  <a:gd name="T54" fmla="*/ 44 w 78"/>
                  <a:gd name="T55" fmla="*/ 218 h 221"/>
                  <a:gd name="T56" fmla="*/ 42 w 78"/>
                  <a:gd name="T57" fmla="*/ 216 h 221"/>
                  <a:gd name="T58" fmla="*/ 39 w 78"/>
                  <a:gd name="T59" fmla="*/ 212 h 221"/>
                  <a:gd name="T60" fmla="*/ 39 w 78"/>
                  <a:gd name="T61" fmla="*/ 209 h 221"/>
                  <a:gd name="T62" fmla="*/ 58 w 78"/>
                  <a:gd name="T63" fmla="*/ 123 h 221"/>
                  <a:gd name="T64" fmla="*/ 32 w 78"/>
                  <a:gd name="T65" fmla="*/ 93 h 221"/>
                  <a:gd name="T66" fmla="*/ 31 w 78"/>
                  <a:gd name="T67" fmla="*/ 91 h 221"/>
                  <a:gd name="T68" fmla="*/ 30 w 78"/>
                  <a:gd name="T69" fmla="*/ 87 h 221"/>
                  <a:gd name="T70" fmla="*/ 31 w 78"/>
                  <a:gd name="T71" fmla="*/ 84 h 221"/>
                  <a:gd name="T72" fmla="*/ 32 w 78"/>
                  <a:gd name="T73" fmla="*/ 82 h 221"/>
                  <a:gd name="T74" fmla="*/ 51 w 78"/>
                  <a:gd name="T75" fmla="*/ 54 h 221"/>
                  <a:gd name="T76" fmla="*/ 42 w 78"/>
                  <a:gd name="T77" fmla="*/ 51 h 221"/>
                  <a:gd name="T78" fmla="*/ 30 w 78"/>
                  <a:gd name="T79" fmla="*/ 45 h 221"/>
                  <a:gd name="T80" fmla="*/ 19 w 78"/>
                  <a:gd name="T81" fmla="*/ 38 h 221"/>
                  <a:gd name="T82" fmla="*/ 10 w 78"/>
                  <a:gd name="T83" fmla="*/ 27 h 221"/>
                  <a:gd name="T84" fmla="*/ 1 w 78"/>
                  <a:gd name="T85" fmla="*/ 13 h 221"/>
                  <a:gd name="T86" fmla="*/ 0 w 78"/>
                  <a:gd name="T87" fmla="*/ 10 h 221"/>
                  <a:gd name="T88" fmla="*/ 1 w 78"/>
                  <a:gd name="T89" fmla="*/ 6 h 221"/>
                  <a:gd name="T90" fmla="*/ 4 w 78"/>
                  <a:gd name="T91" fmla="*/ 3 h 221"/>
                  <a:gd name="T92" fmla="*/ 6 w 78"/>
                  <a:gd name="T93" fmla="*/ 0 h 221"/>
                  <a:gd name="T94" fmla="*/ 11 w 78"/>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21">
                    <a:moveTo>
                      <a:pt x="11" y="0"/>
                    </a:moveTo>
                    <a:lnTo>
                      <a:pt x="14" y="0"/>
                    </a:lnTo>
                    <a:lnTo>
                      <a:pt x="17" y="3"/>
                    </a:lnTo>
                    <a:lnTo>
                      <a:pt x="19" y="6"/>
                    </a:lnTo>
                    <a:lnTo>
                      <a:pt x="27" y="19"/>
                    </a:lnTo>
                    <a:lnTo>
                      <a:pt x="38" y="27"/>
                    </a:lnTo>
                    <a:lnTo>
                      <a:pt x="49" y="33"/>
                    </a:lnTo>
                    <a:lnTo>
                      <a:pt x="58" y="37"/>
                    </a:lnTo>
                    <a:lnTo>
                      <a:pt x="66" y="38"/>
                    </a:lnTo>
                    <a:lnTo>
                      <a:pt x="69" y="38"/>
                    </a:lnTo>
                    <a:lnTo>
                      <a:pt x="72" y="39"/>
                    </a:lnTo>
                    <a:lnTo>
                      <a:pt x="75" y="41"/>
                    </a:lnTo>
                    <a:lnTo>
                      <a:pt x="77" y="44"/>
                    </a:lnTo>
                    <a:lnTo>
                      <a:pt x="78" y="47"/>
                    </a:lnTo>
                    <a:lnTo>
                      <a:pt x="77" y="51"/>
                    </a:lnTo>
                    <a:lnTo>
                      <a:pt x="76" y="53"/>
                    </a:lnTo>
                    <a:lnTo>
                      <a:pt x="52" y="86"/>
                    </a:lnTo>
                    <a:lnTo>
                      <a:pt x="76" y="113"/>
                    </a:lnTo>
                    <a:lnTo>
                      <a:pt x="77" y="116"/>
                    </a:lnTo>
                    <a:lnTo>
                      <a:pt x="78" y="118"/>
                    </a:lnTo>
                    <a:lnTo>
                      <a:pt x="78" y="122"/>
                    </a:lnTo>
                    <a:lnTo>
                      <a:pt x="59" y="212"/>
                    </a:lnTo>
                    <a:lnTo>
                      <a:pt x="58" y="216"/>
                    </a:lnTo>
                    <a:lnTo>
                      <a:pt x="56" y="218"/>
                    </a:lnTo>
                    <a:lnTo>
                      <a:pt x="52" y="219"/>
                    </a:lnTo>
                    <a:lnTo>
                      <a:pt x="50" y="221"/>
                    </a:lnTo>
                    <a:lnTo>
                      <a:pt x="47" y="221"/>
                    </a:lnTo>
                    <a:lnTo>
                      <a:pt x="44" y="218"/>
                    </a:lnTo>
                    <a:lnTo>
                      <a:pt x="42" y="216"/>
                    </a:lnTo>
                    <a:lnTo>
                      <a:pt x="39" y="212"/>
                    </a:lnTo>
                    <a:lnTo>
                      <a:pt x="39" y="209"/>
                    </a:lnTo>
                    <a:lnTo>
                      <a:pt x="58" y="123"/>
                    </a:lnTo>
                    <a:lnTo>
                      <a:pt x="32" y="93"/>
                    </a:lnTo>
                    <a:lnTo>
                      <a:pt x="31" y="91"/>
                    </a:lnTo>
                    <a:lnTo>
                      <a:pt x="30" y="87"/>
                    </a:lnTo>
                    <a:lnTo>
                      <a:pt x="31" y="84"/>
                    </a:lnTo>
                    <a:lnTo>
                      <a:pt x="32" y="82"/>
                    </a:lnTo>
                    <a:lnTo>
                      <a:pt x="51" y="54"/>
                    </a:lnTo>
                    <a:lnTo>
                      <a:pt x="42" y="51"/>
                    </a:lnTo>
                    <a:lnTo>
                      <a:pt x="30" y="45"/>
                    </a:lnTo>
                    <a:lnTo>
                      <a:pt x="19" y="38"/>
                    </a:lnTo>
                    <a:lnTo>
                      <a:pt x="10" y="27"/>
                    </a:lnTo>
                    <a:lnTo>
                      <a:pt x="1" y="13"/>
                    </a:lnTo>
                    <a:lnTo>
                      <a:pt x="0" y="10"/>
                    </a:lnTo>
                    <a:lnTo>
                      <a:pt x="1" y="6"/>
                    </a:lnTo>
                    <a:lnTo>
                      <a:pt x="4" y="3"/>
                    </a:lnTo>
                    <a:lnTo>
                      <a:pt x="6" y="0"/>
                    </a:lnTo>
                    <a:lnTo>
                      <a:pt x="11"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8">
                <a:extLst>
                  <a:ext uri="{FF2B5EF4-FFF2-40B4-BE49-F238E27FC236}">
                    <a16:creationId xmlns:a16="http://schemas.microsoft.com/office/drawing/2014/main" id="{FF4E05FE-5024-489A-B5DA-82C41F41D879}"/>
                  </a:ext>
                </a:extLst>
              </p:cNvPr>
              <p:cNvSpPr>
                <a:spLocks/>
              </p:cNvSpPr>
              <p:nvPr/>
            </p:nvSpPr>
            <p:spPr bwMode="auto">
              <a:xfrm>
                <a:off x="3852796" y="2212266"/>
                <a:ext cx="845942" cy="633301"/>
              </a:xfrm>
              <a:custGeom>
                <a:avLst/>
                <a:gdLst>
                  <a:gd name="T0" fmla="*/ 252 w 366"/>
                  <a:gd name="T1" fmla="*/ 1 h 274"/>
                  <a:gd name="T2" fmla="*/ 257 w 366"/>
                  <a:gd name="T3" fmla="*/ 7 h 274"/>
                  <a:gd name="T4" fmla="*/ 257 w 366"/>
                  <a:gd name="T5" fmla="*/ 14 h 274"/>
                  <a:gd name="T6" fmla="*/ 257 w 366"/>
                  <a:gd name="T7" fmla="*/ 31 h 274"/>
                  <a:gd name="T8" fmla="*/ 262 w 366"/>
                  <a:gd name="T9" fmla="*/ 54 h 274"/>
                  <a:gd name="T10" fmla="*/ 277 w 366"/>
                  <a:gd name="T11" fmla="*/ 74 h 274"/>
                  <a:gd name="T12" fmla="*/ 290 w 366"/>
                  <a:gd name="T13" fmla="*/ 82 h 274"/>
                  <a:gd name="T14" fmla="*/ 309 w 366"/>
                  <a:gd name="T15" fmla="*/ 92 h 274"/>
                  <a:gd name="T16" fmla="*/ 329 w 366"/>
                  <a:gd name="T17" fmla="*/ 109 h 274"/>
                  <a:gd name="T18" fmla="*/ 347 w 366"/>
                  <a:gd name="T19" fmla="*/ 133 h 274"/>
                  <a:gd name="T20" fmla="*/ 360 w 366"/>
                  <a:gd name="T21" fmla="*/ 172 h 274"/>
                  <a:gd name="T22" fmla="*/ 366 w 366"/>
                  <a:gd name="T23" fmla="*/ 229 h 274"/>
                  <a:gd name="T24" fmla="*/ 365 w 366"/>
                  <a:gd name="T25" fmla="*/ 268 h 274"/>
                  <a:gd name="T26" fmla="*/ 360 w 366"/>
                  <a:gd name="T27" fmla="*/ 273 h 274"/>
                  <a:gd name="T28" fmla="*/ 10 w 366"/>
                  <a:gd name="T29" fmla="*/ 274 h 274"/>
                  <a:gd name="T30" fmla="*/ 2 w 366"/>
                  <a:gd name="T31" fmla="*/ 270 h 274"/>
                  <a:gd name="T32" fmla="*/ 0 w 366"/>
                  <a:gd name="T33" fmla="*/ 264 h 274"/>
                  <a:gd name="T34" fmla="*/ 1 w 366"/>
                  <a:gd name="T35" fmla="*/ 198 h 274"/>
                  <a:gd name="T36" fmla="*/ 12 w 366"/>
                  <a:gd name="T37" fmla="*/ 151 h 274"/>
                  <a:gd name="T38" fmla="*/ 27 w 366"/>
                  <a:gd name="T39" fmla="*/ 119 h 274"/>
                  <a:gd name="T40" fmla="*/ 46 w 366"/>
                  <a:gd name="T41" fmla="*/ 99 h 274"/>
                  <a:gd name="T42" fmla="*/ 66 w 366"/>
                  <a:gd name="T43" fmla="*/ 86 h 274"/>
                  <a:gd name="T44" fmla="*/ 81 w 366"/>
                  <a:gd name="T45" fmla="*/ 78 h 274"/>
                  <a:gd name="T46" fmla="*/ 97 w 366"/>
                  <a:gd name="T47" fmla="*/ 66 h 274"/>
                  <a:gd name="T48" fmla="*/ 106 w 366"/>
                  <a:gd name="T49" fmla="*/ 43 h 274"/>
                  <a:gd name="T50" fmla="*/ 109 w 366"/>
                  <a:gd name="T51" fmla="*/ 21 h 274"/>
                  <a:gd name="T52" fmla="*/ 109 w 366"/>
                  <a:gd name="T53" fmla="*/ 12 h 274"/>
                  <a:gd name="T54" fmla="*/ 110 w 366"/>
                  <a:gd name="T55" fmla="*/ 5 h 274"/>
                  <a:gd name="T56" fmla="*/ 117 w 366"/>
                  <a:gd name="T57" fmla="*/ 0 h 274"/>
                  <a:gd name="T58" fmla="*/ 124 w 366"/>
                  <a:gd name="T59" fmla="*/ 3 h 274"/>
                  <a:gd name="T60" fmla="*/ 127 w 366"/>
                  <a:gd name="T61" fmla="*/ 10 h 274"/>
                  <a:gd name="T62" fmla="*/ 127 w 366"/>
                  <a:gd name="T63" fmla="*/ 19 h 274"/>
                  <a:gd name="T64" fmla="*/ 126 w 366"/>
                  <a:gd name="T65" fmla="*/ 43 h 274"/>
                  <a:gd name="T66" fmla="*/ 118 w 366"/>
                  <a:gd name="T67" fmla="*/ 69 h 274"/>
                  <a:gd name="T68" fmla="*/ 98 w 366"/>
                  <a:gd name="T69" fmla="*/ 91 h 274"/>
                  <a:gd name="T70" fmla="*/ 84 w 366"/>
                  <a:gd name="T71" fmla="*/ 98 h 274"/>
                  <a:gd name="T72" fmla="*/ 66 w 366"/>
                  <a:gd name="T73" fmla="*/ 109 h 274"/>
                  <a:gd name="T74" fmla="*/ 47 w 366"/>
                  <a:gd name="T75" fmla="*/ 125 h 274"/>
                  <a:gd name="T76" fmla="*/ 32 w 366"/>
                  <a:gd name="T77" fmla="*/ 152 h 274"/>
                  <a:gd name="T78" fmla="*/ 21 w 366"/>
                  <a:gd name="T79" fmla="*/ 194 h 274"/>
                  <a:gd name="T80" fmla="*/ 19 w 366"/>
                  <a:gd name="T81" fmla="*/ 254 h 274"/>
                  <a:gd name="T82" fmla="*/ 346 w 366"/>
                  <a:gd name="T83" fmla="*/ 221 h 274"/>
                  <a:gd name="T84" fmla="*/ 339 w 366"/>
                  <a:gd name="T85" fmla="*/ 170 h 274"/>
                  <a:gd name="T86" fmla="*/ 326 w 366"/>
                  <a:gd name="T87" fmla="*/ 137 h 274"/>
                  <a:gd name="T88" fmla="*/ 309 w 366"/>
                  <a:gd name="T89" fmla="*/ 116 h 274"/>
                  <a:gd name="T90" fmla="*/ 290 w 366"/>
                  <a:gd name="T91" fmla="*/ 104 h 274"/>
                  <a:gd name="T92" fmla="*/ 274 w 366"/>
                  <a:gd name="T93" fmla="*/ 95 h 274"/>
                  <a:gd name="T94" fmla="*/ 255 w 366"/>
                  <a:gd name="T95" fmla="*/ 80 h 274"/>
                  <a:gd name="T96" fmla="*/ 242 w 366"/>
                  <a:gd name="T97" fmla="*/ 56 h 274"/>
                  <a:gd name="T98" fmla="*/ 237 w 366"/>
                  <a:gd name="T99" fmla="*/ 30 h 274"/>
                  <a:gd name="T100" fmla="*/ 237 w 366"/>
                  <a:gd name="T101" fmla="*/ 12 h 274"/>
                  <a:gd name="T102" fmla="*/ 239 w 366"/>
                  <a:gd name="T103" fmla="*/ 5 h 274"/>
                  <a:gd name="T104" fmla="*/ 245 w 366"/>
                  <a:gd name="T10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274">
                    <a:moveTo>
                      <a:pt x="249" y="0"/>
                    </a:moveTo>
                    <a:lnTo>
                      <a:pt x="252" y="1"/>
                    </a:lnTo>
                    <a:lnTo>
                      <a:pt x="255" y="5"/>
                    </a:lnTo>
                    <a:lnTo>
                      <a:pt x="257" y="7"/>
                    </a:lnTo>
                    <a:lnTo>
                      <a:pt x="257" y="12"/>
                    </a:lnTo>
                    <a:lnTo>
                      <a:pt x="257" y="14"/>
                    </a:lnTo>
                    <a:lnTo>
                      <a:pt x="257" y="21"/>
                    </a:lnTo>
                    <a:lnTo>
                      <a:pt x="257" y="31"/>
                    </a:lnTo>
                    <a:lnTo>
                      <a:pt x="258" y="43"/>
                    </a:lnTo>
                    <a:lnTo>
                      <a:pt x="262" y="54"/>
                    </a:lnTo>
                    <a:lnTo>
                      <a:pt x="268" y="66"/>
                    </a:lnTo>
                    <a:lnTo>
                      <a:pt x="277" y="74"/>
                    </a:lnTo>
                    <a:lnTo>
                      <a:pt x="283" y="78"/>
                    </a:lnTo>
                    <a:lnTo>
                      <a:pt x="290" y="82"/>
                    </a:lnTo>
                    <a:lnTo>
                      <a:pt x="300" y="86"/>
                    </a:lnTo>
                    <a:lnTo>
                      <a:pt x="309" y="92"/>
                    </a:lnTo>
                    <a:lnTo>
                      <a:pt x="320" y="99"/>
                    </a:lnTo>
                    <a:lnTo>
                      <a:pt x="329" y="109"/>
                    </a:lnTo>
                    <a:lnTo>
                      <a:pt x="339" y="119"/>
                    </a:lnTo>
                    <a:lnTo>
                      <a:pt x="347" y="133"/>
                    </a:lnTo>
                    <a:lnTo>
                      <a:pt x="354" y="151"/>
                    </a:lnTo>
                    <a:lnTo>
                      <a:pt x="360" y="172"/>
                    </a:lnTo>
                    <a:lnTo>
                      <a:pt x="363" y="198"/>
                    </a:lnTo>
                    <a:lnTo>
                      <a:pt x="366" y="229"/>
                    </a:lnTo>
                    <a:lnTo>
                      <a:pt x="366" y="264"/>
                    </a:lnTo>
                    <a:lnTo>
                      <a:pt x="365" y="268"/>
                    </a:lnTo>
                    <a:lnTo>
                      <a:pt x="362" y="270"/>
                    </a:lnTo>
                    <a:lnTo>
                      <a:pt x="360" y="273"/>
                    </a:lnTo>
                    <a:lnTo>
                      <a:pt x="355" y="274"/>
                    </a:lnTo>
                    <a:lnTo>
                      <a:pt x="10" y="274"/>
                    </a:lnTo>
                    <a:lnTo>
                      <a:pt x="6" y="273"/>
                    </a:lnTo>
                    <a:lnTo>
                      <a:pt x="2" y="270"/>
                    </a:lnTo>
                    <a:lnTo>
                      <a:pt x="1" y="268"/>
                    </a:lnTo>
                    <a:lnTo>
                      <a:pt x="0" y="264"/>
                    </a:lnTo>
                    <a:lnTo>
                      <a:pt x="0" y="229"/>
                    </a:lnTo>
                    <a:lnTo>
                      <a:pt x="1" y="198"/>
                    </a:lnTo>
                    <a:lnTo>
                      <a:pt x="6" y="172"/>
                    </a:lnTo>
                    <a:lnTo>
                      <a:pt x="12" y="151"/>
                    </a:lnTo>
                    <a:lnTo>
                      <a:pt x="19" y="133"/>
                    </a:lnTo>
                    <a:lnTo>
                      <a:pt x="27" y="119"/>
                    </a:lnTo>
                    <a:lnTo>
                      <a:pt x="37" y="109"/>
                    </a:lnTo>
                    <a:lnTo>
                      <a:pt x="46" y="99"/>
                    </a:lnTo>
                    <a:lnTo>
                      <a:pt x="56" y="92"/>
                    </a:lnTo>
                    <a:lnTo>
                      <a:pt x="66" y="86"/>
                    </a:lnTo>
                    <a:lnTo>
                      <a:pt x="76" y="82"/>
                    </a:lnTo>
                    <a:lnTo>
                      <a:pt x="81" y="78"/>
                    </a:lnTo>
                    <a:lnTo>
                      <a:pt x="87" y="74"/>
                    </a:lnTo>
                    <a:lnTo>
                      <a:pt x="97" y="66"/>
                    </a:lnTo>
                    <a:lnTo>
                      <a:pt x="103" y="54"/>
                    </a:lnTo>
                    <a:lnTo>
                      <a:pt x="106" y="43"/>
                    </a:lnTo>
                    <a:lnTo>
                      <a:pt x="109" y="31"/>
                    </a:lnTo>
                    <a:lnTo>
                      <a:pt x="109" y="21"/>
                    </a:lnTo>
                    <a:lnTo>
                      <a:pt x="109" y="14"/>
                    </a:lnTo>
                    <a:lnTo>
                      <a:pt x="109" y="12"/>
                    </a:lnTo>
                    <a:lnTo>
                      <a:pt x="109" y="7"/>
                    </a:lnTo>
                    <a:lnTo>
                      <a:pt x="110" y="5"/>
                    </a:lnTo>
                    <a:lnTo>
                      <a:pt x="113" y="1"/>
                    </a:lnTo>
                    <a:lnTo>
                      <a:pt x="117" y="0"/>
                    </a:lnTo>
                    <a:lnTo>
                      <a:pt x="120" y="1"/>
                    </a:lnTo>
                    <a:lnTo>
                      <a:pt x="124" y="3"/>
                    </a:lnTo>
                    <a:lnTo>
                      <a:pt x="126" y="5"/>
                    </a:lnTo>
                    <a:lnTo>
                      <a:pt x="127" y="10"/>
                    </a:lnTo>
                    <a:lnTo>
                      <a:pt x="127" y="12"/>
                    </a:lnTo>
                    <a:lnTo>
                      <a:pt x="127" y="19"/>
                    </a:lnTo>
                    <a:lnTo>
                      <a:pt x="127" y="30"/>
                    </a:lnTo>
                    <a:lnTo>
                      <a:pt x="126" y="43"/>
                    </a:lnTo>
                    <a:lnTo>
                      <a:pt x="124" y="56"/>
                    </a:lnTo>
                    <a:lnTo>
                      <a:pt x="118" y="69"/>
                    </a:lnTo>
                    <a:lnTo>
                      <a:pt x="110" y="80"/>
                    </a:lnTo>
                    <a:lnTo>
                      <a:pt x="98" y="91"/>
                    </a:lnTo>
                    <a:lnTo>
                      <a:pt x="91" y="95"/>
                    </a:lnTo>
                    <a:lnTo>
                      <a:pt x="84" y="98"/>
                    </a:lnTo>
                    <a:lnTo>
                      <a:pt x="76" y="104"/>
                    </a:lnTo>
                    <a:lnTo>
                      <a:pt x="66" y="109"/>
                    </a:lnTo>
                    <a:lnTo>
                      <a:pt x="57" y="116"/>
                    </a:lnTo>
                    <a:lnTo>
                      <a:pt x="47" y="125"/>
                    </a:lnTo>
                    <a:lnTo>
                      <a:pt x="39" y="137"/>
                    </a:lnTo>
                    <a:lnTo>
                      <a:pt x="32" y="152"/>
                    </a:lnTo>
                    <a:lnTo>
                      <a:pt x="26" y="170"/>
                    </a:lnTo>
                    <a:lnTo>
                      <a:pt x="21" y="194"/>
                    </a:lnTo>
                    <a:lnTo>
                      <a:pt x="19" y="221"/>
                    </a:lnTo>
                    <a:lnTo>
                      <a:pt x="19" y="254"/>
                    </a:lnTo>
                    <a:lnTo>
                      <a:pt x="346" y="254"/>
                    </a:lnTo>
                    <a:lnTo>
                      <a:pt x="346" y="221"/>
                    </a:lnTo>
                    <a:lnTo>
                      <a:pt x="343" y="194"/>
                    </a:lnTo>
                    <a:lnTo>
                      <a:pt x="339" y="170"/>
                    </a:lnTo>
                    <a:lnTo>
                      <a:pt x="333" y="152"/>
                    </a:lnTo>
                    <a:lnTo>
                      <a:pt x="326" y="137"/>
                    </a:lnTo>
                    <a:lnTo>
                      <a:pt x="317" y="125"/>
                    </a:lnTo>
                    <a:lnTo>
                      <a:pt x="309" y="116"/>
                    </a:lnTo>
                    <a:lnTo>
                      <a:pt x="300" y="109"/>
                    </a:lnTo>
                    <a:lnTo>
                      <a:pt x="290" y="104"/>
                    </a:lnTo>
                    <a:lnTo>
                      <a:pt x="281" y="98"/>
                    </a:lnTo>
                    <a:lnTo>
                      <a:pt x="274" y="95"/>
                    </a:lnTo>
                    <a:lnTo>
                      <a:pt x="267" y="91"/>
                    </a:lnTo>
                    <a:lnTo>
                      <a:pt x="255" y="80"/>
                    </a:lnTo>
                    <a:lnTo>
                      <a:pt x="247" y="69"/>
                    </a:lnTo>
                    <a:lnTo>
                      <a:pt x="242" y="56"/>
                    </a:lnTo>
                    <a:lnTo>
                      <a:pt x="238" y="43"/>
                    </a:lnTo>
                    <a:lnTo>
                      <a:pt x="237" y="30"/>
                    </a:lnTo>
                    <a:lnTo>
                      <a:pt x="237" y="19"/>
                    </a:lnTo>
                    <a:lnTo>
                      <a:pt x="237" y="12"/>
                    </a:lnTo>
                    <a:lnTo>
                      <a:pt x="238" y="10"/>
                    </a:lnTo>
                    <a:lnTo>
                      <a:pt x="239" y="5"/>
                    </a:lnTo>
                    <a:lnTo>
                      <a:pt x="242" y="3"/>
                    </a:lnTo>
                    <a:lnTo>
                      <a:pt x="245" y="1"/>
                    </a:lnTo>
                    <a:lnTo>
                      <a:pt x="249"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9">
                <a:extLst>
                  <a:ext uri="{FF2B5EF4-FFF2-40B4-BE49-F238E27FC236}">
                    <a16:creationId xmlns:a16="http://schemas.microsoft.com/office/drawing/2014/main" id="{05C73030-BFF6-427F-AEB3-AF361900C474}"/>
                  </a:ext>
                </a:extLst>
              </p:cNvPr>
              <p:cNvSpPr>
                <a:spLocks noEditPoints="1"/>
              </p:cNvSpPr>
              <p:nvPr/>
            </p:nvSpPr>
            <p:spPr bwMode="auto">
              <a:xfrm>
                <a:off x="3970674" y="1731512"/>
                <a:ext cx="607877" cy="594009"/>
              </a:xfrm>
              <a:custGeom>
                <a:avLst/>
                <a:gdLst>
                  <a:gd name="T0" fmla="*/ 87 w 263"/>
                  <a:gd name="T1" fmla="*/ 30 h 257"/>
                  <a:gd name="T2" fmla="*/ 43 w 263"/>
                  <a:gd name="T3" fmla="*/ 84 h 257"/>
                  <a:gd name="T4" fmla="*/ 35 w 263"/>
                  <a:gd name="T5" fmla="*/ 117 h 257"/>
                  <a:gd name="T6" fmla="*/ 28 w 263"/>
                  <a:gd name="T7" fmla="*/ 120 h 257"/>
                  <a:gd name="T8" fmla="*/ 21 w 263"/>
                  <a:gd name="T9" fmla="*/ 124 h 257"/>
                  <a:gd name="T10" fmla="*/ 20 w 263"/>
                  <a:gd name="T11" fmla="*/ 134 h 257"/>
                  <a:gd name="T12" fmla="*/ 26 w 263"/>
                  <a:gd name="T13" fmla="*/ 153 h 257"/>
                  <a:gd name="T14" fmla="*/ 46 w 263"/>
                  <a:gd name="T15" fmla="*/ 168 h 257"/>
                  <a:gd name="T16" fmla="*/ 54 w 263"/>
                  <a:gd name="T17" fmla="*/ 172 h 257"/>
                  <a:gd name="T18" fmla="*/ 61 w 263"/>
                  <a:gd name="T19" fmla="*/ 185 h 257"/>
                  <a:gd name="T20" fmla="*/ 84 w 263"/>
                  <a:gd name="T21" fmla="*/ 216 h 257"/>
                  <a:gd name="T22" fmla="*/ 125 w 263"/>
                  <a:gd name="T23" fmla="*/ 238 h 257"/>
                  <a:gd name="T24" fmla="*/ 132 w 263"/>
                  <a:gd name="T25" fmla="*/ 238 h 257"/>
                  <a:gd name="T26" fmla="*/ 154 w 263"/>
                  <a:gd name="T27" fmla="*/ 233 h 257"/>
                  <a:gd name="T28" fmla="*/ 190 w 263"/>
                  <a:gd name="T29" fmla="*/ 205 h 257"/>
                  <a:gd name="T30" fmla="*/ 206 w 263"/>
                  <a:gd name="T31" fmla="*/ 178 h 257"/>
                  <a:gd name="T32" fmla="*/ 212 w 263"/>
                  <a:gd name="T33" fmla="*/ 169 h 257"/>
                  <a:gd name="T34" fmla="*/ 223 w 263"/>
                  <a:gd name="T35" fmla="*/ 166 h 257"/>
                  <a:gd name="T36" fmla="*/ 243 w 263"/>
                  <a:gd name="T37" fmla="*/ 141 h 257"/>
                  <a:gd name="T38" fmla="*/ 244 w 263"/>
                  <a:gd name="T39" fmla="*/ 130 h 257"/>
                  <a:gd name="T40" fmla="*/ 239 w 263"/>
                  <a:gd name="T41" fmla="*/ 122 h 257"/>
                  <a:gd name="T42" fmla="*/ 234 w 263"/>
                  <a:gd name="T43" fmla="*/ 120 h 257"/>
                  <a:gd name="T44" fmla="*/ 226 w 263"/>
                  <a:gd name="T45" fmla="*/ 115 h 257"/>
                  <a:gd name="T46" fmla="*/ 210 w 263"/>
                  <a:gd name="T47" fmla="*/ 61 h 257"/>
                  <a:gd name="T48" fmla="*/ 158 w 263"/>
                  <a:gd name="T49" fmla="*/ 22 h 257"/>
                  <a:gd name="T50" fmla="*/ 158 w 263"/>
                  <a:gd name="T51" fmla="*/ 2 h 257"/>
                  <a:gd name="T52" fmla="*/ 214 w 263"/>
                  <a:gd name="T53" fmla="*/ 35 h 257"/>
                  <a:gd name="T54" fmla="*/ 244 w 263"/>
                  <a:gd name="T55" fmla="*/ 102 h 257"/>
                  <a:gd name="T56" fmla="*/ 255 w 263"/>
                  <a:gd name="T57" fmla="*/ 109 h 257"/>
                  <a:gd name="T58" fmla="*/ 263 w 263"/>
                  <a:gd name="T59" fmla="*/ 134 h 257"/>
                  <a:gd name="T60" fmla="*/ 247 w 263"/>
                  <a:gd name="T61" fmla="*/ 172 h 257"/>
                  <a:gd name="T62" fmla="*/ 223 w 263"/>
                  <a:gd name="T63" fmla="*/ 186 h 257"/>
                  <a:gd name="T64" fmla="*/ 205 w 263"/>
                  <a:gd name="T65" fmla="*/ 216 h 257"/>
                  <a:gd name="T66" fmla="*/ 168 w 263"/>
                  <a:gd name="T67" fmla="*/ 248 h 257"/>
                  <a:gd name="T68" fmla="*/ 130 w 263"/>
                  <a:gd name="T69" fmla="*/ 257 h 257"/>
                  <a:gd name="T70" fmla="*/ 80 w 263"/>
                  <a:gd name="T71" fmla="*/ 239 h 257"/>
                  <a:gd name="T72" fmla="*/ 49 w 263"/>
                  <a:gd name="T73" fmla="*/ 205 h 257"/>
                  <a:gd name="T74" fmla="*/ 33 w 263"/>
                  <a:gd name="T75" fmla="*/ 183 h 257"/>
                  <a:gd name="T76" fmla="*/ 8 w 263"/>
                  <a:gd name="T77" fmla="*/ 161 h 257"/>
                  <a:gd name="T78" fmla="*/ 1 w 263"/>
                  <a:gd name="T79" fmla="*/ 122 h 257"/>
                  <a:gd name="T80" fmla="*/ 13 w 263"/>
                  <a:gd name="T81" fmla="*/ 107 h 257"/>
                  <a:gd name="T82" fmla="*/ 26 w 263"/>
                  <a:gd name="T83" fmla="*/ 77 h 257"/>
                  <a:gd name="T84" fmla="*/ 67 w 263"/>
                  <a:gd name="T85" fmla="*/ 21 h 257"/>
                  <a:gd name="T86" fmla="*/ 133 w 263"/>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57">
                    <a:moveTo>
                      <a:pt x="133" y="20"/>
                    </a:moveTo>
                    <a:lnTo>
                      <a:pt x="109" y="22"/>
                    </a:lnTo>
                    <a:lnTo>
                      <a:pt x="87" y="30"/>
                    </a:lnTo>
                    <a:lnTo>
                      <a:pt x="69" y="44"/>
                    </a:lnTo>
                    <a:lnTo>
                      <a:pt x="54" y="62"/>
                    </a:lnTo>
                    <a:lnTo>
                      <a:pt x="43" y="84"/>
                    </a:lnTo>
                    <a:lnTo>
                      <a:pt x="38" y="112"/>
                    </a:lnTo>
                    <a:lnTo>
                      <a:pt x="36" y="115"/>
                    </a:lnTo>
                    <a:lnTo>
                      <a:pt x="35" y="117"/>
                    </a:lnTo>
                    <a:lnTo>
                      <a:pt x="32" y="119"/>
                    </a:lnTo>
                    <a:lnTo>
                      <a:pt x="29" y="120"/>
                    </a:lnTo>
                    <a:lnTo>
                      <a:pt x="28" y="120"/>
                    </a:lnTo>
                    <a:lnTo>
                      <a:pt x="26" y="121"/>
                    </a:lnTo>
                    <a:lnTo>
                      <a:pt x="23" y="122"/>
                    </a:lnTo>
                    <a:lnTo>
                      <a:pt x="21" y="124"/>
                    </a:lnTo>
                    <a:lnTo>
                      <a:pt x="20" y="128"/>
                    </a:lnTo>
                    <a:lnTo>
                      <a:pt x="20" y="130"/>
                    </a:lnTo>
                    <a:lnTo>
                      <a:pt x="20" y="134"/>
                    </a:lnTo>
                    <a:lnTo>
                      <a:pt x="20" y="137"/>
                    </a:lnTo>
                    <a:lnTo>
                      <a:pt x="21" y="141"/>
                    </a:lnTo>
                    <a:lnTo>
                      <a:pt x="26" y="153"/>
                    </a:lnTo>
                    <a:lnTo>
                      <a:pt x="33" y="161"/>
                    </a:lnTo>
                    <a:lnTo>
                      <a:pt x="40" y="166"/>
                    </a:lnTo>
                    <a:lnTo>
                      <a:pt x="46" y="168"/>
                    </a:lnTo>
                    <a:lnTo>
                      <a:pt x="48" y="168"/>
                    </a:lnTo>
                    <a:lnTo>
                      <a:pt x="52" y="169"/>
                    </a:lnTo>
                    <a:lnTo>
                      <a:pt x="54" y="172"/>
                    </a:lnTo>
                    <a:lnTo>
                      <a:pt x="56" y="174"/>
                    </a:lnTo>
                    <a:lnTo>
                      <a:pt x="58" y="178"/>
                    </a:lnTo>
                    <a:lnTo>
                      <a:pt x="61" y="185"/>
                    </a:lnTo>
                    <a:lnTo>
                      <a:pt x="66" y="194"/>
                    </a:lnTo>
                    <a:lnTo>
                      <a:pt x="74" y="205"/>
                    </a:lnTo>
                    <a:lnTo>
                      <a:pt x="84" y="216"/>
                    </a:lnTo>
                    <a:lnTo>
                      <a:pt x="95" y="226"/>
                    </a:lnTo>
                    <a:lnTo>
                      <a:pt x="109" y="233"/>
                    </a:lnTo>
                    <a:lnTo>
                      <a:pt x="125" y="238"/>
                    </a:lnTo>
                    <a:lnTo>
                      <a:pt x="127" y="237"/>
                    </a:lnTo>
                    <a:lnTo>
                      <a:pt x="128" y="237"/>
                    </a:lnTo>
                    <a:lnTo>
                      <a:pt x="132" y="238"/>
                    </a:lnTo>
                    <a:lnTo>
                      <a:pt x="135" y="237"/>
                    </a:lnTo>
                    <a:lnTo>
                      <a:pt x="138" y="238"/>
                    </a:lnTo>
                    <a:lnTo>
                      <a:pt x="154" y="233"/>
                    </a:lnTo>
                    <a:lnTo>
                      <a:pt x="168" y="226"/>
                    </a:lnTo>
                    <a:lnTo>
                      <a:pt x="180" y="216"/>
                    </a:lnTo>
                    <a:lnTo>
                      <a:pt x="190" y="205"/>
                    </a:lnTo>
                    <a:lnTo>
                      <a:pt x="197" y="194"/>
                    </a:lnTo>
                    <a:lnTo>
                      <a:pt x="203" y="183"/>
                    </a:lnTo>
                    <a:lnTo>
                      <a:pt x="206" y="178"/>
                    </a:lnTo>
                    <a:lnTo>
                      <a:pt x="207" y="174"/>
                    </a:lnTo>
                    <a:lnTo>
                      <a:pt x="209" y="172"/>
                    </a:lnTo>
                    <a:lnTo>
                      <a:pt x="212" y="169"/>
                    </a:lnTo>
                    <a:lnTo>
                      <a:pt x="214" y="168"/>
                    </a:lnTo>
                    <a:lnTo>
                      <a:pt x="218" y="168"/>
                    </a:lnTo>
                    <a:lnTo>
                      <a:pt x="223" y="166"/>
                    </a:lnTo>
                    <a:lnTo>
                      <a:pt x="230" y="161"/>
                    </a:lnTo>
                    <a:lnTo>
                      <a:pt x="237" y="153"/>
                    </a:lnTo>
                    <a:lnTo>
                      <a:pt x="243" y="141"/>
                    </a:lnTo>
                    <a:lnTo>
                      <a:pt x="243" y="137"/>
                    </a:lnTo>
                    <a:lnTo>
                      <a:pt x="244" y="134"/>
                    </a:lnTo>
                    <a:lnTo>
                      <a:pt x="244" y="130"/>
                    </a:lnTo>
                    <a:lnTo>
                      <a:pt x="243" y="128"/>
                    </a:lnTo>
                    <a:lnTo>
                      <a:pt x="242" y="124"/>
                    </a:lnTo>
                    <a:lnTo>
                      <a:pt x="239" y="122"/>
                    </a:lnTo>
                    <a:lnTo>
                      <a:pt x="237" y="121"/>
                    </a:lnTo>
                    <a:lnTo>
                      <a:pt x="234" y="120"/>
                    </a:lnTo>
                    <a:lnTo>
                      <a:pt x="234" y="120"/>
                    </a:lnTo>
                    <a:lnTo>
                      <a:pt x="231" y="119"/>
                    </a:lnTo>
                    <a:lnTo>
                      <a:pt x="229" y="117"/>
                    </a:lnTo>
                    <a:lnTo>
                      <a:pt x="226" y="115"/>
                    </a:lnTo>
                    <a:lnTo>
                      <a:pt x="225" y="112"/>
                    </a:lnTo>
                    <a:lnTo>
                      <a:pt x="219" y="84"/>
                    </a:lnTo>
                    <a:lnTo>
                      <a:pt x="210" y="61"/>
                    </a:lnTo>
                    <a:lnTo>
                      <a:pt x="196" y="43"/>
                    </a:lnTo>
                    <a:lnTo>
                      <a:pt x="178" y="30"/>
                    </a:lnTo>
                    <a:lnTo>
                      <a:pt x="158" y="22"/>
                    </a:lnTo>
                    <a:lnTo>
                      <a:pt x="133" y="20"/>
                    </a:lnTo>
                    <a:close/>
                    <a:moveTo>
                      <a:pt x="133" y="0"/>
                    </a:moveTo>
                    <a:lnTo>
                      <a:pt x="158" y="2"/>
                    </a:lnTo>
                    <a:lnTo>
                      <a:pt x="179" y="9"/>
                    </a:lnTo>
                    <a:lnTo>
                      <a:pt x="198" y="20"/>
                    </a:lnTo>
                    <a:lnTo>
                      <a:pt x="214" y="35"/>
                    </a:lnTo>
                    <a:lnTo>
                      <a:pt x="227" y="54"/>
                    </a:lnTo>
                    <a:lnTo>
                      <a:pt x="237" y="76"/>
                    </a:lnTo>
                    <a:lnTo>
                      <a:pt x="244" y="102"/>
                    </a:lnTo>
                    <a:lnTo>
                      <a:pt x="247" y="104"/>
                    </a:lnTo>
                    <a:lnTo>
                      <a:pt x="251" y="107"/>
                    </a:lnTo>
                    <a:lnTo>
                      <a:pt x="255" y="109"/>
                    </a:lnTo>
                    <a:lnTo>
                      <a:pt x="258" y="114"/>
                    </a:lnTo>
                    <a:lnTo>
                      <a:pt x="262" y="122"/>
                    </a:lnTo>
                    <a:lnTo>
                      <a:pt x="263" y="134"/>
                    </a:lnTo>
                    <a:lnTo>
                      <a:pt x="262" y="146"/>
                    </a:lnTo>
                    <a:lnTo>
                      <a:pt x="256" y="161"/>
                    </a:lnTo>
                    <a:lnTo>
                      <a:pt x="247" y="172"/>
                    </a:lnTo>
                    <a:lnTo>
                      <a:pt x="239" y="179"/>
                    </a:lnTo>
                    <a:lnTo>
                      <a:pt x="230" y="183"/>
                    </a:lnTo>
                    <a:lnTo>
                      <a:pt x="223" y="186"/>
                    </a:lnTo>
                    <a:lnTo>
                      <a:pt x="219" y="194"/>
                    </a:lnTo>
                    <a:lnTo>
                      <a:pt x="213" y="205"/>
                    </a:lnTo>
                    <a:lnTo>
                      <a:pt x="205" y="216"/>
                    </a:lnTo>
                    <a:lnTo>
                      <a:pt x="196" y="228"/>
                    </a:lnTo>
                    <a:lnTo>
                      <a:pt x="183" y="240"/>
                    </a:lnTo>
                    <a:lnTo>
                      <a:pt x="168" y="248"/>
                    </a:lnTo>
                    <a:lnTo>
                      <a:pt x="151" y="255"/>
                    </a:lnTo>
                    <a:lnTo>
                      <a:pt x="132" y="257"/>
                    </a:lnTo>
                    <a:lnTo>
                      <a:pt x="130" y="257"/>
                    </a:lnTo>
                    <a:lnTo>
                      <a:pt x="111" y="254"/>
                    </a:lnTo>
                    <a:lnTo>
                      <a:pt x="94" y="248"/>
                    </a:lnTo>
                    <a:lnTo>
                      <a:pt x="80" y="239"/>
                    </a:lnTo>
                    <a:lnTo>
                      <a:pt x="67" y="228"/>
                    </a:lnTo>
                    <a:lnTo>
                      <a:pt x="58" y="216"/>
                    </a:lnTo>
                    <a:lnTo>
                      <a:pt x="49" y="205"/>
                    </a:lnTo>
                    <a:lnTo>
                      <a:pt x="43" y="194"/>
                    </a:lnTo>
                    <a:lnTo>
                      <a:pt x="40" y="186"/>
                    </a:lnTo>
                    <a:lnTo>
                      <a:pt x="33" y="183"/>
                    </a:lnTo>
                    <a:lnTo>
                      <a:pt x="25" y="179"/>
                    </a:lnTo>
                    <a:lnTo>
                      <a:pt x="16" y="172"/>
                    </a:lnTo>
                    <a:lnTo>
                      <a:pt x="8" y="161"/>
                    </a:lnTo>
                    <a:lnTo>
                      <a:pt x="2" y="146"/>
                    </a:lnTo>
                    <a:lnTo>
                      <a:pt x="0" y="134"/>
                    </a:lnTo>
                    <a:lnTo>
                      <a:pt x="1" y="122"/>
                    </a:lnTo>
                    <a:lnTo>
                      <a:pt x="6" y="114"/>
                    </a:lnTo>
                    <a:lnTo>
                      <a:pt x="9" y="109"/>
                    </a:lnTo>
                    <a:lnTo>
                      <a:pt x="13" y="107"/>
                    </a:lnTo>
                    <a:lnTo>
                      <a:pt x="16" y="104"/>
                    </a:lnTo>
                    <a:lnTo>
                      <a:pt x="20" y="102"/>
                    </a:lnTo>
                    <a:lnTo>
                      <a:pt x="26" y="77"/>
                    </a:lnTo>
                    <a:lnTo>
                      <a:pt x="36" y="55"/>
                    </a:lnTo>
                    <a:lnTo>
                      <a:pt x="51" y="36"/>
                    </a:lnTo>
                    <a:lnTo>
                      <a:pt x="67" y="21"/>
                    </a:lnTo>
                    <a:lnTo>
                      <a:pt x="87" y="9"/>
                    </a:lnTo>
                    <a:lnTo>
                      <a:pt x="109" y="2"/>
                    </a:lnTo>
                    <a:lnTo>
                      <a:pt x="133"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45" name="Rechthoek 144">
              <a:extLst>
                <a:ext uri="{FF2B5EF4-FFF2-40B4-BE49-F238E27FC236}">
                  <a16:creationId xmlns:a16="http://schemas.microsoft.com/office/drawing/2014/main" id="{6A6B5D80-F759-41CD-B97F-A6CA46D3026F}"/>
                </a:ext>
              </a:extLst>
            </p:cNvPr>
            <p:cNvSpPr/>
            <p:nvPr/>
          </p:nvSpPr>
          <p:spPr>
            <a:xfrm>
              <a:off x="3836194" y="3086101"/>
              <a:ext cx="771525" cy="78580"/>
            </a:xfrm>
            <a:prstGeom prst="rect">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4" name="Vrije vorm: vorm 153">
            <a:extLst>
              <a:ext uri="{FF2B5EF4-FFF2-40B4-BE49-F238E27FC236}">
                <a16:creationId xmlns:a16="http://schemas.microsoft.com/office/drawing/2014/main" id="{2BB45FFE-176D-4CDC-AA90-26246E7D3E1E}"/>
              </a:ext>
            </a:extLst>
          </p:cNvPr>
          <p:cNvSpPr/>
          <p:nvPr/>
        </p:nvSpPr>
        <p:spPr>
          <a:xfrm>
            <a:off x="4234041" y="1658119"/>
            <a:ext cx="4473974" cy="1930339"/>
          </a:xfrm>
          <a:custGeom>
            <a:avLst/>
            <a:gdLst>
              <a:gd name="connsiteX0" fmla="*/ 656570 w 3972045"/>
              <a:gd name="connsiteY0" fmla="*/ 0 h 1695384"/>
              <a:gd name="connsiteX1" fmla="*/ 3906874 w 3972045"/>
              <a:gd name="connsiteY1" fmla="*/ 0 h 1695384"/>
              <a:gd name="connsiteX2" fmla="*/ 3972045 w 3972045"/>
              <a:gd name="connsiteY2" fmla="*/ 65171 h 1695384"/>
              <a:gd name="connsiteX3" fmla="*/ 3972045 w 3972045"/>
              <a:gd name="connsiteY3" fmla="*/ 1630213 h 1695384"/>
              <a:gd name="connsiteX4" fmla="*/ 3906874 w 3972045"/>
              <a:gd name="connsiteY4" fmla="*/ 1695384 h 1695384"/>
              <a:gd name="connsiteX5" fmla="*/ 656570 w 3972045"/>
              <a:gd name="connsiteY5" fmla="*/ 1695384 h 1695384"/>
              <a:gd name="connsiteX6" fmla="*/ 591399 w 3972045"/>
              <a:gd name="connsiteY6" fmla="*/ 1630213 h 1695384"/>
              <a:gd name="connsiteX7" fmla="*/ 591399 w 3972045"/>
              <a:gd name="connsiteY7" fmla="*/ 589369 h 1695384"/>
              <a:gd name="connsiteX8" fmla="*/ 535246 w 3972045"/>
              <a:gd name="connsiteY8" fmla="*/ 541063 h 1695384"/>
              <a:gd name="connsiteX9" fmla="*/ 0 w 3972045"/>
              <a:gd name="connsiteY9" fmla="*/ 620745 h 1695384"/>
              <a:gd name="connsiteX10" fmla="*/ 480813 w 3972045"/>
              <a:gd name="connsiteY10" fmla="*/ 203467 h 1695384"/>
              <a:gd name="connsiteX11" fmla="*/ 591399 w 3972045"/>
              <a:gd name="connsiteY11" fmla="*/ 202569 h 1695384"/>
              <a:gd name="connsiteX12" fmla="*/ 591399 w 3972045"/>
              <a:gd name="connsiteY12" fmla="*/ 65171 h 1695384"/>
              <a:gd name="connsiteX13" fmla="*/ 656570 w 3972045"/>
              <a:gd name="connsiteY13" fmla="*/ 0 h 16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2045" h="1695384">
                <a:moveTo>
                  <a:pt x="656570" y="0"/>
                </a:moveTo>
                <a:lnTo>
                  <a:pt x="3906874" y="0"/>
                </a:lnTo>
                <a:cubicBezTo>
                  <a:pt x="3942867" y="0"/>
                  <a:pt x="3972045" y="29178"/>
                  <a:pt x="3972045" y="65171"/>
                </a:cubicBezTo>
                <a:lnTo>
                  <a:pt x="3972045" y="1630213"/>
                </a:lnTo>
                <a:cubicBezTo>
                  <a:pt x="3972045" y="1666206"/>
                  <a:pt x="3942867" y="1695384"/>
                  <a:pt x="3906874" y="1695384"/>
                </a:cubicBezTo>
                <a:lnTo>
                  <a:pt x="656570" y="1695384"/>
                </a:lnTo>
                <a:cubicBezTo>
                  <a:pt x="620577" y="1695384"/>
                  <a:pt x="591399" y="1666206"/>
                  <a:pt x="591399" y="1630213"/>
                </a:cubicBezTo>
                <a:lnTo>
                  <a:pt x="591399" y="589369"/>
                </a:lnTo>
                <a:lnTo>
                  <a:pt x="535246" y="541063"/>
                </a:lnTo>
                <a:cubicBezTo>
                  <a:pt x="384873" y="434580"/>
                  <a:pt x="130080" y="398039"/>
                  <a:pt x="0" y="620745"/>
                </a:cubicBezTo>
                <a:cubicBezTo>
                  <a:pt x="1762" y="355339"/>
                  <a:pt x="208267" y="222026"/>
                  <a:pt x="480813" y="203467"/>
                </a:cubicBezTo>
                <a:lnTo>
                  <a:pt x="591399" y="202569"/>
                </a:lnTo>
                <a:lnTo>
                  <a:pt x="591399" y="65171"/>
                </a:lnTo>
                <a:cubicBezTo>
                  <a:pt x="591399" y="29178"/>
                  <a:pt x="620577" y="0"/>
                  <a:pt x="656570" y="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CD1719"/>
              </a:solidFill>
              <a:effectLst/>
              <a:uLnTx/>
              <a:uFillTx/>
              <a:latin typeface="Arial" panose="020B0604020202020204"/>
              <a:ea typeface="+mn-ea"/>
              <a:cs typeface="+mn-cs"/>
            </a:endParaRPr>
          </a:p>
        </p:txBody>
      </p:sp>
      <p:sp>
        <p:nvSpPr>
          <p:cNvPr id="155" name="Tekstvak 154">
            <a:extLst>
              <a:ext uri="{FF2B5EF4-FFF2-40B4-BE49-F238E27FC236}">
                <a16:creationId xmlns:a16="http://schemas.microsoft.com/office/drawing/2014/main" id="{D041ED7F-03DC-4D28-890D-B71809A6E58C}"/>
              </a:ext>
            </a:extLst>
          </p:cNvPr>
          <p:cNvSpPr txBox="1"/>
          <p:nvPr/>
        </p:nvSpPr>
        <p:spPr>
          <a:xfrm>
            <a:off x="5387603" y="1785613"/>
            <a:ext cx="3298240" cy="4608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Market specialist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installation, construction, home improvement and real estate</a:t>
            </a:r>
          </a:p>
        </p:txBody>
      </p:sp>
      <p:sp>
        <p:nvSpPr>
          <p:cNvPr id="156" name="Tekstvak 155">
            <a:extLst>
              <a:ext uri="{FF2B5EF4-FFF2-40B4-BE49-F238E27FC236}">
                <a16:creationId xmlns:a16="http://schemas.microsoft.com/office/drawing/2014/main" id="{42725D48-C835-46D4-BF64-83E3A73B4819}"/>
              </a:ext>
            </a:extLst>
          </p:cNvPr>
          <p:cNvSpPr txBox="1"/>
          <p:nvPr/>
        </p:nvSpPr>
        <p:spPr>
          <a:xfrm>
            <a:off x="5410947" y="2324200"/>
            <a:ext cx="3107195" cy="2717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Dedicated and multi-client research</a:t>
            </a:r>
          </a:p>
        </p:txBody>
      </p:sp>
      <p:sp>
        <p:nvSpPr>
          <p:cNvPr id="157" name="Tekstvak 156">
            <a:extLst>
              <a:ext uri="{FF2B5EF4-FFF2-40B4-BE49-F238E27FC236}">
                <a16:creationId xmlns:a16="http://schemas.microsoft.com/office/drawing/2014/main" id="{E2856F02-4BBA-4D88-996D-A9AC04E0C04C}"/>
              </a:ext>
            </a:extLst>
          </p:cNvPr>
          <p:cNvSpPr txBox="1"/>
          <p:nvPr/>
        </p:nvSpPr>
        <p:spPr>
          <a:xfrm>
            <a:off x="5410947" y="2705997"/>
            <a:ext cx="3205586" cy="2147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Active in the market for 28 years</a:t>
            </a:r>
          </a:p>
        </p:txBody>
      </p:sp>
      <p:sp>
        <p:nvSpPr>
          <p:cNvPr id="158" name="Tekstvak 157">
            <a:extLst>
              <a:ext uri="{FF2B5EF4-FFF2-40B4-BE49-F238E27FC236}">
                <a16:creationId xmlns:a16="http://schemas.microsoft.com/office/drawing/2014/main" id="{0C7DE9F5-1D2C-46B1-8D0F-F1A6202C40F4}"/>
              </a:ext>
            </a:extLst>
          </p:cNvPr>
          <p:cNvSpPr txBox="1"/>
          <p:nvPr/>
        </p:nvSpPr>
        <p:spPr>
          <a:xfrm>
            <a:off x="5410947" y="3087794"/>
            <a:ext cx="3107195" cy="3600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250+ dedicated market research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A4A49"/>
                </a:solidFill>
                <a:effectLst/>
                <a:uLnTx/>
                <a:uFillTx/>
                <a:latin typeface="Arial" panose="020B0604020202020204"/>
                <a:ea typeface="+mn-ea"/>
                <a:cs typeface="+mn-cs"/>
              </a:rPr>
              <a:t>projects annually</a:t>
            </a:r>
          </a:p>
        </p:txBody>
      </p:sp>
      <p:grpSp>
        <p:nvGrpSpPr>
          <p:cNvPr id="159" name="Groep 158">
            <a:extLst>
              <a:ext uri="{FF2B5EF4-FFF2-40B4-BE49-F238E27FC236}">
                <a16:creationId xmlns:a16="http://schemas.microsoft.com/office/drawing/2014/main" id="{605776DF-0EE1-4A11-82A0-EDBD5CE58F0A}"/>
              </a:ext>
            </a:extLst>
          </p:cNvPr>
          <p:cNvGrpSpPr/>
          <p:nvPr/>
        </p:nvGrpSpPr>
        <p:grpSpPr>
          <a:xfrm>
            <a:off x="5074939" y="2278243"/>
            <a:ext cx="206491" cy="226128"/>
            <a:chOff x="1843088" y="5262563"/>
            <a:chExt cx="550863" cy="603250"/>
          </a:xfrm>
          <a:solidFill>
            <a:schemeClr val="accent2"/>
          </a:solidFill>
        </p:grpSpPr>
        <p:sp>
          <p:nvSpPr>
            <p:cNvPr id="160" name="Freeform 40">
              <a:extLst>
                <a:ext uri="{FF2B5EF4-FFF2-40B4-BE49-F238E27FC236}">
                  <a16:creationId xmlns:a16="http://schemas.microsoft.com/office/drawing/2014/main" id="{F9EDAABB-533E-41FA-BACA-F0D07B027387}"/>
                </a:ext>
              </a:extLst>
            </p:cNvPr>
            <p:cNvSpPr>
              <a:spLocks/>
            </p:cNvSpPr>
            <p:nvPr/>
          </p:nvSpPr>
          <p:spPr bwMode="auto">
            <a:xfrm>
              <a:off x="1911351" y="5365751"/>
              <a:ext cx="93663" cy="180975"/>
            </a:xfrm>
            <a:custGeom>
              <a:avLst/>
              <a:gdLst>
                <a:gd name="T0" fmla="*/ 48 w 59"/>
                <a:gd name="T1" fmla="*/ 0 h 114"/>
                <a:gd name="T2" fmla="*/ 52 w 59"/>
                <a:gd name="T3" fmla="*/ 1 h 114"/>
                <a:gd name="T4" fmla="*/ 55 w 59"/>
                <a:gd name="T5" fmla="*/ 2 h 114"/>
                <a:gd name="T6" fmla="*/ 57 w 59"/>
                <a:gd name="T7" fmla="*/ 5 h 114"/>
                <a:gd name="T8" fmla="*/ 59 w 59"/>
                <a:gd name="T9" fmla="*/ 8 h 114"/>
                <a:gd name="T10" fmla="*/ 59 w 59"/>
                <a:gd name="T11" fmla="*/ 11 h 114"/>
                <a:gd name="T12" fmla="*/ 59 w 59"/>
                <a:gd name="T13" fmla="*/ 14 h 114"/>
                <a:gd name="T14" fmla="*/ 58 w 59"/>
                <a:gd name="T15" fmla="*/ 17 h 114"/>
                <a:gd name="T16" fmla="*/ 56 w 59"/>
                <a:gd name="T17" fmla="*/ 20 h 114"/>
                <a:gd name="T18" fmla="*/ 41 w 59"/>
                <a:gd name="T19" fmla="*/ 34 h 114"/>
                <a:gd name="T20" fmla="*/ 30 w 59"/>
                <a:gd name="T21" fmla="*/ 52 h 114"/>
                <a:gd name="T22" fmla="*/ 23 w 59"/>
                <a:gd name="T23" fmla="*/ 72 h 114"/>
                <a:gd name="T24" fmla="*/ 21 w 59"/>
                <a:gd name="T25" fmla="*/ 92 h 114"/>
                <a:gd name="T26" fmla="*/ 21 w 59"/>
                <a:gd name="T27" fmla="*/ 102 h 114"/>
                <a:gd name="T28" fmla="*/ 21 w 59"/>
                <a:gd name="T29" fmla="*/ 105 h 114"/>
                <a:gd name="T30" fmla="*/ 20 w 59"/>
                <a:gd name="T31" fmla="*/ 108 h 114"/>
                <a:gd name="T32" fmla="*/ 18 w 59"/>
                <a:gd name="T33" fmla="*/ 111 h 114"/>
                <a:gd name="T34" fmla="*/ 16 w 59"/>
                <a:gd name="T35" fmla="*/ 113 h 114"/>
                <a:gd name="T36" fmla="*/ 13 w 59"/>
                <a:gd name="T37" fmla="*/ 114 h 114"/>
                <a:gd name="T38" fmla="*/ 12 w 59"/>
                <a:gd name="T39" fmla="*/ 114 h 114"/>
                <a:gd name="T40" fmla="*/ 7 w 59"/>
                <a:gd name="T41" fmla="*/ 113 h 114"/>
                <a:gd name="T42" fmla="*/ 4 w 59"/>
                <a:gd name="T43" fmla="*/ 111 h 114"/>
                <a:gd name="T44" fmla="*/ 2 w 59"/>
                <a:gd name="T45" fmla="*/ 107 h 114"/>
                <a:gd name="T46" fmla="*/ 1 w 59"/>
                <a:gd name="T47" fmla="*/ 104 h 114"/>
                <a:gd name="T48" fmla="*/ 0 w 59"/>
                <a:gd name="T49" fmla="*/ 92 h 114"/>
                <a:gd name="T50" fmla="*/ 3 w 59"/>
                <a:gd name="T51" fmla="*/ 66 h 114"/>
                <a:gd name="T52" fmla="*/ 10 w 59"/>
                <a:gd name="T53" fmla="*/ 42 h 114"/>
                <a:gd name="T54" fmla="*/ 25 w 59"/>
                <a:gd name="T55" fmla="*/ 21 h 114"/>
                <a:gd name="T56" fmla="*/ 42 w 59"/>
                <a:gd name="T57" fmla="*/ 2 h 114"/>
                <a:gd name="T58" fmla="*/ 45 w 59"/>
                <a:gd name="T59" fmla="*/ 1 h 114"/>
                <a:gd name="T60" fmla="*/ 48 w 59"/>
                <a:gd name="T6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14">
                  <a:moveTo>
                    <a:pt x="48" y="0"/>
                  </a:moveTo>
                  <a:lnTo>
                    <a:pt x="52" y="1"/>
                  </a:lnTo>
                  <a:lnTo>
                    <a:pt x="55" y="2"/>
                  </a:lnTo>
                  <a:lnTo>
                    <a:pt x="57" y="5"/>
                  </a:lnTo>
                  <a:lnTo>
                    <a:pt x="59" y="8"/>
                  </a:lnTo>
                  <a:lnTo>
                    <a:pt x="59" y="11"/>
                  </a:lnTo>
                  <a:lnTo>
                    <a:pt x="59" y="14"/>
                  </a:lnTo>
                  <a:lnTo>
                    <a:pt x="58" y="17"/>
                  </a:lnTo>
                  <a:lnTo>
                    <a:pt x="56" y="20"/>
                  </a:lnTo>
                  <a:lnTo>
                    <a:pt x="41" y="34"/>
                  </a:lnTo>
                  <a:lnTo>
                    <a:pt x="30" y="52"/>
                  </a:lnTo>
                  <a:lnTo>
                    <a:pt x="23" y="72"/>
                  </a:lnTo>
                  <a:lnTo>
                    <a:pt x="21" y="92"/>
                  </a:lnTo>
                  <a:lnTo>
                    <a:pt x="21" y="102"/>
                  </a:lnTo>
                  <a:lnTo>
                    <a:pt x="21" y="105"/>
                  </a:lnTo>
                  <a:lnTo>
                    <a:pt x="20" y="108"/>
                  </a:lnTo>
                  <a:lnTo>
                    <a:pt x="18" y="111"/>
                  </a:lnTo>
                  <a:lnTo>
                    <a:pt x="16" y="113"/>
                  </a:lnTo>
                  <a:lnTo>
                    <a:pt x="13" y="114"/>
                  </a:lnTo>
                  <a:lnTo>
                    <a:pt x="12" y="114"/>
                  </a:lnTo>
                  <a:lnTo>
                    <a:pt x="7" y="113"/>
                  </a:lnTo>
                  <a:lnTo>
                    <a:pt x="4" y="111"/>
                  </a:lnTo>
                  <a:lnTo>
                    <a:pt x="2" y="107"/>
                  </a:lnTo>
                  <a:lnTo>
                    <a:pt x="1" y="104"/>
                  </a:lnTo>
                  <a:lnTo>
                    <a:pt x="0" y="92"/>
                  </a:lnTo>
                  <a:lnTo>
                    <a:pt x="3" y="66"/>
                  </a:lnTo>
                  <a:lnTo>
                    <a:pt x="10" y="42"/>
                  </a:lnTo>
                  <a:lnTo>
                    <a:pt x="25" y="21"/>
                  </a:lnTo>
                  <a:lnTo>
                    <a:pt x="42" y="2"/>
                  </a:lnTo>
                  <a:lnTo>
                    <a:pt x="45" y="1"/>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41">
              <a:extLst>
                <a:ext uri="{FF2B5EF4-FFF2-40B4-BE49-F238E27FC236}">
                  <a16:creationId xmlns:a16="http://schemas.microsoft.com/office/drawing/2014/main" id="{1273F891-75C8-4B2A-ADCF-4CD86A2F9651}"/>
                </a:ext>
              </a:extLst>
            </p:cNvPr>
            <p:cNvSpPr>
              <a:spLocks/>
            </p:cNvSpPr>
            <p:nvPr/>
          </p:nvSpPr>
          <p:spPr bwMode="auto">
            <a:xfrm>
              <a:off x="1987551" y="5545138"/>
              <a:ext cx="242888" cy="131763"/>
            </a:xfrm>
            <a:custGeom>
              <a:avLst/>
              <a:gdLst>
                <a:gd name="T0" fmla="*/ 42 w 153"/>
                <a:gd name="T1" fmla="*/ 0 h 83"/>
                <a:gd name="T2" fmla="*/ 111 w 153"/>
                <a:gd name="T3" fmla="*/ 0 h 83"/>
                <a:gd name="T4" fmla="*/ 124 w 153"/>
                <a:gd name="T5" fmla="*/ 2 h 83"/>
                <a:gd name="T6" fmla="*/ 135 w 153"/>
                <a:gd name="T7" fmla="*/ 8 h 83"/>
                <a:gd name="T8" fmla="*/ 144 w 153"/>
                <a:gd name="T9" fmla="*/ 17 h 83"/>
                <a:gd name="T10" fmla="*/ 151 w 153"/>
                <a:gd name="T11" fmla="*/ 29 h 83"/>
                <a:gd name="T12" fmla="*/ 153 w 153"/>
                <a:gd name="T13" fmla="*/ 42 h 83"/>
                <a:gd name="T14" fmla="*/ 153 w 153"/>
                <a:gd name="T15" fmla="*/ 53 h 83"/>
                <a:gd name="T16" fmla="*/ 143 w 153"/>
                <a:gd name="T17" fmla="*/ 64 h 83"/>
                <a:gd name="T18" fmla="*/ 131 w 153"/>
                <a:gd name="T19" fmla="*/ 72 h 83"/>
                <a:gd name="T20" fmla="*/ 131 w 153"/>
                <a:gd name="T21" fmla="*/ 42 h 83"/>
                <a:gd name="T22" fmla="*/ 129 w 153"/>
                <a:gd name="T23" fmla="*/ 32 h 83"/>
                <a:gd name="T24" fmla="*/ 121 w 153"/>
                <a:gd name="T25" fmla="*/ 24 h 83"/>
                <a:gd name="T26" fmla="*/ 111 w 153"/>
                <a:gd name="T27" fmla="*/ 21 h 83"/>
                <a:gd name="T28" fmla="*/ 42 w 153"/>
                <a:gd name="T29" fmla="*/ 21 h 83"/>
                <a:gd name="T30" fmla="*/ 32 w 153"/>
                <a:gd name="T31" fmla="*/ 24 h 83"/>
                <a:gd name="T32" fmla="*/ 24 w 153"/>
                <a:gd name="T33" fmla="*/ 32 h 83"/>
                <a:gd name="T34" fmla="*/ 21 w 153"/>
                <a:gd name="T35" fmla="*/ 42 h 83"/>
                <a:gd name="T36" fmla="*/ 21 w 153"/>
                <a:gd name="T37" fmla="*/ 83 h 83"/>
                <a:gd name="T38" fmla="*/ 0 w 153"/>
                <a:gd name="T39" fmla="*/ 71 h 83"/>
                <a:gd name="T40" fmla="*/ 0 w 153"/>
                <a:gd name="T41" fmla="*/ 42 h 83"/>
                <a:gd name="T42" fmla="*/ 2 w 153"/>
                <a:gd name="T43" fmla="*/ 29 h 83"/>
                <a:gd name="T44" fmla="*/ 8 w 153"/>
                <a:gd name="T45" fmla="*/ 17 h 83"/>
                <a:gd name="T46" fmla="*/ 18 w 153"/>
                <a:gd name="T47" fmla="*/ 8 h 83"/>
                <a:gd name="T48" fmla="*/ 28 w 153"/>
                <a:gd name="T49" fmla="*/ 2 h 83"/>
                <a:gd name="T50" fmla="*/ 42 w 153"/>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83">
                  <a:moveTo>
                    <a:pt x="42" y="0"/>
                  </a:moveTo>
                  <a:lnTo>
                    <a:pt x="111" y="0"/>
                  </a:lnTo>
                  <a:lnTo>
                    <a:pt x="124" y="2"/>
                  </a:lnTo>
                  <a:lnTo>
                    <a:pt x="135" y="8"/>
                  </a:lnTo>
                  <a:lnTo>
                    <a:pt x="144" y="17"/>
                  </a:lnTo>
                  <a:lnTo>
                    <a:pt x="151" y="29"/>
                  </a:lnTo>
                  <a:lnTo>
                    <a:pt x="153" y="42"/>
                  </a:lnTo>
                  <a:lnTo>
                    <a:pt x="153" y="53"/>
                  </a:lnTo>
                  <a:lnTo>
                    <a:pt x="143" y="64"/>
                  </a:lnTo>
                  <a:lnTo>
                    <a:pt x="131" y="72"/>
                  </a:lnTo>
                  <a:lnTo>
                    <a:pt x="131" y="42"/>
                  </a:lnTo>
                  <a:lnTo>
                    <a:pt x="129" y="32"/>
                  </a:lnTo>
                  <a:lnTo>
                    <a:pt x="121" y="24"/>
                  </a:lnTo>
                  <a:lnTo>
                    <a:pt x="111" y="21"/>
                  </a:lnTo>
                  <a:lnTo>
                    <a:pt x="42" y="21"/>
                  </a:lnTo>
                  <a:lnTo>
                    <a:pt x="32" y="24"/>
                  </a:lnTo>
                  <a:lnTo>
                    <a:pt x="24" y="32"/>
                  </a:lnTo>
                  <a:lnTo>
                    <a:pt x="21" y="42"/>
                  </a:lnTo>
                  <a:lnTo>
                    <a:pt x="21" y="83"/>
                  </a:lnTo>
                  <a:lnTo>
                    <a:pt x="0" y="71"/>
                  </a:lnTo>
                  <a:lnTo>
                    <a:pt x="0" y="42"/>
                  </a:lnTo>
                  <a:lnTo>
                    <a:pt x="2" y="29"/>
                  </a:lnTo>
                  <a:lnTo>
                    <a:pt x="8" y="17"/>
                  </a:lnTo>
                  <a:lnTo>
                    <a:pt x="18" y="8"/>
                  </a:lnTo>
                  <a:lnTo>
                    <a:pt x="28"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42">
              <a:extLst>
                <a:ext uri="{FF2B5EF4-FFF2-40B4-BE49-F238E27FC236}">
                  <a16:creationId xmlns:a16="http://schemas.microsoft.com/office/drawing/2014/main" id="{9CC10EBE-30E5-4D29-8B15-234F4C2DB294}"/>
                </a:ext>
              </a:extLst>
            </p:cNvPr>
            <p:cNvSpPr>
              <a:spLocks noEditPoints="1"/>
            </p:cNvSpPr>
            <p:nvPr/>
          </p:nvSpPr>
          <p:spPr bwMode="auto">
            <a:xfrm>
              <a:off x="1843088" y="5262563"/>
              <a:ext cx="550863" cy="603250"/>
            </a:xfrm>
            <a:custGeom>
              <a:avLst/>
              <a:gdLst>
                <a:gd name="T0" fmla="*/ 256 w 347"/>
                <a:gd name="T1" fmla="*/ 278 h 380"/>
                <a:gd name="T2" fmla="*/ 286 w 347"/>
                <a:gd name="T3" fmla="*/ 351 h 380"/>
                <a:gd name="T4" fmla="*/ 304 w 347"/>
                <a:gd name="T5" fmla="*/ 358 h 380"/>
                <a:gd name="T6" fmla="*/ 312 w 347"/>
                <a:gd name="T7" fmla="*/ 356 h 380"/>
                <a:gd name="T8" fmla="*/ 317 w 347"/>
                <a:gd name="T9" fmla="*/ 352 h 380"/>
                <a:gd name="T10" fmla="*/ 324 w 347"/>
                <a:gd name="T11" fmla="*/ 343 h 380"/>
                <a:gd name="T12" fmla="*/ 325 w 347"/>
                <a:gd name="T13" fmla="*/ 333 h 380"/>
                <a:gd name="T14" fmla="*/ 321 w 347"/>
                <a:gd name="T15" fmla="*/ 323 h 380"/>
                <a:gd name="T16" fmla="*/ 157 w 347"/>
                <a:gd name="T17" fmla="*/ 22 h 380"/>
                <a:gd name="T18" fmla="*/ 105 w 347"/>
                <a:gd name="T19" fmla="*/ 32 h 380"/>
                <a:gd name="T20" fmla="*/ 62 w 347"/>
                <a:gd name="T21" fmla="*/ 61 h 380"/>
                <a:gd name="T22" fmla="*/ 33 w 347"/>
                <a:gd name="T23" fmla="*/ 104 h 380"/>
                <a:gd name="T24" fmla="*/ 22 w 347"/>
                <a:gd name="T25" fmla="*/ 157 h 380"/>
                <a:gd name="T26" fmla="*/ 33 w 347"/>
                <a:gd name="T27" fmla="*/ 209 h 380"/>
                <a:gd name="T28" fmla="*/ 62 w 347"/>
                <a:gd name="T29" fmla="*/ 252 h 380"/>
                <a:gd name="T30" fmla="*/ 105 w 347"/>
                <a:gd name="T31" fmla="*/ 282 h 380"/>
                <a:gd name="T32" fmla="*/ 157 w 347"/>
                <a:gd name="T33" fmla="*/ 292 h 380"/>
                <a:gd name="T34" fmla="*/ 210 w 347"/>
                <a:gd name="T35" fmla="*/ 282 h 380"/>
                <a:gd name="T36" fmla="*/ 254 w 347"/>
                <a:gd name="T37" fmla="*/ 252 h 380"/>
                <a:gd name="T38" fmla="*/ 282 w 347"/>
                <a:gd name="T39" fmla="*/ 209 h 380"/>
                <a:gd name="T40" fmla="*/ 292 w 347"/>
                <a:gd name="T41" fmla="*/ 157 h 380"/>
                <a:gd name="T42" fmla="*/ 282 w 347"/>
                <a:gd name="T43" fmla="*/ 104 h 380"/>
                <a:gd name="T44" fmla="*/ 254 w 347"/>
                <a:gd name="T45" fmla="*/ 61 h 380"/>
                <a:gd name="T46" fmla="*/ 210 w 347"/>
                <a:gd name="T47" fmla="*/ 32 h 380"/>
                <a:gd name="T48" fmla="*/ 157 w 347"/>
                <a:gd name="T49" fmla="*/ 22 h 380"/>
                <a:gd name="T50" fmla="*/ 189 w 347"/>
                <a:gd name="T51" fmla="*/ 4 h 380"/>
                <a:gd name="T52" fmla="*/ 245 w 347"/>
                <a:gd name="T53" fmla="*/ 27 h 380"/>
                <a:gd name="T54" fmla="*/ 287 w 347"/>
                <a:gd name="T55" fmla="*/ 70 h 380"/>
                <a:gd name="T56" fmla="*/ 311 w 347"/>
                <a:gd name="T57" fmla="*/ 126 h 380"/>
                <a:gd name="T58" fmla="*/ 311 w 347"/>
                <a:gd name="T59" fmla="*/ 189 h 380"/>
                <a:gd name="T60" fmla="*/ 286 w 347"/>
                <a:gd name="T61" fmla="*/ 246 h 380"/>
                <a:gd name="T62" fmla="*/ 343 w 347"/>
                <a:gd name="T63" fmla="*/ 318 h 380"/>
                <a:gd name="T64" fmla="*/ 347 w 347"/>
                <a:gd name="T65" fmla="*/ 340 h 380"/>
                <a:gd name="T66" fmla="*/ 339 w 347"/>
                <a:gd name="T67" fmla="*/ 361 h 380"/>
                <a:gd name="T68" fmla="*/ 329 w 347"/>
                <a:gd name="T69" fmla="*/ 370 h 380"/>
                <a:gd name="T70" fmla="*/ 307 w 347"/>
                <a:gd name="T71" fmla="*/ 380 h 380"/>
                <a:gd name="T72" fmla="*/ 279 w 347"/>
                <a:gd name="T73" fmla="*/ 374 h 380"/>
                <a:gd name="T74" fmla="*/ 218 w 347"/>
                <a:gd name="T75" fmla="*/ 301 h 380"/>
                <a:gd name="T76" fmla="*/ 157 w 347"/>
                <a:gd name="T77" fmla="*/ 313 h 380"/>
                <a:gd name="T78" fmla="*/ 97 w 347"/>
                <a:gd name="T79" fmla="*/ 301 h 380"/>
                <a:gd name="T80" fmla="*/ 47 w 347"/>
                <a:gd name="T81" fmla="*/ 268 h 380"/>
                <a:gd name="T82" fmla="*/ 13 w 347"/>
                <a:gd name="T83" fmla="*/ 218 h 380"/>
                <a:gd name="T84" fmla="*/ 0 w 347"/>
                <a:gd name="T85" fmla="*/ 157 h 380"/>
                <a:gd name="T86" fmla="*/ 13 w 347"/>
                <a:gd name="T87" fmla="*/ 96 h 380"/>
                <a:gd name="T88" fmla="*/ 47 w 347"/>
                <a:gd name="T89" fmla="*/ 46 h 380"/>
                <a:gd name="T90" fmla="*/ 97 w 347"/>
                <a:gd name="T91" fmla="*/ 12 h 380"/>
                <a:gd name="T92" fmla="*/ 157 w 347"/>
                <a:gd name="T9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380">
                  <a:moveTo>
                    <a:pt x="272" y="263"/>
                  </a:moveTo>
                  <a:lnTo>
                    <a:pt x="256" y="278"/>
                  </a:lnTo>
                  <a:lnTo>
                    <a:pt x="237" y="291"/>
                  </a:lnTo>
                  <a:lnTo>
                    <a:pt x="286" y="351"/>
                  </a:lnTo>
                  <a:lnTo>
                    <a:pt x="295" y="356"/>
                  </a:lnTo>
                  <a:lnTo>
                    <a:pt x="304" y="358"/>
                  </a:lnTo>
                  <a:lnTo>
                    <a:pt x="309" y="357"/>
                  </a:lnTo>
                  <a:lnTo>
                    <a:pt x="312" y="356"/>
                  </a:lnTo>
                  <a:lnTo>
                    <a:pt x="315" y="354"/>
                  </a:lnTo>
                  <a:lnTo>
                    <a:pt x="317" y="352"/>
                  </a:lnTo>
                  <a:lnTo>
                    <a:pt x="322" y="348"/>
                  </a:lnTo>
                  <a:lnTo>
                    <a:pt x="324" y="343"/>
                  </a:lnTo>
                  <a:lnTo>
                    <a:pt x="325" y="338"/>
                  </a:lnTo>
                  <a:lnTo>
                    <a:pt x="325" y="333"/>
                  </a:lnTo>
                  <a:lnTo>
                    <a:pt x="324" y="327"/>
                  </a:lnTo>
                  <a:lnTo>
                    <a:pt x="321" y="323"/>
                  </a:lnTo>
                  <a:lnTo>
                    <a:pt x="272" y="263"/>
                  </a:lnTo>
                  <a:close/>
                  <a:moveTo>
                    <a:pt x="157" y="22"/>
                  </a:moveTo>
                  <a:lnTo>
                    <a:pt x="130" y="24"/>
                  </a:lnTo>
                  <a:lnTo>
                    <a:pt x="105" y="32"/>
                  </a:lnTo>
                  <a:lnTo>
                    <a:pt x="82" y="45"/>
                  </a:lnTo>
                  <a:lnTo>
                    <a:pt x="62" y="61"/>
                  </a:lnTo>
                  <a:lnTo>
                    <a:pt x="46" y="82"/>
                  </a:lnTo>
                  <a:lnTo>
                    <a:pt x="33" y="104"/>
                  </a:lnTo>
                  <a:lnTo>
                    <a:pt x="25" y="130"/>
                  </a:lnTo>
                  <a:lnTo>
                    <a:pt x="22" y="157"/>
                  </a:lnTo>
                  <a:lnTo>
                    <a:pt x="25" y="184"/>
                  </a:lnTo>
                  <a:lnTo>
                    <a:pt x="33" y="209"/>
                  </a:lnTo>
                  <a:lnTo>
                    <a:pt x="46" y="233"/>
                  </a:lnTo>
                  <a:lnTo>
                    <a:pt x="62" y="252"/>
                  </a:lnTo>
                  <a:lnTo>
                    <a:pt x="82" y="269"/>
                  </a:lnTo>
                  <a:lnTo>
                    <a:pt x="105" y="282"/>
                  </a:lnTo>
                  <a:lnTo>
                    <a:pt x="130" y="289"/>
                  </a:lnTo>
                  <a:lnTo>
                    <a:pt x="157" y="292"/>
                  </a:lnTo>
                  <a:lnTo>
                    <a:pt x="184" y="289"/>
                  </a:lnTo>
                  <a:lnTo>
                    <a:pt x="210" y="282"/>
                  </a:lnTo>
                  <a:lnTo>
                    <a:pt x="233" y="269"/>
                  </a:lnTo>
                  <a:lnTo>
                    <a:pt x="254" y="252"/>
                  </a:lnTo>
                  <a:lnTo>
                    <a:pt x="270" y="233"/>
                  </a:lnTo>
                  <a:lnTo>
                    <a:pt x="282" y="209"/>
                  </a:lnTo>
                  <a:lnTo>
                    <a:pt x="290" y="184"/>
                  </a:lnTo>
                  <a:lnTo>
                    <a:pt x="292" y="157"/>
                  </a:lnTo>
                  <a:lnTo>
                    <a:pt x="290" y="130"/>
                  </a:lnTo>
                  <a:lnTo>
                    <a:pt x="282" y="104"/>
                  </a:lnTo>
                  <a:lnTo>
                    <a:pt x="270" y="82"/>
                  </a:lnTo>
                  <a:lnTo>
                    <a:pt x="254" y="61"/>
                  </a:lnTo>
                  <a:lnTo>
                    <a:pt x="233" y="45"/>
                  </a:lnTo>
                  <a:lnTo>
                    <a:pt x="210" y="32"/>
                  </a:lnTo>
                  <a:lnTo>
                    <a:pt x="184" y="24"/>
                  </a:lnTo>
                  <a:lnTo>
                    <a:pt x="157" y="22"/>
                  </a:lnTo>
                  <a:close/>
                  <a:moveTo>
                    <a:pt x="157" y="0"/>
                  </a:moveTo>
                  <a:lnTo>
                    <a:pt x="189" y="4"/>
                  </a:lnTo>
                  <a:lnTo>
                    <a:pt x="218" y="12"/>
                  </a:lnTo>
                  <a:lnTo>
                    <a:pt x="245" y="27"/>
                  </a:lnTo>
                  <a:lnTo>
                    <a:pt x="268" y="46"/>
                  </a:lnTo>
                  <a:lnTo>
                    <a:pt x="287" y="70"/>
                  </a:lnTo>
                  <a:lnTo>
                    <a:pt x="302" y="96"/>
                  </a:lnTo>
                  <a:lnTo>
                    <a:pt x="311" y="126"/>
                  </a:lnTo>
                  <a:lnTo>
                    <a:pt x="314" y="157"/>
                  </a:lnTo>
                  <a:lnTo>
                    <a:pt x="311" y="189"/>
                  </a:lnTo>
                  <a:lnTo>
                    <a:pt x="301" y="219"/>
                  </a:lnTo>
                  <a:lnTo>
                    <a:pt x="286" y="246"/>
                  </a:lnTo>
                  <a:lnTo>
                    <a:pt x="338" y="309"/>
                  </a:lnTo>
                  <a:lnTo>
                    <a:pt x="343" y="318"/>
                  </a:lnTo>
                  <a:lnTo>
                    <a:pt x="347" y="329"/>
                  </a:lnTo>
                  <a:lnTo>
                    <a:pt x="347" y="340"/>
                  </a:lnTo>
                  <a:lnTo>
                    <a:pt x="344" y="351"/>
                  </a:lnTo>
                  <a:lnTo>
                    <a:pt x="339" y="361"/>
                  </a:lnTo>
                  <a:lnTo>
                    <a:pt x="331" y="368"/>
                  </a:lnTo>
                  <a:lnTo>
                    <a:pt x="329" y="370"/>
                  </a:lnTo>
                  <a:lnTo>
                    <a:pt x="318" y="377"/>
                  </a:lnTo>
                  <a:lnTo>
                    <a:pt x="307" y="380"/>
                  </a:lnTo>
                  <a:lnTo>
                    <a:pt x="292" y="379"/>
                  </a:lnTo>
                  <a:lnTo>
                    <a:pt x="279" y="374"/>
                  </a:lnTo>
                  <a:lnTo>
                    <a:pt x="270" y="365"/>
                  </a:lnTo>
                  <a:lnTo>
                    <a:pt x="218" y="301"/>
                  </a:lnTo>
                  <a:lnTo>
                    <a:pt x="189" y="311"/>
                  </a:lnTo>
                  <a:lnTo>
                    <a:pt x="157" y="313"/>
                  </a:lnTo>
                  <a:lnTo>
                    <a:pt x="126" y="310"/>
                  </a:lnTo>
                  <a:lnTo>
                    <a:pt x="97" y="301"/>
                  </a:lnTo>
                  <a:lnTo>
                    <a:pt x="70" y="287"/>
                  </a:lnTo>
                  <a:lnTo>
                    <a:pt x="47" y="268"/>
                  </a:lnTo>
                  <a:lnTo>
                    <a:pt x="27" y="245"/>
                  </a:lnTo>
                  <a:lnTo>
                    <a:pt x="13" y="218"/>
                  </a:lnTo>
                  <a:lnTo>
                    <a:pt x="4" y="189"/>
                  </a:lnTo>
                  <a:lnTo>
                    <a:pt x="0" y="157"/>
                  </a:lnTo>
                  <a:lnTo>
                    <a:pt x="4" y="126"/>
                  </a:lnTo>
                  <a:lnTo>
                    <a:pt x="13" y="96"/>
                  </a:lnTo>
                  <a:lnTo>
                    <a:pt x="27" y="70"/>
                  </a:lnTo>
                  <a:lnTo>
                    <a:pt x="47" y="46"/>
                  </a:lnTo>
                  <a:lnTo>
                    <a:pt x="70" y="27"/>
                  </a:lnTo>
                  <a:lnTo>
                    <a:pt x="97" y="12"/>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43">
              <a:extLst>
                <a:ext uri="{FF2B5EF4-FFF2-40B4-BE49-F238E27FC236}">
                  <a16:creationId xmlns:a16="http://schemas.microsoft.com/office/drawing/2014/main" id="{4BB02AAD-7884-48CF-84C0-1CB13313DC96}"/>
                </a:ext>
              </a:extLst>
            </p:cNvPr>
            <p:cNvSpPr>
              <a:spLocks noEditPoints="1"/>
            </p:cNvSpPr>
            <p:nvPr/>
          </p:nvSpPr>
          <p:spPr bwMode="auto">
            <a:xfrm>
              <a:off x="2028826" y="5357813"/>
              <a:ext cx="160338" cy="158750"/>
            </a:xfrm>
            <a:custGeom>
              <a:avLst/>
              <a:gdLst>
                <a:gd name="T0" fmla="*/ 50 w 101"/>
                <a:gd name="T1" fmla="*/ 22 h 100"/>
                <a:gd name="T2" fmla="*/ 39 w 101"/>
                <a:gd name="T3" fmla="*/ 24 h 100"/>
                <a:gd name="T4" fmla="*/ 29 w 101"/>
                <a:gd name="T5" fmla="*/ 30 h 100"/>
                <a:gd name="T6" fmla="*/ 24 w 101"/>
                <a:gd name="T7" fmla="*/ 39 h 100"/>
                <a:gd name="T8" fmla="*/ 22 w 101"/>
                <a:gd name="T9" fmla="*/ 50 h 100"/>
                <a:gd name="T10" fmla="*/ 24 w 101"/>
                <a:gd name="T11" fmla="*/ 62 h 100"/>
                <a:gd name="T12" fmla="*/ 29 w 101"/>
                <a:gd name="T13" fmla="*/ 70 h 100"/>
                <a:gd name="T14" fmla="*/ 39 w 101"/>
                <a:gd name="T15" fmla="*/ 77 h 100"/>
                <a:gd name="T16" fmla="*/ 50 w 101"/>
                <a:gd name="T17" fmla="*/ 79 h 100"/>
                <a:gd name="T18" fmla="*/ 62 w 101"/>
                <a:gd name="T19" fmla="*/ 77 h 100"/>
                <a:gd name="T20" fmla="*/ 71 w 101"/>
                <a:gd name="T21" fmla="*/ 70 h 100"/>
                <a:gd name="T22" fmla="*/ 77 w 101"/>
                <a:gd name="T23" fmla="*/ 62 h 100"/>
                <a:gd name="T24" fmla="*/ 79 w 101"/>
                <a:gd name="T25" fmla="*/ 50 h 100"/>
                <a:gd name="T26" fmla="*/ 77 w 101"/>
                <a:gd name="T27" fmla="*/ 39 h 100"/>
                <a:gd name="T28" fmla="*/ 71 w 101"/>
                <a:gd name="T29" fmla="*/ 30 h 100"/>
                <a:gd name="T30" fmla="*/ 62 w 101"/>
                <a:gd name="T31" fmla="*/ 24 h 100"/>
                <a:gd name="T32" fmla="*/ 50 w 101"/>
                <a:gd name="T33" fmla="*/ 22 h 100"/>
                <a:gd name="T34" fmla="*/ 50 w 101"/>
                <a:gd name="T35" fmla="*/ 0 h 100"/>
                <a:gd name="T36" fmla="*/ 66 w 101"/>
                <a:gd name="T37" fmla="*/ 3 h 100"/>
                <a:gd name="T38" fmla="*/ 80 w 101"/>
                <a:gd name="T39" fmla="*/ 10 h 100"/>
                <a:gd name="T40" fmla="*/ 91 w 101"/>
                <a:gd name="T41" fmla="*/ 20 h 100"/>
                <a:gd name="T42" fmla="*/ 98 w 101"/>
                <a:gd name="T43" fmla="*/ 35 h 100"/>
                <a:gd name="T44" fmla="*/ 101 w 101"/>
                <a:gd name="T45" fmla="*/ 50 h 100"/>
                <a:gd name="T46" fmla="*/ 98 w 101"/>
                <a:gd name="T47" fmla="*/ 66 h 100"/>
                <a:gd name="T48" fmla="*/ 91 w 101"/>
                <a:gd name="T49" fmla="*/ 80 h 100"/>
                <a:gd name="T50" fmla="*/ 80 w 101"/>
                <a:gd name="T51" fmla="*/ 91 h 100"/>
                <a:gd name="T52" fmla="*/ 66 w 101"/>
                <a:gd name="T53" fmla="*/ 97 h 100"/>
                <a:gd name="T54" fmla="*/ 50 w 101"/>
                <a:gd name="T55" fmla="*/ 100 h 100"/>
                <a:gd name="T56" fmla="*/ 35 w 101"/>
                <a:gd name="T57" fmla="*/ 97 h 100"/>
                <a:gd name="T58" fmla="*/ 21 w 101"/>
                <a:gd name="T59" fmla="*/ 91 h 100"/>
                <a:gd name="T60" fmla="*/ 10 w 101"/>
                <a:gd name="T61" fmla="*/ 80 h 100"/>
                <a:gd name="T62" fmla="*/ 2 w 101"/>
                <a:gd name="T63" fmla="*/ 66 h 100"/>
                <a:gd name="T64" fmla="*/ 0 w 101"/>
                <a:gd name="T65" fmla="*/ 50 h 100"/>
                <a:gd name="T66" fmla="*/ 2 w 101"/>
                <a:gd name="T67" fmla="*/ 35 h 100"/>
                <a:gd name="T68" fmla="*/ 10 w 101"/>
                <a:gd name="T69" fmla="*/ 20 h 100"/>
                <a:gd name="T70" fmla="*/ 21 w 101"/>
                <a:gd name="T71" fmla="*/ 10 h 100"/>
                <a:gd name="T72" fmla="*/ 35 w 101"/>
                <a:gd name="T73" fmla="*/ 3 h 100"/>
                <a:gd name="T74" fmla="*/ 50 w 101"/>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50" y="22"/>
                  </a:moveTo>
                  <a:lnTo>
                    <a:pt x="39" y="24"/>
                  </a:lnTo>
                  <a:lnTo>
                    <a:pt x="29" y="30"/>
                  </a:lnTo>
                  <a:lnTo>
                    <a:pt x="24" y="39"/>
                  </a:lnTo>
                  <a:lnTo>
                    <a:pt x="22" y="50"/>
                  </a:lnTo>
                  <a:lnTo>
                    <a:pt x="24" y="62"/>
                  </a:lnTo>
                  <a:lnTo>
                    <a:pt x="29" y="70"/>
                  </a:lnTo>
                  <a:lnTo>
                    <a:pt x="39" y="77"/>
                  </a:lnTo>
                  <a:lnTo>
                    <a:pt x="50" y="79"/>
                  </a:lnTo>
                  <a:lnTo>
                    <a:pt x="62" y="77"/>
                  </a:lnTo>
                  <a:lnTo>
                    <a:pt x="71" y="70"/>
                  </a:lnTo>
                  <a:lnTo>
                    <a:pt x="77" y="62"/>
                  </a:lnTo>
                  <a:lnTo>
                    <a:pt x="79" y="50"/>
                  </a:lnTo>
                  <a:lnTo>
                    <a:pt x="77" y="39"/>
                  </a:lnTo>
                  <a:lnTo>
                    <a:pt x="71" y="30"/>
                  </a:lnTo>
                  <a:lnTo>
                    <a:pt x="62" y="24"/>
                  </a:lnTo>
                  <a:lnTo>
                    <a:pt x="50" y="22"/>
                  </a:lnTo>
                  <a:close/>
                  <a:moveTo>
                    <a:pt x="50" y="0"/>
                  </a:moveTo>
                  <a:lnTo>
                    <a:pt x="66" y="3"/>
                  </a:lnTo>
                  <a:lnTo>
                    <a:pt x="80" y="10"/>
                  </a:lnTo>
                  <a:lnTo>
                    <a:pt x="91" y="20"/>
                  </a:lnTo>
                  <a:lnTo>
                    <a:pt x="98" y="35"/>
                  </a:lnTo>
                  <a:lnTo>
                    <a:pt x="101" y="50"/>
                  </a:lnTo>
                  <a:lnTo>
                    <a:pt x="98" y="66"/>
                  </a:lnTo>
                  <a:lnTo>
                    <a:pt x="91" y="80"/>
                  </a:lnTo>
                  <a:lnTo>
                    <a:pt x="80" y="91"/>
                  </a:lnTo>
                  <a:lnTo>
                    <a:pt x="66" y="97"/>
                  </a:lnTo>
                  <a:lnTo>
                    <a:pt x="50" y="100"/>
                  </a:lnTo>
                  <a:lnTo>
                    <a:pt x="35" y="97"/>
                  </a:lnTo>
                  <a:lnTo>
                    <a:pt x="21" y="91"/>
                  </a:lnTo>
                  <a:lnTo>
                    <a:pt x="10" y="80"/>
                  </a:lnTo>
                  <a:lnTo>
                    <a:pt x="2" y="66"/>
                  </a:lnTo>
                  <a:lnTo>
                    <a:pt x="0" y="50"/>
                  </a:lnTo>
                  <a:lnTo>
                    <a:pt x="2" y="35"/>
                  </a:lnTo>
                  <a:lnTo>
                    <a:pt x="10" y="20"/>
                  </a:lnTo>
                  <a:lnTo>
                    <a:pt x="21" y="10"/>
                  </a:lnTo>
                  <a:lnTo>
                    <a:pt x="35" y="3"/>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64" name="Groep 163">
            <a:extLst>
              <a:ext uri="{FF2B5EF4-FFF2-40B4-BE49-F238E27FC236}">
                <a16:creationId xmlns:a16="http://schemas.microsoft.com/office/drawing/2014/main" id="{17424A48-8C80-432C-BC18-78A7F86F8692}"/>
              </a:ext>
            </a:extLst>
          </p:cNvPr>
          <p:cNvGrpSpPr/>
          <p:nvPr/>
        </p:nvGrpSpPr>
        <p:grpSpPr>
          <a:xfrm>
            <a:off x="5063820" y="2733639"/>
            <a:ext cx="228729" cy="189211"/>
            <a:chOff x="3106738" y="3130551"/>
            <a:chExt cx="606425" cy="501650"/>
          </a:xfrm>
          <a:solidFill>
            <a:schemeClr val="accent2"/>
          </a:solidFill>
        </p:grpSpPr>
        <p:sp>
          <p:nvSpPr>
            <p:cNvPr id="165" name="Freeform 51">
              <a:extLst>
                <a:ext uri="{FF2B5EF4-FFF2-40B4-BE49-F238E27FC236}">
                  <a16:creationId xmlns:a16="http://schemas.microsoft.com/office/drawing/2014/main" id="{397B15A4-F6D7-4E03-A8A7-A629C4B08458}"/>
                </a:ext>
              </a:extLst>
            </p:cNvPr>
            <p:cNvSpPr>
              <a:spLocks/>
            </p:cNvSpPr>
            <p:nvPr/>
          </p:nvSpPr>
          <p:spPr bwMode="auto">
            <a:xfrm>
              <a:off x="3224213" y="3203576"/>
              <a:ext cx="373063" cy="279400"/>
            </a:xfrm>
            <a:custGeom>
              <a:avLst/>
              <a:gdLst>
                <a:gd name="T0" fmla="*/ 224 w 235"/>
                <a:gd name="T1" fmla="*/ 0 h 176"/>
                <a:gd name="T2" fmla="*/ 227 w 235"/>
                <a:gd name="T3" fmla="*/ 1 h 176"/>
                <a:gd name="T4" fmla="*/ 230 w 235"/>
                <a:gd name="T5" fmla="*/ 2 h 176"/>
                <a:gd name="T6" fmla="*/ 233 w 235"/>
                <a:gd name="T7" fmla="*/ 6 h 176"/>
                <a:gd name="T8" fmla="*/ 234 w 235"/>
                <a:gd name="T9" fmla="*/ 8 h 176"/>
                <a:gd name="T10" fmla="*/ 235 w 235"/>
                <a:gd name="T11" fmla="*/ 11 h 176"/>
                <a:gd name="T12" fmla="*/ 234 w 235"/>
                <a:gd name="T13" fmla="*/ 14 h 176"/>
                <a:gd name="T14" fmla="*/ 186 w 235"/>
                <a:gd name="T15" fmla="*/ 134 h 176"/>
                <a:gd name="T16" fmla="*/ 184 w 235"/>
                <a:gd name="T17" fmla="*/ 138 h 176"/>
                <a:gd name="T18" fmla="*/ 182 w 235"/>
                <a:gd name="T19" fmla="*/ 140 h 176"/>
                <a:gd name="T20" fmla="*/ 178 w 235"/>
                <a:gd name="T21" fmla="*/ 141 h 176"/>
                <a:gd name="T22" fmla="*/ 175 w 235"/>
                <a:gd name="T23" fmla="*/ 141 h 176"/>
                <a:gd name="T24" fmla="*/ 172 w 235"/>
                <a:gd name="T25" fmla="*/ 140 h 176"/>
                <a:gd name="T26" fmla="*/ 169 w 235"/>
                <a:gd name="T27" fmla="*/ 138 h 176"/>
                <a:gd name="T28" fmla="*/ 140 w 235"/>
                <a:gd name="T29" fmla="*/ 111 h 176"/>
                <a:gd name="T30" fmla="*/ 101 w 235"/>
                <a:gd name="T31" fmla="*/ 150 h 176"/>
                <a:gd name="T32" fmla="*/ 98 w 235"/>
                <a:gd name="T33" fmla="*/ 151 h 176"/>
                <a:gd name="T34" fmla="*/ 95 w 235"/>
                <a:gd name="T35" fmla="*/ 152 h 176"/>
                <a:gd name="T36" fmla="*/ 92 w 235"/>
                <a:gd name="T37" fmla="*/ 152 h 176"/>
                <a:gd name="T38" fmla="*/ 89 w 235"/>
                <a:gd name="T39" fmla="*/ 152 h 176"/>
                <a:gd name="T40" fmla="*/ 87 w 235"/>
                <a:gd name="T41" fmla="*/ 150 h 176"/>
                <a:gd name="T42" fmla="*/ 84 w 235"/>
                <a:gd name="T43" fmla="*/ 147 h 176"/>
                <a:gd name="T44" fmla="*/ 57 w 235"/>
                <a:gd name="T45" fmla="*/ 110 h 176"/>
                <a:gd name="T46" fmla="*/ 19 w 235"/>
                <a:gd name="T47" fmla="*/ 170 h 176"/>
                <a:gd name="T48" fmla="*/ 17 w 235"/>
                <a:gd name="T49" fmla="*/ 173 h 176"/>
                <a:gd name="T50" fmla="*/ 14 w 235"/>
                <a:gd name="T51" fmla="*/ 174 h 176"/>
                <a:gd name="T52" fmla="*/ 11 w 235"/>
                <a:gd name="T53" fmla="*/ 176 h 176"/>
                <a:gd name="T54" fmla="*/ 8 w 235"/>
                <a:gd name="T55" fmla="*/ 174 h 176"/>
                <a:gd name="T56" fmla="*/ 4 w 235"/>
                <a:gd name="T57" fmla="*/ 173 h 176"/>
                <a:gd name="T58" fmla="*/ 2 w 235"/>
                <a:gd name="T59" fmla="*/ 171 h 176"/>
                <a:gd name="T60" fmla="*/ 0 w 235"/>
                <a:gd name="T61" fmla="*/ 168 h 176"/>
                <a:gd name="T62" fmla="*/ 0 w 235"/>
                <a:gd name="T63" fmla="*/ 166 h 176"/>
                <a:gd name="T64" fmla="*/ 0 w 235"/>
                <a:gd name="T65" fmla="*/ 161 h 176"/>
                <a:gd name="T66" fmla="*/ 1 w 235"/>
                <a:gd name="T67" fmla="*/ 159 h 176"/>
                <a:gd name="T68" fmla="*/ 49 w 235"/>
                <a:gd name="T69" fmla="*/ 85 h 176"/>
                <a:gd name="T70" fmla="*/ 51 w 235"/>
                <a:gd name="T71" fmla="*/ 81 h 176"/>
                <a:gd name="T72" fmla="*/ 54 w 235"/>
                <a:gd name="T73" fmla="*/ 80 h 176"/>
                <a:gd name="T74" fmla="*/ 57 w 235"/>
                <a:gd name="T75" fmla="*/ 79 h 176"/>
                <a:gd name="T76" fmla="*/ 61 w 235"/>
                <a:gd name="T77" fmla="*/ 80 h 176"/>
                <a:gd name="T78" fmla="*/ 64 w 235"/>
                <a:gd name="T79" fmla="*/ 81 h 176"/>
                <a:gd name="T80" fmla="*/ 66 w 235"/>
                <a:gd name="T81" fmla="*/ 84 h 176"/>
                <a:gd name="T82" fmla="*/ 95 w 235"/>
                <a:gd name="T83" fmla="*/ 125 h 176"/>
                <a:gd name="T84" fmla="*/ 133 w 235"/>
                <a:gd name="T85" fmla="*/ 89 h 176"/>
                <a:gd name="T86" fmla="*/ 135 w 235"/>
                <a:gd name="T87" fmla="*/ 87 h 176"/>
                <a:gd name="T88" fmla="*/ 138 w 235"/>
                <a:gd name="T89" fmla="*/ 86 h 176"/>
                <a:gd name="T90" fmla="*/ 142 w 235"/>
                <a:gd name="T91" fmla="*/ 86 h 176"/>
                <a:gd name="T92" fmla="*/ 145 w 235"/>
                <a:gd name="T93" fmla="*/ 87 h 176"/>
                <a:gd name="T94" fmla="*/ 147 w 235"/>
                <a:gd name="T95" fmla="*/ 89 h 176"/>
                <a:gd name="T96" fmla="*/ 172 w 235"/>
                <a:gd name="T97" fmla="*/ 112 h 176"/>
                <a:gd name="T98" fmla="*/ 214 w 235"/>
                <a:gd name="T99" fmla="*/ 7 h 176"/>
                <a:gd name="T100" fmla="*/ 215 w 235"/>
                <a:gd name="T101" fmla="*/ 4 h 176"/>
                <a:gd name="T102" fmla="*/ 218 w 235"/>
                <a:gd name="T103" fmla="*/ 1 h 176"/>
                <a:gd name="T104" fmla="*/ 221 w 235"/>
                <a:gd name="T105" fmla="*/ 0 h 176"/>
                <a:gd name="T106" fmla="*/ 224 w 235"/>
                <a:gd name="T10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176">
                  <a:moveTo>
                    <a:pt x="224" y="0"/>
                  </a:moveTo>
                  <a:lnTo>
                    <a:pt x="227" y="1"/>
                  </a:lnTo>
                  <a:lnTo>
                    <a:pt x="230" y="2"/>
                  </a:lnTo>
                  <a:lnTo>
                    <a:pt x="233" y="6"/>
                  </a:lnTo>
                  <a:lnTo>
                    <a:pt x="234" y="8"/>
                  </a:lnTo>
                  <a:lnTo>
                    <a:pt x="235" y="11"/>
                  </a:lnTo>
                  <a:lnTo>
                    <a:pt x="234" y="14"/>
                  </a:lnTo>
                  <a:lnTo>
                    <a:pt x="186" y="134"/>
                  </a:lnTo>
                  <a:lnTo>
                    <a:pt x="184" y="138"/>
                  </a:lnTo>
                  <a:lnTo>
                    <a:pt x="182" y="140"/>
                  </a:lnTo>
                  <a:lnTo>
                    <a:pt x="178" y="141"/>
                  </a:lnTo>
                  <a:lnTo>
                    <a:pt x="175" y="141"/>
                  </a:lnTo>
                  <a:lnTo>
                    <a:pt x="172" y="140"/>
                  </a:lnTo>
                  <a:lnTo>
                    <a:pt x="169" y="138"/>
                  </a:lnTo>
                  <a:lnTo>
                    <a:pt x="140" y="111"/>
                  </a:lnTo>
                  <a:lnTo>
                    <a:pt x="101" y="150"/>
                  </a:lnTo>
                  <a:lnTo>
                    <a:pt x="98" y="151"/>
                  </a:lnTo>
                  <a:lnTo>
                    <a:pt x="95" y="152"/>
                  </a:lnTo>
                  <a:lnTo>
                    <a:pt x="92" y="152"/>
                  </a:lnTo>
                  <a:lnTo>
                    <a:pt x="89" y="152"/>
                  </a:lnTo>
                  <a:lnTo>
                    <a:pt x="87" y="150"/>
                  </a:lnTo>
                  <a:lnTo>
                    <a:pt x="84" y="147"/>
                  </a:lnTo>
                  <a:lnTo>
                    <a:pt x="57" y="110"/>
                  </a:lnTo>
                  <a:lnTo>
                    <a:pt x="19" y="170"/>
                  </a:lnTo>
                  <a:lnTo>
                    <a:pt x="17" y="173"/>
                  </a:lnTo>
                  <a:lnTo>
                    <a:pt x="14" y="174"/>
                  </a:lnTo>
                  <a:lnTo>
                    <a:pt x="11" y="176"/>
                  </a:lnTo>
                  <a:lnTo>
                    <a:pt x="8" y="174"/>
                  </a:lnTo>
                  <a:lnTo>
                    <a:pt x="4" y="173"/>
                  </a:lnTo>
                  <a:lnTo>
                    <a:pt x="2" y="171"/>
                  </a:lnTo>
                  <a:lnTo>
                    <a:pt x="0" y="168"/>
                  </a:lnTo>
                  <a:lnTo>
                    <a:pt x="0" y="166"/>
                  </a:lnTo>
                  <a:lnTo>
                    <a:pt x="0" y="161"/>
                  </a:lnTo>
                  <a:lnTo>
                    <a:pt x="1" y="159"/>
                  </a:lnTo>
                  <a:lnTo>
                    <a:pt x="49" y="85"/>
                  </a:lnTo>
                  <a:lnTo>
                    <a:pt x="51" y="81"/>
                  </a:lnTo>
                  <a:lnTo>
                    <a:pt x="54" y="80"/>
                  </a:lnTo>
                  <a:lnTo>
                    <a:pt x="57" y="79"/>
                  </a:lnTo>
                  <a:lnTo>
                    <a:pt x="61" y="80"/>
                  </a:lnTo>
                  <a:lnTo>
                    <a:pt x="64" y="81"/>
                  </a:lnTo>
                  <a:lnTo>
                    <a:pt x="66" y="84"/>
                  </a:lnTo>
                  <a:lnTo>
                    <a:pt x="95" y="125"/>
                  </a:lnTo>
                  <a:lnTo>
                    <a:pt x="133" y="89"/>
                  </a:lnTo>
                  <a:lnTo>
                    <a:pt x="135" y="87"/>
                  </a:lnTo>
                  <a:lnTo>
                    <a:pt x="138" y="86"/>
                  </a:lnTo>
                  <a:lnTo>
                    <a:pt x="142" y="86"/>
                  </a:lnTo>
                  <a:lnTo>
                    <a:pt x="145" y="87"/>
                  </a:lnTo>
                  <a:lnTo>
                    <a:pt x="147" y="89"/>
                  </a:lnTo>
                  <a:lnTo>
                    <a:pt x="172" y="112"/>
                  </a:lnTo>
                  <a:lnTo>
                    <a:pt x="214" y="7"/>
                  </a:lnTo>
                  <a:lnTo>
                    <a:pt x="215" y="4"/>
                  </a:lnTo>
                  <a:lnTo>
                    <a:pt x="218" y="1"/>
                  </a:lnTo>
                  <a:lnTo>
                    <a:pt x="221" y="0"/>
                  </a:lnTo>
                  <a:lnTo>
                    <a:pt x="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Rectangle 52">
              <a:extLst>
                <a:ext uri="{FF2B5EF4-FFF2-40B4-BE49-F238E27FC236}">
                  <a16:creationId xmlns:a16="http://schemas.microsoft.com/office/drawing/2014/main" id="{7EBE156B-59EB-4551-AB44-9290B4122439}"/>
                </a:ext>
              </a:extLst>
            </p:cNvPr>
            <p:cNvSpPr>
              <a:spLocks noChangeArrowheads="1"/>
            </p:cNvSpPr>
            <p:nvPr/>
          </p:nvSpPr>
          <p:spPr bwMode="auto">
            <a:xfrm>
              <a:off x="3106738" y="3597276"/>
              <a:ext cx="606425"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53">
              <a:extLst>
                <a:ext uri="{FF2B5EF4-FFF2-40B4-BE49-F238E27FC236}">
                  <a16:creationId xmlns:a16="http://schemas.microsoft.com/office/drawing/2014/main" id="{7108A696-C039-43D9-A98A-993A355422A6}"/>
                </a:ext>
              </a:extLst>
            </p:cNvPr>
            <p:cNvSpPr>
              <a:spLocks noEditPoints="1"/>
            </p:cNvSpPr>
            <p:nvPr/>
          </p:nvSpPr>
          <p:spPr bwMode="auto">
            <a:xfrm>
              <a:off x="3106738" y="3130551"/>
              <a:ext cx="606425" cy="427038"/>
            </a:xfrm>
            <a:custGeom>
              <a:avLst/>
              <a:gdLst>
                <a:gd name="T0" fmla="*/ 43 w 382"/>
                <a:gd name="T1" fmla="*/ 20 h 269"/>
                <a:gd name="T2" fmla="*/ 32 w 382"/>
                <a:gd name="T3" fmla="*/ 24 h 269"/>
                <a:gd name="T4" fmla="*/ 24 w 382"/>
                <a:gd name="T5" fmla="*/ 31 h 269"/>
                <a:gd name="T6" fmla="*/ 21 w 382"/>
                <a:gd name="T7" fmla="*/ 42 h 269"/>
                <a:gd name="T8" fmla="*/ 21 w 382"/>
                <a:gd name="T9" fmla="*/ 226 h 269"/>
                <a:gd name="T10" fmla="*/ 24 w 382"/>
                <a:gd name="T11" fmla="*/ 237 h 269"/>
                <a:gd name="T12" fmla="*/ 32 w 382"/>
                <a:gd name="T13" fmla="*/ 244 h 269"/>
                <a:gd name="T14" fmla="*/ 43 w 382"/>
                <a:gd name="T15" fmla="*/ 248 h 269"/>
                <a:gd name="T16" fmla="*/ 339 w 382"/>
                <a:gd name="T17" fmla="*/ 248 h 269"/>
                <a:gd name="T18" fmla="*/ 350 w 382"/>
                <a:gd name="T19" fmla="*/ 244 h 269"/>
                <a:gd name="T20" fmla="*/ 357 w 382"/>
                <a:gd name="T21" fmla="*/ 237 h 269"/>
                <a:gd name="T22" fmla="*/ 361 w 382"/>
                <a:gd name="T23" fmla="*/ 226 h 269"/>
                <a:gd name="T24" fmla="*/ 361 w 382"/>
                <a:gd name="T25" fmla="*/ 42 h 269"/>
                <a:gd name="T26" fmla="*/ 357 w 382"/>
                <a:gd name="T27" fmla="*/ 31 h 269"/>
                <a:gd name="T28" fmla="*/ 350 w 382"/>
                <a:gd name="T29" fmla="*/ 24 h 269"/>
                <a:gd name="T30" fmla="*/ 339 w 382"/>
                <a:gd name="T31" fmla="*/ 20 h 269"/>
                <a:gd name="T32" fmla="*/ 43 w 382"/>
                <a:gd name="T33" fmla="*/ 20 h 269"/>
                <a:gd name="T34" fmla="*/ 43 w 382"/>
                <a:gd name="T35" fmla="*/ 0 h 269"/>
                <a:gd name="T36" fmla="*/ 339 w 382"/>
                <a:gd name="T37" fmla="*/ 0 h 269"/>
                <a:gd name="T38" fmla="*/ 353 w 382"/>
                <a:gd name="T39" fmla="*/ 2 h 269"/>
                <a:gd name="T40" fmla="*/ 364 w 382"/>
                <a:gd name="T41" fmla="*/ 7 h 269"/>
                <a:gd name="T42" fmla="*/ 374 w 382"/>
                <a:gd name="T43" fmla="*/ 17 h 269"/>
                <a:gd name="T44" fmla="*/ 380 w 382"/>
                <a:gd name="T45" fmla="*/ 28 h 269"/>
                <a:gd name="T46" fmla="*/ 382 w 382"/>
                <a:gd name="T47" fmla="*/ 42 h 269"/>
                <a:gd name="T48" fmla="*/ 382 w 382"/>
                <a:gd name="T49" fmla="*/ 226 h 269"/>
                <a:gd name="T50" fmla="*/ 380 w 382"/>
                <a:gd name="T51" fmla="*/ 240 h 269"/>
                <a:gd name="T52" fmla="*/ 374 w 382"/>
                <a:gd name="T53" fmla="*/ 251 h 269"/>
                <a:gd name="T54" fmla="*/ 364 w 382"/>
                <a:gd name="T55" fmla="*/ 260 h 269"/>
                <a:gd name="T56" fmla="*/ 353 w 382"/>
                <a:gd name="T57" fmla="*/ 267 h 269"/>
                <a:gd name="T58" fmla="*/ 339 w 382"/>
                <a:gd name="T59" fmla="*/ 269 h 269"/>
                <a:gd name="T60" fmla="*/ 43 w 382"/>
                <a:gd name="T61" fmla="*/ 269 h 269"/>
                <a:gd name="T62" fmla="*/ 30 w 382"/>
                <a:gd name="T63" fmla="*/ 267 h 269"/>
                <a:gd name="T64" fmla="*/ 18 w 382"/>
                <a:gd name="T65" fmla="*/ 260 h 269"/>
                <a:gd name="T66" fmla="*/ 8 w 382"/>
                <a:gd name="T67" fmla="*/ 251 h 269"/>
                <a:gd name="T68" fmla="*/ 3 w 382"/>
                <a:gd name="T69" fmla="*/ 240 h 269"/>
                <a:gd name="T70" fmla="*/ 0 w 382"/>
                <a:gd name="T71" fmla="*/ 226 h 269"/>
                <a:gd name="T72" fmla="*/ 0 w 382"/>
                <a:gd name="T73" fmla="*/ 42 h 269"/>
                <a:gd name="T74" fmla="*/ 3 w 382"/>
                <a:gd name="T75" fmla="*/ 28 h 269"/>
                <a:gd name="T76" fmla="*/ 8 w 382"/>
                <a:gd name="T77" fmla="*/ 17 h 269"/>
                <a:gd name="T78" fmla="*/ 18 w 382"/>
                <a:gd name="T79" fmla="*/ 7 h 269"/>
                <a:gd name="T80" fmla="*/ 30 w 382"/>
                <a:gd name="T81" fmla="*/ 2 h 269"/>
                <a:gd name="T82" fmla="*/ 43 w 382"/>
                <a:gd name="T8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269">
                  <a:moveTo>
                    <a:pt x="43" y="20"/>
                  </a:moveTo>
                  <a:lnTo>
                    <a:pt x="32" y="24"/>
                  </a:lnTo>
                  <a:lnTo>
                    <a:pt x="24" y="31"/>
                  </a:lnTo>
                  <a:lnTo>
                    <a:pt x="21" y="42"/>
                  </a:lnTo>
                  <a:lnTo>
                    <a:pt x="21" y="226"/>
                  </a:lnTo>
                  <a:lnTo>
                    <a:pt x="24" y="237"/>
                  </a:lnTo>
                  <a:lnTo>
                    <a:pt x="32" y="244"/>
                  </a:lnTo>
                  <a:lnTo>
                    <a:pt x="43" y="248"/>
                  </a:lnTo>
                  <a:lnTo>
                    <a:pt x="339" y="248"/>
                  </a:lnTo>
                  <a:lnTo>
                    <a:pt x="350" y="244"/>
                  </a:lnTo>
                  <a:lnTo>
                    <a:pt x="357" y="237"/>
                  </a:lnTo>
                  <a:lnTo>
                    <a:pt x="361" y="226"/>
                  </a:lnTo>
                  <a:lnTo>
                    <a:pt x="361" y="42"/>
                  </a:lnTo>
                  <a:lnTo>
                    <a:pt x="357" y="31"/>
                  </a:lnTo>
                  <a:lnTo>
                    <a:pt x="350" y="24"/>
                  </a:lnTo>
                  <a:lnTo>
                    <a:pt x="339" y="20"/>
                  </a:lnTo>
                  <a:lnTo>
                    <a:pt x="43" y="20"/>
                  </a:lnTo>
                  <a:close/>
                  <a:moveTo>
                    <a:pt x="43" y="0"/>
                  </a:moveTo>
                  <a:lnTo>
                    <a:pt x="339" y="0"/>
                  </a:lnTo>
                  <a:lnTo>
                    <a:pt x="353" y="2"/>
                  </a:lnTo>
                  <a:lnTo>
                    <a:pt x="364" y="7"/>
                  </a:lnTo>
                  <a:lnTo>
                    <a:pt x="374" y="17"/>
                  </a:lnTo>
                  <a:lnTo>
                    <a:pt x="380" y="28"/>
                  </a:lnTo>
                  <a:lnTo>
                    <a:pt x="382" y="42"/>
                  </a:lnTo>
                  <a:lnTo>
                    <a:pt x="382" y="226"/>
                  </a:lnTo>
                  <a:lnTo>
                    <a:pt x="380" y="240"/>
                  </a:lnTo>
                  <a:lnTo>
                    <a:pt x="374" y="251"/>
                  </a:lnTo>
                  <a:lnTo>
                    <a:pt x="364" y="260"/>
                  </a:lnTo>
                  <a:lnTo>
                    <a:pt x="353" y="267"/>
                  </a:lnTo>
                  <a:lnTo>
                    <a:pt x="339" y="269"/>
                  </a:lnTo>
                  <a:lnTo>
                    <a:pt x="43" y="269"/>
                  </a:lnTo>
                  <a:lnTo>
                    <a:pt x="30" y="267"/>
                  </a:lnTo>
                  <a:lnTo>
                    <a:pt x="18" y="260"/>
                  </a:lnTo>
                  <a:lnTo>
                    <a:pt x="8" y="251"/>
                  </a:lnTo>
                  <a:lnTo>
                    <a:pt x="3" y="240"/>
                  </a:lnTo>
                  <a:lnTo>
                    <a:pt x="0" y="226"/>
                  </a:lnTo>
                  <a:lnTo>
                    <a:pt x="0" y="42"/>
                  </a:lnTo>
                  <a:lnTo>
                    <a:pt x="3" y="28"/>
                  </a:lnTo>
                  <a:lnTo>
                    <a:pt x="8" y="17"/>
                  </a:lnTo>
                  <a:lnTo>
                    <a:pt x="18" y="7"/>
                  </a:lnTo>
                  <a:lnTo>
                    <a:pt x="30"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68" name="Groep 167">
            <a:extLst>
              <a:ext uri="{FF2B5EF4-FFF2-40B4-BE49-F238E27FC236}">
                <a16:creationId xmlns:a16="http://schemas.microsoft.com/office/drawing/2014/main" id="{8B3CBECD-D279-4B73-BC9C-24D535F40A5C}"/>
              </a:ext>
            </a:extLst>
          </p:cNvPr>
          <p:cNvGrpSpPr/>
          <p:nvPr/>
        </p:nvGrpSpPr>
        <p:grpSpPr>
          <a:xfrm>
            <a:off x="5049512" y="1882253"/>
            <a:ext cx="257344" cy="166722"/>
            <a:chOff x="4243388" y="2139951"/>
            <a:chExt cx="703263" cy="455613"/>
          </a:xfrm>
          <a:solidFill>
            <a:schemeClr val="accent2"/>
          </a:solidFill>
        </p:grpSpPr>
        <p:sp>
          <p:nvSpPr>
            <p:cNvPr id="169" name="Freeform 66">
              <a:extLst>
                <a:ext uri="{FF2B5EF4-FFF2-40B4-BE49-F238E27FC236}">
                  <a16:creationId xmlns:a16="http://schemas.microsoft.com/office/drawing/2014/main" id="{204AAFB1-ED4A-4E98-A441-B625A0441887}"/>
                </a:ext>
              </a:extLst>
            </p:cNvPr>
            <p:cNvSpPr>
              <a:spLocks/>
            </p:cNvSpPr>
            <p:nvPr/>
          </p:nvSpPr>
          <p:spPr bwMode="auto">
            <a:xfrm>
              <a:off x="4243388" y="2376488"/>
              <a:ext cx="42863" cy="42863"/>
            </a:xfrm>
            <a:custGeom>
              <a:avLst/>
              <a:gdLst>
                <a:gd name="T0" fmla="*/ 14 w 27"/>
                <a:gd name="T1" fmla="*/ 0 h 27"/>
                <a:gd name="T2" fmla="*/ 19 w 27"/>
                <a:gd name="T3" fmla="*/ 0 h 27"/>
                <a:gd name="T4" fmla="*/ 22 w 27"/>
                <a:gd name="T5" fmla="*/ 2 h 27"/>
                <a:gd name="T6" fmla="*/ 25 w 27"/>
                <a:gd name="T7" fmla="*/ 5 h 27"/>
                <a:gd name="T8" fmla="*/ 27 w 27"/>
                <a:gd name="T9" fmla="*/ 9 h 27"/>
                <a:gd name="T10" fmla="*/ 27 w 27"/>
                <a:gd name="T11" fmla="*/ 13 h 27"/>
                <a:gd name="T12" fmla="*/ 27 w 27"/>
                <a:gd name="T13" fmla="*/ 17 h 27"/>
                <a:gd name="T14" fmla="*/ 25 w 27"/>
                <a:gd name="T15" fmla="*/ 21 h 27"/>
                <a:gd name="T16" fmla="*/ 22 w 27"/>
                <a:gd name="T17" fmla="*/ 25 h 27"/>
                <a:gd name="T18" fmla="*/ 19 w 27"/>
                <a:gd name="T19" fmla="*/ 26 h 27"/>
                <a:gd name="T20" fmla="*/ 14 w 27"/>
                <a:gd name="T21" fmla="*/ 27 h 27"/>
                <a:gd name="T22" fmla="*/ 10 w 27"/>
                <a:gd name="T23" fmla="*/ 26 h 27"/>
                <a:gd name="T24" fmla="*/ 6 w 27"/>
                <a:gd name="T25" fmla="*/ 25 h 27"/>
                <a:gd name="T26" fmla="*/ 2 w 27"/>
                <a:gd name="T27" fmla="*/ 21 h 27"/>
                <a:gd name="T28" fmla="*/ 1 w 27"/>
                <a:gd name="T29" fmla="*/ 17 h 27"/>
                <a:gd name="T30" fmla="*/ 0 w 27"/>
                <a:gd name="T31" fmla="*/ 13 h 27"/>
                <a:gd name="T32" fmla="*/ 1 w 27"/>
                <a:gd name="T33" fmla="*/ 9 h 27"/>
                <a:gd name="T34" fmla="*/ 2 w 27"/>
                <a:gd name="T35" fmla="*/ 5 h 27"/>
                <a:gd name="T36" fmla="*/ 6 w 27"/>
                <a:gd name="T37" fmla="*/ 2 h 27"/>
                <a:gd name="T38" fmla="*/ 10 w 27"/>
                <a:gd name="T39" fmla="*/ 0 h 27"/>
                <a:gd name="T40" fmla="*/ 14 w 2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14" y="0"/>
                  </a:moveTo>
                  <a:lnTo>
                    <a:pt x="19" y="0"/>
                  </a:lnTo>
                  <a:lnTo>
                    <a:pt x="22" y="2"/>
                  </a:lnTo>
                  <a:lnTo>
                    <a:pt x="25" y="5"/>
                  </a:lnTo>
                  <a:lnTo>
                    <a:pt x="27" y="9"/>
                  </a:lnTo>
                  <a:lnTo>
                    <a:pt x="27" y="13"/>
                  </a:lnTo>
                  <a:lnTo>
                    <a:pt x="27" y="17"/>
                  </a:lnTo>
                  <a:lnTo>
                    <a:pt x="25" y="21"/>
                  </a:lnTo>
                  <a:lnTo>
                    <a:pt x="22" y="25"/>
                  </a:lnTo>
                  <a:lnTo>
                    <a:pt x="19" y="26"/>
                  </a:lnTo>
                  <a:lnTo>
                    <a:pt x="14" y="27"/>
                  </a:lnTo>
                  <a:lnTo>
                    <a:pt x="10" y="26"/>
                  </a:lnTo>
                  <a:lnTo>
                    <a:pt x="6" y="25"/>
                  </a:lnTo>
                  <a:lnTo>
                    <a:pt x="2" y="21"/>
                  </a:lnTo>
                  <a:lnTo>
                    <a:pt x="1" y="17"/>
                  </a:lnTo>
                  <a:lnTo>
                    <a:pt x="0" y="13"/>
                  </a:lnTo>
                  <a:lnTo>
                    <a:pt x="1" y="9"/>
                  </a:lnTo>
                  <a:lnTo>
                    <a:pt x="2" y="5"/>
                  </a:lnTo>
                  <a:lnTo>
                    <a:pt x="6" y="2"/>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67">
              <a:extLst>
                <a:ext uri="{FF2B5EF4-FFF2-40B4-BE49-F238E27FC236}">
                  <a16:creationId xmlns:a16="http://schemas.microsoft.com/office/drawing/2014/main" id="{69674651-58FF-4407-B3FB-7BE2AA7FAEB7}"/>
                </a:ext>
              </a:extLst>
            </p:cNvPr>
            <p:cNvSpPr>
              <a:spLocks/>
            </p:cNvSpPr>
            <p:nvPr/>
          </p:nvSpPr>
          <p:spPr bwMode="auto">
            <a:xfrm>
              <a:off x="4562476" y="2438401"/>
              <a:ext cx="119063" cy="130175"/>
            </a:xfrm>
            <a:custGeom>
              <a:avLst/>
              <a:gdLst>
                <a:gd name="T0" fmla="*/ 11 w 75"/>
                <a:gd name="T1" fmla="*/ 0 h 82"/>
                <a:gd name="T2" fmla="*/ 15 w 75"/>
                <a:gd name="T3" fmla="*/ 1 h 82"/>
                <a:gd name="T4" fmla="*/ 17 w 75"/>
                <a:gd name="T5" fmla="*/ 3 h 82"/>
                <a:gd name="T6" fmla="*/ 19 w 75"/>
                <a:gd name="T7" fmla="*/ 5 h 82"/>
                <a:gd name="T8" fmla="*/ 41 w 75"/>
                <a:gd name="T9" fmla="*/ 42 h 82"/>
                <a:gd name="T10" fmla="*/ 48 w 75"/>
                <a:gd name="T11" fmla="*/ 56 h 82"/>
                <a:gd name="T12" fmla="*/ 51 w 75"/>
                <a:gd name="T13" fmla="*/ 59 h 82"/>
                <a:gd name="T14" fmla="*/ 54 w 75"/>
                <a:gd name="T15" fmla="*/ 60 h 82"/>
                <a:gd name="T16" fmla="*/ 57 w 75"/>
                <a:gd name="T17" fmla="*/ 60 h 82"/>
                <a:gd name="T18" fmla="*/ 60 w 75"/>
                <a:gd name="T19" fmla="*/ 60 h 82"/>
                <a:gd name="T20" fmla="*/ 63 w 75"/>
                <a:gd name="T21" fmla="*/ 59 h 82"/>
                <a:gd name="T22" fmla="*/ 71 w 75"/>
                <a:gd name="T23" fmla="*/ 71 h 82"/>
                <a:gd name="T24" fmla="*/ 75 w 75"/>
                <a:gd name="T25" fmla="*/ 78 h 82"/>
                <a:gd name="T26" fmla="*/ 74 w 75"/>
                <a:gd name="T27" fmla="*/ 78 h 82"/>
                <a:gd name="T28" fmla="*/ 67 w 75"/>
                <a:gd name="T29" fmla="*/ 81 h 82"/>
                <a:gd name="T30" fmla="*/ 56 w 75"/>
                <a:gd name="T31" fmla="*/ 82 h 82"/>
                <a:gd name="T32" fmla="*/ 45 w 75"/>
                <a:gd name="T33" fmla="*/ 80 h 82"/>
                <a:gd name="T34" fmla="*/ 34 w 75"/>
                <a:gd name="T35" fmla="*/ 72 h 82"/>
                <a:gd name="T36" fmla="*/ 32 w 75"/>
                <a:gd name="T37" fmla="*/ 70 h 82"/>
                <a:gd name="T38" fmla="*/ 31 w 75"/>
                <a:gd name="T39" fmla="*/ 69 h 82"/>
                <a:gd name="T40" fmla="*/ 28 w 75"/>
                <a:gd name="T41" fmla="*/ 63 h 82"/>
                <a:gd name="T42" fmla="*/ 22 w 75"/>
                <a:gd name="T43" fmla="*/ 53 h 82"/>
                <a:gd name="T44" fmla="*/ 22 w 75"/>
                <a:gd name="T45" fmla="*/ 53 h 82"/>
                <a:gd name="T46" fmla="*/ 21 w 75"/>
                <a:gd name="T47" fmla="*/ 53 h 82"/>
                <a:gd name="T48" fmla="*/ 1 w 75"/>
                <a:gd name="T49" fmla="*/ 16 h 82"/>
                <a:gd name="T50" fmla="*/ 0 w 75"/>
                <a:gd name="T51" fmla="*/ 13 h 82"/>
                <a:gd name="T52" fmla="*/ 0 w 75"/>
                <a:gd name="T53" fmla="*/ 10 h 82"/>
                <a:gd name="T54" fmla="*/ 1 w 75"/>
                <a:gd name="T55" fmla="*/ 6 h 82"/>
                <a:gd name="T56" fmla="*/ 2 w 75"/>
                <a:gd name="T57" fmla="*/ 3 h 82"/>
                <a:gd name="T58" fmla="*/ 5 w 75"/>
                <a:gd name="T59" fmla="*/ 1 h 82"/>
                <a:gd name="T60" fmla="*/ 8 w 75"/>
                <a:gd name="T61" fmla="*/ 0 h 82"/>
                <a:gd name="T62" fmla="*/ 11 w 75"/>
                <a:gd name="T6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82">
                  <a:moveTo>
                    <a:pt x="11" y="0"/>
                  </a:moveTo>
                  <a:lnTo>
                    <a:pt x="15" y="1"/>
                  </a:lnTo>
                  <a:lnTo>
                    <a:pt x="17" y="3"/>
                  </a:lnTo>
                  <a:lnTo>
                    <a:pt x="19" y="5"/>
                  </a:lnTo>
                  <a:lnTo>
                    <a:pt x="41" y="42"/>
                  </a:lnTo>
                  <a:lnTo>
                    <a:pt x="48" y="56"/>
                  </a:lnTo>
                  <a:lnTo>
                    <a:pt x="51" y="59"/>
                  </a:lnTo>
                  <a:lnTo>
                    <a:pt x="54" y="60"/>
                  </a:lnTo>
                  <a:lnTo>
                    <a:pt x="57" y="60"/>
                  </a:lnTo>
                  <a:lnTo>
                    <a:pt x="60" y="60"/>
                  </a:lnTo>
                  <a:lnTo>
                    <a:pt x="63" y="59"/>
                  </a:lnTo>
                  <a:lnTo>
                    <a:pt x="71" y="71"/>
                  </a:lnTo>
                  <a:lnTo>
                    <a:pt x="75" y="78"/>
                  </a:lnTo>
                  <a:lnTo>
                    <a:pt x="74" y="78"/>
                  </a:lnTo>
                  <a:lnTo>
                    <a:pt x="67" y="81"/>
                  </a:lnTo>
                  <a:lnTo>
                    <a:pt x="56" y="82"/>
                  </a:lnTo>
                  <a:lnTo>
                    <a:pt x="45" y="80"/>
                  </a:lnTo>
                  <a:lnTo>
                    <a:pt x="34" y="72"/>
                  </a:lnTo>
                  <a:lnTo>
                    <a:pt x="32" y="70"/>
                  </a:lnTo>
                  <a:lnTo>
                    <a:pt x="31" y="69"/>
                  </a:lnTo>
                  <a:lnTo>
                    <a:pt x="28" y="63"/>
                  </a:lnTo>
                  <a:lnTo>
                    <a:pt x="22" y="53"/>
                  </a:lnTo>
                  <a:lnTo>
                    <a:pt x="22" y="53"/>
                  </a:lnTo>
                  <a:lnTo>
                    <a:pt x="21" y="53"/>
                  </a:lnTo>
                  <a:lnTo>
                    <a:pt x="1" y="16"/>
                  </a:lnTo>
                  <a:lnTo>
                    <a:pt x="0" y="13"/>
                  </a:lnTo>
                  <a:lnTo>
                    <a:pt x="0" y="10"/>
                  </a:lnTo>
                  <a:lnTo>
                    <a:pt x="1" y="6"/>
                  </a:lnTo>
                  <a:lnTo>
                    <a:pt x="2" y="3"/>
                  </a:lnTo>
                  <a:lnTo>
                    <a:pt x="5" y="1"/>
                  </a:lnTo>
                  <a:lnTo>
                    <a:pt x="8"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68">
              <a:extLst>
                <a:ext uri="{FF2B5EF4-FFF2-40B4-BE49-F238E27FC236}">
                  <a16:creationId xmlns:a16="http://schemas.microsoft.com/office/drawing/2014/main" id="{E2D0F7B7-DF62-4901-8837-7E5314B24FEC}"/>
                </a:ext>
              </a:extLst>
            </p:cNvPr>
            <p:cNvSpPr>
              <a:spLocks/>
            </p:cNvSpPr>
            <p:nvPr/>
          </p:nvSpPr>
          <p:spPr bwMode="auto">
            <a:xfrm>
              <a:off x="4502151" y="2486026"/>
              <a:ext cx="95250" cy="100013"/>
            </a:xfrm>
            <a:custGeom>
              <a:avLst/>
              <a:gdLst>
                <a:gd name="T0" fmla="*/ 12 w 60"/>
                <a:gd name="T1" fmla="*/ 0 h 63"/>
                <a:gd name="T2" fmla="*/ 15 w 60"/>
                <a:gd name="T3" fmla="*/ 1 h 63"/>
                <a:gd name="T4" fmla="*/ 17 w 60"/>
                <a:gd name="T5" fmla="*/ 3 h 63"/>
                <a:gd name="T6" fmla="*/ 19 w 60"/>
                <a:gd name="T7" fmla="*/ 5 h 63"/>
                <a:gd name="T8" fmla="*/ 38 w 60"/>
                <a:gd name="T9" fmla="*/ 37 h 63"/>
                <a:gd name="T10" fmla="*/ 38 w 60"/>
                <a:gd name="T11" fmla="*/ 37 h 63"/>
                <a:gd name="T12" fmla="*/ 41 w 60"/>
                <a:gd name="T13" fmla="*/ 40 h 63"/>
                <a:gd name="T14" fmla="*/ 43 w 60"/>
                <a:gd name="T15" fmla="*/ 41 h 63"/>
                <a:gd name="T16" fmla="*/ 45 w 60"/>
                <a:gd name="T17" fmla="*/ 42 h 63"/>
                <a:gd name="T18" fmla="*/ 47 w 60"/>
                <a:gd name="T19" fmla="*/ 42 h 63"/>
                <a:gd name="T20" fmla="*/ 48 w 60"/>
                <a:gd name="T21" fmla="*/ 41 h 63"/>
                <a:gd name="T22" fmla="*/ 49 w 60"/>
                <a:gd name="T23" fmla="*/ 41 h 63"/>
                <a:gd name="T24" fmla="*/ 50 w 60"/>
                <a:gd name="T25" fmla="*/ 44 h 63"/>
                <a:gd name="T26" fmla="*/ 60 w 60"/>
                <a:gd name="T27" fmla="*/ 60 h 63"/>
                <a:gd name="T28" fmla="*/ 56 w 60"/>
                <a:gd name="T29" fmla="*/ 62 h 63"/>
                <a:gd name="T30" fmla="*/ 52 w 60"/>
                <a:gd name="T31" fmla="*/ 63 h 63"/>
                <a:gd name="T32" fmla="*/ 46 w 60"/>
                <a:gd name="T33" fmla="*/ 63 h 63"/>
                <a:gd name="T34" fmla="*/ 38 w 60"/>
                <a:gd name="T35" fmla="*/ 62 h 63"/>
                <a:gd name="T36" fmla="*/ 28 w 60"/>
                <a:gd name="T37" fmla="*/ 57 h 63"/>
                <a:gd name="T38" fmla="*/ 19 w 60"/>
                <a:gd name="T39" fmla="*/ 49 h 63"/>
                <a:gd name="T40" fmla="*/ 19 w 60"/>
                <a:gd name="T41" fmla="*/ 48 h 63"/>
                <a:gd name="T42" fmla="*/ 18 w 60"/>
                <a:gd name="T43" fmla="*/ 47 h 63"/>
                <a:gd name="T44" fmla="*/ 18 w 60"/>
                <a:gd name="T45" fmla="*/ 47 h 63"/>
                <a:gd name="T46" fmla="*/ 18 w 60"/>
                <a:gd name="T47" fmla="*/ 46 h 63"/>
                <a:gd name="T48" fmla="*/ 1 w 60"/>
                <a:gd name="T49" fmla="*/ 16 h 63"/>
                <a:gd name="T50" fmla="*/ 0 w 60"/>
                <a:gd name="T51" fmla="*/ 13 h 63"/>
                <a:gd name="T52" fmla="*/ 0 w 60"/>
                <a:gd name="T53" fmla="*/ 10 h 63"/>
                <a:gd name="T54" fmla="*/ 1 w 60"/>
                <a:gd name="T55" fmla="*/ 7 h 63"/>
                <a:gd name="T56" fmla="*/ 2 w 60"/>
                <a:gd name="T57" fmla="*/ 4 h 63"/>
                <a:gd name="T58" fmla="*/ 5 w 60"/>
                <a:gd name="T59" fmla="*/ 2 h 63"/>
                <a:gd name="T60" fmla="*/ 8 w 60"/>
                <a:gd name="T61" fmla="*/ 1 h 63"/>
                <a:gd name="T62" fmla="*/ 12 w 60"/>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3">
                  <a:moveTo>
                    <a:pt x="12" y="0"/>
                  </a:moveTo>
                  <a:lnTo>
                    <a:pt x="15" y="1"/>
                  </a:lnTo>
                  <a:lnTo>
                    <a:pt x="17" y="3"/>
                  </a:lnTo>
                  <a:lnTo>
                    <a:pt x="19" y="5"/>
                  </a:lnTo>
                  <a:lnTo>
                    <a:pt x="38" y="37"/>
                  </a:lnTo>
                  <a:lnTo>
                    <a:pt x="38" y="37"/>
                  </a:lnTo>
                  <a:lnTo>
                    <a:pt x="41" y="40"/>
                  </a:lnTo>
                  <a:lnTo>
                    <a:pt x="43" y="41"/>
                  </a:lnTo>
                  <a:lnTo>
                    <a:pt x="45" y="42"/>
                  </a:lnTo>
                  <a:lnTo>
                    <a:pt x="47" y="42"/>
                  </a:lnTo>
                  <a:lnTo>
                    <a:pt x="48" y="41"/>
                  </a:lnTo>
                  <a:lnTo>
                    <a:pt x="49" y="41"/>
                  </a:lnTo>
                  <a:lnTo>
                    <a:pt x="50" y="44"/>
                  </a:lnTo>
                  <a:lnTo>
                    <a:pt x="60" y="60"/>
                  </a:lnTo>
                  <a:lnTo>
                    <a:pt x="56" y="62"/>
                  </a:lnTo>
                  <a:lnTo>
                    <a:pt x="52" y="63"/>
                  </a:lnTo>
                  <a:lnTo>
                    <a:pt x="46" y="63"/>
                  </a:lnTo>
                  <a:lnTo>
                    <a:pt x="38" y="62"/>
                  </a:lnTo>
                  <a:lnTo>
                    <a:pt x="28" y="57"/>
                  </a:lnTo>
                  <a:lnTo>
                    <a:pt x="19" y="49"/>
                  </a:lnTo>
                  <a:lnTo>
                    <a:pt x="19" y="48"/>
                  </a:lnTo>
                  <a:lnTo>
                    <a:pt x="18" y="47"/>
                  </a:lnTo>
                  <a:lnTo>
                    <a:pt x="18" y="47"/>
                  </a:lnTo>
                  <a:lnTo>
                    <a:pt x="18" y="46"/>
                  </a:lnTo>
                  <a:lnTo>
                    <a:pt x="1" y="16"/>
                  </a:lnTo>
                  <a:lnTo>
                    <a:pt x="0" y="13"/>
                  </a:lnTo>
                  <a:lnTo>
                    <a:pt x="0" y="10"/>
                  </a:lnTo>
                  <a:lnTo>
                    <a:pt x="1" y="7"/>
                  </a:lnTo>
                  <a:lnTo>
                    <a:pt x="2" y="4"/>
                  </a:lnTo>
                  <a:lnTo>
                    <a:pt x="5" y="2"/>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69">
              <a:extLst>
                <a:ext uri="{FF2B5EF4-FFF2-40B4-BE49-F238E27FC236}">
                  <a16:creationId xmlns:a16="http://schemas.microsoft.com/office/drawing/2014/main" id="{1BAF8761-0318-4AEC-9864-BB2F72B1C36F}"/>
                </a:ext>
              </a:extLst>
            </p:cNvPr>
            <p:cNvSpPr>
              <a:spLocks/>
            </p:cNvSpPr>
            <p:nvPr/>
          </p:nvSpPr>
          <p:spPr bwMode="auto">
            <a:xfrm>
              <a:off x="4902201" y="2405063"/>
              <a:ext cx="44450" cy="42863"/>
            </a:xfrm>
            <a:custGeom>
              <a:avLst/>
              <a:gdLst>
                <a:gd name="T0" fmla="*/ 14 w 28"/>
                <a:gd name="T1" fmla="*/ 0 h 27"/>
                <a:gd name="T2" fmla="*/ 18 w 28"/>
                <a:gd name="T3" fmla="*/ 0 h 27"/>
                <a:gd name="T4" fmla="*/ 23 w 28"/>
                <a:gd name="T5" fmla="*/ 2 h 27"/>
                <a:gd name="T6" fmla="*/ 25 w 28"/>
                <a:gd name="T7" fmla="*/ 6 h 27"/>
                <a:gd name="T8" fmla="*/ 27 w 28"/>
                <a:gd name="T9" fmla="*/ 9 h 27"/>
                <a:gd name="T10" fmla="*/ 28 w 28"/>
                <a:gd name="T11" fmla="*/ 13 h 27"/>
                <a:gd name="T12" fmla="*/ 27 w 28"/>
                <a:gd name="T13" fmla="*/ 18 h 27"/>
                <a:gd name="T14" fmla="*/ 25 w 28"/>
                <a:gd name="T15" fmla="*/ 22 h 27"/>
                <a:gd name="T16" fmla="*/ 23 w 28"/>
                <a:gd name="T17" fmla="*/ 24 h 27"/>
                <a:gd name="T18" fmla="*/ 18 w 28"/>
                <a:gd name="T19" fmla="*/ 26 h 27"/>
                <a:gd name="T20" fmla="*/ 14 w 28"/>
                <a:gd name="T21" fmla="*/ 27 h 27"/>
                <a:gd name="T22" fmla="*/ 10 w 28"/>
                <a:gd name="T23" fmla="*/ 26 h 27"/>
                <a:gd name="T24" fmla="*/ 6 w 28"/>
                <a:gd name="T25" fmla="*/ 24 h 27"/>
                <a:gd name="T26" fmla="*/ 3 w 28"/>
                <a:gd name="T27" fmla="*/ 22 h 27"/>
                <a:gd name="T28" fmla="*/ 1 w 28"/>
                <a:gd name="T29" fmla="*/ 18 h 27"/>
                <a:gd name="T30" fmla="*/ 0 w 28"/>
                <a:gd name="T31" fmla="*/ 13 h 27"/>
                <a:gd name="T32" fmla="*/ 1 w 28"/>
                <a:gd name="T33" fmla="*/ 9 h 27"/>
                <a:gd name="T34" fmla="*/ 3 w 28"/>
                <a:gd name="T35" fmla="*/ 6 h 27"/>
                <a:gd name="T36" fmla="*/ 6 w 28"/>
                <a:gd name="T37" fmla="*/ 2 h 27"/>
                <a:gd name="T38" fmla="*/ 10 w 28"/>
                <a:gd name="T39" fmla="*/ 0 h 27"/>
                <a:gd name="T40" fmla="*/ 14 w 28"/>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14" y="0"/>
                  </a:moveTo>
                  <a:lnTo>
                    <a:pt x="18" y="0"/>
                  </a:lnTo>
                  <a:lnTo>
                    <a:pt x="23" y="2"/>
                  </a:lnTo>
                  <a:lnTo>
                    <a:pt x="25" y="6"/>
                  </a:lnTo>
                  <a:lnTo>
                    <a:pt x="27" y="9"/>
                  </a:lnTo>
                  <a:lnTo>
                    <a:pt x="28" y="13"/>
                  </a:lnTo>
                  <a:lnTo>
                    <a:pt x="27" y="18"/>
                  </a:lnTo>
                  <a:lnTo>
                    <a:pt x="25" y="22"/>
                  </a:lnTo>
                  <a:lnTo>
                    <a:pt x="23" y="24"/>
                  </a:lnTo>
                  <a:lnTo>
                    <a:pt x="18" y="26"/>
                  </a:lnTo>
                  <a:lnTo>
                    <a:pt x="14" y="27"/>
                  </a:lnTo>
                  <a:lnTo>
                    <a:pt x="10" y="26"/>
                  </a:lnTo>
                  <a:lnTo>
                    <a:pt x="6" y="24"/>
                  </a:lnTo>
                  <a:lnTo>
                    <a:pt x="3" y="22"/>
                  </a:lnTo>
                  <a:lnTo>
                    <a:pt x="1" y="18"/>
                  </a:lnTo>
                  <a:lnTo>
                    <a:pt x="0" y="13"/>
                  </a:lnTo>
                  <a:lnTo>
                    <a:pt x="1" y="9"/>
                  </a:lnTo>
                  <a:lnTo>
                    <a:pt x="3" y="6"/>
                  </a:lnTo>
                  <a:lnTo>
                    <a:pt x="6" y="2"/>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70">
              <a:extLst>
                <a:ext uri="{FF2B5EF4-FFF2-40B4-BE49-F238E27FC236}">
                  <a16:creationId xmlns:a16="http://schemas.microsoft.com/office/drawing/2014/main" id="{5C961EBA-F880-4D7F-9017-07477B6C8B0B}"/>
                </a:ext>
              </a:extLst>
            </p:cNvPr>
            <p:cNvSpPr>
              <a:spLocks/>
            </p:cNvSpPr>
            <p:nvPr/>
          </p:nvSpPr>
          <p:spPr bwMode="auto">
            <a:xfrm>
              <a:off x="4243388" y="2139951"/>
              <a:ext cx="273050" cy="455613"/>
            </a:xfrm>
            <a:custGeom>
              <a:avLst/>
              <a:gdLst>
                <a:gd name="T0" fmla="*/ 1 w 172"/>
                <a:gd name="T1" fmla="*/ 0 h 287"/>
                <a:gd name="T2" fmla="*/ 74 w 172"/>
                <a:gd name="T3" fmla="*/ 0 h 287"/>
                <a:gd name="T4" fmla="*/ 74 w 172"/>
                <a:gd name="T5" fmla="*/ 24 h 287"/>
                <a:gd name="T6" fmla="*/ 158 w 172"/>
                <a:gd name="T7" fmla="*/ 24 h 287"/>
                <a:gd name="T8" fmla="*/ 142 w 172"/>
                <a:gd name="T9" fmla="*/ 45 h 287"/>
                <a:gd name="T10" fmla="*/ 74 w 172"/>
                <a:gd name="T11" fmla="*/ 45 h 287"/>
                <a:gd name="T12" fmla="*/ 74 w 172"/>
                <a:gd name="T13" fmla="*/ 175 h 287"/>
                <a:gd name="T14" fmla="*/ 97 w 172"/>
                <a:gd name="T15" fmla="*/ 175 h 287"/>
                <a:gd name="T16" fmla="*/ 144 w 172"/>
                <a:gd name="T17" fmla="*/ 256 h 287"/>
                <a:gd name="T18" fmla="*/ 146 w 172"/>
                <a:gd name="T19" fmla="*/ 260 h 287"/>
                <a:gd name="T20" fmla="*/ 151 w 172"/>
                <a:gd name="T21" fmla="*/ 262 h 287"/>
                <a:gd name="T22" fmla="*/ 154 w 172"/>
                <a:gd name="T23" fmla="*/ 265 h 287"/>
                <a:gd name="T24" fmla="*/ 157 w 172"/>
                <a:gd name="T25" fmla="*/ 266 h 287"/>
                <a:gd name="T26" fmla="*/ 160 w 172"/>
                <a:gd name="T27" fmla="*/ 266 h 287"/>
                <a:gd name="T28" fmla="*/ 172 w 172"/>
                <a:gd name="T29" fmla="*/ 286 h 287"/>
                <a:gd name="T30" fmla="*/ 167 w 172"/>
                <a:gd name="T31" fmla="*/ 287 h 287"/>
                <a:gd name="T32" fmla="*/ 162 w 172"/>
                <a:gd name="T33" fmla="*/ 287 h 287"/>
                <a:gd name="T34" fmla="*/ 152 w 172"/>
                <a:gd name="T35" fmla="*/ 286 h 287"/>
                <a:gd name="T36" fmla="*/ 142 w 172"/>
                <a:gd name="T37" fmla="*/ 283 h 287"/>
                <a:gd name="T38" fmla="*/ 133 w 172"/>
                <a:gd name="T39" fmla="*/ 277 h 287"/>
                <a:gd name="T40" fmla="*/ 126 w 172"/>
                <a:gd name="T41" fmla="*/ 267 h 287"/>
                <a:gd name="T42" fmla="*/ 85 w 172"/>
                <a:gd name="T43" fmla="*/ 196 h 287"/>
                <a:gd name="T44" fmla="*/ 74 w 172"/>
                <a:gd name="T45" fmla="*/ 196 h 287"/>
                <a:gd name="T46" fmla="*/ 74 w 172"/>
                <a:gd name="T47" fmla="*/ 225 h 287"/>
                <a:gd name="T48" fmla="*/ 0 w 172"/>
                <a:gd name="T49" fmla="*/ 225 h 287"/>
                <a:gd name="T50" fmla="*/ 0 w 172"/>
                <a:gd name="T51" fmla="*/ 203 h 287"/>
                <a:gd name="T52" fmla="*/ 52 w 172"/>
                <a:gd name="T53" fmla="*/ 203 h 287"/>
                <a:gd name="T54" fmla="*/ 52 w 172"/>
                <a:gd name="T55" fmla="*/ 20 h 287"/>
                <a:gd name="T56" fmla="*/ 1 w 172"/>
                <a:gd name="T57" fmla="*/ 20 h 287"/>
                <a:gd name="T58" fmla="*/ 1 w 172"/>
                <a:gd name="T5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87">
                  <a:moveTo>
                    <a:pt x="1" y="0"/>
                  </a:moveTo>
                  <a:lnTo>
                    <a:pt x="74" y="0"/>
                  </a:lnTo>
                  <a:lnTo>
                    <a:pt x="74" y="24"/>
                  </a:lnTo>
                  <a:lnTo>
                    <a:pt x="158" y="24"/>
                  </a:lnTo>
                  <a:lnTo>
                    <a:pt x="142" y="45"/>
                  </a:lnTo>
                  <a:lnTo>
                    <a:pt x="74" y="45"/>
                  </a:lnTo>
                  <a:lnTo>
                    <a:pt x="74" y="175"/>
                  </a:lnTo>
                  <a:lnTo>
                    <a:pt x="97" y="175"/>
                  </a:lnTo>
                  <a:lnTo>
                    <a:pt x="144" y="256"/>
                  </a:lnTo>
                  <a:lnTo>
                    <a:pt x="146" y="260"/>
                  </a:lnTo>
                  <a:lnTo>
                    <a:pt x="151" y="262"/>
                  </a:lnTo>
                  <a:lnTo>
                    <a:pt x="154" y="265"/>
                  </a:lnTo>
                  <a:lnTo>
                    <a:pt x="157" y="266"/>
                  </a:lnTo>
                  <a:lnTo>
                    <a:pt x="160" y="266"/>
                  </a:lnTo>
                  <a:lnTo>
                    <a:pt x="172" y="286"/>
                  </a:lnTo>
                  <a:lnTo>
                    <a:pt x="167" y="287"/>
                  </a:lnTo>
                  <a:lnTo>
                    <a:pt x="162" y="287"/>
                  </a:lnTo>
                  <a:lnTo>
                    <a:pt x="152" y="286"/>
                  </a:lnTo>
                  <a:lnTo>
                    <a:pt x="142" y="283"/>
                  </a:lnTo>
                  <a:lnTo>
                    <a:pt x="133" y="277"/>
                  </a:lnTo>
                  <a:lnTo>
                    <a:pt x="126" y="267"/>
                  </a:lnTo>
                  <a:lnTo>
                    <a:pt x="85" y="196"/>
                  </a:lnTo>
                  <a:lnTo>
                    <a:pt x="74" y="196"/>
                  </a:lnTo>
                  <a:lnTo>
                    <a:pt x="74" y="225"/>
                  </a:lnTo>
                  <a:lnTo>
                    <a:pt x="0" y="225"/>
                  </a:lnTo>
                  <a:lnTo>
                    <a:pt x="0" y="203"/>
                  </a:lnTo>
                  <a:lnTo>
                    <a:pt x="52" y="203"/>
                  </a:lnTo>
                  <a:lnTo>
                    <a:pt x="52" y="20"/>
                  </a:lnTo>
                  <a:lnTo>
                    <a:pt x="1" y="2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71">
              <a:extLst>
                <a:ext uri="{FF2B5EF4-FFF2-40B4-BE49-F238E27FC236}">
                  <a16:creationId xmlns:a16="http://schemas.microsoft.com/office/drawing/2014/main" id="{8E988F2E-F888-48C2-8BF5-A68306DD0035}"/>
                </a:ext>
              </a:extLst>
            </p:cNvPr>
            <p:cNvSpPr>
              <a:spLocks noEditPoints="1"/>
            </p:cNvSpPr>
            <p:nvPr/>
          </p:nvSpPr>
          <p:spPr bwMode="auto">
            <a:xfrm>
              <a:off x="4432301" y="2154238"/>
              <a:ext cx="514350" cy="395288"/>
            </a:xfrm>
            <a:custGeom>
              <a:avLst/>
              <a:gdLst>
                <a:gd name="T0" fmla="*/ 101 w 324"/>
                <a:gd name="T1" fmla="*/ 21 h 249"/>
                <a:gd name="T2" fmla="*/ 92 w 324"/>
                <a:gd name="T3" fmla="*/ 24 h 249"/>
                <a:gd name="T4" fmla="*/ 74 w 324"/>
                <a:gd name="T5" fmla="*/ 39 h 249"/>
                <a:gd name="T6" fmla="*/ 27 w 324"/>
                <a:gd name="T7" fmla="*/ 106 h 249"/>
                <a:gd name="T8" fmla="*/ 35 w 324"/>
                <a:gd name="T9" fmla="*/ 112 h 249"/>
                <a:gd name="T10" fmla="*/ 48 w 324"/>
                <a:gd name="T11" fmla="*/ 113 h 249"/>
                <a:gd name="T12" fmla="*/ 103 w 324"/>
                <a:gd name="T13" fmla="*/ 62 h 249"/>
                <a:gd name="T14" fmla="*/ 111 w 324"/>
                <a:gd name="T15" fmla="*/ 63 h 249"/>
                <a:gd name="T16" fmla="*/ 127 w 324"/>
                <a:gd name="T17" fmla="*/ 64 h 249"/>
                <a:gd name="T18" fmla="*/ 145 w 324"/>
                <a:gd name="T19" fmla="*/ 65 h 249"/>
                <a:gd name="T20" fmla="*/ 151 w 324"/>
                <a:gd name="T21" fmla="*/ 66 h 249"/>
                <a:gd name="T22" fmla="*/ 250 w 324"/>
                <a:gd name="T23" fmla="*/ 192 h 249"/>
                <a:gd name="T24" fmla="*/ 179 w 324"/>
                <a:gd name="T25" fmla="*/ 21 h 249"/>
                <a:gd name="T26" fmla="*/ 184 w 324"/>
                <a:gd name="T27" fmla="*/ 0 h 249"/>
                <a:gd name="T28" fmla="*/ 250 w 324"/>
                <a:gd name="T29" fmla="*/ 30 h 249"/>
                <a:gd name="T30" fmla="*/ 323 w 324"/>
                <a:gd name="T31" fmla="*/ 8 h 249"/>
                <a:gd name="T32" fmla="*/ 272 w 324"/>
                <a:gd name="T33" fmla="*/ 30 h 249"/>
                <a:gd name="T34" fmla="*/ 324 w 324"/>
                <a:gd name="T35" fmla="*/ 211 h 249"/>
                <a:gd name="T36" fmla="*/ 250 w 324"/>
                <a:gd name="T37" fmla="*/ 233 h 249"/>
                <a:gd name="T38" fmla="*/ 227 w 324"/>
                <a:gd name="T39" fmla="*/ 213 h 249"/>
                <a:gd name="T40" fmla="*/ 214 w 324"/>
                <a:gd name="T41" fmla="*/ 235 h 249"/>
                <a:gd name="T42" fmla="*/ 200 w 324"/>
                <a:gd name="T43" fmla="*/ 247 h 249"/>
                <a:gd name="T44" fmla="*/ 192 w 324"/>
                <a:gd name="T45" fmla="*/ 249 h 249"/>
                <a:gd name="T46" fmla="*/ 190 w 324"/>
                <a:gd name="T47" fmla="*/ 249 h 249"/>
                <a:gd name="T48" fmla="*/ 180 w 324"/>
                <a:gd name="T49" fmla="*/ 247 h 249"/>
                <a:gd name="T50" fmla="*/ 168 w 324"/>
                <a:gd name="T51" fmla="*/ 238 h 249"/>
                <a:gd name="T52" fmla="*/ 167 w 324"/>
                <a:gd name="T53" fmla="*/ 237 h 249"/>
                <a:gd name="T54" fmla="*/ 159 w 324"/>
                <a:gd name="T55" fmla="*/ 225 h 249"/>
                <a:gd name="T56" fmla="*/ 148 w 324"/>
                <a:gd name="T57" fmla="*/ 207 h 249"/>
                <a:gd name="T58" fmla="*/ 123 w 324"/>
                <a:gd name="T59" fmla="*/ 168 h 249"/>
                <a:gd name="T60" fmla="*/ 120 w 324"/>
                <a:gd name="T61" fmla="*/ 161 h 249"/>
                <a:gd name="T62" fmla="*/ 124 w 324"/>
                <a:gd name="T63" fmla="*/ 156 h 249"/>
                <a:gd name="T64" fmla="*/ 129 w 324"/>
                <a:gd name="T65" fmla="*/ 152 h 249"/>
                <a:gd name="T66" fmla="*/ 136 w 324"/>
                <a:gd name="T67" fmla="*/ 153 h 249"/>
                <a:gd name="T68" fmla="*/ 141 w 324"/>
                <a:gd name="T69" fmla="*/ 157 h 249"/>
                <a:gd name="T70" fmla="*/ 183 w 324"/>
                <a:gd name="T71" fmla="*/ 224 h 249"/>
                <a:gd name="T72" fmla="*/ 189 w 324"/>
                <a:gd name="T73" fmla="*/ 227 h 249"/>
                <a:gd name="T74" fmla="*/ 191 w 324"/>
                <a:gd name="T75" fmla="*/ 227 h 249"/>
                <a:gd name="T76" fmla="*/ 196 w 324"/>
                <a:gd name="T77" fmla="*/ 223 h 249"/>
                <a:gd name="T78" fmla="*/ 203 w 324"/>
                <a:gd name="T79" fmla="*/ 212 h 249"/>
                <a:gd name="T80" fmla="*/ 137 w 324"/>
                <a:gd name="T81" fmla="*/ 86 h 249"/>
                <a:gd name="T82" fmla="*/ 112 w 324"/>
                <a:gd name="T83" fmla="*/ 84 h 249"/>
                <a:gd name="T84" fmla="*/ 58 w 324"/>
                <a:gd name="T85" fmla="*/ 132 h 249"/>
                <a:gd name="T86" fmla="*/ 34 w 324"/>
                <a:gd name="T87" fmla="*/ 133 h 249"/>
                <a:gd name="T88" fmla="*/ 14 w 324"/>
                <a:gd name="T89" fmla="*/ 123 h 249"/>
                <a:gd name="T90" fmla="*/ 5 w 324"/>
                <a:gd name="T91" fmla="*/ 111 h 249"/>
                <a:gd name="T92" fmla="*/ 0 w 324"/>
                <a:gd name="T93" fmla="*/ 101 h 249"/>
                <a:gd name="T94" fmla="*/ 70 w 324"/>
                <a:gd name="T95" fmla="*/ 14 h 249"/>
                <a:gd name="T96" fmla="*/ 90 w 324"/>
                <a:gd name="T97" fmla="*/ 1 h 249"/>
                <a:gd name="T98" fmla="*/ 101 w 324"/>
                <a:gd name="T9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249">
                  <a:moveTo>
                    <a:pt x="179" y="21"/>
                  </a:moveTo>
                  <a:lnTo>
                    <a:pt x="101" y="21"/>
                  </a:lnTo>
                  <a:lnTo>
                    <a:pt x="99" y="22"/>
                  </a:lnTo>
                  <a:lnTo>
                    <a:pt x="92" y="24"/>
                  </a:lnTo>
                  <a:lnTo>
                    <a:pt x="84" y="30"/>
                  </a:lnTo>
                  <a:lnTo>
                    <a:pt x="74" y="39"/>
                  </a:lnTo>
                  <a:lnTo>
                    <a:pt x="25" y="103"/>
                  </a:lnTo>
                  <a:lnTo>
                    <a:pt x="27" y="106"/>
                  </a:lnTo>
                  <a:lnTo>
                    <a:pt x="31" y="110"/>
                  </a:lnTo>
                  <a:lnTo>
                    <a:pt x="35" y="112"/>
                  </a:lnTo>
                  <a:lnTo>
                    <a:pt x="39" y="113"/>
                  </a:lnTo>
                  <a:lnTo>
                    <a:pt x="48" y="113"/>
                  </a:lnTo>
                  <a:lnTo>
                    <a:pt x="59" y="107"/>
                  </a:lnTo>
                  <a:lnTo>
                    <a:pt x="103" y="62"/>
                  </a:lnTo>
                  <a:lnTo>
                    <a:pt x="109" y="62"/>
                  </a:lnTo>
                  <a:lnTo>
                    <a:pt x="111" y="63"/>
                  </a:lnTo>
                  <a:lnTo>
                    <a:pt x="118" y="63"/>
                  </a:lnTo>
                  <a:lnTo>
                    <a:pt x="127" y="64"/>
                  </a:lnTo>
                  <a:lnTo>
                    <a:pt x="137" y="65"/>
                  </a:lnTo>
                  <a:lnTo>
                    <a:pt x="145" y="65"/>
                  </a:lnTo>
                  <a:lnTo>
                    <a:pt x="151" y="66"/>
                  </a:lnTo>
                  <a:lnTo>
                    <a:pt x="151" y="66"/>
                  </a:lnTo>
                  <a:lnTo>
                    <a:pt x="217" y="193"/>
                  </a:lnTo>
                  <a:lnTo>
                    <a:pt x="250" y="192"/>
                  </a:lnTo>
                  <a:lnTo>
                    <a:pt x="250" y="52"/>
                  </a:lnTo>
                  <a:lnTo>
                    <a:pt x="179" y="21"/>
                  </a:lnTo>
                  <a:close/>
                  <a:moveTo>
                    <a:pt x="184" y="0"/>
                  </a:moveTo>
                  <a:lnTo>
                    <a:pt x="184" y="0"/>
                  </a:lnTo>
                  <a:lnTo>
                    <a:pt x="184" y="0"/>
                  </a:lnTo>
                  <a:lnTo>
                    <a:pt x="250" y="30"/>
                  </a:lnTo>
                  <a:lnTo>
                    <a:pt x="250" y="8"/>
                  </a:lnTo>
                  <a:lnTo>
                    <a:pt x="323" y="8"/>
                  </a:lnTo>
                  <a:lnTo>
                    <a:pt x="323" y="30"/>
                  </a:lnTo>
                  <a:lnTo>
                    <a:pt x="272" y="30"/>
                  </a:lnTo>
                  <a:lnTo>
                    <a:pt x="272" y="211"/>
                  </a:lnTo>
                  <a:lnTo>
                    <a:pt x="324" y="211"/>
                  </a:lnTo>
                  <a:lnTo>
                    <a:pt x="324" y="233"/>
                  </a:lnTo>
                  <a:lnTo>
                    <a:pt x="250" y="233"/>
                  </a:lnTo>
                  <a:lnTo>
                    <a:pt x="250" y="213"/>
                  </a:lnTo>
                  <a:lnTo>
                    <a:pt x="227" y="213"/>
                  </a:lnTo>
                  <a:lnTo>
                    <a:pt x="221" y="224"/>
                  </a:lnTo>
                  <a:lnTo>
                    <a:pt x="214" y="235"/>
                  </a:lnTo>
                  <a:lnTo>
                    <a:pt x="204" y="245"/>
                  </a:lnTo>
                  <a:lnTo>
                    <a:pt x="200" y="247"/>
                  </a:lnTo>
                  <a:lnTo>
                    <a:pt x="196" y="248"/>
                  </a:lnTo>
                  <a:lnTo>
                    <a:pt x="192" y="249"/>
                  </a:lnTo>
                  <a:lnTo>
                    <a:pt x="191" y="249"/>
                  </a:lnTo>
                  <a:lnTo>
                    <a:pt x="190" y="249"/>
                  </a:lnTo>
                  <a:lnTo>
                    <a:pt x="184" y="249"/>
                  </a:lnTo>
                  <a:lnTo>
                    <a:pt x="180" y="247"/>
                  </a:lnTo>
                  <a:lnTo>
                    <a:pt x="174" y="244"/>
                  </a:lnTo>
                  <a:lnTo>
                    <a:pt x="168" y="238"/>
                  </a:lnTo>
                  <a:lnTo>
                    <a:pt x="167" y="238"/>
                  </a:lnTo>
                  <a:lnTo>
                    <a:pt x="167" y="237"/>
                  </a:lnTo>
                  <a:lnTo>
                    <a:pt x="167" y="237"/>
                  </a:lnTo>
                  <a:lnTo>
                    <a:pt x="159" y="225"/>
                  </a:lnTo>
                  <a:lnTo>
                    <a:pt x="148" y="207"/>
                  </a:lnTo>
                  <a:lnTo>
                    <a:pt x="148" y="207"/>
                  </a:lnTo>
                  <a:lnTo>
                    <a:pt x="145" y="205"/>
                  </a:lnTo>
                  <a:lnTo>
                    <a:pt x="123" y="168"/>
                  </a:lnTo>
                  <a:lnTo>
                    <a:pt x="122" y="165"/>
                  </a:lnTo>
                  <a:lnTo>
                    <a:pt x="120" y="161"/>
                  </a:lnTo>
                  <a:lnTo>
                    <a:pt x="122" y="158"/>
                  </a:lnTo>
                  <a:lnTo>
                    <a:pt x="124" y="156"/>
                  </a:lnTo>
                  <a:lnTo>
                    <a:pt x="126" y="154"/>
                  </a:lnTo>
                  <a:lnTo>
                    <a:pt x="129" y="152"/>
                  </a:lnTo>
                  <a:lnTo>
                    <a:pt x="132" y="152"/>
                  </a:lnTo>
                  <a:lnTo>
                    <a:pt x="136" y="153"/>
                  </a:lnTo>
                  <a:lnTo>
                    <a:pt x="138" y="154"/>
                  </a:lnTo>
                  <a:lnTo>
                    <a:pt x="141" y="157"/>
                  </a:lnTo>
                  <a:lnTo>
                    <a:pt x="166" y="196"/>
                  </a:lnTo>
                  <a:lnTo>
                    <a:pt x="183" y="224"/>
                  </a:lnTo>
                  <a:lnTo>
                    <a:pt x="187" y="226"/>
                  </a:lnTo>
                  <a:lnTo>
                    <a:pt x="189" y="227"/>
                  </a:lnTo>
                  <a:lnTo>
                    <a:pt x="190" y="229"/>
                  </a:lnTo>
                  <a:lnTo>
                    <a:pt x="191" y="227"/>
                  </a:lnTo>
                  <a:lnTo>
                    <a:pt x="193" y="226"/>
                  </a:lnTo>
                  <a:lnTo>
                    <a:pt x="196" y="223"/>
                  </a:lnTo>
                  <a:lnTo>
                    <a:pt x="200" y="219"/>
                  </a:lnTo>
                  <a:lnTo>
                    <a:pt x="203" y="212"/>
                  </a:lnTo>
                  <a:lnTo>
                    <a:pt x="203" y="212"/>
                  </a:lnTo>
                  <a:lnTo>
                    <a:pt x="137" y="86"/>
                  </a:lnTo>
                  <a:lnTo>
                    <a:pt x="123" y="85"/>
                  </a:lnTo>
                  <a:lnTo>
                    <a:pt x="112" y="84"/>
                  </a:lnTo>
                  <a:lnTo>
                    <a:pt x="72" y="124"/>
                  </a:lnTo>
                  <a:lnTo>
                    <a:pt x="58" y="132"/>
                  </a:lnTo>
                  <a:lnTo>
                    <a:pt x="43" y="134"/>
                  </a:lnTo>
                  <a:lnTo>
                    <a:pt x="34" y="133"/>
                  </a:lnTo>
                  <a:lnTo>
                    <a:pt x="23" y="129"/>
                  </a:lnTo>
                  <a:lnTo>
                    <a:pt x="14" y="123"/>
                  </a:lnTo>
                  <a:lnTo>
                    <a:pt x="8" y="116"/>
                  </a:lnTo>
                  <a:lnTo>
                    <a:pt x="5" y="111"/>
                  </a:lnTo>
                  <a:lnTo>
                    <a:pt x="2" y="107"/>
                  </a:lnTo>
                  <a:lnTo>
                    <a:pt x="0" y="101"/>
                  </a:lnTo>
                  <a:lnTo>
                    <a:pt x="57" y="26"/>
                  </a:lnTo>
                  <a:lnTo>
                    <a:pt x="70" y="14"/>
                  </a:lnTo>
                  <a:lnTo>
                    <a:pt x="80" y="6"/>
                  </a:lnTo>
                  <a:lnTo>
                    <a:pt x="90" y="1"/>
                  </a:lnTo>
                  <a:lnTo>
                    <a:pt x="98" y="0"/>
                  </a:lnTo>
                  <a:lnTo>
                    <a:pt x="101" y="0"/>
                  </a:lnTo>
                  <a:lnTo>
                    <a:pt x="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75" name="Groep 174">
            <a:extLst>
              <a:ext uri="{FF2B5EF4-FFF2-40B4-BE49-F238E27FC236}">
                <a16:creationId xmlns:a16="http://schemas.microsoft.com/office/drawing/2014/main" id="{47ABD921-780B-4C34-A9FF-51959772F5FC}"/>
              </a:ext>
            </a:extLst>
          </p:cNvPr>
          <p:cNvGrpSpPr/>
          <p:nvPr/>
        </p:nvGrpSpPr>
        <p:grpSpPr>
          <a:xfrm>
            <a:off x="5089825" y="3152118"/>
            <a:ext cx="211222" cy="194170"/>
            <a:chOff x="1809751" y="3136901"/>
            <a:chExt cx="609600" cy="560388"/>
          </a:xfrm>
          <a:solidFill>
            <a:schemeClr val="accent2"/>
          </a:solidFill>
        </p:grpSpPr>
        <p:sp>
          <p:nvSpPr>
            <p:cNvPr id="176" name="Rectangle 49">
              <a:extLst>
                <a:ext uri="{FF2B5EF4-FFF2-40B4-BE49-F238E27FC236}">
                  <a16:creationId xmlns:a16="http://schemas.microsoft.com/office/drawing/2014/main" id="{8BA01080-B58B-4117-A8C5-8A3D122E3AB7}"/>
                </a:ext>
              </a:extLst>
            </p:cNvPr>
            <p:cNvSpPr>
              <a:spLocks noChangeArrowheads="1"/>
            </p:cNvSpPr>
            <p:nvPr/>
          </p:nvSpPr>
          <p:spPr bwMode="auto">
            <a:xfrm>
              <a:off x="1887538" y="3470276"/>
              <a:ext cx="31750"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Rectangle 50">
              <a:extLst>
                <a:ext uri="{FF2B5EF4-FFF2-40B4-BE49-F238E27FC236}">
                  <a16:creationId xmlns:a16="http://schemas.microsoft.com/office/drawing/2014/main" id="{31388AD9-F578-4347-9ADC-62118EA14E50}"/>
                </a:ext>
              </a:extLst>
            </p:cNvPr>
            <p:cNvSpPr>
              <a:spLocks noChangeArrowheads="1"/>
            </p:cNvSpPr>
            <p:nvPr/>
          </p:nvSpPr>
          <p:spPr bwMode="auto">
            <a:xfrm>
              <a:off x="1887538" y="3392488"/>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Rectangle 51">
              <a:extLst>
                <a:ext uri="{FF2B5EF4-FFF2-40B4-BE49-F238E27FC236}">
                  <a16:creationId xmlns:a16="http://schemas.microsoft.com/office/drawing/2014/main" id="{65577D29-4B2F-47E8-9F59-17517ABD18D5}"/>
                </a:ext>
              </a:extLst>
            </p:cNvPr>
            <p:cNvSpPr>
              <a:spLocks noChangeArrowheads="1"/>
            </p:cNvSpPr>
            <p:nvPr/>
          </p:nvSpPr>
          <p:spPr bwMode="auto">
            <a:xfrm>
              <a:off x="1887538" y="3548063"/>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52">
              <a:extLst>
                <a:ext uri="{FF2B5EF4-FFF2-40B4-BE49-F238E27FC236}">
                  <a16:creationId xmlns:a16="http://schemas.microsoft.com/office/drawing/2014/main" id="{7942F45B-A626-458D-828B-E6B3A25DCE5D}"/>
                </a:ext>
              </a:extLst>
            </p:cNvPr>
            <p:cNvSpPr>
              <a:spLocks/>
            </p:cNvSpPr>
            <p:nvPr/>
          </p:nvSpPr>
          <p:spPr bwMode="auto">
            <a:xfrm>
              <a:off x="1809751" y="3136901"/>
              <a:ext cx="439738" cy="560388"/>
            </a:xfrm>
            <a:custGeom>
              <a:avLst/>
              <a:gdLst>
                <a:gd name="T0" fmla="*/ 92 w 277"/>
                <a:gd name="T1" fmla="*/ 0 h 353"/>
                <a:gd name="T2" fmla="*/ 247 w 277"/>
                <a:gd name="T3" fmla="*/ 0 h 353"/>
                <a:gd name="T4" fmla="*/ 259 w 277"/>
                <a:gd name="T5" fmla="*/ 3 h 353"/>
                <a:gd name="T6" fmla="*/ 268 w 277"/>
                <a:gd name="T7" fmla="*/ 10 h 353"/>
                <a:gd name="T8" fmla="*/ 275 w 277"/>
                <a:gd name="T9" fmla="*/ 20 h 353"/>
                <a:gd name="T10" fmla="*/ 277 w 277"/>
                <a:gd name="T11" fmla="*/ 31 h 353"/>
                <a:gd name="T12" fmla="*/ 277 w 277"/>
                <a:gd name="T13" fmla="*/ 81 h 353"/>
                <a:gd name="T14" fmla="*/ 257 w 277"/>
                <a:gd name="T15" fmla="*/ 86 h 353"/>
                <a:gd name="T16" fmla="*/ 257 w 277"/>
                <a:gd name="T17" fmla="*/ 31 h 353"/>
                <a:gd name="T18" fmla="*/ 255 w 277"/>
                <a:gd name="T19" fmla="*/ 27 h 353"/>
                <a:gd name="T20" fmla="*/ 253 w 277"/>
                <a:gd name="T21" fmla="*/ 25 h 353"/>
                <a:gd name="T22" fmla="*/ 250 w 277"/>
                <a:gd name="T23" fmla="*/ 23 h 353"/>
                <a:gd name="T24" fmla="*/ 247 w 277"/>
                <a:gd name="T25" fmla="*/ 22 h 353"/>
                <a:gd name="T26" fmla="*/ 109 w 277"/>
                <a:gd name="T27" fmla="*/ 22 h 353"/>
                <a:gd name="T28" fmla="*/ 109 w 277"/>
                <a:gd name="T29" fmla="*/ 112 h 353"/>
                <a:gd name="T30" fmla="*/ 55 w 277"/>
                <a:gd name="T31" fmla="*/ 112 h 353"/>
                <a:gd name="T32" fmla="*/ 55 w 277"/>
                <a:gd name="T33" fmla="*/ 90 h 353"/>
                <a:gd name="T34" fmla="*/ 89 w 277"/>
                <a:gd name="T35" fmla="*/ 90 h 353"/>
                <a:gd name="T36" fmla="*/ 89 w 277"/>
                <a:gd name="T37" fmla="*/ 28 h 353"/>
                <a:gd name="T38" fmla="*/ 22 w 277"/>
                <a:gd name="T39" fmla="*/ 84 h 353"/>
                <a:gd name="T40" fmla="*/ 22 w 277"/>
                <a:gd name="T41" fmla="*/ 322 h 353"/>
                <a:gd name="T42" fmla="*/ 23 w 277"/>
                <a:gd name="T43" fmla="*/ 326 h 353"/>
                <a:gd name="T44" fmla="*/ 25 w 277"/>
                <a:gd name="T45" fmla="*/ 329 h 353"/>
                <a:gd name="T46" fmla="*/ 27 w 277"/>
                <a:gd name="T47" fmla="*/ 331 h 353"/>
                <a:gd name="T48" fmla="*/ 31 w 277"/>
                <a:gd name="T49" fmla="*/ 331 h 353"/>
                <a:gd name="T50" fmla="*/ 247 w 277"/>
                <a:gd name="T51" fmla="*/ 331 h 353"/>
                <a:gd name="T52" fmla="*/ 250 w 277"/>
                <a:gd name="T53" fmla="*/ 331 h 353"/>
                <a:gd name="T54" fmla="*/ 253 w 277"/>
                <a:gd name="T55" fmla="*/ 329 h 353"/>
                <a:gd name="T56" fmla="*/ 255 w 277"/>
                <a:gd name="T57" fmla="*/ 326 h 353"/>
                <a:gd name="T58" fmla="*/ 257 w 277"/>
                <a:gd name="T59" fmla="*/ 322 h 353"/>
                <a:gd name="T60" fmla="*/ 257 w 277"/>
                <a:gd name="T61" fmla="*/ 307 h 353"/>
                <a:gd name="T62" fmla="*/ 277 w 277"/>
                <a:gd name="T63" fmla="*/ 312 h 353"/>
                <a:gd name="T64" fmla="*/ 277 w 277"/>
                <a:gd name="T65" fmla="*/ 322 h 353"/>
                <a:gd name="T66" fmla="*/ 275 w 277"/>
                <a:gd name="T67" fmla="*/ 334 h 353"/>
                <a:gd name="T68" fmla="*/ 268 w 277"/>
                <a:gd name="T69" fmla="*/ 344 h 353"/>
                <a:gd name="T70" fmla="*/ 259 w 277"/>
                <a:gd name="T71" fmla="*/ 351 h 353"/>
                <a:gd name="T72" fmla="*/ 247 w 277"/>
                <a:gd name="T73" fmla="*/ 353 h 353"/>
                <a:gd name="T74" fmla="*/ 31 w 277"/>
                <a:gd name="T75" fmla="*/ 353 h 353"/>
                <a:gd name="T76" fmla="*/ 19 w 277"/>
                <a:gd name="T77" fmla="*/ 351 h 353"/>
                <a:gd name="T78" fmla="*/ 10 w 277"/>
                <a:gd name="T79" fmla="*/ 344 h 353"/>
                <a:gd name="T80" fmla="*/ 3 w 277"/>
                <a:gd name="T81" fmla="*/ 334 h 353"/>
                <a:gd name="T82" fmla="*/ 0 w 277"/>
                <a:gd name="T83" fmla="*/ 322 h 353"/>
                <a:gd name="T84" fmla="*/ 0 w 277"/>
                <a:gd name="T85" fmla="*/ 79 h 353"/>
                <a:gd name="T86" fmla="*/ 1 w 277"/>
                <a:gd name="T87" fmla="*/ 79 h 353"/>
                <a:gd name="T88" fmla="*/ 1 w 277"/>
                <a:gd name="T89" fmla="*/ 76 h 353"/>
                <a:gd name="T90" fmla="*/ 2 w 277"/>
                <a:gd name="T91" fmla="*/ 74 h 353"/>
                <a:gd name="T92" fmla="*/ 4 w 277"/>
                <a:gd name="T93" fmla="*/ 71 h 353"/>
                <a:gd name="T94" fmla="*/ 84 w 277"/>
                <a:gd name="T95" fmla="*/ 3 h 353"/>
                <a:gd name="T96" fmla="*/ 88 w 277"/>
                <a:gd name="T97" fmla="*/ 1 h 353"/>
                <a:gd name="T98" fmla="*/ 91 w 277"/>
                <a:gd name="T99" fmla="*/ 0 h 353"/>
                <a:gd name="T100" fmla="*/ 92 w 277"/>
                <a:gd name="T10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7" h="353">
                  <a:moveTo>
                    <a:pt x="92" y="0"/>
                  </a:moveTo>
                  <a:lnTo>
                    <a:pt x="247" y="0"/>
                  </a:lnTo>
                  <a:lnTo>
                    <a:pt x="259" y="3"/>
                  </a:lnTo>
                  <a:lnTo>
                    <a:pt x="268" y="10"/>
                  </a:lnTo>
                  <a:lnTo>
                    <a:pt x="275" y="20"/>
                  </a:lnTo>
                  <a:lnTo>
                    <a:pt x="277" y="31"/>
                  </a:lnTo>
                  <a:lnTo>
                    <a:pt x="277" y="81"/>
                  </a:lnTo>
                  <a:lnTo>
                    <a:pt x="257" y="86"/>
                  </a:lnTo>
                  <a:lnTo>
                    <a:pt x="257" y="31"/>
                  </a:lnTo>
                  <a:lnTo>
                    <a:pt x="255" y="27"/>
                  </a:lnTo>
                  <a:lnTo>
                    <a:pt x="253" y="25"/>
                  </a:lnTo>
                  <a:lnTo>
                    <a:pt x="250" y="23"/>
                  </a:lnTo>
                  <a:lnTo>
                    <a:pt x="247" y="22"/>
                  </a:lnTo>
                  <a:lnTo>
                    <a:pt x="109" y="22"/>
                  </a:lnTo>
                  <a:lnTo>
                    <a:pt x="109" y="112"/>
                  </a:lnTo>
                  <a:lnTo>
                    <a:pt x="55" y="112"/>
                  </a:lnTo>
                  <a:lnTo>
                    <a:pt x="55" y="90"/>
                  </a:lnTo>
                  <a:lnTo>
                    <a:pt x="89" y="90"/>
                  </a:lnTo>
                  <a:lnTo>
                    <a:pt x="89" y="28"/>
                  </a:lnTo>
                  <a:lnTo>
                    <a:pt x="22" y="84"/>
                  </a:lnTo>
                  <a:lnTo>
                    <a:pt x="22" y="322"/>
                  </a:lnTo>
                  <a:lnTo>
                    <a:pt x="23" y="326"/>
                  </a:lnTo>
                  <a:lnTo>
                    <a:pt x="25" y="329"/>
                  </a:lnTo>
                  <a:lnTo>
                    <a:pt x="27" y="331"/>
                  </a:lnTo>
                  <a:lnTo>
                    <a:pt x="31" y="331"/>
                  </a:lnTo>
                  <a:lnTo>
                    <a:pt x="247" y="331"/>
                  </a:lnTo>
                  <a:lnTo>
                    <a:pt x="250" y="331"/>
                  </a:lnTo>
                  <a:lnTo>
                    <a:pt x="253" y="329"/>
                  </a:lnTo>
                  <a:lnTo>
                    <a:pt x="255" y="326"/>
                  </a:lnTo>
                  <a:lnTo>
                    <a:pt x="257" y="322"/>
                  </a:lnTo>
                  <a:lnTo>
                    <a:pt x="257" y="307"/>
                  </a:lnTo>
                  <a:lnTo>
                    <a:pt x="277" y="312"/>
                  </a:lnTo>
                  <a:lnTo>
                    <a:pt x="277" y="322"/>
                  </a:lnTo>
                  <a:lnTo>
                    <a:pt x="275" y="334"/>
                  </a:lnTo>
                  <a:lnTo>
                    <a:pt x="268" y="344"/>
                  </a:lnTo>
                  <a:lnTo>
                    <a:pt x="259" y="351"/>
                  </a:lnTo>
                  <a:lnTo>
                    <a:pt x="247" y="353"/>
                  </a:lnTo>
                  <a:lnTo>
                    <a:pt x="31" y="353"/>
                  </a:lnTo>
                  <a:lnTo>
                    <a:pt x="19" y="351"/>
                  </a:lnTo>
                  <a:lnTo>
                    <a:pt x="10" y="344"/>
                  </a:lnTo>
                  <a:lnTo>
                    <a:pt x="3" y="334"/>
                  </a:lnTo>
                  <a:lnTo>
                    <a:pt x="0" y="322"/>
                  </a:lnTo>
                  <a:lnTo>
                    <a:pt x="0" y="79"/>
                  </a:lnTo>
                  <a:lnTo>
                    <a:pt x="1" y="79"/>
                  </a:lnTo>
                  <a:lnTo>
                    <a:pt x="1" y="76"/>
                  </a:lnTo>
                  <a:lnTo>
                    <a:pt x="2" y="74"/>
                  </a:lnTo>
                  <a:lnTo>
                    <a:pt x="4" y="71"/>
                  </a:lnTo>
                  <a:lnTo>
                    <a:pt x="84" y="3"/>
                  </a:lnTo>
                  <a:lnTo>
                    <a:pt x="88" y="1"/>
                  </a:lnTo>
                  <a:lnTo>
                    <a:pt x="91"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53">
              <a:extLst>
                <a:ext uri="{FF2B5EF4-FFF2-40B4-BE49-F238E27FC236}">
                  <a16:creationId xmlns:a16="http://schemas.microsoft.com/office/drawing/2014/main" id="{0054E34A-4BD3-49AA-AFB7-2068F69A5117}"/>
                </a:ext>
              </a:extLst>
            </p:cNvPr>
            <p:cNvSpPr>
              <a:spLocks/>
            </p:cNvSpPr>
            <p:nvPr/>
          </p:nvSpPr>
          <p:spPr bwMode="auto">
            <a:xfrm>
              <a:off x="1960563" y="3470276"/>
              <a:ext cx="134938" cy="34925"/>
            </a:xfrm>
            <a:custGeom>
              <a:avLst/>
              <a:gdLst>
                <a:gd name="T0" fmla="*/ 0 w 85"/>
                <a:gd name="T1" fmla="*/ 0 h 22"/>
                <a:gd name="T2" fmla="*/ 80 w 85"/>
                <a:gd name="T3" fmla="*/ 0 h 22"/>
                <a:gd name="T4" fmla="*/ 85 w 85"/>
                <a:gd name="T5" fmla="*/ 22 h 22"/>
                <a:gd name="T6" fmla="*/ 0 w 85"/>
                <a:gd name="T7" fmla="*/ 22 h 22"/>
                <a:gd name="T8" fmla="*/ 0 w 85"/>
                <a:gd name="T9" fmla="*/ 0 h 22"/>
              </a:gdLst>
              <a:ahLst/>
              <a:cxnLst>
                <a:cxn ang="0">
                  <a:pos x="T0" y="T1"/>
                </a:cxn>
                <a:cxn ang="0">
                  <a:pos x="T2" y="T3"/>
                </a:cxn>
                <a:cxn ang="0">
                  <a:pos x="T4" y="T5"/>
                </a:cxn>
                <a:cxn ang="0">
                  <a:pos x="T6" y="T7"/>
                </a:cxn>
                <a:cxn ang="0">
                  <a:pos x="T8" y="T9"/>
                </a:cxn>
              </a:cxnLst>
              <a:rect l="0" t="0" r="r" b="b"/>
              <a:pathLst>
                <a:path w="85" h="22">
                  <a:moveTo>
                    <a:pt x="0" y="0"/>
                  </a:moveTo>
                  <a:lnTo>
                    <a:pt x="80" y="0"/>
                  </a:lnTo>
                  <a:lnTo>
                    <a:pt x="85" y="22"/>
                  </a:lnTo>
                  <a:lnTo>
                    <a:pt x="0" y="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54">
              <a:extLst>
                <a:ext uri="{FF2B5EF4-FFF2-40B4-BE49-F238E27FC236}">
                  <a16:creationId xmlns:a16="http://schemas.microsoft.com/office/drawing/2014/main" id="{85091127-DF0C-4B0C-94A8-A65BB7BD3AEA}"/>
                </a:ext>
              </a:extLst>
            </p:cNvPr>
            <p:cNvSpPr>
              <a:spLocks/>
            </p:cNvSpPr>
            <p:nvPr/>
          </p:nvSpPr>
          <p:spPr bwMode="auto">
            <a:xfrm>
              <a:off x="1960563" y="3392488"/>
              <a:ext cx="134938" cy="33338"/>
            </a:xfrm>
            <a:custGeom>
              <a:avLst/>
              <a:gdLst>
                <a:gd name="T0" fmla="*/ 0 w 85"/>
                <a:gd name="T1" fmla="*/ 0 h 21"/>
                <a:gd name="T2" fmla="*/ 85 w 85"/>
                <a:gd name="T3" fmla="*/ 0 h 21"/>
                <a:gd name="T4" fmla="*/ 80 w 85"/>
                <a:gd name="T5" fmla="*/ 21 h 21"/>
                <a:gd name="T6" fmla="*/ 0 w 85"/>
                <a:gd name="T7" fmla="*/ 21 h 21"/>
                <a:gd name="T8" fmla="*/ 0 w 85"/>
                <a:gd name="T9" fmla="*/ 0 h 21"/>
              </a:gdLst>
              <a:ahLst/>
              <a:cxnLst>
                <a:cxn ang="0">
                  <a:pos x="T0" y="T1"/>
                </a:cxn>
                <a:cxn ang="0">
                  <a:pos x="T2" y="T3"/>
                </a:cxn>
                <a:cxn ang="0">
                  <a:pos x="T4" y="T5"/>
                </a:cxn>
                <a:cxn ang="0">
                  <a:pos x="T6" y="T7"/>
                </a:cxn>
                <a:cxn ang="0">
                  <a:pos x="T8" y="T9"/>
                </a:cxn>
              </a:cxnLst>
              <a:rect l="0" t="0" r="r" b="b"/>
              <a:pathLst>
                <a:path w="85" h="21">
                  <a:moveTo>
                    <a:pt x="0" y="0"/>
                  </a:moveTo>
                  <a:lnTo>
                    <a:pt x="85" y="0"/>
                  </a:lnTo>
                  <a:lnTo>
                    <a:pt x="80"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55">
              <a:extLst>
                <a:ext uri="{FF2B5EF4-FFF2-40B4-BE49-F238E27FC236}">
                  <a16:creationId xmlns:a16="http://schemas.microsoft.com/office/drawing/2014/main" id="{ECE06FCC-ADBD-4172-B075-D776CFE26741}"/>
                </a:ext>
              </a:extLst>
            </p:cNvPr>
            <p:cNvSpPr>
              <a:spLocks/>
            </p:cNvSpPr>
            <p:nvPr/>
          </p:nvSpPr>
          <p:spPr bwMode="auto">
            <a:xfrm>
              <a:off x="1960563" y="3548063"/>
              <a:ext cx="182563" cy="33338"/>
            </a:xfrm>
            <a:custGeom>
              <a:avLst/>
              <a:gdLst>
                <a:gd name="T0" fmla="*/ 0 w 115"/>
                <a:gd name="T1" fmla="*/ 0 h 21"/>
                <a:gd name="T2" fmla="*/ 98 w 115"/>
                <a:gd name="T3" fmla="*/ 0 h 21"/>
                <a:gd name="T4" fmla="*/ 105 w 115"/>
                <a:gd name="T5" fmla="*/ 10 h 21"/>
                <a:gd name="T6" fmla="*/ 115 w 115"/>
                <a:gd name="T7" fmla="*/ 21 h 21"/>
                <a:gd name="T8" fmla="*/ 0 w 115"/>
                <a:gd name="T9" fmla="*/ 21 h 21"/>
                <a:gd name="T10" fmla="*/ 0 w 115"/>
                <a:gd name="T11" fmla="*/ 0 h 21"/>
              </a:gdLst>
              <a:ahLst/>
              <a:cxnLst>
                <a:cxn ang="0">
                  <a:pos x="T0" y="T1"/>
                </a:cxn>
                <a:cxn ang="0">
                  <a:pos x="T2" y="T3"/>
                </a:cxn>
                <a:cxn ang="0">
                  <a:pos x="T4" y="T5"/>
                </a:cxn>
                <a:cxn ang="0">
                  <a:pos x="T6" y="T7"/>
                </a:cxn>
                <a:cxn ang="0">
                  <a:pos x="T8" y="T9"/>
                </a:cxn>
                <a:cxn ang="0">
                  <a:pos x="T10" y="T11"/>
                </a:cxn>
              </a:cxnLst>
              <a:rect l="0" t="0" r="r" b="b"/>
              <a:pathLst>
                <a:path w="115" h="21">
                  <a:moveTo>
                    <a:pt x="0" y="0"/>
                  </a:moveTo>
                  <a:lnTo>
                    <a:pt x="98" y="0"/>
                  </a:lnTo>
                  <a:lnTo>
                    <a:pt x="105" y="10"/>
                  </a:lnTo>
                  <a:lnTo>
                    <a:pt x="115"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56">
              <a:extLst>
                <a:ext uri="{FF2B5EF4-FFF2-40B4-BE49-F238E27FC236}">
                  <a16:creationId xmlns:a16="http://schemas.microsoft.com/office/drawing/2014/main" id="{9E516473-3B15-4EDE-89F5-6C57BDBD22D9}"/>
                </a:ext>
              </a:extLst>
            </p:cNvPr>
            <p:cNvSpPr>
              <a:spLocks/>
            </p:cNvSpPr>
            <p:nvPr/>
          </p:nvSpPr>
          <p:spPr bwMode="auto">
            <a:xfrm>
              <a:off x="2198688" y="3387726"/>
              <a:ext cx="147638" cy="123825"/>
            </a:xfrm>
            <a:custGeom>
              <a:avLst/>
              <a:gdLst>
                <a:gd name="T0" fmla="*/ 77 w 93"/>
                <a:gd name="T1" fmla="*/ 0 h 78"/>
                <a:gd name="T2" fmla="*/ 93 w 93"/>
                <a:gd name="T3" fmla="*/ 13 h 78"/>
                <a:gd name="T4" fmla="*/ 43 w 93"/>
                <a:gd name="T5" fmla="*/ 78 h 78"/>
                <a:gd name="T6" fmla="*/ 0 w 93"/>
                <a:gd name="T7" fmla="*/ 43 h 78"/>
                <a:gd name="T8" fmla="*/ 14 w 93"/>
                <a:gd name="T9" fmla="*/ 27 h 78"/>
                <a:gd name="T10" fmla="*/ 39 w 93"/>
                <a:gd name="T11" fmla="*/ 48 h 78"/>
                <a:gd name="T12" fmla="*/ 77 w 9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93" h="78">
                  <a:moveTo>
                    <a:pt x="77" y="0"/>
                  </a:moveTo>
                  <a:lnTo>
                    <a:pt x="93" y="13"/>
                  </a:lnTo>
                  <a:lnTo>
                    <a:pt x="43" y="78"/>
                  </a:lnTo>
                  <a:lnTo>
                    <a:pt x="0" y="43"/>
                  </a:lnTo>
                  <a:lnTo>
                    <a:pt x="14" y="27"/>
                  </a:lnTo>
                  <a:lnTo>
                    <a:pt x="39" y="48"/>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57">
              <a:extLst>
                <a:ext uri="{FF2B5EF4-FFF2-40B4-BE49-F238E27FC236}">
                  <a16:creationId xmlns:a16="http://schemas.microsoft.com/office/drawing/2014/main" id="{78A0B712-7E87-4578-9F89-E02E526E56FC}"/>
                </a:ext>
              </a:extLst>
            </p:cNvPr>
            <p:cNvSpPr>
              <a:spLocks noEditPoints="1"/>
            </p:cNvSpPr>
            <p:nvPr/>
          </p:nvSpPr>
          <p:spPr bwMode="auto">
            <a:xfrm>
              <a:off x="2119313" y="3298826"/>
              <a:ext cx="300038" cy="300038"/>
            </a:xfrm>
            <a:custGeom>
              <a:avLst/>
              <a:gdLst>
                <a:gd name="T0" fmla="*/ 95 w 189"/>
                <a:gd name="T1" fmla="*/ 21 h 189"/>
                <a:gd name="T2" fmla="*/ 76 w 189"/>
                <a:gd name="T3" fmla="*/ 24 h 189"/>
                <a:gd name="T4" fmla="*/ 58 w 189"/>
                <a:gd name="T5" fmla="*/ 31 h 189"/>
                <a:gd name="T6" fmla="*/ 43 w 189"/>
                <a:gd name="T7" fmla="*/ 43 h 189"/>
                <a:gd name="T8" fmla="*/ 31 w 189"/>
                <a:gd name="T9" fmla="*/ 57 h 189"/>
                <a:gd name="T10" fmla="*/ 24 w 189"/>
                <a:gd name="T11" fmla="*/ 76 h 189"/>
                <a:gd name="T12" fmla="*/ 21 w 189"/>
                <a:gd name="T13" fmla="*/ 95 h 189"/>
                <a:gd name="T14" fmla="*/ 24 w 189"/>
                <a:gd name="T15" fmla="*/ 114 h 189"/>
                <a:gd name="T16" fmla="*/ 31 w 189"/>
                <a:gd name="T17" fmla="*/ 132 h 189"/>
                <a:gd name="T18" fmla="*/ 43 w 189"/>
                <a:gd name="T19" fmla="*/ 146 h 189"/>
                <a:gd name="T20" fmla="*/ 58 w 189"/>
                <a:gd name="T21" fmla="*/ 158 h 189"/>
                <a:gd name="T22" fmla="*/ 76 w 189"/>
                <a:gd name="T23" fmla="*/ 165 h 189"/>
                <a:gd name="T24" fmla="*/ 95 w 189"/>
                <a:gd name="T25" fmla="*/ 167 h 189"/>
                <a:gd name="T26" fmla="*/ 115 w 189"/>
                <a:gd name="T27" fmla="*/ 165 h 189"/>
                <a:gd name="T28" fmla="*/ 132 w 189"/>
                <a:gd name="T29" fmla="*/ 158 h 189"/>
                <a:gd name="T30" fmla="*/ 147 w 189"/>
                <a:gd name="T31" fmla="*/ 146 h 189"/>
                <a:gd name="T32" fmla="*/ 158 w 189"/>
                <a:gd name="T33" fmla="*/ 132 h 189"/>
                <a:gd name="T34" fmla="*/ 165 w 189"/>
                <a:gd name="T35" fmla="*/ 114 h 189"/>
                <a:gd name="T36" fmla="*/ 169 w 189"/>
                <a:gd name="T37" fmla="*/ 95 h 189"/>
                <a:gd name="T38" fmla="*/ 165 w 189"/>
                <a:gd name="T39" fmla="*/ 76 h 189"/>
                <a:gd name="T40" fmla="*/ 158 w 189"/>
                <a:gd name="T41" fmla="*/ 57 h 189"/>
                <a:gd name="T42" fmla="*/ 147 w 189"/>
                <a:gd name="T43" fmla="*/ 43 h 189"/>
                <a:gd name="T44" fmla="*/ 132 w 189"/>
                <a:gd name="T45" fmla="*/ 31 h 189"/>
                <a:gd name="T46" fmla="*/ 115 w 189"/>
                <a:gd name="T47" fmla="*/ 24 h 189"/>
                <a:gd name="T48" fmla="*/ 95 w 189"/>
                <a:gd name="T49" fmla="*/ 21 h 189"/>
                <a:gd name="T50" fmla="*/ 95 w 189"/>
                <a:gd name="T51" fmla="*/ 0 h 189"/>
                <a:gd name="T52" fmla="*/ 117 w 189"/>
                <a:gd name="T53" fmla="*/ 2 h 189"/>
                <a:gd name="T54" fmla="*/ 136 w 189"/>
                <a:gd name="T55" fmla="*/ 10 h 189"/>
                <a:gd name="T56" fmla="*/ 155 w 189"/>
                <a:gd name="T57" fmla="*/ 20 h 189"/>
                <a:gd name="T58" fmla="*/ 169 w 189"/>
                <a:gd name="T59" fmla="*/ 35 h 189"/>
                <a:gd name="T60" fmla="*/ 180 w 189"/>
                <a:gd name="T61" fmla="*/ 53 h 189"/>
                <a:gd name="T62" fmla="*/ 187 w 189"/>
                <a:gd name="T63" fmla="*/ 73 h 189"/>
                <a:gd name="T64" fmla="*/ 189 w 189"/>
                <a:gd name="T65" fmla="*/ 95 h 189"/>
                <a:gd name="T66" fmla="*/ 187 w 189"/>
                <a:gd name="T67" fmla="*/ 117 h 189"/>
                <a:gd name="T68" fmla="*/ 180 w 189"/>
                <a:gd name="T69" fmla="*/ 136 h 189"/>
                <a:gd name="T70" fmla="*/ 169 w 189"/>
                <a:gd name="T71" fmla="*/ 153 h 189"/>
                <a:gd name="T72" fmla="*/ 155 w 189"/>
                <a:gd name="T73" fmla="*/ 169 h 189"/>
                <a:gd name="T74" fmla="*/ 136 w 189"/>
                <a:gd name="T75" fmla="*/ 179 h 189"/>
                <a:gd name="T76" fmla="*/ 117 w 189"/>
                <a:gd name="T77" fmla="*/ 187 h 189"/>
                <a:gd name="T78" fmla="*/ 95 w 189"/>
                <a:gd name="T79" fmla="*/ 189 h 189"/>
                <a:gd name="T80" fmla="*/ 73 w 189"/>
                <a:gd name="T81" fmla="*/ 187 h 189"/>
                <a:gd name="T82" fmla="*/ 53 w 189"/>
                <a:gd name="T83" fmla="*/ 179 h 189"/>
                <a:gd name="T84" fmla="*/ 36 w 189"/>
                <a:gd name="T85" fmla="*/ 169 h 189"/>
                <a:gd name="T86" fmla="*/ 21 w 189"/>
                <a:gd name="T87" fmla="*/ 153 h 189"/>
                <a:gd name="T88" fmla="*/ 10 w 189"/>
                <a:gd name="T89" fmla="*/ 136 h 189"/>
                <a:gd name="T90" fmla="*/ 3 w 189"/>
                <a:gd name="T91" fmla="*/ 117 h 189"/>
                <a:gd name="T92" fmla="*/ 0 w 189"/>
                <a:gd name="T93" fmla="*/ 95 h 189"/>
                <a:gd name="T94" fmla="*/ 3 w 189"/>
                <a:gd name="T95" fmla="*/ 73 h 189"/>
                <a:gd name="T96" fmla="*/ 10 w 189"/>
                <a:gd name="T97" fmla="*/ 53 h 189"/>
                <a:gd name="T98" fmla="*/ 21 w 189"/>
                <a:gd name="T99" fmla="*/ 35 h 189"/>
                <a:gd name="T100" fmla="*/ 36 w 189"/>
                <a:gd name="T101" fmla="*/ 20 h 189"/>
                <a:gd name="T102" fmla="*/ 53 w 189"/>
                <a:gd name="T103" fmla="*/ 10 h 189"/>
                <a:gd name="T104" fmla="*/ 73 w 189"/>
                <a:gd name="T105" fmla="*/ 2 h 189"/>
                <a:gd name="T106" fmla="*/ 95 w 189"/>
                <a:gd name="T10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5" y="21"/>
                  </a:moveTo>
                  <a:lnTo>
                    <a:pt x="76" y="24"/>
                  </a:lnTo>
                  <a:lnTo>
                    <a:pt x="58" y="31"/>
                  </a:lnTo>
                  <a:lnTo>
                    <a:pt x="43" y="43"/>
                  </a:lnTo>
                  <a:lnTo>
                    <a:pt x="31" y="57"/>
                  </a:lnTo>
                  <a:lnTo>
                    <a:pt x="24" y="76"/>
                  </a:lnTo>
                  <a:lnTo>
                    <a:pt x="21" y="95"/>
                  </a:lnTo>
                  <a:lnTo>
                    <a:pt x="24" y="114"/>
                  </a:lnTo>
                  <a:lnTo>
                    <a:pt x="31" y="132"/>
                  </a:lnTo>
                  <a:lnTo>
                    <a:pt x="43" y="146"/>
                  </a:lnTo>
                  <a:lnTo>
                    <a:pt x="58" y="158"/>
                  </a:lnTo>
                  <a:lnTo>
                    <a:pt x="76" y="165"/>
                  </a:lnTo>
                  <a:lnTo>
                    <a:pt x="95" y="167"/>
                  </a:lnTo>
                  <a:lnTo>
                    <a:pt x="115" y="165"/>
                  </a:lnTo>
                  <a:lnTo>
                    <a:pt x="132" y="158"/>
                  </a:lnTo>
                  <a:lnTo>
                    <a:pt x="147" y="146"/>
                  </a:lnTo>
                  <a:lnTo>
                    <a:pt x="158" y="132"/>
                  </a:lnTo>
                  <a:lnTo>
                    <a:pt x="165" y="114"/>
                  </a:lnTo>
                  <a:lnTo>
                    <a:pt x="169" y="95"/>
                  </a:lnTo>
                  <a:lnTo>
                    <a:pt x="165" y="76"/>
                  </a:lnTo>
                  <a:lnTo>
                    <a:pt x="158" y="57"/>
                  </a:lnTo>
                  <a:lnTo>
                    <a:pt x="147" y="43"/>
                  </a:lnTo>
                  <a:lnTo>
                    <a:pt x="132" y="31"/>
                  </a:lnTo>
                  <a:lnTo>
                    <a:pt x="115" y="24"/>
                  </a:lnTo>
                  <a:lnTo>
                    <a:pt x="95" y="21"/>
                  </a:lnTo>
                  <a:close/>
                  <a:moveTo>
                    <a:pt x="95" y="0"/>
                  </a:moveTo>
                  <a:lnTo>
                    <a:pt x="117" y="2"/>
                  </a:lnTo>
                  <a:lnTo>
                    <a:pt x="136" y="10"/>
                  </a:lnTo>
                  <a:lnTo>
                    <a:pt x="155" y="20"/>
                  </a:lnTo>
                  <a:lnTo>
                    <a:pt x="169" y="35"/>
                  </a:lnTo>
                  <a:lnTo>
                    <a:pt x="180" y="53"/>
                  </a:lnTo>
                  <a:lnTo>
                    <a:pt x="187" y="73"/>
                  </a:lnTo>
                  <a:lnTo>
                    <a:pt x="189" y="95"/>
                  </a:lnTo>
                  <a:lnTo>
                    <a:pt x="187" y="117"/>
                  </a:lnTo>
                  <a:lnTo>
                    <a:pt x="180" y="136"/>
                  </a:lnTo>
                  <a:lnTo>
                    <a:pt x="169" y="153"/>
                  </a:lnTo>
                  <a:lnTo>
                    <a:pt x="155" y="169"/>
                  </a:lnTo>
                  <a:lnTo>
                    <a:pt x="136" y="179"/>
                  </a:lnTo>
                  <a:lnTo>
                    <a:pt x="117" y="187"/>
                  </a:lnTo>
                  <a:lnTo>
                    <a:pt x="95" y="189"/>
                  </a:lnTo>
                  <a:lnTo>
                    <a:pt x="73" y="187"/>
                  </a:lnTo>
                  <a:lnTo>
                    <a:pt x="53" y="179"/>
                  </a:lnTo>
                  <a:lnTo>
                    <a:pt x="36" y="169"/>
                  </a:lnTo>
                  <a:lnTo>
                    <a:pt x="21" y="153"/>
                  </a:lnTo>
                  <a:lnTo>
                    <a:pt x="10" y="136"/>
                  </a:lnTo>
                  <a:lnTo>
                    <a:pt x="3" y="117"/>
                  </a:lnTo>
                  <a:lnTo>
                    <a:pt x="0" y="95"/>
                  </a:lnTo>
                  <a:lnTo>
                    <a:pt x="3" y="73"/>
                  </a:lnTo>
                  <a:lnTo>
                    <a:pt x="10" y="53"/>
                  </a:lnTo>
                  <a:lnTo>
                    <a:pt x="21" y="35"/>
                  </a:lnTo>
                  <a:lnTo>
                    <a:pt x="36" y="20"/>
                  </a:lnTo>
                  <a:lnTo>
                    <a:pt x="53" y="10"/>
                  </a:lnTo>
                  <a:lnTo>
                    <a:pt x="73" y="2"/>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85" name="Tekstvak 184">
            <a:extLst>
              <a:ext uri="{FF2B5EF4-FFF2-40B4-BE49-F238E27FC236}">
                <a16:creationId xmlns:a16="http://schemas.microsoft.com/office/drawing/2014/main" id="{4939B22C-D131-4D4C-90A1-EDFC2C492351}"/>
              </a:ext>
            </a:extLst>
          </p:cNvPr>
          <p:cNvSpPr txBox="1"/>
          <p:nvPr/>
        </p:nvSpPr>
        <p:spPr>
          <a:xfrm>
            <a:off x="4896928" y="4032245"/>
            <a:ext cx="2398144" cy="15552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Revenue distribution</a:t>
            </a:r>
          </a:p>
        </p:txBody>
      </p:sp>
      <p:graphicFrame>
        <p:nvGraphicFramePr>
          <p:cNvPr id="186" name="Grafiek 185">
            <a:extLst>
              <a:ext uri="{FF2B5EF4-FFF2-40B4-BE49-F238E27FC236}">
                <a16:creationId xmlns:a16="http://schemas.microsoft.com/office/drawing/2014/main" id="{80CCB024-58A8-473C-B672-457B98BAD92D}"/>
              </a:ext>
            </a:extLst>
          </p:cNvPr>
          <p:cNvGraphicFramePr/>
          <p:nvPr/>
        </p:nvGraphicFramePr>
        <p:xfrm>
          <a:off x="3672843" y="4320065"/>
          <a:ext cx="1191577" cy="1118829"/>
        </p:xfrm>
        <a:graphic>
          <a:graphicData uri="http://schemas.openxmlformats.org/drawingml/2006/chart">
            <c:chart xmlns:c="http://schemas.openxmlformats.org/drawingml/2006/chart" xmlns:r="http://schemas.openxmlformats.org/officeDocument/2006/relationships" r:id="rId4"/>
          </a:graphicData>
        </a:graphic>
      </p:graphicFrame>
      <p:sp>
        <p:nvSpPr>
          <p:cNvPr id="187" name="Tekstvak 186">
            <a:extLst>
              <a:ext uri="{FF2B5EF4-FFF2-40B4-BE49-F238E27FC236}">
                <a16:creationId xmlns:a16="http://schemas.microsoft.com/office/drawing/2014/main" id="{392334F0-6716-4CA8-B871-1CC18F1BC0C8}"/>
              </a:ext>
            </a:extLst>
          </p:cNvPr>
          <p:cNvSpPr txBox="1"/>
          <p:nvPr/>
        </p:nvSpPr>
        <p:spPr>
          <a:xfrm>
            <a:off x="3525839"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international projects</a:t>
            </a:r>
          </a:p>
        </p:txBody>
      </p:sp>
      <p:sp>
        <p:nvSpPr>
          <p:cNvPr id="188" name="Tekstvak 187">
            <a:extLst>
              <a:ext uri="{FF2B5EF4-FFF2-40B4-BE49-F238E27FC236}">
                <a16:creationId xmlns:a16="http://schemas.microsoft.com/office/drawing/2014/main" id="{796BF1AD-DE65-4C27-BEB4-AE676172879D}"/>
              </a:ext>
            </a:extLst>
          </p:cNvPr>
          <p:cNvSpPr txBox="1"/>
          <p:nvPr/>
        </p:nvSpPr>
        <p:spPr>
          <a:xfrm>
            <a:off x="3938781"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80%</a:t>
            </a:r>
          </a:p>
        </p:txBody>
      </p:sp>
      <p:graphicFrame>
        <p:nvGraphicFramePr>
          <p:cNvPr id="189" name="Grafiek 188">
            <a:extLst>
              <a:ext uri="{FF2B5EF4-FFF2-40B4-BE49-F238E27FC236}">
                <a16:creationId xmlns:a16="http://schemas.microsoft.com/office/drawing/2014/main" id="{C154BCBD-DF8F-438D-8026-34A756268DC6}"/>
              </a:ext>
            </a:extLst>
          </p:cNvPr>
          <p:cNvGraphicFramePr/>
          <p:nvPr/>
        </p:nvGraphicFramePr>
        <p:xfrm>
          <a:off x="5470115" y="4320065"/>
          <a:ext cx="1191577" cy="1118829"/>
        </p:xfrm>
        <a:graphic>
          <a:graphicData uri="http://schemas.openxmlformats.org/drawingml/2006/chart">
            <c:chart xmlns:c="http://schemas.openxmlformats.org/drawingml/2006/chart" xmlns:r="http://schemas.openxmlformats.org/officeDocument/2006/relationships" r:id="rId5"/>
          </a:graphicData>
        </a:graphic>
      </p:graphicFrame>
      <p:sp>
        <p:nvSpPr>
          <p:cNvPr id="190" name="Tekstvak 189">
            <a:extLst>
              <a:ext uri="{FF2B5EF4-FFF2-40B4-BE49-F238E27FC236}">
                <a16:creationId xmlns:a16="http://schemas.microsoft.com/office/drawing/2014/main" id="{A73E8E97-4748-4BF6-B4D6-5A91A6F44136}"/>
              </a:ext>
            </a:extLst>
          </p:cNvPr>
          <p:cNvSpPr txBox="1"/>
          <p:nvPr/>
        </p:nvSpPr>
        <p:spPr>
          <a:xfrm>
            <a:off x="5323111"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dedicated market research</a:t>
            </a: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 15% from multi client</a:t>
            </a:r>
            <a:endParaRPr kumimoji="0" lang="en-US" sz="1100" b="1"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91" name="Tekstvak 190">
            <a:extLst>
              <a:ext uri="{FF2B5EF4-FFF2-40B4-BE49-F238E27FC236}">
                <a16:creationId xmlns:a16="http://schemas.microsoft.com/office/drawing/2014/main" id="{DC5E963E-E934-43B9-AEA4-6582A3A4E0A9}"/>
              </a:ext>
            </a:extLst>
          </p:cNvPr>
          <p:cNvSpPr txBox="1"/>
          <p:nvPr/>
        </p:nvSpPr>
        <p:spPr>
          <a:xfrm>
            <a:off x="5736053"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85%</a:t>
            </a:r>
          </a:p>
        </p:txBody>
      </p:sp>
      <p:graphicFrame>
        <p:nvGraphicFramePr>
          <p:cNvPr id="192" name="Grafiek 191">
            <a:extLst>
              <a:ext uri="{FF2B5EF4-FFF2-40B4-BE49-F238E27FC236}">
                <a16:creationId xmlns:a16="http://schemas.microsoft.com/office/drawing/2014/main" id="{E9453102-94B4-481D-9192-EB76A0B088A5}"/>
              </a:ext>
            </a:extLst>
          </p:cNvPr>
          <p:cNvGraphicFramePr/>
          <p:nvPr/>
        </p:nvGraphicFramePr>
        <p:xfrm>
          <a:off x="7281510" y="4320065"/>
          <a:ext cx="1191577" cy="1118829"/>
        </p:xfrm>
        <a:graphic>
          <a:graphicData uri="http://schemas.openxmlformats.org/drawingml/2006/chart">
            <c:chart xmlns:c="http://schemas.openxmlformats.org/drawingml/2006/chart" xmlns:r="http://schemas.openxmlformats.org/officeDocument/2006/relationships" r:id="rId6"/>
          </a:graphicData>
        </a:graphic>
      </p:graphicFrame>
      <p:sp>
        <p:nvSpPr>
          <p:cNvPr id="193" name="Tekstvak 192">
            <a:extLst>
              <a:ext uri="{FF2B5EF4-FFF2-40B4-BE49-F238E27FC236}">
                <a16:creationId xmlns:a16="http://schemas.microsoft.com/office/drawing/2014/main" id="{D6FECBE9-9039-497D-B642-5C469D57E888}"/>
              </a:ext>
            </a:extLst>
          </p:cNvPr>
          <p:cNvSpPr txBox="1"/>
          <p:nvPr/>
        </p:nvSpPr>
        <p:spPr>
          <a:xfrm>
            <a:off x="7134506" y="5548925"/>
            <a:ext cx="1516863" cy="69011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turnover coming from </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B2B</a:t>
            </a: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 30%</a:t>
            </a: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 </a:t>
            </a: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B2C</a:t>
            </a:r>
            <a:endParaRPr kumimoji="0" lang="en-US" sz="1100" b="1"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94" name="Tekstvak 193">
            <a:extLst>
              <a:ext uri="{FF2B5EF4-FFF2-40B4-BE49-F238E27FC236}">
                <a16:creationId xmlns:a16="http://schemas.microsoft.com/office/drawing/2014/main" id="{0CA782D0-03A8-4944-B819-2C334F709B86}"/>
              </a:ext>
            </a:extLst>
          </p:cNvPr>
          <p:cNvSpPr txBox="1"/>
          <p:nvPr/>
        </p:nvSpPr>
        <p:spPr>
          <a:xfrm>
            <a:off x="7547448" y="4750199"/>
            <a:ext cx="672278" cy="26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A5D7A"/>
                </a:solidFill>
                <a:effectLst/>
                <a:uLnTx/>
                <a:uFillTx/>
                <a:latin typeface="Arial" panose="020B0604020202020204"/>
                <a:ea typeface="+mn-ea"/>
                <a:cs typeface="+mn-cs"/>
              </a:rPr>
              <a:t>70%</a:t>
            </a:r>
          </a:p>
        </p:txBody>
      </p:sp>
      <p:cxnSp>
        <p:nvCxnSpPr>
          <p:cNvPr id="195" name="Rechte verbindingslijn 194">
            <a:extLst>
              <a:ext uri="{FF2B5EF4-FFF2-40B4-BE49-F238E27FC236}">
                <a16:creationId xmlns:a16="http://schemas.microsoft.com/office/drawing/2014/main" id="{A8D32908-85DA-429E-9FCF-392DD35F0D00}"/>
              </a:ext>
            </a:extLst>
          </p:cNvPr>
          <p:cNvCxnSpPr>
            <a:cxnSpLocks/>
          </p:cNvCxnSpPr>
          <p:nvPr/>
        </p:nvCxnSpPr>
        <p:spPr>
          <a:xfrm>
            <a:off x="5188243" y="4327470"/>
            <a:ext cx="0" cy="19246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3DD987AC-2AF4-44D5-9E19-5BAAB085E21D}"/>
              </a:ext>
            </a:extLst>
          </p:cNvPr>
          <p:cNvCxnSpPr>
            <a:cxnSpLocks/>
          </p:cNvCxnSpPr>
          <p:nvPr/>
        </p:nvCxnSpPr>
        <p:spPr>
          <a:xfrm>
            <a:off x="6985130" y="4327470"/>
            <a:ext cx="0" cy="19246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7" name="Tekstvak 196">
            <a:extLst>
              <a:ext uri="{FF2B5EF4-FFF2-40B4-BE49-F238E27FC236}">
                <a16:creationId xmlns:a16="http://schemas.microsoft.com/office/drawing/2014/main" id="{EE3478AA-3255-492F-AB97-C53EBF4B7FBD}"/>
              </a:ext>
            </a:extLst>
          </p:cNvPr>
          <p:cNvSpPr txBox="1"/>
          <p:nvPr/>
        </p:nvSpPr>
        <p:spPr>
          <a:xfrm>
            <a:off x="9209636" y="3439971"/>
            <a:ext cx="1089180" cy="18297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focus groups</a:t>
            </a:r>
          </a:p>
        </p:txBody>
      </p:sp>
      <p:sp>
        <p:nvSpPr>
          <p:cNvPr id="198" name="Tekstvak 197">
            <a:extLst>
              <a:ext uri="{FF2B5EF4-FFF2-40B4-BE49-F238E27FC236}">
                <a16:creationId xmlns:a16="http://schemas.microsoft.com/office/drawing/2014/main" id="{EA1487B9-170C-4817-8D3F-C8197A03A2F0}"/>
              </a:ext>
            </a:extLst>
          </p:cNvPr>
          <p:cNvSpPr txBox="1"/>
          <p:nvPr/>
        </p:nvSpPr>
        <p:spPr>
          <a:xfrm>
            <a:off x="10517133" y="3439971"/>
            <a:ext cx="1089180" cy="3035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in-depth interviews</a:t>
            </a:r>
          </a:p>
        </p:txBody>
      </p:sp>
      <p:sp>
        <p:nvSpPr>
          <p:cNvPr id="199" name="Tekstvak 198">
            <a:extLst>
              <a:ext uri="{FF2B5EF4-FFF2-40B4-BE49-F238E27FC236}">
                <a16:creationId xmlns:a16="http://schemas.microsoft.com/office/drawing/2014/main" id="{1B955161-E491-4457-9340-1659B69581CB}"/>
              </a:ext>
            </a:extLst>
          </p:cNvPr>
          <p:cNvSpPr txBox="1"/>
          <p:nvPr/>
        </p:nvSpPr>
        <p:spPr>
          <a:xfrm>
            <a:off x="9209636" y="3188438"/>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68</a:t>
            </a:r>
          </a:p>
        </p:txBody>
      </p:sp>
      <p:sp>
        <p:nvSpPr>
          <p:cNvPr id="200" name="Tekstvak 199">
            <a:extLst>
              <a:ext uri="{FF2B5EF4-FFF2-40B4-BE49-F238E27FC236}">
                <a16:creationId xmlns:a16="http://schemas.microsoft.com/office/drawing/2014/main" id="{0E1D8243-616B-472F-BF68-4FE1ED4A5C46}"/>
              </a:ext>
            </a:extLst>
          </p:cNvPr>
          <p:cNvSpPr txBox="1"/>
          <p:nvPr/>
        </p:nvSpPr>
        <p:spPr>
          <a:xfrm>
            <a:off x="10517133" y="3188438"/>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1,278</a:t>
            </a:r>
          </a:p>
        </p:txBody>
      </p:sp>
      <p:sp>
        <p:nvSpPr>
          <p:cNvPr id="201" name="Tekstvak 200">
            <a:extLst>
              <a:ext uri="{FF2B5EF4-FFF2-40B4-BE49-F238E27FC236}">
                <a16:creationId xmlns:a16="http://schemas.microsoft.com/office/drawing/2014/main" id="{907FF57A-EE3F-4886-BBC2-BB04D0155D0D}"/>
              </a:ext>
            </a:extLst>
          </p:cNvPr>
          <p:cNvSpPr txBox="1"/>
          <p:nvPr/>
        </p:nvSpPr>
        <p:spPr>
          <a:xfrm>
            <a:off x="9209636" y="5144906"/>
            <a:ext cx="1089180" cy="18297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B2B CATI interviews</a:t>
            </a:r>
          </a:p>
        </p:txBody>
      </p:sp>
      <p:sp>
        <p:nvSpPr>
          <p:cNvPr id="202" name="Tekstvak 201">
            <a:extLst>
              <a:ext uri="{FF2B5EF4-FFF2-40B4-BE49-F238E27FC236}">
                <a16:creationId xmlns:a16="http://schemas.microsoft.com/office/drawing/2014/main" id="{0FE5CC3C-FF17-4E3F-B223-5FEB17E9161A}"/>
              </a:ext>
            </a:extLst>
          </p:cNvPr>
          <p:cNvSpPr txBox="1"/>
          <p:nvPr/>
        </p:nvSpPr>
        <p:spPr>
          <a:xfrm>
            <a:off x="10518219" y="5144906"/>
            <a:ext cx="1089180" cy="3035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B2C online interviews</a:t>
            </a:r>
          </a:p>
        </p:txBody>
      </p:sp>
      <p:sp>
        <p:nvSpPr>
          <p:cNvPr id="203" name="Tekstvak 202">
            <a:extLst>
              <a:ext uri="{FF2B5EF4-FFF2-40B4-BE49-F238E27FC236}">
                <a16:creationId xmlns:a16="http://schemas.microsoft.com/office/drawing/2014/main" id="{B08ACDC1-4425-41D0-BBDC-44D94E32BE14}"/>
              </a:ext>
            </a:extLst>
          </p:cNvPr>
          <p:cNvSpPr txBox="1"/>
          <p:nvPr/>
        </p:nvSpPr>
        <p:spPr>
          <a:xfrm>
            <a:off x="9209636" y="4893373"/>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62,758</a:t>
            </a:r>
          </a:p>
        </p:txBody>
      </p:sp>
      <p:sp>
        <p:nvSpPr>
          <p:cNvPr id="204" name="Tekstvak 203">
            <a:extLst>
              <a:ext uri="{FF2B5EF4-FFF2-40B4-BE49-F238E27FC236}">
                <a16:creationId xmlns:a16="http://schemas.microsoft.com/office/drawing/2014/main" id="{71FD50F6-54C5-4144-83C1-3EC00EEB951F}"/>
              </a:ext>
            </a:extLst>
          </p:cNvPr>
          <p:cNvSpPr txBox="1"/>
          <p:nvPr/>
        </p:nvSpPr>
        <p:spPr>
          <a:xfrm>
            <a:off x="10516047" y="4893373"/>
            <a:ext cx="1089180"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52,850</a:t>
            </a:r>
          </a:p>
        </p:txBody>
      </p:sp>
      <p:cxnSp>
        <p:nvCxnSpPr>
          <p:cNvPr id="205" name="Rechte verbindingslijn 204">
            <a:extLst>
              <a:ext uri="{FF2B5EF4-FFF2-40B4-BE49-F238E27FC236}">
                <a16:creationId xmlns:a16="http://schemas.microsoft.com/office/drawing/2014/main" id="{357906C1-4D39-4C2C-8AF4-2903BDF0C40C}"/>
              </a:ext>
            </a:extLst>
          </p:cNvPr>
          <p:cNvCxnSpPr>
            <a:cxnSpLocks/>
          </p:cNvCxnSpPr>
          <p:nvPr/>
        </p:nvCxnSpPr>
        <p:spPr>
          <a:xfrm>
            <a:off x="9209635" y="4626131"/>
            <a:ext cx="1089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 name="Rechte verbindingslijn 205">
            <a:extLst>
              <a:ext uri="{FF2B5EF4-FFF2-40B4-BE49-F238E27FC236}">
                <a16:creationId xmlns:a16="http://schemas.microsoft.com/office/drawing/2014/main" id="{EFA2F6FD-6F91-4335-B2A9-4E1A53CFF8D8}"/>
              </a:ext>
            </a:extLst>
          </p:cNvPr>
          <p:cNvCxnSpPr>
            <a:cxnSpLocks/>
          </p:cNvCxnSpPr>
          <p:nvPr/>
        </p:nvCxnSpPr>
        <p:spPr>
          <a:xfrm>
            <a:off x="10514652" y="4626131"/>
            <a:ext cx="1089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 name="Rechte verbindingslijn 206">
            <a:extLst>
              <a:ext uri="{FF2B5EF4-FFF2-40B4-BE49-F238E27FC236}">
                <a16:creationId xmlns:a16="http://schemas.microsoft.com/office/drawing/2014/main" id="{AFC8BAD7-605C-4C31-BEA6-7D787F697D02}"/>
              </a:ext>
            </a:extLst>
          </p:cNvPr>
          <p:cNvCxnSpPr>
            <a:cxnSpLocks/>
          </p:cNvCxnSpPr>
          <p:nvPr/>
        </p:nvCxnSpPr>
        <p:spPr>
          <a:xfrm>
            <a:off x="10408118" y="3042512"/>
            <a:ext cx="0" cy="14952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8" name="Rechte verbindingslijn 207">
            <a:extLst>
              <a:ext uri="{FF2B5EF4-FFF2-40B4-BE49-F238E27FC236}">
                <a16:creationId xmlns:a16="http://schemas.microsoft.com/office/drawing/2014/main" id="{C9C1644D-DD49-4EC2-BA75-D2BDE5D33E6A}"/>
              </a:ext>
            </a:extLst>
          </p:cNvPr>
          <p:cNvCxnSpPr>
            <a:cxnSpLocks/>
          </p:cNvCxnSpPr>
          <p:nvPr/>
        </p:nvCxnSpPr>
        <p:spPr>
          <a:xfrm>
            <a:off x="10408118" y="4738147"/>
            <a:ext cx="0" cy="14952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9" name="Rechte verbindingslijn 208">
            <a:extLst>
              <a:ext uri="{FF2B5EF4-FFF2-40B4-BE49-F238E27FC236}">
                <a16:creationId xmlns:a16="http://schemas.microsoft.com/office/drawing/2014/main" id="{1CB43B8C-0667-4D00-B3B9-51C0E3ED971E}"/>
              </a:ext>
            </a:extLst>
          </p:cNvPr>
          <p:cNvCxnSpPr>
            <a:cxnSpLocks/>
          </p:cNvCxnSpPr>
          <p:nvPr/>
        </p:nvCxnSpPr>
        <p:spPr>
          <a:xfrm>
            <a:off x="9208550" y="2940051"/>
            <a:ext cx="240344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10" name="Groep 209">
            <a:extLst>
              <a:ext uri="{FF2B5EF4-FFF2-40B4-BE49-F238E27FC236}">
                <a16:creationId xmlns:a16="http://schemas.microsoft.com/office/drawing/2014/main" id="{15581C2B-1B5E-421A-810E-097032CEF894}"/>
              </a:ext>
            </a:extLst>
          </p:cNvPr>
          <p:cNvGrpSpPr/>
          <p:nvPr/>
        </p:nvGrpSpPr>
        <p:grpSpPr>
          <a:xfrm>
            <a:off x="10805800" y="3853782"/>
            <a:ext cx="511846" cy="464454"/>
            <a:chOff x="3173016" y="1676400"/>
            <a:chExt cx="342900" cy="311151"/>
          </a:xfrm>
          <a:solidFill>
            <a:schemeClr val="accent2"/>
          </a:solidFill>
        </p:grpSpPr>
        <p:sp>
          <p:nvSpPr>
            <p:cNvPr id="211" name="Freeform 540">
              <a:extLst>
                <a:ext uri="{FF2B5EF4-FFF2-40B4-BE49-F238E27FC236}">
                  <a16:creationId xmlns:a16="http://schemas.microsoft.com/office/drawing/2014/main" id="{AECBF059-EBD7-47BB-92F3-B8AD7EE5EA92}"/>
                </a:ext>
              </a:extLst>
            </p:cNvPr>
            <p:cNvSpPr>
              <a:spLocks noEditPoints="1"/>
            </p:cNvSpPr>
            <p:nvPr/>
          </p:nvSpPr>
          <p:spPr bwMode="auto">
            <a:xfrm>
              <a:off x="3258741" y="1676400"/>
              <a:ext cx="257175" cy="225425"/>
            </a:xfrm>
            <a:custGeom>
              <a:avLst/>
              <a:gdLst>
                <a:gd name="T0" fmla="*/ 11 w 162"/>
                <a:gd name="T1" fmla="*/ 12 h 142"/>
                <a:gd name="T2" fmla="*/ 11 w 162"/>
                <a:gd name="T3" fmla="*/ 99 h 142"/>
                <a:gd name="T4" fmla="*/ 53 w 162"/>
                <a:gd name="T5" fmla="*/ 99 h 142"/>
                <a:gd name="T6" fmla="*/ 81 w 162"/>
                <a:gd name="T7" fmla="*/ 126 h 142"/>
                <a:gd name="T8" fmla="*/ 108 w 162"/>
                <a:gd name="T9" fmla="*/ 99 h 142"/>
                <a:gd name="T10" fmla="*/ 152 w 162"/>
                <a:gd name="T11" fmla="*/ 99 h 142"/>
                <a:gd name="T12" fmla="*/ 152 w 162"/>
                <a:gd name="T13" fmla="*/ 12 h 142"/>
                <a:gd name="T14" fmla="*/ 11 w 162"/>
                <a:gd name="T15" fmla="*/ 12 h 142"/>
                <a:gd name="T16" fmla="*/ 11 w 162"/>
                <a:gd name="T17" fmla="*/ 0 h 142"/>
                <a:gd name="T18" fmla="*/ 152 w 162"/>
                <a:gd name="T19" fmla="*/ 0 h 142"/>
                <a:gd name="T20" fmla="*/ 155 w 162"/>
                <a:gd name="T21" fmla="*/ 2 h 142"/>
                <a:gd name="T22" fmla="*/ 159 w 162"/>
                <a:gd name="T23" fmla="*/ 4 h 142"/>
                <a:gd name="T24" fmla="*/ 161 w 162"/>
                <a:gd name="T25" fmla="*/ 7 h 142"/>
                <a:gd name="T26" fmla="*/ 162 w 162"/>
                <a:gd name="T27" fmla="*/ 12 h 142"/>
                <a:gd name="T28" fmla="*/ 162 w 162"/>
                <a:gd name="T29" fmla="*/ 99 h 142"/>
                <a:gd name="T30" fmla="*/ 161 w 162"/>
                <a:gd name="T31" fmla="*/ 103 h 142"/>
                <a:gd name="T32" fmla="*/ 159 w 162"/>
                <a:gd name="T33" fmla="*/ 105 h 142"/>
                <a:gd name="T34" fmla="*/ 155 w 162"/>
                <a:gd name="T35" fmla="*/ 108 h 142"/>
                <a:gd name="T36" fmla="*/ 152 w 162"/>
                <a:gd name="T37" fmla="*/ 109 h 142"/>
                <a:gd name="T38" fmla="*/ 114 w 162"/>
                <a:gd name="T39" fmla="*/ 109 h 142"/>
                <a:gd name="T40" fmla="*/ 81 w 162"/>
                <a:gd name="T41" fmla="*/ 142 h 142"/>
                <a:gd name="T42" fmla="*/ 48 w 162"/>
                <a:gd name="T43" fmla="*/ 109 h 142"/>
                <a:gd name="T44" fmla="*/ 11 w 162"/>
                <a:gd name="T45" fmla="*/ 109 h 142"/>
                <a:gd name="T46" fmla="*/ 6 w 162"/>
                <a:gd name="T47" fmla="*/ 108 h 142"/>
                <a:gd name="T48" fmla="*/ 4 w 162"/>
                <a:gd name="T49" fmla="*/ 105 h 142"/>
                <a:gd name="T50" fmla="*/ 1 w 162"/>
                <a:gd name="T51" fmla="*/ 103 h 142"/>
                <a:gd name="T52" fmla="*/ 0 w 162"/>
                <a:gd name="T53" fmla="*/ 99 h 142"/>
                <a:gd name="T54" fmla="*/ 0 w 162"/>
                <a:gd name="T55" fmla="*/ 12 h 142"/>
                <a:gd name="T56" fmla="*/ 1 w 162"/>
                <a:gd name="T57" fmla="*/ 7 h 142"/>
                <a:gd name="T58" fmla="*/ 4 w 162"/>
                <a:gd name="T59" fmla="*/ 4 h 142"/>
                <a:gd name="T60" fmla="*/ 6 w 162"/>
                <a:gd name="T61" fmla="*/ 2 h 142"/>
                <a:gd name="T62" fmla="*/ 11 w 16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142">
                  <a:moveTo>
                    <a:pt x="11" y="12"/>
                  </a:moveTo>
                  <a:lnTo>
                    <a:pt x="11" y="99"/>
                  </a:lnTo>
                  <a:lnTo>
                    <a:pt x="53" y="99"/>
                  </a:lnTo>
                  <a:lnTo>
                    <a:pt x="81" y="126"/>
                  </a:lnTo>
                  <a:lnTo>
                    <a:pt x="108" y="99"/>
                  </a:lnTo>
                  <a:lnTo>
                    <a:pt x="152" y="99"/>
                  </a:lnTo>
                  <a:lnTo>
                    <a:pt x="152" y="12"/>
                  </a:lnTo>
                  <a:lnTo>
                    <a:pt x="11" y="12"/>
                  </a:lnTo>
                  <a:close/>
                  <a:moveTo>
                    <a:pt x="11" y="0"/>
                  </a:moveTo>
                  <a:lnTo>
                    <a:pt x="152" y="0"/>
                  </a:lnTo>
                  <a:lnTo>
                    <a:pt x="155" y="2"/>
                  </a:lnTo>
                  <a:lnTo>
                    <a:pt x="159" y="4"/>
                  </a:lnTo>
                  <a:lnTo>
                    <a:pt x="161" y="7"/>
                  </a:lnTo>
                  <a:lnTo>
                    <a:pt x="162" y="12"/>
                  </a:lnTo>
                  <a:lnTo>
                    <a:pt x="162" y="99"/>
                  </a:lnTo>
                  <a:lnTo>
                    <a:pt x="161" y="103"/>
                  </a:lnTo>
                  <a:lnTo>
                    <a:pt x="159" y="105"/>
                  </a:lnTo>
                  <a:lnTo>
                    <a:pt x="155" y="108"/>
                  </a:lnTo>
                  <a:lnTo>
                    <a:pt x="152" y="109"/>
                  </a:lnTo>
                  <a:lnTo>
                    <a:pt x="114" y="109"/>
                  </a:lnTo>
                  <a:lnTo>
                    <a:pt x="81" y="142"/>
                  </a:lnTo>
                  <a:lnTo>
                    <a:pt x="48" y="109"/>
                  </a:lnTo>
                  <a:lnTo>
                    <a:pt x="11" y="109"/>
                  </a:lnTo>
                  <a:lnTo>
                    <a:pt x="6" y="108"/>
                  </a:lnTo>
                  <a:lnTo>
                    <a:pt x="4" y="105"/>
                  </a:lnTo>
                  <a:lnTo>
                    <a:pt x="1" y="103"/>
                  </a:lnTo>
                  <a:lnTo>
                    <a:pt x="0" y="99"/>
                  </a:lnTo>
                  <a:lnTo>
                    <a:pt x="0" y="12"/>
                  </a:lnTo>
                  <a:lnTo>
                    <a:pt x="1" y="7"/>
                  </a:lnTo>
                  <a:lnTo>
                    <a:pt x="4" y="4"/>
                  </a:lnTo>
                  <a:lnTo>
                    <a:pt x="6"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541">
              <a:extLst>
                <a:ext uri="{FF2B5EF4-FFF2-40B4-BE49-F238E27FC236}">
                  <a16:creationId xmlns:a16="http://schemas.microsoft.com/office/drawing/2014/main" id="{05A6AE0C-6C6C-42DF-BE03-3A25E7152661}"/>
                </a:ext>
              </a:extLst>
            </p:cNvPr>
            <p:cNvSpPr>
              <a:spLocks/>
            </p:cNvSpPr>
            <p:nvPr/>
          </p:nvSpPr>
          <p:spPr bwMode="auto">
            <a:xfrm>
              <a:off x="3173016" y="1763713"/>
              <a:ext cx="257175" cy="223838"/>
            </a:xfrm>
            <a:custGeom>
              <a:avLst/>
              <a:gdLst>
                <a:gd name="T0" fmla="*/ 10 w 162"/>
                <a:gd name="T1" fmla="*/ 0 h 141"/>
                <a:gd name="T2" fmla="*/ 43 w 162"/>
                <a:gd name="T3" fmla="*/ 0 h 141"/>
                <a:gd name="T4" fmla="*/ 43 w 162"/>
                <a:gd name="T5" fmla="*/ 11 h 141"/>
                <a:gd name="T6" fmla="*/ 10 w 162"/>
                <a:gd name="T7" fmla="*/ 11 h 141"/>
                <a:gd name="T8" fmla="*/ 10 w 162"/>
                <a:gd name="T9" fmla="*/ 97 h 141"/>
                <a:gd name="T10" fmla="*/ 54 w 162"/>
                <a:gd name="T11" fmla="*/ 97 h 141"/>
                <a:gd name="T12" fmla="*/ 81 w 162"/>
                <a:gd name="T13" fmla="*/ 125 h 141"/>
                <a:gd name="T14" fmla="*/ 109 w 162"/>
                <a:gd name="T15" fmla="*/ 97 h 141"/>
                <a:gd name="T16" fmla="*/ 152 w 162"/>
                <a:gd name="T17" fmla="*/ 97 h 141"/>
                <a:gd name="T18" fmla="*/ 152 w 162"/>
                <a:gd name="T19" fmla="*/ 86 h 141"/>
                <a:gd name="T20" fmla="*/ 162 w 162"/>
                <a:gd name="T21" fmla="*/ 75 h 141"/>
                <a:gd name="T22" fmla="*/ 162 w 162"/>
                <a:gd name="T23" fmla="*/ 97 h 141"/>
                <a:gd name="T24" fmla="*/ 161 w 162"/>
                <a:gd name="T25" fmla="*/ 101 h 141"/>
                <a:gd name="T26" fmla="*/ 158 w 162"/>
                <a:gd name="T27" fmla="*/ 105 h 141"/>
                <a:gd name="T28" fmla="*/ 156 w 162"/>
                <a:gd name="T29" fmla="*/ 106 h 141"/>
                <a:gd name="T30" fmla="*/ 152 w 162"/>
                <a:gd name="T31" fmla="*/ 108 h 141"/>
                <a:gd name="T32" fmla="*/ 114 w 162"/>
                <a:gd name="T33" fmla="*/ 108 h 141"/>
                <a:gd name="T34" fmla="*/ 81 w 162"/>
                <a:gd name="T35" fmla="*/ 141 h 141"/>
                <a:gd name="T36" fmla="*/ 48 w 162"/>
                <a:gd name="T37" fmla="*/ 108 h 141"/>
                <a:gd name="T38" fmla="*/ 10 w 162"/>
                <a:gd name="T39" fmla="*/ 108 h 141"/>
                <a:gd name="T40" fmla="*/ 7 w 162"/>
                <a:gd name="T41" fmla="*/ 106 h 141"/>
                <a:gd name="T42" fmla="*/ 3 w 162"/>
                <a:gd name="T43" fmla="*/ 105 h 141"/>
                <a:gd name="T44" fmla="*/ 1 w 162"/>
                <a:gd name="T45" fmla="*/ 101 h 141"/>
                <a:gd name="T46" fmla="*/ 0 w 162"/>
                <a:gd name="T47" fmla="*/ 97 h 141"/>
                <a:gd name="T48" fmla="*/ 0 w 162"/>
                <a:gd name="T49" fmla="*/ 11 h 141"/>
                <a:gd name="T50" fmla="*/ 1 w 162"/>
                <a:gd name="T51" fmla="*/ 7 h 141"/>
                <a:gd name="T52" fmla="*/ 3 w 162"/>
                <a:gd name="T53" fmla="*/ 3 h 141"/>
                <a:gd name="T54" fmla="*/ 7 w 162"/>
                <a:gd name="T55" fmla="*/ 0 h 141"/>
                <a:gd name="T56" fmla="*/ 10 w 162"/>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41">
                  <a:moveTo>
                    <a:pt x="10" y="0"/>
                  </a:moveTo>
                  <a:lnTo>
                    <a:pt x="43" y="0"/>
                  </a:lnTo>
                  <a:lnTo>
                    <a:pt x="43" y="11"/>
                  </a:lnTo>
                  <a:lnTo>
                    <a:pt x="10" y="11"/>
                  </a:lnTo>
                  <a:lnTo>
                    <a:pt x="10" y="97"/>
                  </a:lnTo>
                  <a:lnTo>
                    <a:pt x="54" y="97"/>
                  </a:lnTo>
                  <a:lnTo>
                    <a:pt x="81" y="125"/>
                  </a:lnTo>
                  <a:lnTo>
                    <a:pt x="109" y="97"/>
                  </a:lnTo>
                  <a:lnTo>
                    <a:pt x="152" y="97"/>
                  </a:lnTo>
                  <a:lnTo>
                    <a:pt x="152" y="86"/>
                  </a:lnTo>
                  <a:lnTo>
                    <a:pt x="162" y="75"/>
                  </a:lnTo>
                  <a:lnTo>
                    <a:pt x="162" y="97"/>
                  </a:lnTo>
                  <a:lnTo>
                    <a:pt x="161" y="101"/>
                  </a:lnTo>
                  <a:lnTo>
                    <a:pt x="158" y="105"/>
                  </a:lnTo>
                  <a:lnTo>
                    <a:pt x="156" y="106"/>
                  </a:lnTo>
                  <a:lnTo>
                    <a:pt x="152" y="108"/>
                  </a:lnTo>
                  <a:lnTo>
                    <a:pt x="114" y="108"/>
                  </a:lnTo>
                  <a:lnTo>
                    <a:pt x="81" y="141"/>
                  </a:lnTo>
                  <a:lnTo>
                    <a:pt x="48" y="108"/>
                  </a:lnTo>
                  <a:lnTo>
                    <a:pt x="10" y="108"/>
                  </a:lnTo>
                  <a:lnTo>
                    <a:pt x="7" y="106"/>
                  </a:lnTo>
                  <a:lnTo>
                    <a:pt x="3" y="105"/>
                  </a:lnTo>
                  <a:lnTo>
                    <a:pt x="1" y="101"/>
                  </a:lnTo>
                  <a:lnTo>
                    <a:pt x="0" y="97"/>
                  </a:lnTo>
                  <a:lnTo>
                    <a:pt x="0" y="11"/>
                  </a:lnTo>
                  <a:lnTo>
                    <a:pt x="1" y="7"/>
                  </a:lnTo>
                  <a:lnTo>
                    <a:pt x="3" y="3"/>
                  </a:lnTo>
                  <a:lnTo>
                    <a:pt x="7"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13" name="Groep 212">
            <a:extLst>
              <a:ext uri="{FF2B5EF4-FFF2-40B4-BE49-F238E27FC236}">
                <a16:creationId xmlns:a16="http://schemas.microsoft.com/office/drawing/2014/main" id="{B787028E-2B1E-4142-899D-E762D328A1E5}"/>
              </a:ext>
            </a:extLst>
          </p:cNvPr>
          <p:cNvGrpSpPr/>
          <p:nvPr/>
        </p:nvGrpSpPr>
        <p:grpSpPr>
          <a:xfrm>
            <a:off x="9438987" y="3801161"/>
            <a:ext cx="630478" cy="466417"/>
            <a:chOff x="9981758" y="3782931"/>
            <a:chExt cx="427037" cy="315914"/>
          </a:xfrm>
          <a:solidFill>
            <a:schemeClr val="accent2"/>
          </a:solidFill>
        </p:grpSpPr>
        <p:sp>
          <p:nvSpPr>
            <p:cNvPr id="214" name="Freeform 289">
              <a:extLst>
                <a:ext uri="{FF2B5EF4-FFF2-40B4-BE49-F238E27FC236}">
                  <a16:creationId xmlns:a16="http://schemas.microsoft.com/office/drawing/2014/main" id="{91B8CDAF-40AB-4562-9704-1F0E4B8DDA64}"/>
                </a:ext>
              </a:extLst>
            </p:cNvPr>
            <p:cNvSpPr>
              <a:spLocks/>
            </p:cNvSpPr>
            <p:nvPr/>
          </p:nvSpPr>
          <p:spPr bwMode="auto">
            <a:xfrm>
              <a:off x="9981758" y="3871831"/>
              <a:ext cx="114300" cy="227014"/>
            </a:xfrm>
            <a:custGeom>
              <a:avLst/>
              <a:gdLst>
                <a:gd name="T0" fmla="*/ 5 w 72"/>
                <a:gd name="T1" fmla="*/ 0 h 143"/>
                <a:gd name="T2" fmla="*/ 8 w 72"/>
                <a:gd name="T3" fmla="*/ 1 h 143"/>
                <a:gd name="T4" fmla="*/ 10 w 72"/>
                <a:gd name="T5" fmla="*/ 2 h 143"/>
                <a:gd name="T6" fmla="*/ 10 w 72"/>
                <a:gd name="T7" fmla="*/ 5 h 143"/>
                <a:gd name="T8" fmla="*/ 10 w 72"/>
                <a:gd name="T9" fmla="*/ 80 h 143"/>
                <a:gd name="T10" fmla="*/ 66 w 72"/>
                <a:gd name="T11" fmla="*/ 80 h 143"/>
                <a:gd name="T12" fmla="*/ 69 w 72"/>
                <a:gd name="T13" fmla="*/ 80 h 143"/>
                <a:gd name="T14" fmla="*/ 70 w 72"/>
                <a:gd name="T15" fmla="*/ 82 h 143"/>
                <a:gd name="T16" fmla="*/ 72 w 72"/>
                <a:gd name="T17" fmla="*/ 85 h 143"/>
                <a:gd name="T18" fmla="*/ 70 w 72"/>
                <a:gd name="T19" fmla="*/ 88 h 143"/>
                <a:gd name="T20" fmla="*/ 69 w 72"/>
                <a:gd name="T21" fmla="*/ 89 h 143"/>
                <a:gd name="T22" fmla="*/ 66 w 72"/>
                <a:gd name="T23" fmla="*/ 90 h 143"/>
                <a:gd name="T24" fmla="*/ 42 w 72"/>
                <a:gd name="T25" fmla="*/ 90 h 143"/>
                <a:gd name="T26" fmla="*/ 42 w 72"/>
                <a:gd name="T27" fmla="*/ 132 h 143"/>
                <a:gd name="T28" fmla="*/ 60 w 72"/>
                <a:gd name="T29" fmla="*/ 132 h 143"/>
                <a:gd name="T30" fmla="*/ 63 w 72"/>
                <a:gd name="T31" fmla="*/ 133 h 143"/>
                <a:gd name="T32" fmla="*/ 65 w 72"/>
                <a:gd name="T33" fmla="*/ 135 h 143"/>
                <a:gd name="T34" fmla="*/ 65 w 72"/>
                <a:gd name="T35" fmla="*/ 137 h 143"/>
                <a:gd name="T36" fmla="*/ 65 w 72"/>
                <a:gd name="T37" fmla="*/ 140 h 143"/>
                <a:gd name="T38" fmla="*/ 63 w 72"/>
                <a:gd name="T39" fmla="*/ 143 h 143"/>
                <a:gd name="T40" fmla="*/ 60 w 72"/>
                <a:gd name="T41" fmla="*/ 143 h 143"/>
                <a:gd name="T42" fmla="*/ 11 w 72"/>
                <a:gd name="T43" fmla="*/ 143 h 143"/>
                <a:gd name="T44" fmla="*/ 9 w 72"/>
                <a:gd name="T45" fmla="*/ 143 h 143"/>
                <a:gd name="T46" fmla="*/ 8 w 72"/>
                <a:gd name="T47" fmla="*/ 140 h 143"/>
                <a:gd name="T48" fmla="*/ 6 w 72"/>
                <a:gd name="T49" fmla="*/ 137 h 143"/>
                <a:gd name="T50" fmla="*/ 8 w 72"/>
                <a:gd name="T51" fmla="*/ 135 h 143"/>
                <a:gd name="T52" fmla="*/ 9 w 72"/>
                <a:gd name="T53" fmla="*/ 133 h 143"/>
                <a:gd name="T54" fmla="*/ 11 w 72"/>
                <a:gd name="T55" fmla="*/ 132 h 143"/>
                <a:gd name="T56" fmla="*/ 30 w 72"/>
                <a:gd name="T57" fmla="*/ 132 h 143"/>
                <a:gd name="T58" fmla="*/ 30 w 72"/>
                <a:gd name="T59" fmla="*/ 90 h 143"/>
                <a:gd name="T60" fmla="*/ 5 w 72"/>
                <a:gd name="T61" fmla="*/ 90 h 143"/>
                <a:gd name="T62" fmla="*/ 2 w 72"/>
                <a:gd name="T63" fmla="*/ 89 h 143"/>
                <a:gd name="T64" fmla="*/ 1 w 72"/>
                <a:gd name="T65" fmla="*/ 88 h 143"/>
                <a:gd name="T66" fmla="*/ 0 w 72"/>
                <a:gd name="T67" fmla="*/ 85 h 143"/>
                <a:gd name="T68" fmla="*/ 0 w 72"/>
                <a:gd name="T69" fmla="*/ 5 h 143"/>
                <a:gd name="T70" fmla="*/ 1 w 72"/>
                <a:gd name="T71" fmla="*/ 2 h 143"/>
                <a:gd name="T72" fmla="*/ 2 w 72"/>
                <a:gd name="T73" fmla="*/ 1 h 143"/>
                <a:gd name="T74" fmla="*/ 5 w 72"/>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43">
                  <a:moveTo>
                    <a:pt x="5" y="0"/>
                  </a:moveTo>
                  <a:lnTo>
                    <a:pt x="8" y="1"/>
                  </a:lnTo>
                  <a:lnTo>
                    <a:pt x="10" y="2"/>
                  </a:lnTo>
                  <a:lnTo>
                    <a:pt x="10" y="5"/>
                  </a:lnTo>
                  <a:lnTo>
                    <a:pt x="10" y="80"/>
                  </a:lnTo>
                  <a:lnTo>
                    <a:pt x="66" y="80"/>
                  </a:lnTo>
                  <a:lnTo>
                    <a:pt x="69" y="80"/>
                  </a:lnTo>
                  <a:lnTo>
                    <a:pt x="70" y="82"/>
                  </a:lnTo>
                  <a:lnTo>
                    <a:pt x="72" y="85"/>
                  </a:lnTo>
                  <a:lnTo>
                    <a:pt x="70" y="88"/>
                  </a:lnTo>
                  <a:lnTo>
                    <a:pt x="69" y="89"/>
                  </a:lnTo>
                  <a:lnTo>
                    <a:pt x="66" y="90"/>
                  </a:lnTo>
                  <a:lnTo>
                    <a:pt x="42" y="90"/>
                  </a:lnTo>
                  <a:lnTo>
                    <a:pt x="42" y="132"/>
                  </a:lnTo>
                  <a:lnTo>
                    <a:pt x="60" y="132"/>
                  </a:lnTo>
                  <a:lnTo>
                    <a:pt x="63" y="133"/>
                  </a:lnTo>
                  <a:lnTo>
                    <a:pt x="65" y="135"/>
                  </a:lnTo>
                  <a:lnTo>
                    <a:pt x="65" y="137"/>
                  </a:lnTo>
                  <a:lnTo>
                    <a:pt x="65" y="140"/>
                  </a:lnTo>
                  <a:lnTo>
                    <a:pt x="63" y="143"/>
                  </a:lnTo>
                  <a:lnTo>
                    <a:pt x="60" y="143"/>
                  </a:lnTo>
                  <a:lnTo>
                    <a:pt x="11" y="143"/>
                  </a:lnTo>
                  <a:lnTo>
                    <a:pt x="9" y="143"/>
                  </a:lnTo>
                  <a:lnTo>
                    <a:pt x="8" y="140"/>
                  </a:lnTo>
                  <a:lnTo>
                    <a:pt x="6" y="137"/>
                  </a:lnTo>
                  <a:lnTo>
                    <a:pt x="8" y="135"/>
                  </a:lnTo>
                  <a:lnTo>
                    <a:pt x="9" y="133"/>
                  </a:lnTo>
                  <a:lnTo>
                    <a:pt x="11" y="132"/>
                  </a:lnTo>
                  <a:lnTo>
                    <a:pt x="30" y="132"/>
                  </a:lnTo>
                  <a:lnTo>
                    <a:pt x="30" y="90"/>
                  </a:lnTo>
                  <a:lnTo>
                    <a:pt x="5" y="90"/>
                  </a:lnTo>
                  <a:lnTo>
                    <a:pt x="2" y="89"/>
                  </a:lnTo>
                  <a:lnTo>
                    <a:pt x="1" y="88"/>
                  </a:lnTo>
                  <a:lnTo>
                    <a:pt x="0" y="85"/>
                  </a:lnTo>
                  <a:lnTo>
                    <a:pt x="0" y="5"/>
                  </a:lnTo>
                  <a:lnTo>
                    <a:pt x="1" y="2"/>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290">
              <a:extLst>
                <a:ext uri="{FF2B5EF4-FFF2-40B4-BE49-F238E27FC236}">
                  <a16:creationId xmlns:a16="http://schemas.microsoft.com/office/drawing/2014/main" id="{FA19CCFE-075F-4D20-A04C-9B200BA660A5}"/>
                </a:ext>
              </a:extLst>
            </p:cNvPr>
            <p:cNvSpPr>
              <a:spLocks/>
            </p:cNvSpPr>
            <p:nvPr/>
          </p:nvSpPr>
          <p:spPr bwMode="auto">
            <a:xfrm>
              <a:off x="10297670" y="3871831"/>
              <a:ext cx="111125" cy="227014"/>
            </a:xfrm>
            <a:custGeom>
              <a:avLst/>
              <a:gdLst>
                <a:gd name="T0" fmla="*/ 65 w 70"/>
                <a:gd name="T1" fmla="*/ 0 h 143"/>
                <a:gd name="T2" fmla="*/ 68 w 70"/>
                <a:gd name="T3" fmla="*/ 1 h 143"/>
                <a:gd name="T4" fmla="*/ 70 w 70"/>
                <a:gd name="T5" fmla="*/ 2 h 143"/>
                <a:gd name="T6" fmla="*/ 70 w 70"/>
                <a:gd name="T7" fmla="*/ 5 h 143"/>
                <a:gd name="T8" fmla="*/ 70 w 70"/>
                <a:gd name="T9" fmla="*/ 85 h 143"/>
                <a:gd name="T10" fmla="*/ 70 w 70"/>
                <a:gd name="T11" fmla="*/ 88 h 143"/>
                <a:gd name="T12" fmla="*/ 68 w 70"/>
                <a:gd name="T13" fmla="*/ 89 h 143"/>
                <a:gd name="T14" fmla="*/ 65 w 70"/>
                <a:gd name="T15" fmla="*/ 90 h 143"/>
                <a:gd name="T16" fmla="*/ 40 w 70"/>
                <a:gd name="T17" fmla="*/ 90 h 143"/>
                <a:gd name="T18" fmla="*/ 40 w 70"/>
                <a:gd name="T19" fmla="*/ 132 h 143"/>
                <a:gd name="T20" fmla="*/ 60 w 70"/>
                <a:gd name="T21" fmla="*/ 132 h 143"/>
                <a:gd name="T22" fmla="*/ 62 w 70"/>
                <a:gd name="T23" fmla="*/ 133 h 143"/>
                <a:gd name="T24" fmla="*/ 64 w 70"/>
                <a:gd name="T25" fmla="*/ 135 h 143"/>
                <a:gd name="T26" fmla="*/ 65 w 70"/>
                <a:gd name="T27" fmla="*/ 137 h 143"/>
                <a:gd name="T28" fmla="*/ 64 w 70"/>
                <a:gd name="T29" fmla="*/ 140 h 143"/>
                <a:gd name="T30" fmla="*/ 62 w 70"/>
                <a:gd name="T31" fmla="*/ 143 h 143"/>
                <a:gd name="T32" fmla="*/ 60 w 70"/>
                <a:gd name="T33" fmla="*/ 143 h 143"/>
                <a:gd name="T34" fmla="*/ 11 w 70"/>
                <a:gd name="T35" fmla="*/ 143 h 143"/>
                <a:gd name="T36" fmla="*/ 9 w 70"/>
                <a:gd name="T37" fmla="*/ 143 h 143"/>
                <a:gd name="T38" fmla="*/ 6 w 70"/>
                <a:gd name="T39" fmla="*/ 140 h 143"/>
                <a:gd name="T40" fmla="*/ 6 w 70"/>
                <a:gd name="T41" fmla="*/ 137 h 143"/>
                <a:gd name="T42" fmla="*/ 6 w 70"/>
                <a:gd name="T43" fmla="*/ 135 h 143"/>
                <a:gd name="T44" fmla="*/ 9 w 70"/>
                <a:gd name="T45" fmla="*/ 133 h 143"/>
                <a:gd name="T46" fmla="*/ 11 w 70"/>
                <a:gd name="T47" fmla="*/ 132 h 143"/>
                <a:gd name="T48" fmla="*/ 30 w 70"/>
                <a:gd name="T49" fmla="*/ 132 h 143"/>
                <a:gd name="T50" fmla="*/ 30 w 70"/>
                <a:gd name="T51" fmla="*/ 90 h 143"/>
                <a:gd name="T52" fmla="*/ 5 w 70"/>
                <a:gd name="T53" fmla="*/ 90 h 143"/>
                <a:gd name="T54" fmla="*/ 2 w 70"/>
                <a:gd name="T55" fmla="*/ 89 h 143"/>
                <a:gd name="T56" fmla="*/ 0 w 70"/>
                <a:gd name="T57" fmla="*/ 88 h 143"/>
                <a:gd name="T58" fmla="*/ 0 w 70"/>
                <a:gd name="T59" fmla="*/ 85 h 143"/>
                <a:gd name="T60" fmla="*/ 0 w 70"/>
                <a:gd name="T61" fmla="*/ 82 h 143"/>
                <a:gd name="T62" fmla="*/ 2 w 70"/>
                <a:gd name="T63" fmla="*/ 80 h 143"/>
                <a:gd name="T64" fmla="*/ 5 w 70"/>
                <a:gd name="T65" fmla="*/ 80 h 143"/>
                <a:gd name="T66" fmla="*/ 60 w 70"/>
                <a:gd name="T67" fmla="*/ 80 h 143"/>
                <a:gd name="T68" fmla="*/ 60 w 70"/>
                <a:gd name="T69" fmla="*/ 5 h 143"/>
                <a:gd name="T70" fmla="*/ 61 w 70"/>
                <a:gd name="T71" fmla="*/ 2 h 143"/>
                <a:gd name="T72" fmla="*/ 62 w 70"/>
                <a:gd name="T73" fmla="*/ 1 h 143"/>
                <a:gd name="T74" fmla="*/ 65 w 70"/>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43">
                  <a:moveTo>
                    <a:pt x="65" y="0"/>
                  </a:moveTo>
                  <a:lnTo>
                    <a:pt x="68" y="1"/>
                  </a:lnTo>
                  <a:lnTo>
                    <a:pt x="70" y="2"/>
                  </a:lnTo>
                  <a:lnTo>
                    <a:pt x="70" y="5"/>
                  </a:lnTo>
                  <a:lnTo>
                    <a:pt x="70" y="85"/>
                  </a:lnTo>
                  <a:lnTo>
                    <a:pt x="70" y="88"/>
                  </a:lnTo>
                  <a:lnTo>
                    <a:pt x="68" y="89"/>
                  </a:lnTo>
                  <a:lnTo>
                    <a:pt x="65" y="90"/>
                  </a:lnTo>
                  <a:lnTo>
                    <a:pt x="40" y="90"/>
                  </a:lnTo>
                  <a:lnTo>
                    <a:pt x="40" y="132"/>
                  </a:lnTo>
                  <a:lnTo>
                    <a:pt x="60" y="132"/>
                  </a:lnTo>
                  <a:lnTo>
                    <a:pt x="62" y="133"/>
                  </a:lnTo>
                  <a:lnTo>
                    <a:pt x="64" y="135"/>
                  </a:lnTo>
                  <a:lnTo>
                    <a:pt x="65" y="137"/>
                  </a:lnTo>
                  <a:lnTo>
                    <a:pt x="64" y="140"/>
                  </a:lnTo>
                  <a:lnTo>
                    <a:pt x="62" y="143"/>
                  </a:lnTo>
                  <a:lnTo>
                    <a:pt x="60" y="143"/>
                  </a:lnTo>
                  <a:lnTo>
                    <a:pt x="11" y="143"/>
                  </a:lnTo>
                  <a:lnTo>
                    <a:pt x="9" y="143"/>
                  </a:lnTo>
                  <a:lnTo>
                    <a:pt x="6" y="140"/>
                  </a:lnTo>
                  <a:lnTo>
                    <a:pt x="6" y="137"/>
                  </a:lnTo>
                  <a:lnTo>
                    <a:pt x="6" y="135"/>
                  </a:lnTo>
                  <a:lnTo>
                    <a:pt x="9" y="133"/>
                  </a:lnTo>
                  <a:lnTo>
                    <a:pt x="11" y="132"/>
                  </a:lnTo>
                  <a:lnTo>
                    <a:pt x="30" y="132"/>
                  </a:lnTo>
                  <a:lnTo>
                    <a:pt x="30" y="90"/>
                  </a:lnTo>
                  <a:lnTo>
                    <a:pt x="5" y="90"/>
                  </a:lnTo>
                  <a:lnTo>
                    <a:pt x="2" y="89"/>
                  </a:lnTo>
                  <a:lnTo>
                    <a:pt x="0" y="88"/>
                  </a:lnTo>
                  <a:lnTo>
                    <a:pt x="0" y="85"/>
                  </a:lnTo>
                  <a:lnTo>
                    <a:pt x="0" y="82"/>
                  </a:lnTo>
                  <a:lnTo>
                    <a:pt x="2" y="80"/>
                  </a:lnTo>
                  <a:lnTo>
                    <a:pt x="5" y="80"/>
                  </a:lnTo>
                  <a:lnTo>
                    <a:pt x="60" y="80"/>
                  </a:lnTo>
                  <a:lnTo>
                    <a:pt x="60" y="5"/>
                  </a:lnTo>
                  <a:lnTo>
                    <a:pt x="61" y="2"/>
                  </a:lnTo>
                  <a:lnTo>
                    <a:pt x="62" y="1"/>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291">
              <a:extLst>
                <a:ext uri="{FF2B5EF4-FFF2-40B4-BE49-F238E27FC236}">
                  <a16:creationId xmlns:a16="http://schemas.microsoft.com/office/drawing/2014/main" id="{2739BD83-3BB1-46C7-B3CD-06B21B1BAEAD}"/>
                </a:ext>
              </a:extLst>
            </p:cNvPr>
            <p:cNvSpPr>
              <a:spLocks/>
            </p:cNvSpPr>
            <p:nvPr/>
          </p:nvSpPr>
          <p:spPr bwMode="auto">
            <a:xfrm>
              <a:off x="10005570" y="3782931"/>
              <a:ext cx="53975" cy="142876"/>
            </a:xfrm>
            <a:custGeom>
              <a:avLst/>
              <a:gdLst>
                <a:gd name="T0" fmla="*/ 6 w 34"/>
                <a:gd name="T1" fmla="*/ 0 h 90"/>
                <a:gd name="T2" fmla="*/ 8 w 34"/>
                <a:gd name="T3" fmla="*/ 0 h 90"/>
                <a:gd name="T4" fmla="*/ 11 w 34"/>
                <a:gd name="T5" fmla="*/ 2 h 90"/>
                <a:gd name="T6" fmla="*/ 11 w 34"/>
                <a:gd name="T7" fmla="*/ 5 h 90"/>
                <a:gd name="T8" fmla="*/ 11 w 34"/>
                <a:gd name="T9" fmla="*/ 79 h 90"/>
                <a:gd name="T10" fmla="*/ 34 w 34"/>
                <a:gd name="T11" fmla="*/ 79 h 90"/>
                <a:gd name="T12" fmla="*/ 32 w 34"/>
                <a:gd name="T13" fmla="*/ 90 h 90"/>
                <a:gd name="T14" fmla="*/ 8 w 34"/>
                <a:gd name="T15" fmla="*/ 90 h 90"/>
                <a:gd name="T16" fmla="*/ 8 w 34"/>
                <a:gd name="T17" fmla="*/ 34 h 90"/>
                <a:gd name="T18" fmla="*/ 8 w 34"/>
                <a:gd name="T19" fmla="*/ 30 h 90"/>
                <a:gd name="T20" fmla="*/ 7 w 34"/>
                <a:gd name="T21" fmla="*/ 26 h 90"/>
                <a:gd name="T22" fmla="*/ 4 w 34"/>
                <a:gd name="T23" fmla="*/ 24 h 90"/>
                <a:gd name="T24" fmla="*/ 0 w 34"/>
                <a:gd name="T25" fmla="*/ 23 h 90"/>
                <a:gd name="T26" fmla="*/ 0 w 34"/>
                <a:gd name="T27" fmla="*/ 5 h 90"/>
                <a:gd name="T28" fmla="*/ 2 w 34"/>
                <a:gd name="T29" fmla="*/ 2 h 90"/>
                <a:gd name="T30" fmla="*/ 3 w 34"/>
                <a:gd name="T31" fmla="*/ 0 h 90"/>
                <a:gd name="T32" fmla="*/ 6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6" y="0"/>
                  </a:moveTo>
                  <a:lnTo>
                    <a:pt x="8" y="0"/>
                  </a:lnTo>
                  <a:lnTo>
                    <a:pt x="11" y="2"/>
                  </a:lnTo>
                  <a:lnTo>
                    <a:pt x="11" y="5"/>
                  </a:lnTo>
                  <a:lnTo>
                    <a:pt x="11" y="79"/>
                  </a:lnTo>
                  <a:lnTo>
                    <a:pt x="34" y="79"/>
                  </a:lnTo>
                  <a:lnTo>
                    <a:pt x="32" y="90"/>
                  </a:lnTo>
                  <a:lnTo>
                    <a:pt x="8" y="90"/>
                  </a:lnTo>
                  <a:lnTo>
                    <a:pt x="8" y="34"/>
                  </a:lnTo>
                  <a:lnTo>
                    <a:pt x="8" y="30"/>
                  </a:lnTo>
                  <a:lnTo>
                    <a:pt x="7" y="26"/>
                  </a:lnTo>
                  <a:lnTo>
                    <a:pt x="4" y="24"/>
                  </a:lnTo>
                  <a:lnTo>
                    <a:pt x="0" y="23"/>
                  </a:lnTo>
                  <a:lnTo>
                    <a:pt x="0" y="5"/>
                  </a:lnTo>
                  <a:lnTo>
                    <a:pt x="2" y="2"/>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292">
              <a:extLst>
                <a:ext uri="{FF2B5EF4-FFF2-40B4-BE49-F238E27FC236}">
                  <a16:creationId xmlns:a16="http://schemas.microsoft.com/office/drawing/2014/main" id="{301D92A9-9434-44B2-8C9E-D9CC891142C9}"/>
                </a:ext>
              </a:extLst>
            </p:cNvPr>
            <p:cNvSpPr>
              <a:spLocks/>
            </p:cNvSpPr>
            <p:nvPr/>
          </p:nvSpPr>
          <p:spPr bwMode="auto">
            <a:xfrm>
              <a:off x="9994458" y="3825794"/>
              <a:ext cx="53975" cy="142876"/>
            </a:xfrm>
            <a:custGeom>
              <a:avLst/>
              <a:gdLst>
                <a:gd name="T0" fmla="*/ 5 w 34"/>
                <a:gd name="T1" fmla="*/ 0 h 90"/>
                <a:gd name="T2" fmla="*/ 7 w 34"/>
                <a:gd name="T3" fmla="*/ 1 h 90"/>
                <a:gd name="T4" fmla="*/ 10 w 34"/>
                <a:gd name="T5" fmla="*/ 3 h 90"/>
                <a:gd name="T6" fmla="*/ 10 w 34"/>
                <a:gd name="T7" fmla="*/ 7 h 90"/>
                <a:gd name="T8" fmla="*/ 10 w 34"/>
                <a:gd name="T9" fmla="*/ 80 h 90"/>
                <a:gd name="T10" fmla="*/ 34 w 34"/>
                <a:gd name="T11" fmla="*/ 80 h 90"/>
                <a:gd name="T12" fmla="*/ 32 w 34"/>
                <a:gd name="T13" fmla="*/ 90 h 90"/>
                <a:gd name="T14" fmla="*/ 9 w 34"/>
                <a:gd name="T15" fmla="*/ 90 h 90"/>
                <a:gd name="T16" fmla="*/ 9 w 34"/>
                <a:gd name="T17" fmla="*/ 34 h 90"/>
                <a:gd name="T18" fmla="*/ 7 w 34"/>
                <a:gd name="T19" fmla="*/ 30 h 90"/>
                <a:gd name="T20" fmla="*/ 6 w 34"/>
                <a:gd name="T21" fmla="*/ 28 h 90"/>
                <a:gd name="T22" fmla="*/ 3 w 34"/>
                <a:gd name="T23" fmla="*/ 25 h 90"/>
                <a:gd name="T24" fmla="*/ 0 w 34"/>
                <a:gd name="T25" fmla="*/ 24 h 90"/>
                <a:gd name="T26" fmla="*/ 0 w 34"/>
                <a:gd name="T27" fmla="*/ 7 h 90"/>
                <a:gd name="T28" fmla="*/ 1 w 34"/>
                <a:gd name="T29" fmla="*/ 3 h 90"/>
                <a:gd name="T30" fmla="*/ 2 w 34"/>
                <a:gd name="T31" fmla="*/ 1 h 90"/>
                <a:gd name="T32" fmla="*/ 5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5" y="0"/>
                  </a:moveTo>
                  <a:lnTo>
                    <a:pt x="7" y="1"/>
                  </a:lnTo>
                  <a:lnTo>
                    <a:pt x="10" y="3"/>
                  </a:lnTo>
                  <a:lnTo>
                    <a:pt x="10" y="7"/>
                  </a:lnTo>
                  <a:lnTo>
                    <a:pt x="10" y="80"/>
                  </a:lnTo>
                  <a:lnTo>
                    <a:pt x="34" y="80"/>
                  </a:lnTo>
                  <a:lnTo>
                    <a:pt x="32" y="90"/>
                  </a:lnTo>
                  <a:lnTo>
                    <a:pt x="9" y="90"/>
                  </a:lnTo>
                  <a:lnTo>
                    <a:pt x="9" y="34"/>
                  </a:lnTo>
                  <a:lnTo>
                    <a:pt x="7" y="30"/>
                  </a:lnTo>
                  <a:lnTo>
                    <a:pt x="6" y="28"/>
                  </a:lnTo>
                  <a:lnTo>
                    <a:pt x="3" y="25"/>
                  </a:lnTo>
                  <a:lnTo>
                    <a:pt x="0" y="24"/>
                  </a:lnTo>
                  <a:lnTo>
                    <a:pt x="0" y="7"/>
                  </a:lnTo>
                  <a:lnTo>
                    <a:pt x="1" y="3"/>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293">
              <a:extLst>
                <a:ext uri="{FF2B5EF4-FFF2-40B4-BE49-F238E27FC236}">
                  <a16:creationId xmlns:a16="http://schemas.microsoft.com/office/drawing/2014/main" id="{49DAB7C8-0CC1-49B3-8460-F702879396E4}"/>
                </a:ext>
              </a:extLst>
            </p:cNvPr>
            <p:cNvSpPr>
              <a:spLocks/>
            </p:cNvSpPr>
            <p:nvPr/>
          </p:nvSpPr>
          <p:spPr bwMode="auto">
            <a:xfrm>
              <a:off x="10332595" y="3782931"/>
              <a:ext cx="53975" cy="142876"/>
            </a:xfrm>
            <a:custGeom>
              <a:avLst/>
              <a:gdLst>
                <a:gd name="T0" fmla="*/ 29 w 34"/>
                <a:gd name="T1" fmla="*/ 0 h 90"/>
                <a:gd name="T2" fmla="*/ 31 w 34"/>
                <a:gd name="T3" fmla="*/ 0 h 90"/>
                <a:gd name="T4" fmla="*/ 33 w 34"/>
                <a:gd name="T5" fmla="*/ 2 h 90"/>
                <a:gd name="T6" fmla="*/ 34 w 34"/>
                <a:gd name="T7" fmla="*/ 5 h 90"/>
                <a:gd name="T8" fmla="*/ 34 w 34"/>
                <a:gd name="T9" fmla="*/ 23 h 90"/>
                <a:gd name="T10" fmla="*/ 30 w 34"/>
                <a:gd name="T11" fmla="*/ 24 h 90"/>
                <a:gd name="T12" fmla="*/ 27 w 34"/>
                <a:gd name="T13" fmla="*/ 26 h 90"/>
                <a:gd name="T14" fmla="*/ 26 w 34"/>
                <a:gd name="T15" fmla="*/ 30 h 90"/>
                <a:gd name="T16" fmla="*/ 25 w 34"/>
                <a:gd name="T17" fmla="*/ 34 h 90"/>
                <a:gd name="T18" fmla="*/ 25 w 34"/>
                <a:gd name="T19" fmla="*/ 90 h 90"/>
                <a:gd name="T20" fmla="*/ 1 w 34"/>
                <a:gd name="T21" fmla="*/ 90 h 90"/>
                <a:gd name="T22" fmla="*/ 0 w 34"/>
                <a:gd name="T23" fmla="*/ 79 h 90"/>
                <a:gd name="T24" fmla="*/ 23 w 34"/>
                <a:gd name="T25" fmla="*/ 79 h 90"/>
                <a:gd name="T26" fmla="*/ 23 w 34"/>
                <a:gd name="T27" fmla="*/ 5 h 90"/>
                <a:gd name="T28" fmla="*/ 23 w 34"/>
                <a:gd name="T29" fmla="*/ 2 h 90"/>
                <a:gd name="T30" fmla="*/ 26 w 34"/>
                <a:gd name="T31" fmla="*/ 0 h 90"/>
                <a:gd name="T32" fmla="*/ 29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29" y="0"/>
                  </a:moveTo>
                  <a:lnTo>
                    <a:pt x="31" y="0"/>
                  </a:lnTo>
                  <a:lnTo>
                    <a:pt x="33" y="2"/>
                  </a:lnTo>
                  <a:lnTo>
                    <a:pt x="34" y="5"/>
                  </a:lnTo>
                  <a:lnTo>
                    <a:pt x="34" y="23"/>
                  </a:lnTo>
                  <a:lnTo>
                    <a:pt x="30" y="24"/>
                  </a:lnTo>
                  <a:lnTo>
                    <a:pt x="27" y="26"/>
                  </a:lnTo>
                  <a:lnTo>
                    <a:pt x="26" y="30"/>
                  </a:lnTo>
                  <a:lnTo>
                    <a:pt x="25" y="34"/>
                  </a:lnTo>
                  <a:lnTo>
                    <a:pt x="25" y="90"/>
                  </a:lnTo>
                  <a:lnTo>
                    <a:pt x="1" y="90"/>
                  </a:lnTo>
                  <a:lnTo>
                    <a:pt x="0" y="79"/>
                  </a:lnTo>
                  <a:lnTo>
                    <a:pt x="23" y="79"/>
                  </a:lnTo>
                  <a:lnTo>
                    <a:pt x="23" y="5"/>
                  </a:lnTo>
                  <a:lnTo>
                    <a:pt x="23" y="2"/>
                  </a:lnTo>
                  <a:lnTo>
                    <a:pt x="26"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294">
              <a:extLst>
                <a:ext uri="{FF2B5EF4-FFF2-40B4-BE49-F238E27FC236}">
                  <a16:creationId xmlns:a16="http://schemas.microsoft.com/office/drawing/2014/main" id="{236B3E3D-22E9-45BC-BC73-266F8CD31B23}"/>
                </a:ext>
              </a:extLst>
            </p:cNvPr>
            <p:cNvSpPr>
              <a:spLocks/>
            </p:cNvSpPr>
            <p:nvPr/>
          </p:nvSpPr>
          <p:spPr bwMode="auto">
            <a:xfrm>
              <a:off x="10345295" y="3825794"/>
              <a:ext cx="53975" cy="142876"/>
            </a:xfrm>
            <a:custGeom>
              <a:avLst/>
              <a:gdLst>
                <a:gd name="T0" fmla="*/ 29 w 34"/>
                <a:gd name="T1" fmla="*/ 0 h 90"/>
                <a:gd name="T2" fmla="*/ 31 w 34"/>
                <a:gd name="T3" fmla="*/ 1 h 90"/>
                <a:gd name="T4" fmla="*/ 32 w 34"/>
                <a:gd name="T5" fmla="*/ 3 h 90"/>
                <a:gd name="T6" fmla="*/ 34 w 34"/>
                <a:gd name="T7" fmla="*/ 7 h 90"/>
                <a:gd name="T8" fmla="*/ 34 w 34"/>
                <a:gd name="T9" fmla="*/ 24 h 90"/>
                <a:gd name="T10" fmla="*/ 30 w 34"/>
                <a:gd name="T11" fmla="*/ 25 h 90"/>
                <a:gd name="T12" fmla="*/ 27 w 34"/>
                <a:gd name="T13" fmla="*/ 28 h 90"/>
                <a:gd name="T14" fmla="*/ 26 w 34"/>
                <a:gd name="T15" fmla="*/ 30 h 90"/>
                <a:gd name="T16" fmla="*/ 25 w 34"/>
                <a:gd name="T17" fmla="*/ 34 h 90"/>
                <a:gd name="T18" fmla="*/ 25 w 34"/>
                <a:gd name="T19" fmla="*/ 90 h 90"/>
                <a:gd name="T20" fmla="*/ 1 w 34"/>
                <a:gd name="T21" fmla="*/ 90 h 90"/>
                <a:gd name="T22" fmla="*/ 0 w 34"/>
                <a:gd name="T23" fmla="*/ 80 h 90"/>
                <a:gd name="T24" fmla="*/ 22 w 34"/>
                <a:gd name="T25" fmla="*/ 80 h 90"/>
                <a:gd name="T26" fmla="*/ 22 w 34"/>
                <a:gd name="T27" fmla="*/ 7 h 90"/>
                <a:gd name="T28" fmla="*/ 23 w 34"/>
                <a:gd name="T29" fmla="*/ 3 h 90"/>
                <a:gd name="T30" fmla="*/ 25 w 34"/>
                <a:gd name="T31" fmla="*/ 1 h 90"/>
                <a:gd name="T32" fmla="*/ 29 w 34"/>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90">
                  <a:moveTo>
                    <a:pt x="29" y="0"/>
                  </a:moveTo>
                  <a:lnTo>
                    <a:pt x="31" y="1"/>
                  </a:lnTo>
                  <a:lnTo>
                    <a:pt x="32" y="3"/>
                  </a:lnTo>
                  <a:lnTo>
                    <a:pt x="34" y="7"/>
                  </a:lnTo>
                  <a:lnTo>
                    <a:pt x="34" y="24"/>
                  </a:lnTo>
                  <a:lnTo>
                    <a:pt x="30" y="25"/>
                  </a:lnTo>
                  <a:lnTo>
                    <a:pt x="27" y="28"/>
                  </a:lnTo>
                  <a:lnTo>
                    <a:pt x="26" y="30"/>
                  </a:lnTo>
                  <a:lnTo>
                    <a:pt x="25" y="34"/>
                  </a:lnTo>
                  <a:lnTo>
                    <a:pt x="25" y="90"/>
                  </a:lnTo>
                  <a:lnTo>
                    <a:pt x="1" y="90"/>
                  </a:lnTo>
                  <a:lnTo>
                    <a:pt x="0" y="80"/>
                  </a:lnTo>
                  <a:lnTo>
                    <a:pt x="22" y="80"/>
                  </a:lnTo>
                  <a:lnTo>
                    <a:pt x="22" y="7"/>
                  </a:lnTo>
                  <a:lnTo>
                    <a:pt x="23" y="3"/>
                  </a:lnTo>
                  <a:lnTo>
                    <a:pt x="25"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295">
              <a:extLst>
                <a:ext uri="{FF2B5EF4-FFF2-40B4-BE49-F238E27FC236}">
                  <a16:creationId xmlns:a16="http://schemas.microsoft.com/office/drawing/2014/main" id="{93084468-F54B-488F-9EB9-1A920CC7D9D2}"/>
                </a:ext>
              </a:extLst>
            </p:cNvPr>
            <p:cNvSpPr>
              <a:spLocks/>
            </p:cNvSpPr>
            <p:nvPr/>
          </p:nvSpPr>
          <p:spPr bwMode="auto">
            <a:xfrm>
              <a:off x="10143683" y="3998832"/>
              <a:ext cx="106363" cy="100013"/>
            </a:xfrm>
            <a:custGeom>
              <a:avLst/>
              <a:gdLst>
                <a:gd name="T0" fmla="*/ 0 w 67"/>
                <a:gd name="T1" fmla="*/ 0 h 63"/>
                <a:gd name="T2" fmla="*/ 10 w 67"/>
                <a:gd name="T3" fmla="*/ 0 h 63"/>
                <a:gd name="T4" fmla="*/ 10 w 67"/>
                <a:gd name="T5" fmla="*/ 47 h 63"/>
                <a:gd name="T6" fmla="*/ 12 w 67"/>
                <a:gd name="T7" fmla="*/ 49 h 63"/>
                <a:gd name="T8" fmla="*/ 13 w 67"/>
                <a:gd name="T9" fmla="*/ 52 h 63"/>
                <a:gd name="T10" fmla="*/ 15 w 67"/>
                <a:gd name="T11" fmla="*/ 52 h 63"/>
                <a:gd name="T12" fmla="*/ 50 w 67"/>
                <a:gd name="T13" fmla="*/ 52 h 63"/>
                <a:gd name="T14" fmla="*/ 53 w 67"/>
                <a:gd name="T15" fmla="*/ 52 h 63"/>
                <a:gd name="T16" fmla="*/ 55 w 67"/>
                <a:gd name="T17" fmla="*/ 49 h 63"/>
                <a:gd name="T18" fmla="*/ 56 w 67"/>
                <a:gd name="T19" fmla="*/ 47 h 63"/>
                <a:gd name="T20" fmla="*/ 56 w 67"/>
                <a:gd name="T21" fmla="*/ 0 h 63"/>
                <a:gd name="T22" fmla="*/ 67 w 67"/>
                <a:gd name="T23" fmla="*/ 0 h 63"/>
                <a:gd name="T24" fmla="*/ 67 w 67"/>
                <a:gd name="T25" fmla="*/ 47 h 63"/>
                <a:gd name="T26" fmla="*/ 65 w 67"/>
                <a:gd name="T27" fmla="*/ 52 h 63"/>
                <a:gd name="T28" fmla="*/ 63 w 67"/>
                <a:gd name="T29" fmla="*/ 56 h 63"/>
                <a:gd name="T30" fmla="*/ 60 w 67"/>
                <a:gd name="T31" fmla="*/ 60 h 63"/>
                <a:gd name="T32" fmla="*/ 55 w 67"/>
                <a:gd name="T33" fmla="*/ 63 h 63"/>
                <a:gd name="T34" fmla="*/ 50 w 67"/>
                <a:gd name="T35" fmla="*/ 63 h 63"/>
                <a:gd name="T36" fmla="*/ 15 w 67"/>
                <a:gd name="T37" fmla="*/ 63 h 63"/>
                <a:gd name="T38" fmla="*/ 10 w 67"/>
                <a:gd name="T39" fmla="*/ 63 h 63"/>
                <a:gd name="T40" fmla="*/ 6 w 67"/>
                <a:gd name="T41" fmla="*/ 60 h 63"/>
                <a:gd name="T42" fmla="*/ 2 w 67"/>
                <a:gd name="T43" fmla="*/ 56 h 63"/>
                <a:gd name="T44" fmla="*/ 1 w 67"/>
                <a:gd name="T45" fmla="*/ 52 h 63"/>
                <a:gd name="T46" fmla="*/ 0 w 67"/>
                <a:gd name="T47" fmla="*/ 47 h 63"/>
                <a:gd name="T48" fmla="*/ 0 w 67"/>
                <a:gd name="T4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3">
                  <a:moveTo>
                    <a:pt x="0" y="0"/>
                  </a:moveTo>
                  <a:lnTo>
                    <a:pt x="10" y="0"/>
                  </a:lnTo>
                  <a:lnTo>
                    <a:pt x="10" y="47"/>
                  </a:lnTo>
                  <a:lnTo>
                    <a:pt x="12" y="49"/>
                  </a:lnTo>
                  <a:lnTo>
                    <a:pt x="13" y="52"/>
                  </a:lnTo>
                  <a:lnTo>
                    <a:pt x="15" y="52"/>
                  </a:lnTo>
                  <a:lnTo>
                    <a:pt x="50" y="52"/>
                  </a:lnTo>
                  <a:lnTo>
                    <a:pt x="53" y="52"/>
                  </a:lnTo>
                  <a:lnTo>
                    <a:pt x="55" y="49"/>
                  </a:lnTo>
                  <a:lnTo>
                    <a:pt x="56" y="47"/>
                  </a:lnTo>
                  <a:lnTo>
                    <a:pt x="56" y="0"/>
                  </a:lnTo>
                  <a:lnTo>
                    <a:pt x="67" y="0"/>
                  </a:lnTo>
                  <a:lnTo>
                    <a:pt x="67" y="47"/>
                  </a:lnTo>
                  <a:lnTo>
                    <a:pt x="65" y="52"/>
                  </a:lnTo>
                  <a:lnTo>
                    <a:pt x="63" y="56"/>
                  </a:lnTo>
                  <a:lnTo>
                    <a:pt x="60" y="60"/>
                  </a:lnTo>
                  <a:lnTo>
                    <a:pt x="55" y="63"/>
                  </a:lnTo>
                  <a:lnTo>
                    <a:pt x="50" y="63"/>
                  </a:lnTo>
                  <a:lnTo>
                    <a:pt x="15" y="63"/>
                  </a:lnTo>
                  <a:lnTo>
                    <a:pt x="10" y="63"/>
                  </a:lnTo>
                  <a:lnTo>
                    <a:pt x="6" y="60"/>
                  </a:lnTo>
                  <a:lnTo>
                    <a:pt x="2" y="56"/>
                  </a:lnTo>
                  <a:lnTo>
                    <a:pt x="1" y="52"/>
                  </a:lnTo>
                  <a:lnTo>
                    <a:pt x="0" y="4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296">
              <a:extLst>
                <a:ext uri="{FF2B5EF4-FFF2-40B4-BE49-F238E27FC236}">
                  <a16:creationId xmlns:a16="http://schemas.microsoft.com/office/drawing/2014/main" id="{C061FDC0-14E9-4131-A7DB-23B2308A43CB}"/>
                </a:ext>
              </a:extLst>
            </p:cNvPr>
            <p:cNvSpPr>
              <a:spLocks noEditPoints="1"/>
            </p:cNvSpPr>
            <p:nvPr/>
          </p:nvSpPr>
          <p:spPr bwMode="auto">
            <a:xfrm>
              <a:off x="10057958" y="3867069"/>
              <a:ext cx="274638" cy="114301"/>
            </a:xfrm>
            <a:custGeom>
              <a:avLst/>
              <a:gdLst>
                <a:gd name="T0" fmla="*/ 26 w 173"/>
                <a:gd name="T1" fmla="*/ 11 h 72"/>
                <a:gd name="T2" fmla="*/ 24 w 173"/>
                <a:gd name="T3" fmla="*/ 11 h 72"/>
                <a:gd name="T4" fmla="*/ 21 w 173"/>
                <a:gd name="T5" fmla="*/ 12 h 72"/>
                <a:gd name="T6" fmla="*/ 20 w 173"/>
                <a:gd name="T7" fmla="*/ 12 h 72"/>
                <a:gd name="T8" fmla="*/ 12 w 173"/>
                <a:gd name="T9" fmla="*/ 60 h 72"/>
                <a:gd name="T10" fmla="*/ 13 w 173"/>
                <a:gd name="T11" fmla="*/ 60 h 72"/>
                <a:gd name="T12" fmla="*/ 15 w 173"/>
                <a:gd name="T13" fmla="*/ 60 h 72"/>
                <a:gd name="T14" fmla="*/ 159 w 173"/>
                <a:gd name="T15" fmla="*/ 60 h 72"/>
                <a:gd name="T16" fmla="*/ 161 w 173"/>
                <a:gd name="T17" fmla="*/ 60 h 72"/>
                <a:gd name="T18" fmla="*/ 162 w 173"/>
                <a:gd name="T19" fmla="*/ 60 h 72"/>
                <a:gd name="T20" fmla="*/ 153 w 173"/>
                <a:gd name="T21" fmla="*/ 12 h 72"/>
                <a:gd name="T22" fmla="*/ 152 w 173"/>
                <a:gd name="T23" fmla="*/ 12 h 72"/>
                <a:gd name="T24" fmla="*/ 151 w 173"/>
                <a:gd name="T25" fmla="*/ 11 h 72"/>
                <a:gd name="T26" fmla="*/ 148 w 173"/>
                <a:gd name="T27" fmla="*/ 11 h 72"/>
                <a:gd name="T28" fmla="*/ 26 w 173"/>
                <a:gd name="T29" fmla="*/ 11 h 72"/>
                <a:gd name="T30" fmla="*/ 26 w 173"/>
                <a:gd name="T31" fmla="*/ 0 h 72"/>
                <a:gd name="T32" fmla="*/ 148 w 173"/>
                <a:gd name="T33" fmla="*/ 0 h 72"/>
                <a:gd name="T34" fmla="*/ 152 w 173"/>
                <a:gd name="T35" fmla="*/ 0 h 72"/>
                <a:gd name="T36" fmla="*/ 157 w 173"/>
                <a:gd name="T37" fmla="*/ 2 h 72"/>
                <a:gd name="T38" fmla="*/ 160 w 173"/>
                <a:gd name="T39" fmla="*/ 4 h 72"/>
                <a:gd name="T40" fmla="*/ 162 w 173"/>
                <a:gd name="T41" fmla="*/ 7 h 72"/>
                <a:gd name="T42" fmla="*/ 164 w 173"/>
                <a:gd name="T43" fmla="*/ 11 h 72"/>
                <a:gd name="T44" fmla="*/ 173 w 173"/>
                <a:gd name="T45" fmla="*/ 59 h 72"/>
                <a:gd name="T46" fmla="*/ 173 w 173"/>
                <a:gd name="T47" fmla="*/ 63 h 72"/>
                <a:gd name="T48" fmla="*/ 172 w 173"/>
                <a:gd name="T49" fmla="*/ 67 h 72"/>
                <a:gd name="T50" fmla="*/ 168 w 173"/>
                <a:gd name="T51" fmla="*/ 70 h 72"/>
                <a:gd name="T52" fmla="*/ 164 w 173"/>
                <a:gd name="T53" fmla="*/ 71 h 72"/>
                <a:gd name="T54" fmla="*/ 159 w 173"/>
                <a:gd name="T55" fmla="*/ 72 h 72"/>
                <a:gd name="T56" fmla="*/ 15 w 173"/>
                <a:gd name="T57" fmla="*/ 72 h 72"/>
                <a:gd name="T58" fmla="*/ 11 w 173"/>
                <a:gd name="T59" fmla="*/ 71 h 72"/>
                <a:gd name="T60" fmla="*/ 5 w 173"/>
                <a:gd name="T61" fmla="*/ 70 h 72"/>
                <a:gd name="T62" fmla="*/ 3 w 173"/>
                <a:gd name="T63" fmla="*/ 67 h 72"/>
                <a:gd name="T64" fmla="*/ 1 w 173"/>
                <a:gd name="T65" fmla="*/ 63 h 72"/>
                <a:gd name="T66" fmla="*/ 0 w 173"/>
                <a:gd name="T67" fmla="*/ 59 h 72"/>
                <a:gd name="T68" fmla="*/ 9 w 173"/>
                <a:gd name="T69" fmla="*/ 11 h 72"/>
                <a:gd name="T70" fmla="*/ 11 w 173"/>
                <a:gd name="T71" fmla="*/ 7 h 72"/>
                <a:gd name="T72" fmla="*/ 13 w 173"/>
                <a:gd name="T73" fmla="*/ 4 h 72"/>
                <a:gd name="T74" fmla="*/ 17 w 173"/>
                <a:gd name="T75" fmla="*/ 2 h 72"/>
                <a:gd name="T76" fmla="*/ 21 w 173"/>
                <a:gd name="T77" fmla="*/ 0 h 72"/>
                <a:gd name="T78" fmla="*/ 26 w 173"/>
                <a:gd name="T7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72">
                  <a:moveTo>
                    <a:pt x="26" y="11"/>
                  </a:moveTo>
                  <a:lnTo>
                    <a:pt x="24" y="11"/>
                  </a:lnTo>
                  <a:lnTo>
                    <a:pt x="21" y="12"/>
                  </a:lnTo>
                  <a:lnTo>
                    <a:pt x="20" y="12"/>
                  </a:lnTo>
                  <a:lnTo>
                    <a:pt x="12" y="60"/>
                  </a:lnTo>
                  <a:lnTo>
                    <a:pt x="13" y="60"/>
                  </a:lnTo>
                  <a:lnTo>
                    <a:pt x="15" y="60"/>
                  </a:lnTo>
                  <a:lnTo>
                    <a:pt x="159" y="60"/>
                  </a:lnTo>
                  <a:lnTo>
                    <a:pt x="161" y="60"/>
                  </a:lnTo>
                  <a:lnTo>
                    <a:pt x="162" y="60"/>
                  </a:lnTo>
                  <a:lnTo>
                    <a:pt x="153" y="12"/>
                  </a:lnTo>
                  <a:lnTo>
                    <a:pt x="152" y="12"/>
                  </a:lnTo>
                  <a:lnTo>
                    <a:pt x="151" y="11"/>
                  </a:lnTo>
                  <a:lnTo>
                    <a:pt x="148" y="11"/>
                  </a:lnTo>
                  <a:lnTo>
                    <a:pt x="26" y="11"/>
                  </a:lnTo>
                  <a:close/>
                  <a:moveTo>
                    <a:pt x="26" y="0"/>
                  </a:moveTo>
                  <a:lnTo>
                    <a:pt x="148" y="0"/>
                  </a:lnTo>
                  <a:lnTo>
                    <a:pt x="152" y="0"/>
                  </a:lnTo>
                  <a:lnTo>
                    <a:pt x="157" y="2"/>
                  </a:lnTo>
                  <a:lnTo>
                    <a:pt x="160" y="4"/>
                  </a:lnTo>
                  <a:lnTo>
                    <a:pt x="162" y="7"/>
                  </a:lnTo>
                  <a:lnTo>
                    <a:pt x="164" y="11"/>
                  </a:lnTo>
                  <a:lnTo>
                    <a:pt x="173" y="59"/>
                  </a:lnTo>
                  <a:lnTo>
                    <a:pt x="173" y="63"/>
                  </a:lnTo>
                  <a:lnTo>
                    <a:pt x="172" y="67"/>
                  </a:lnTo>
                  <a:lnTo>
                    <a:pt x="168" y="70"/>
                  </a:lnTo>
                  <a:lnTo>
                    <a:pt x="164" y="71"/>
                  </a:lnTo>
                  <a:lnTo>
                    <a:pt x="159" y="72"/>
                  </a:lnTo>
                  <a:lnTo>
                    <a:pt x="15" y="72"/>
                  </a:lnTo>
                  <a:lnTo>
                    <a:pt x="11" y="71"/>
                  </a:lnTo>
                  <a:lnTo>
                    <a:pt x="5" y="70"/>
                  </a:lnTo>
                  <a:lnTo>
                    <a:pt x="3" y="67"/>
                  </a:lnTo>
                  <a:lnTo>
                    <a:pt x="1" y="63"/>
                  </a:lnTo>
                  <a:lnTo>
                    <a:pt x="0" y="59"/>
                  </a:lnTo>
                  <a:lnTo>
                    <a:pt x="9" y="11"/>
                  </a:lnTo>
                  <a:lnTo>
                    <a:pt x="11" y="7"/>
                  </a:lnTo>
                  <a:lnTo>
                    <a:pt x="13" y="4"/>
                  </a:lnTo>
                  <a:lnTo>
                    <a:pt x="17" y="2"/>
                  </a:lnTo>
                  <a:lnTo>
                    <a:pt x="21"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2" name="Groep 221">
            <a:extLst>
              <a:ext uri="{FF2B5EF4-FFF2-40B4-BE49-F238E27FC236}">
                <a16:creationId xmlns:a16="http://schemas.microsoft.com/office/drawing/2014/main" id="{ECC0D1D5-0084-4BD5-9C4D-4E923681970B}"/>
              </a:ext>
            </a:extLst>
          </p:cNvPr>
          <p:cNvGrpSpPr/>
          <p:nvPr/>
        </p:nvGrpSpPr>
        <p:grpSpPr>
          <a:xfrm>
            <a:off x="9549701" y="5567236"/>
            <a:ext cx="426440" cy="469954"/>
            <a:chOff x="4879973" y="4858917"/>
            <a:chExt cx="311150" cy="342900"/>
          </a:xfrm>
          <a:solidFill>
            <a:schemeClr val="accent2"/>
          </a:solidFill>
        </p:grpSpPr>
        <p:sp>
          <p:nvSpPr>
            <p:cNvPr id="223" name="Freeform 207">
              <a:extLst>
                <a:ext uri="{FF2B5EF4-FFF2-40B4-BE49-F238E27FC236}">
                  <a16:creationId xmlns:a16="http://schemas.microsoft.com/office/drawing/2014/main" id="{7BED0E5A-6FAA-457F-A881-702F6B235851}"/>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208">
              <a:extLst>
                <a:ext uri="{FF2B5EF4-FFF2-40B4-BE49-F238E27FC236}">
                  <a16:creationId xmlns:a16="http://schemas.microsoft.com/office/drawing/2014/main" id="{E0833CDF-F071-47CD-883A-8DF93C4474CB}"/>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5" name="Groep 224">
            <a:extLst>
              <a:ext uri="{FF2B5EF4-FFF2-40B4-BE49-F238E27FC236}">
                <a16:creationId xmlns:a16="http://schemas.microsoft.com/office/drawing/2014/main" id="{3A3D812E-62AF-4B5F-A618-9C3CF02AC3E8}"/>
              </a:ext>
            </a:extLst>
          </p:cNvPr>
          <p:cNvGrpSpPr/>
          <p:nvPr/>
        </p:nvGrpSpPr>
        <p:grpSpPr>
          <a:xfrm>
            <a:off x="10763904" y="5641940"/>
            <a:ext cx="598039" cy="398652"/>
            <a:chOff x="3976681" y="1908175"/>
            <a:chExt cx="428625" cy="257175"/>
          </a:xfrm>
          <a:solidFill>
            <a:schemeClr val="accent2"/>
          </a:solidFill>
        </p:grpSpPr>
        <p:sp>
          <p:nvSpPr>
            <p:cNvPr id="226" name="Freeform 433">
              <a:extLst>
                <a:ext uri="{FF2B5EF4-FFF2-40B4-BE49-F238E27FC236}">
                  <a16:creationId xmlns:a16="http://schemas.microsoft.com/office/drawing/2014/main" id="{2FE1BA1A-21D6-4974-87C1-CA93647E33E2}"/>
                </a:ext>
              </a:extLst>
            </p:cNvPr>
            <p:cNvSpPr>
              <a:spLocks noEditPoints="1"/>
            </p:cNvSpPr>
            <p:nvPr/>
          </p:nvSpPr>
          <p:spPr bwMode="auto">
            <a:xfrm>
              <a:off x="4124318" y="1949450"/>
              <a:ext cx="134938" cy="142875"/>
            </a:xfrm>
            <a:custGeom>
              <a:avLst/>
              <a:gdLst>
                <a:gd name="T0" fmla="*/ 37 w 85"/>
                <a:gd name="T1" fmla="*/ 12 h 90"/>
                <a:gd name="T2" fmla="*/ 29 w 85"/>
                <a:gd name="T3" fmla="*/ 18 h 90"/>
                <a:gd name="T4" fmla="*/ 25 w 85"/>
                <a:gd name="T5" fmla="*/ 29 h 90"/>
                <a:gd name="T6" fmla="*/ 29 w 85"/>
                <a:gd name="T7" fmla="*/ 38 h 90"/>
                <a:gd name="T8" fmla="*/ 37 w 85"/>
                <a:gd name="T9" fmla="*/ 44 h 90"/>
                <a:gd name="T10" fmla="*/ 47 w 85"/>
                <a:gd name="T11" fmla="*/ 44 h 90"/>
                <a:gd name="T12" fmla="*/ 56 w 85"/>
                <a:gd name="T13" fmla="*/ 38 h 90"/>
                <a:gd name="T14" fmla="*/ 60 w 85"/>
                <a:gd name="T15" fmla="*/ 29 h 90"/>
                <a:gd name="T16" fmla="*/ 56 w 85"/>
                <a:gd name="T17" fmla="*/ 18 h 90"/>
                <a:gd name="T18" fmla="*/ 47 w 85"/>
                <a:gd name="T19" fmla="*/ 12 h 90"/>
                <a:gd name="T20" fmla="*/ 42 w 85"/>
                <a:gd name="T21" fmla="*/ 0 h 90"/>
                <a:gd name="T22" fmla="*/ 67 w 85"/>
                <a:gd name="T23" fmla="*/ 14 h 90"/>
                <a:gd name="T24" fmla="*/ 70 w 85"/>
                <a:gd name="T25" fmla="*/ 34 h 90"/>
                <a:gd name="T26" fmla="*/ 66 w 85"/>
                <a:gd name="T27" fmla="*/ 44 h 90"/>
                <a:gd name="T28" fmla="*/ 76 w 85"/>
                <a:gd name="T29" fmla="*/ 59 h 90"/>
                <a:gd name="T30" fmla="*/ 85 w 85"/>
                <a:gd name="T31" fmla="*/ 73 h 90"/>
                <a:gd name="T32" fmla="*/ 83 w 85"/>
                <a:gd name="T33" fmla="*/ 90 h 90"/>
                <a:gd name="T34" fmla="*/ 75 w 85"/>
                <a:gd name="T35" fmla="*/ 78 h 90"/>
                <a:gd name="T36" fmla="*/ 73 w 85"/>
                <a:gd name="T37" fmla="*/ 73 h 90"/>
                <a:gd name="T38" fmla="*/ 70 w 85"/>
                <a:gd name="T39" fmla="*/ 68 h 90"/>
                <a:gd name="T40" fmla="*/ 47 w 85"/>
                <a:gd name="T41" fmla="*/ 56 h 90"/>
                <a:gd name="T42" fmla="*/ 47 w 85"/>
                <a:gd name="T43" fmla="*/ 80 h 90"/>
                <a:gd name="T44" fmla="*/ 42 w 85"/>
                <a:gd name="T45" fmla="*/ 82 h 90"/>
                <a:gd name="T46" fmla="*/ 38 w 85"/>
                <a:gd name="T47" fmla="*/ 80 h 90"/>
                <a:gd name="T48" fmla="*/ 37 w 85"/>
                <a:gd name="T49" fmla="*/ 56 h 90"/>
                <a:gd name="T50" fmla="*/ 15 w 85"/>
                <a:gd name="T51" fmla="*/ 68 h 90"/>
                <a:gd name="T52" fmla="*/ 12 w 85"/>
                <a:gd name="T53" fmla="*/ 73 h 90"/>
                <a:gd name="T54" fmla="*/ 11 w 85"/>
                <a:gd name="T55" fmla="*/ 78 h 90"/>
                <a:gd name="T56" fmla="*/ 3 w 85"/>
                <a:gd name="T57" fmla="*/ 90 h 90"/>
                <a:gd name="T58" fmla="*/ 0 w 85"/>
                <a:gd name="T59" fmla="*/ 73 h 90"/>
                <a:gd name="T60" fmla="*/ 9 w 85"/>
                <a:gd name="T61" fmla="*/ 59 h 90"/>
                <a:gd name="T62" fmla="*/ 20 w 85"/>
                <a:gd name="T63" fmla="*/ 44 h 90"/>
                <a:gd name="T64" fmla="*/ 15 w 85"/>
                <a:gd name="T65" fmla="*/ 34 h 90"/>
                <a:gd name="T66" fmla="*/ 18 w 85"/>
                <a:gd name="T67" fmla="*/ 14 h 90"/>
                <a:gd name="T68" fmla="*/ 42 w 85"/>
                <a:gd name="T6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90">
                  <a:moveTo>
                    <a:pt x="42" y="10"/>
                  </a:moveTo>
                  <a:lnTo>
                    <a:pt x="37" y="12"/>
                  </a:lnTo>
                  <a:lnTo>
                    <a:pt x="33" y="14"/>
                  </a:lnTo>
                  <a:lnTo>
                    <a:pt x="29" y="18"/>
                  </a:lnTo>
                  <a:lnTo>
                    <a:pt x="26" y="22"/>
                  </a:lnTo>
                  <a:lnTo>
                    <a:pt x="25" y="29"/>
                  </a:lnTo>
                  <a:lnTo>
                    <a:pt x="26" y="34"/>
                  </a:lnTo>
                  <a:lnTo>
                    <a:pt x="29" y="38"/>
                  </a:lnTo>
                  <a:lnTo>
                    <a:pt x="33" y="42"/>
                  </a:lnTo>
                  <a:lnTo>
                    <a:pt x="37" y="44"/>
                  </a:lnTo>
                  <a:lnTo>
                    <a:pt x="42" y="46"/>
                  </a:lnTo>
                  <a:lnTo>
                    <a:pt x="47" y="44"/>
                  </a:lnTo>
                  <a:lnTo>
                    <a:pt x="53" y="42"/>
                  </a:lnTo>
                  <a:lnTo>
                    <a:pt x="56" y="38"/>
                  </a:lnTo>
                  <a:lnTo>
                    <a:pt x="59" y="34"/>
                  </a:lnTo>
                  <a:lnTo>
                    <a:pt x="60" y="29"/>
                  </a:lnTo>
                  <a:lnTo>
                    <a:pt x="59" y="22"/>
                  </a:lnTo>
                  <a:lnTo>
                    <a:pt x="56" y="18"/>
                  </a:lnTo>
                  <a:lnTo>
                    <a:pt x="53" y="14"/>
                  </a:lnTo>
                  <a:lnTo>
                    <a:pt x="47" y="12"/>
                  </a:lnTo>
                  <a:lnTo>
                    <a:pt x="42" y="10"/>
                  </a:lnTo>
                  <a:close/>
                  <a:moveTo>
                    <a:pt x="42" y="0"/>
                  </a:moveTo>
                  <a:lnTo>
                    <a:pt x="56" y="4"/>
                  </a:lnTo>
                  <a:lnTo>
                    <a:pt x="67" y="14"/>
                  </a:lnTo>
                  <a:lnTo>
                    <a:pt x="71" y="29"/>
                  </a:lnTo>
                  <a:lnTo>
                    <a:pt x="70" y="34"/>
                  </a:lnTo>
                  <a:lnTo>
                    <a:pt x="68" y="39"/>
                  </a:lnTo>
                  <a:lnTo>
                    <a:pt x="66" y="44"/>
                  </a:lnTo>
                  <a:lnTo>
                    <a:pt x="62" y="48"/>
                  </a:lnTo>
                  <a:lnTo>
                    <a:pt x="76" y="59"/>
                  </a:lnTo>
                  <a:lnTo>
                    <a:pt x="81" y="65"/>
                  </a:lnTo>
                  <a:lnTo>
                    <a:pt x="85" y="73"/>
                  </a:lnTo>
                  <a:lnTo>
                    <a:pt x="85" y="81"/>
                  </a:lnTo>
                  <a:lnTo>
                    <a:pt x="83" y="90"/>
                  </a:lnTo>
                  <a:lnTo>
                    <a:pt x="71" y="90"/>
                  </a:lnTo>
                  <a:lnTo>
                    <a:pt x="75" y="78"/>
                  </a:lnTo>
                  <a:lnTo>
                    <a:pt x="75" y="76"/>
                  </a:lnTo>
                  <a:lnTo>
                    <a:pt x="73" y="73"/>
                  </a:lnTo>
                  <a:lnTo>
                    <a:pt x="72" y="71"/>
                  </a:lnTo>
                  <a:lnTo>
                    <a:pt x="70" y="68"/>
                  </a:lnTo>
                  <a:lnTo>
                    <a:pt x="51" y="55"/>
                  </a:lnTo>
                  <a:lnTo>
                    <a:pt x="47" y="56"/>
                  </a:lnTo>
                  <a:lnTo>
                    <a:pt x="47" y="77"/>
                  </a:lnTo>
                  <a:lnTo>
                    <a:pt x="47" y="80"/>
                  </a:lnTo>
                  <a:lnTo>
                    <a:pt x="45" y="81"/>
                  </a:lnTo>
                  <a:lnTo>
                    <a:pt x="42" y="82"/>
                  </a:lnTo>
                  <a:lnTo>
                    <a:pt x="39" y="81"/>
                  </a:lnTo>
                  <a:lnTo>
                    <a:pt x="38" y="80"/>
                  </a:lnTo>
                  <a:lnTo>
                    <a:pt x="37" y="77"/>
                  </a:lnTo>
                  <a:lnTo>
                    <a:pt x="37" y="56"/>
                  </a:lnTo>
                  <a:lnTo>
                    <a:pt x="34" y="55"/>
                  </a:lnTo>
                  <a:lnTo>
                    <a:pt x="15" y="68"/>
                  </a:lnTo>
                  <a:lnTo>
                    <a:pt x="13" y="71"/>
                  </a:lnTo>
                  <a:lnTo>
                    <a:pt x="12" y="73"/>
                  </a:lnTo>
                  <a:lnTo>
                    <a:pt x="11" y="76"/>
                  </a:lnTo>
                  <a:lnTo>
                    <a:pt x="11" y="78"/>
                  </a:lnTo>
                  <a:lnTo>
                    <a:pt x="13" y="90"/>
                  </a:lnTo>
                  <a:lnTo>
                    <a:pt x="3" y="90"/>
                  </a:lnTo>
                  <a:lnTo>
                    <a:pt x="0" y="81"/>
                  </a:lnTo>
                  <a:lnTo>
                    <a:pt x="0" y="73"/>
                  </a:lnTo>
                  <a:lnTo>
                    <a:pt x="3" y="65"/>
                  </a:lnTo>
                  <a:lnTo>
                    <a:pt x="9" y="59"/>
                  </a:lnTo>
                  <a:lnTo>
                    <a:pt x="24" y="48"/>
                  </a:lnTo>
                  <a:lnTo>
                    <a:pt x="20" y="44"/>
                  </a:lnTo>
                  <a:lnTo>
                    <a:pt x="17" y="39"/>
                  </a:lnTo>
                  <a:lnTo>
                    <a:pt x="15" y="34"/>
                  </a:lnTo>
                  <a:lnTo>
                    <a:pt x="15" y="29"/>
                  </a:lnTo>
                  <a:lnTo>
                    <a:pt x="18" y="14"/>
                  </a:lnTo>
                  <a:lnTo>
                    <a:pt x="28"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434">
              <a:extLst>
                <a:ext uri="{FF2B5EF4-FFF2-40B4-BE49-F238E27FC236}">
                  <a16:creationId xmlns:a16="http://schemas.microsoft.com/office/drawing/2014/main" id="{AA9C7D3A-9DA9-45D4-850E-E552F1959020}"/>
                </a:ext>
              </a:extLst>
            </p:cNvPr>
            <p:cNvSpPr>
              <a:spLocks noEditPoints="1"/>
            </p:cNvSpPr>
            <p:nvPr/>
          </p:nvSpPr>
          <p:spPr bwMode="auto">
            <a:xfrm>
              <a:off x="3976681" y="1908175"/>
              <a:ext cx="428625" cy="257175"/>
            </a:xfrm>
            <a:custGeom>
              <a:avLst/>
              <a:gdLst>
                <a:gd name="T0" fmla="*/ 21 w 270"/>
                <a:gd name="T1" fmla="*/ 137 h 162"/>
                <a:gd name="T2" fmla="*/ 16 w 270"/>
                <a:gd name="T3" fmla="*/ 141 h 162"/>
                <a:gd name="T4" fmla="*/ 13 w 270"/>
                <a:gd name="T5" fmla="*/ 146 h 162"/>
                <a:gd name="T6" fmla="*/ 11 w 270"/>
                <a:gd name="T7" fmla="*/ 150 h 162"/>
                <a:gd name="T8" fmla="*/ 12 w 270"/>
                <a:gd name="T9" fmla="*/ 150 h 162"/>
                <a:gd name="T10" fmla="*/ 259 w 270"/>
                <a:gd name="T11" fmla="*/ 150 h 162"/>
                <a:gd name="T12" fmla="*/ 258 w 270"/>
                <a:gd name="T13" fmla="*/ 149 h 162"/>
                <a:gd name="T14" fmla="*/ 257 w 270"/>
                <a:gd name="T15" fmla="*/ 144 h 162"/>
                <a:gd name="T16" fmla="*/ 252 w 270"/>
                <a:gd name="T17" fmla="*/ 138 h 162"/>
                <a:gd name="T18" fmla="*/ 245 w 270"/>
                <a:gd name="T19" fmla="*/ 137 h 162"/>
                <a:gd name="T20" fmla="*/ 41 w 270"/>
                <a:gd name="T21" fmla="*/ 10 h 162"/>
                <a:gd name="T22" fmla="*/ 36 w 270"/>
                <a:gd name="T23" fmla="*/ 13 h 162"/>
                <a:gd name="T24" fmla="*/ 36 w 270"/>
                <a:gd name="T25" fmla="*/ 120 h 162"/>
                <a:gd name="T26" fmla="*/ 38 w 270"/>
                <a:gd name="T27" fmla="*/ 125 h 162"/>
                <a:gd name="T28" fmla="*/ 229 w 270"/>
                <a:gd name="T29" fmla="*/ 127 h 162"/>
                <a:gd name="T30" fmla="*/ 235 w 270"/>
                <a:gd name="T31" fmla="*/ 123 h 162"/>
                <a:gd name="T32" fmla="*/ 235 w 270"/>
                <a:gd name="T33" fmla="*/ 15 h 162"/>
                <a:gd name="T34" fmla="*/ 232 w 270"/>
                <a:gd name="T35" fmla="*/ 10 h 162"/>
                <a:gd name="T36" fmla="*/ 41 w 270"/>
                <a:gd name="T37" fmla="*/ 10 h 162"/>
                <a:gd name="T38" fmla="*/ 136 w 270"/>
                <a:gd name="T39" fmla="*/ 2 h 162"/>
                <a:gd name="T40" fmla="*/ 136 w 270"/>
                <a:gd name="T41" fmla="*/ 6 h 162"/>
                <a:gd name="T42" fmla="*/ 140 w 270"/>
                <a:gd name="T43" fmla="*/ 6 h 162"/>
                <a:gd name="T44" fmla="*/ 140 w 270"/>
                <a:gd name="T45" fmla="*/ 2 h 162"/>
                <a:gd name="T46" fmla="*/ 41 w 270"/>
                <a:gd name="T47" fmla="*/ 0 h 162"/>
                <a:gd name="T48" fmla="*/ 235 w 270"/>
                <a:gd name="T49" fmla="*/ 0 h 162"/>
                <a:gd name="T50" fmla="*/ 242 w 270"/>
                <a:gd name="T51" fmla="*/ 6 h 162"/>
                <a:gd name="T52" fmla="*/ 246 w 270"/>
                <a:gd name="T53" fmla="*/ 15 h 162"/>
                <a:gd name="T54" fmla="*/ 245 w 270"/>
                <a:gd name="T55" fmla="*/ 124 h 162"/>
                <a:gd name="T56" fmla="*/ 245 w 270"/>
                <a:gd name="T57" fmla="*/ 127 h 162"/>
                <a:gd name="T58" fmla="*/ 255 w 270"/>
                <a:gd name="T59" fmla="*/ 128 h 162"/>
                <a:gd name="T60" fmla="*/ 263 w 270"/>
                <a:gd name="T61" fmla="*/ 135 h 162"/>
                <a:gd name="T62" fmla="*/ 269 w 270"/>
                <a:gd name="T63" fmla="*/ 144 h 162"/>
                <a:gd name="T64" fmla="*/ 270 w 270"/>
                <a:gd name="T65" fmla="*/ 148 h 162"/>
                <a:gd name="T66" fmla="*/ 270 w 270"/>
                <a:gd name="T67" fmla="*/ 150 h 162"/>
                <a:gd name="T68" fmla="*/ 267 w 270"/>
                <a:gd name="T69" fmla="*/ 158 h 162"/>
                <a:gd name="T70" fmla="*/ 262 w 270"/>
                <a:gd name="T71" fmla="*/ 161 h 162"/>
                <a:gd name="T72" fmla="*/ 13 w 270"/>
                <a:gd name="T73" fmla="*/ 162 h 162"/>
                <a:gd name="T74" fmla="*/ 5 w 270"/>
                <a:gd name="T75" fmla="*/ 159 h 162"/>
                <a:gd name="T76" fmla="*/ 0 w 270"/>
                <a:gd name="T77" fmla="*/ 154 h 162"/>
                <a:gd name="T78" fmla="*/ 0 w 270"/>
                <a:gd name="T79" fmla="*/ 149 h 162"/>
                <a:gd name="T80" fmla="*/ 2 w 270"/>
                <a:gd name="T81" fmla="*/ 146 h 162"/>
                <a:gd name="T82" fmla="*/ 4 w 270"/>
                <a:gd name="T83" fmla="*/ 140 h 162"/>
                <a:gd name="T84" fmla="*/ 11 w 270"/>
                <a:gd name="T85" fmla="*/ 132 h 162"/>
                <a:gd name="T86" fmla="*/ 20 w 270"/>
                <a:gd name="T87" fmla="*/ 127 h 162"/>
                <a:gd name="T88" fmla="*/ 25 w 270"/>
                <a:gd name="T89" fmla="*/ 127 h 162"/>
                <a:gd name="T90" fmla="*/ 25 w 270"/>
                <a:gd name="T91" fmla="*/ 120 h 162"/>
                <a:gd name="T92" fmla="*/ 25 w 270"/>
                <a:gd name="T93" fmla="*/ 10 h 162"/>
                <a:gd name="T94" fmla="*/ 32 w 270"/>
                <a:gd name="T95" fmla="*/ 2 h 162"/>
                <a:gd name="T96" fmla="*/ 41 w 270"/>
                <a:gd name="T9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162">
                  <a:moveTo>
                    <a:pt x="25" y="137"/>
                  </a:moveTo>
                  <a:lnTo>
                    <a:pt x="21" y="137"/>
                  </a:lnTo>
                  <a:lnTo>
                    <a:pt x="19" y="138"/>
                  </a:lnTo>
                  <a:lnTo>
                    <a:pt x="16" y="141"/>
                  </a:lnTo>
                  <a:lnTo>
                    <a:pt x="13" y="144"/>
                  </a:lnTo>
                  <a:lnTo>
                    <a:pt x="13" y="146"/>
                  </a:lnTo>
                  <a:lnTo>
                    <a:pt x="12" y="149"/>
                  </a:lnTo>
                  <a:lnTo>
                    <a:pt x="11" y="150"/>
                  </a:lnTo>
                  <a:lnTo>
                    <a:pt x="12" y="150"/>
                  </a:lnTo>
                  <a:lnTo>
                    <a:pt x="12" y="150"/>
                  </a:lnTo>
                  <a:lnTo>
                    <a:pt x="258" y="150"/>
                  </a:lnTo>
                  <a:lnTo>
                    <a:pt x="259" y="150"/>
                  </a:lnTo>
                  <a:lnTo>
                    <a:pt x="259" y="150"/>
                  </a:lnTo>
                  <a:lnTo>
                    <a:pt x="258" y="149"/>
                  </a:lnTo>
                  <a:lnTo>
                    <a:pt x="258" y="146"/>
                  </a:lnTo>
                  <a:lnTo>
                    <a:pt x="257" y="144"/>
                  </a:lnTo>
                  <a:lnTo>
                    <a:pt x="254" y="141"/>
                  </a:lnTo>
                  <a:lnTo>
                    <a:pt x="252" y="138"/>
                  </a:lnTo>
                  <a:lnTo>
                    <a:pt x="249" y="137"/>
                  </a:lnTo>
                  <a:lnTo>
                    <a:pt x="245" y="137"/>
                  </a:lnTo>
                  <a:lnTo>
                    <a:pt x="25" y="137"/>
                  </a:lnTo>
                  <a:close/>
                  <a:moveTo>
                    <a:pt x="41" y="10"/>
                  </a:moveTo>
                  <a:lnTo>
                    <a:pt x="38" y="10"/>
                  </a:lnTo>
                  <a:lnTo>
                    <a:pt x="36" y="13"/>
                  </a:lnTo>
                  <a:lnTo>
                    <a:pt x="36" y="15"/>
                  </a:lnTo>
                  <a:lnTo>
                    <a:pt x="36" y="120"/>
                  </a:lnTo>
                  <a:lnTo>
                    <a:pt x="36" y="123"/>
                  </a:lnTo>
                  <a:lnTo>
                    <a:pt x="38" y="125"/>
                  </a:lnTo>
                  <a:lnTo>
                    <a:pt x="41" y="127"/>
                  </a:lnTo>
                  <a:lnTo>
                    <a:pt x="229" y="127"/>
                  </a:lnTo>
                  <a:lnTo>
                    <a:pt x="232" y="125"/>
                  </a:lnTo>
                  <a:lnTo>
                    <a:pt x="235" y="123"/>
                  </a:lnTo>
                  <a:lnTo>
                    <a:pt x="235" y="120"/>
                  </a:lnTo>
                  <a:lnTo>
                    <a:pt x="235" y="15"/>
                  </a:lnTo>
                  <a:lnTo>
                    <a:pt x="235" y="13"/>
                  </a:lnTo>
                  <a:lnTo>
                    <a:pt x="232" y="10"/>
                  </a:lnTo>
                  <a:lnTo>
                    <a:pt x="229" y="10"/>
                  </a:lnTo>
                  <a:lnTo>
                    <a:pt x="41" y="10"/>
                  </a:lnTo>
                  <a:close/>
                  <a:moveTo>
                    <a:pt x="138" y="2"/>
                  </a:moveTo>
                  <a:lnTo>
                    <a:pt x="136" y="2"/>
                  </a:lnTo>
                  <a:lnTo>
                    <a:pt x="135" y="5"/>
                  </a:lnTo>
                  <a:lnTo>
                    <a:pt x="136" y="6"/>
                  </a:lnTo>
                  <a:lnTo>
                    <a:pt x="138" y="8"/>
                  </a:lnTo>
                  <a:lnTo>
                    <a:pt x="140" y="6"/>
                  </a:lnTo>
                  <a:lnTo>
                    <a:pt x="140" y="5"/>
                  </a:lnTo>
                  <a:lnTo>
                    <a:pt x="140" y="2"/>
                  </a:lnTo>
                  <a:lnTo>
                    <a:pt x="138" y="2"/>
                  </a:lnTo>
                  <a:close/>
                  <a:moveTo>
                    <a:pt x="41" y="0"/>
                  </a:moveTo>
                  <a:lnTo>
                    <a:pt x="229" y="0"/>
                  </a:lnTo>
                  <a:lnTo>
                    <a:pt x="235" y="0"/>
                  </a:lnTo>
                  <a:lnTo>
                    <a:pt x="240" y="2"/>
                  </a:lnTo>
                  <a:lnTo>
                    <a:pt x="242" y="6"/>
                  </a:lnTo>
                  <a:lnTo>
                    <a:pt x="245" y="10"/>
                  </a:lnTo>
                  <a:lnTo>
                    <a:pt x="246" y="15"/>
                  </a:lnTo>
                  <a:lnTo>
                    <a:pt x="246" y="120"/>
                  </a:lnTo>
                  <a:lnTo>
                    <a:pt x="245" y="124"/>
                  </a:lnTo>
                  <a:lnTo>
                    <a:pt x="245" y="127"/>
                  </a:lnTo>
                  <a:lnTo>
                    <a:pt x="245" y="127"/>
                  </a:lnTo>
                  <a:lnTo>
                    <a:pt x="250" y="127"/>
                  </a:lnTo>
                  <a:lnTo>
                    <a:pt x="255" y="128"/>
                  </a:lnTo>
                  <a:lnTo>
                    <a:pt x="259" y="132"/>
                  </a:lnTo>
                  <a:lnTo>
                    <a:pt x="263" y="135"/>
                  </a:lnTo>
                  <a:lnTo>
                    <a:pt x="266" y="140"/>
                  </a:lnTo>
                  <a:lnTo>
                    <a:pt x="269" y="144"/>
                  </a:lnTo>
                  <a:lnTo>
                    <a:pt x="270" y="146"/>
                  </a:lnTo>
                  <a:lnTo>
                    <a:pt x="270" y="148"/>
                  </a:lnTo>
                  <a:lnTo>
                    <a:pt x="270" y="149"/>
                  </a:lnTo>
                  <a:lnTo>
                    <a:pt x="270" y="150"/>
                  </a:lnTo>
                  <a:lnTo>
                    <a:pt x="270" y="154"/>
                  </a:lnTo>
                  <a:lnTo>
                    <a:pt x="267" y="158"/>
                  </a:lnTo>
                  <a:lnTo>
                    <a:pt x="265" y="159"/>
                  </a:lnTo>
                  <a:lnTo>
                    <a:pt x="262" y="161"/>
                  </a:lnTo>
                  <a:lnTo>
                    <a:pt x="258" y="162"/>
                  </a:lnTo>
                  <a:lnTo>
                    <a:pt x="13" y="162"/>
                  </a:lnTo>
                  <a:lnTo>
                    <a:pt x="9" y="161"/>
                  </a:lnTo>
                  <a:lnTo>
                    <a:pt x="5" y="159"/>
                  </a:lnTo>
                  <a:lnTo>
                    <a:pt x="3" y="158"/>
                  </a:lnTo>
                  <a:lnTo>
                    <a:pt x="0" y="154"/>
                  </a:lnTo>
                  <a:lnTo>
                    <a:pt x="0" y="150"/>
                  </a:lnTo>
                  <a:lnTo>
                    <a:pt x="0" y="149"/>
                  </a:lnTo>
                  <a:lnTo>
                    <a:pt x="0" y="148"/>
                  </a:lnTo>
                  <a:lnTo>
                    <a:pt x="2" y="146"/>
                  </a:lnTo>
                  <a:lnTo>
                    <a:pt x="3" y="144"/>
                  </a:lnTo>
                  <a:lnTo>
                    <a:pt x="4" y="140"/>
                  </a:lnTo>
                  <a:lnTo>
                    <a:pt x="7" y="135"/>
                  </a:lnTo>
                  <a:lnTo>
                    <a:pt x="11" y="132"/>
                  </a:lnTo>
                  <a:lnTo>
                    <a:pt x="15" y="128"/>
                  </a:lnTo>
                  <a:lnTo>
                    <a:pt x="20" y="127"/>
                  </a:lnTo>
                  <a:lnTo>
                    <a:pt x="25" y="127"/>
                  </a:lnTo>
                  <a:lnTo>
                    <a:pt x="25" y="127"/>
                  </a:lnTo>
                  <a:lnTo>
                    <a:pt x="25" y="124"/>
                  </a:lnTo>
                  <a:lnTo>
                    <a:pt x="25" y="120"/>
                  </a:lnTo>
                  <a:lnTo>
                    <a:pt x="25" y="15"/>
                  </a:lnTo>
                  <a:lnTo>
                    <a:pt x="25" y="10"/>
                  </a:lnTo>
                  <a:lnTo>
                    <a:pt x="28" y="6"/>
                  </a:lnTo>
                  <a:lnTo>
                    <a:pt x="32" y="2"/>
                  </a:lnTo>
                  <a:lnTo>
                    <a:pt x="36"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8" name="Tekstvak 227">
            <a:extLst>
              <a:ext uri="{FF2B5EF4-FFF2-40B4-BE49-F238E27FC236}">
                <a16:creationId xmlns:a16="http://schemas.microsoft.com/office/drawing/2014/main" id="{A2DDADE1-89AE-49F3-9C18-33252D2E6A81}"/>
              </a:ext>
            </a:extLst>
          </p:cNvPr>
          <p:cNvSpPr txBox="1"/>
          <p:nvPr/>
        </p:nvSpPr>
        <p:spPr>
          <a:xfrm>
            <a:off x="10013701" y="1553479"/>
            <a:ext cx="870929" cy="19595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Research in</a:t>
            </a:r>
          </a:p>
        </p:txBody>
      </p:sp>
      <p:sp>
        <p:nvSpPr>
          <p:cNvPr id="229" name="Tekstvak 228">
            <a:extLst>
              <a:ext uri="{FF2B5EF4-FFF2-40B4-BE49-F238E27FC236}">
                <a16:creationId xmlns:a16="http://schemas.microsoft.com/office/drawing/2014/main" id="{3AFE4EE8-0F1C-4AAB-B32C-8E9CF6712D44}"/>
              </a:ext>
            </a:extLst>
          </p:cNvPr>
          <p:cNvSpPr txBox="1"/>
          <p:nvPr/>
        </p:nvSpPr>
        <p:spPr>
          <a:xfrm>
            <a:off x="10233731" y="1739261"/>
            <a:ext cx="430868" cy="2322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5D7A"/>
                </a:solidFill>
                <a:effectLst/>
                <a:uLnTx/>
                <a:uFillTx/>
                <a:latin typeface="Arial" panose="020B0604020202020204"/>
                <a:ea typeface="+mn-ea"/>
                <a:cs typeface="+mn-cs"/>
              </a:rPr>
              <a:t>32</a:t>
            </a:r>
          </a:p>
        </p:txBody>
      </p:sp>
      <p:sp>
        <p:nvSpPr>
          <p:cNvPr id="230" name="Tekstvak 229">
            <a:extLst>
              <a:ext uri="{FF2B5EF4-FFF2-40B4-BE49-F238E27FC236}">
                <a16:creationId xmlns:a16="http://schemas.microsoft.com/office/drawing/2014/main" id="{FA7C8550-C3A2-43BD-8306-8E0254B9FBF1}"/>
              </a:ext>
            </a:extLst>
          </p:cNvPr>
          <p:cNvSpPr txBox="1"/>
          <p:nvPr/>
        </p:nvSpPr>
        <p:spPr>
          <a:xfrm>
            <a:off x="9840952" y="1946618"/>
            <a:ext cx="1216426" cy="19244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A4A49"/>
                </a:solidFill>
                <a:effectLst/>
                <a:uLnTx/>
                <a:uFillTx/>
                <a:latin typeface="Arial" panose="020B0604020202020204"/>
                <a:ea typeface="+mn-ea"/>
                <a:cs typeface="+mn-cs"/>
              </a:rPr>
              <a:t>countries in 2020</a:t>
            </a:r>
          </a:p>
        </p:txBody>
      </p:sp>
      <p:grpSp>
        <p:nvGrpSpPr>
          <p:cNvPr id="231" name="Groep 230">
            <a:extLst>
              <a:ext uri="{FF2B5EF4-FFF2-40B4-BE49-F238E27FC236}">
                <a16:creationId xmlns:a16="http://schemas.microsoft.com/office/drawing/2014/main" id="{C21D7C97-0379-4E47-9F64-024F107B2048}"/>
              </a:ext>
            </a:extLst>
          </p:cNvPr>
          <p:cNvGrpSpPr/>
          <p:nvPr/>
        </p:nvGrpSpPr>
        <p:grpSpPr>
          <a:xfrm>
            <a:off x="10156218" y="2246479"/>
            <a:ext cx="575026" cy="575026"/>
            <a:chOff x="1931981" y="1822450"/>
            <a:chExt cx="428625" cy="428625"/>
          </a:xfrm>
          <a:solidFill>
            <a:schemeClr val="accent2"/>
          </a:solidFill>
        </p:grpSpPr>
        <p:sp>
          <p:nvSpPr>
            <p:cNvPr id="232" name="Freeform 405">
              <a:extLst>
                <a:ext uri="{FF2B5EF4-FFF2-40B4-BE49-F238E27FC236}">
                  <a16:creationId xmlns:a16="http://schemas.microsoft.com/office/drawing/2014/main" id="{2CD6220D-783D-40B8-A718-A3FB603748B8}"/>
                </a:ext>
              </a:extLst>
            </p:cNvPr>
            <p:cNvSpPr>
              <a:spLocks noEditPoints="1"/>
            </p:cNvSpPr>
            <p:nvPr/>
          </p:nvSpPr>
          <p:spPr bwMode="auto">
            <a:xfrm>
              <a:off x="1931981" y="1822450"/>
              <a:ext cx="428625" cy="428625"/>
            </a:xfrm>
            <a:custGeom>
              <a:avLst/>
              <a:gdLst>
                <a:gd name="T0" fmla="*/ 135 w 270"/>
                <a:gd name="T1" fmla="*/ 11 h 270"/>
                <a:gd name="T2" fmla="*/ 106 w 270"/>
                <a:gd name="T3" fmla="*/ 13 h 270"/>
                <a:gd name="T4" fmla="*/ 80 w 270"/>
                <a:gd name="T5" fmla="*/ 22 h 270"/>
                <a:gd name="T6" fmla="*/ 56 w 270"/>
                <a:gd name="T7" fmla="*/ 38 h 270"/>
                <a:gd name="T8" fmla="*/ 38 w 270"/>
                <a:gd name="T9" fmla="*/ 56 h 270"/>
                <a:gd name="T10" fmla="*/ 22 w 270"/>
                <a:gd name="T11" fmla="*/ 80 h 270"/>
                <a:gd name="T12" fmla="*/ 13 w 270"/>
                <a:gd name="T13" fmla="*/ 106 h 270"/>
                <a:gd name="T14" fmla="*/ 11 w 270"/>
                <a:gd name="T15" fmla="*/ 135 h 270"/>
                <a:gd name="T16" fmla="*/ 13 w 270"/>
                <a:gd name="T17" fmla="*/ 162 h 270"/>
                <a:gd name="T18" fmla="*/ 22 w 270"/>
                <a:gd name="T19" fmla="*/ 189 h 270"/>
                <a:gd name="T20" fmla="*/ 38 w 270"/>
                <a:gd name="T21" fmla="*/ 212 h 270"/>
                <a:gd name="T22" fmla="*/ 56 w 270"/>
                <a:gd name="T23" fmla="*/ 232 h 270"/>
                <a:gd name="T24" fmla="*/ 80 w 270"/>
                <a:gd name="T25" fmla="*/ 246 h 270"/>
                <a:gd name="T26" fmla="*/ 106 w 270"/>
                <a:gd name="T27" fmla="*/ 255 h 270"/>
                <a:gd name="T28" fmla="*/ 135 w 270"/>
                <a:gd name="T29" fmla="*/ 259 h 270"/>
                <a:gd name="T30" fmla="*/ 162 w 270"/>
                <a:gd name="T31" fmla="*/ 255 h 270"/>
                <a:gd name="T32" fmla="*/ 189 w 270"/>
                <a:gd name="T33" fmla="*/ 246 h 270"/>
                <a:gd name="T34" fmla="*/ 212 w 270"/>
                <a:gd name="T35" fmla="*/ 232 h 270"/>
                <a:gd name="T36" fmla="*/ 232 w 270"/>
                <a:gd name="T37" fmla="*/ 212 h 270"/>
                <a:gd name="T38" fmla="*/ 246 w 270"/>
                <a:gd name="T39" fmla="*/ 189 h 270"/>
                <a:gd name="T40" fmla="*/ 255 w 270"/>
                <a:gd name="T41" fmla="*/ 162 h 270"/>
                <a:gd name="T42" fmla="*/ 259 w 270"/>
                <a:gd name="T43" fmla="*/ 135 h 270"/>
                <a:gd name="T44" fmla="*/ 255 w 270"/>
                <a:gd name="T45" fmla="*/ 106 h 270"/>
                <a:gd name="T46" fmla="*/ 246 w 270"/>
                <a:gd name="T47" fmla="*/ 80 h 270"/>
                <a:gd name="T48" fmla="*/ 232 w 270"/>
                <a:gd name="T49" fmla="*/ 56 h 270"/>
                <a:gd name="T50" fmla="*/ 212 w 270"/>
                <a:gd name="T51" fmla="*/ 38 h 270"/>
                <a:gd name="T52" fmla="*/ 189 w 270"/>
                <a:gd name="T53" fmla="*/ 22 h 270"/>
                <a:gd name="T54" fmla="*/ 162 w 270"/>
                <a:gd name="T55" fmla="*/ 13 h 270"/>
                <a:gd name="T56" fmla="*/ 135 w 270"/>
                <a:gd name="T57" fmla="*/ 11 h 270"/>
                <a:gd name="T58" fmla="*/ 135 w 270"/>
                <a:gd name="T59" fmla="*/ 0 h 270"/>
                <a:gd name="T60" fmla="*/ 165 w 270"/>
                <a:gd name="T61" fmla="*/ 3 h 270"/>
                <a:gd name="T62" fmla="*/ 194 w 270"/>
                <a:gd name="T63" fmla="*/ 13 h 270"/>
                <a:gd name="T64" fmla="*/ 219 w 270"/>
                <a:gd name="T65" fmla="*/ 29 h 270"/>
                <a:gd name="T66" fmla="*/ 240 w 270"/>
                <a:gd name="T67" fmla="*/ 50 h 270"/>
                <a:gd name="T68" fmla="*/ 255 w 270"/>
                <a:gd name="T69" fmla="*/ 75 h 270"/>
                <a:gd name="T70" fmla="*/ 266 w 270"/>
                <a:gd name="T71" fmla="*/ 103 h 270"/>
                <a:gd name="T72" fmla="*/ 270 w 270"/>
                <a:gd name="T73" fmla="*/ 135 h 270"/>
                <a:gd name="T74" fmla="*/ 266 w 270"/>
                <a:gd name="T75" fmla="*/ 165 h 270"/>
                <a:gd name="T76" fmla="*/ 255 w 270"/>
                <a:gd name="T77" fmla="*/ 194 h 270"/>
                <a:gd name="T78" fmla="*/ 240 w 270"/>
                <a:gd name="T79" fmla="*/ 219 h 270"/>
                <a:gd name="T80" fmla="*/ 219 w 270"/>
                <a:gd name="T81" fmla="*/ 240 h 270"/>
                <a:gd name="T82" fmla="*/ 194 w 270"/>
                <a:gd name="T83" fmla="*/ 255 h 270"/>
                <a:gd name="T84" fmla="*/ 165 w 270"/>
                <a:gd name="T85" fmla="*/ 266 h 270"/>
                <a:gd name="T86" fmla="*/ 135 w 270"/>
                <a:gd name="T87" fmla="*/ 270 h 270"/>
                <a:gd name="T88" fmla="*/ 103 w 270"/>
                <a:gd name="T89" fmla="*/ 266 h 270"/>
                <a:gd name="T90" fmla="*/ 75 w 270"/>
                <a:gd name="T91" fmla="*/ 255 h 270"/>
                <a:gd name="T92" fmla="*/ 50 w 270"/>
                <a:gd name="T93" fmla="*/ 240 h 270"/>
                <a:gd name="T94" fmla="*/ 29 w 270"/>
                <a:gd name="T95" fmla="*/ 219 h 270"/>
                <a:gd name="T96" fmla="*/ 13 w 270"/>
                <a:gd name="T97" fmla="*/ 194 h 270"/>
                <a:gd name="T98" fmla="*/ 3 w 270"/>
                <a:gd name="T99" fmla="*/ 165 h 270"/>
                <a:gd name="T100" fmla="*/ 0 w 270"/>
                <a:gd name="T101" fmla="*/ 135 h 270"/>
                <a:gd name="T102" fmla="*/ 3 w 270"/>
                <a:gd name="T103" fmla="*/ 103 h 270"/>
                <a:gd name="T104" fmla="*/ 13 w 270"/>
                <a:gd name="T105" fmla="*/ 75 h 270"/>
                <a:gd name="T106" fmla="*/ 29 w 270"/>
                <a:gd name="T107" fmla="*/ 50 h 270"/>
                <a:gd name="T108" fmla="*/ 50 w 270"/>
                <a:gd name="T109" fmla="*/ 29 h 270"/>
                <a:gd name="T110" fmla="*/ 75 w 270"/>
                <a:gd name="T111" fmla="*/ 13 h 270"/>
                <a:gd name="T112" fmla="*/ 103 w 270"/>
                <a:gd name="T113" fmla="*/ 3 h 270"/>
                <a:gd name="T114" fmla="*/ 135 w 270"/>
                <a:gd name="T11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 h="270">
                  <a:moveTo>
                    <a:pt x="135" y="11"/>
                  </a:moveTo>
                  <a:lnTo>
                    <a:pt x="106" y="13"/>
                  </a:lnTo>
                  <a:lnTo>
                    <a:pt x="80" y="22"/>
                  </a:lnTo>
                  <a:lnTo>
                    <a:pt x="56" y="38"/>
                  </a:lnTo>
                  <a:lnTo>
                    <a:pt x="38" y="56"/>
                  </a:lnTo>
                  <a:lnTo>
                    <a:pt x="22" y="80"/>
                  </a:lnTo>
                  <a:lnTo>
                    <a:pt x="13" y="106"/>
                  </a:lnTo>
                  <a:lnTo>
                    <a:pt x="11" y="135"/>
                  </a:lnTo>
                  <a:lnTo>
                    <a:pt x="13" y="162"/>
                  </a:lnTo>
                  <a:lnTo>
                    <a:pt x="22" y="189"/>
                  </a:lnTo>
                  <a:lnTo>
                    <a:pt x="38" y="212"/>
                  </a:lnTo>
                  <a:lnTo>
                    <a:pt x="56" y="232"/>
                  </a:lnTo>
                  <a:lnTo>
                    <a:pt x="80" y="246"/>
                  </a:lnTo>
                  <a:lnTo>
                    <a:pt x="106" y="255"/>
                  </a:lnTo>
                  <a:lnTo>
                    <a:pt x="135" y="259"/>
                  </a:lnTo>
                  <a:lnTo>
                    <a:pt x="162" y="255"/>
                  </a:lnTo>
                  <a:lnTo>
                    <a:pt x="189" y="246"/>
                  </a:lnTo>
                  <a:lnTo>
                    <a:pt x="212" y="232"/>
                  </a:lnTo>
                  <a:lnTo>
                    <a:pt x="232" y="212"/>
                  </a:lnTo>
                  <a:lnTo>
                    <a:pt x="246" y="189"/>
                  </a:lnTo>
                  <a:lnTo>
                    <a:pt x="255" y="162"/>
                  </a:lnTo>
                  <a:lnTo>
                    <a:pt x="259" y="135"/>
                  </a:lnTo>
                  <a:lnTo>
                    <a:pt x="255" y="106"/>
                  </a:lnTo>
                  <a:lnTo>
                    <a:pt x="246" y="80"/>
                  </a:lnTo>
                  <a:lnTo>
                    <a:pt x="232" y="56"/>
                  </a:lnTo>
                  <a:lnTo>
                    <a:pt x="212" y="38"/>
                  </a:lnTo>
                  <a:lnTo>
                    <a:pt x="189" y="22"/>
                  </a:lnTo>
                  <a:lnTo>
                    <a:pt x="162" y="13"/>
                  </a:lnTo>
                  <a:lnTo>
                    <a:pt x="135" y="11"/>
                  </a:lnTo>
                  <a:close/>
                  <a:moveTo>
                    <a:pt x="135" y="0"/>
                  </a:moveTo>
                  <a:lnTo>
                    <a:pt x="165" y="3"/>
                  </a:lnTo>
                  <a:lnTo>
                    <a:pt x="194" y="13"/>
                  </a:lnTo>
                  <a:lnTo>
                    <a:pt x="219" y="29"/>
                  </a:lnTo>
                  <a:lnTo>
                    <a:pt x="240" y="50"/>
                  </a:lnTo>
                  <a:lnTo>
                    <a:pt x="255" y="75"/>
                  </a:lnTo>
                  <a:lnTo>
                    <a:pt x="266" y="103"/>
                  </a:lnTo>
                  <a:lnTo>
                    <a:pt x="270" y="135"/>
                  </a:lnTo>
                  <a:lnTo>
                    <a:pt x="266" y="165"/>
                  </a:lnTo>
                  <a:lnTo>
                    <a:pt x="255" y="194"/>
                  </a:lnTo>
                  <a:lnTo>
                    <a:pt x="240" y="219"/>
                  </a:lnTo>
                  <a:lnTo>
                    <a:pt x="219" y="240"/>
                  </a:lnTo>
                  <a:lnTo>
                    <a:pt x="194" y="255"/>
                  </a:lnTo>
                  <a:lnTo>
                    <a:pt x="165" y="266"/>
                  </a:lnTo>
                  <a:lnTo>
                    <a:pt x="135" y="270"/>
                  </a:lnTo>
                  <a:lnTo>
                    <a:pt x="103" y="266"/>
                  </a:lnTo>
                  <a:lnTo>
                    <a:pt x="75" y="255"/>
                  </a:lnTo>
                  <a:lnTo>
                    <a:pt x="50" y="240"/>
                  </a:lnTo>
                  <a:lnTo>
                    <a:pt x="29" y="219"/>
                  </a:lnTo>
                  <a:lnTo>
                    <a:pt x="13" y="194"/>
                  </a:lnTo>
                  <a:lnTo>
                    <a:pt x="3" y="165"/>
                  </a:lnTo>
                  <a:lnTo>
                    <a:pt x="0" y="135"/>
                  </a:lnTo>
                  <a:lnTo>
                    <a:pt x="3" y="103"/>
                  </a:lnTo>
                  <a:lnTo>
                    <a:pt x="13" y="75"/>
                  </a:lnTo>
                  <a:lnTo>
                    <a:pt x="29" y="50"/>
                  </a:lnTo>
                  <a:lnTo>
                    <a:pt x="50" y="29"/>
                  </a:lnTo>
                  <a:lnTo>
                    <a:pt x="75" y="13"/>
                  </a:lnTo>
                  <a:lnTo>
                    <a:pt x="103" y="3"/>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407">
              <a:extLst>
                <a:ext uri="{FF2B5EF4-FFF2-40B4-BE49-F238E27FC236}">
                  <a16:creationId xmlns:a16="http://schemas.microsoft.com/office/drawing/2014/main" id="{27AF2370-663E-43FC-A74C-3044A929D8C5}"/>
                </a:ext>
              </a:extLst>
            </p:cNvPr>
            <p:cNvSpPr>
              <a:spLocks noEditPoints="1"/>
            </p:cNvSpPr>
            <p:nvPr/>
          </p:nvSpPr>
          <p:spPr bwMode="auto">
            <a:xfrm>
              <a:off x="1971668" y="1863725"/>
              <a:ext cx="322263" cy="323850"/>
            </a:xfrm>
            <a:custGeom>
              <a:avLst/>
              <a:gdLst>
                <a:gd name="T0" fmla="*/ 16 w 203"/>
                <a:gd name="T1" fmla="*/ 87 h 204"/>
                <a:gd name="T2" fmla="*/ 12 w 203"/>
                <a:gd name="T3" fmla="*/ 114 h 204"/>
                <a:gd name="T4" fmla="*/ 25 w 203"/>
                <a:gd name="T5" fmla="*/ 121 h 204"/>
                <a:gd name="T6" fmla="*/ 43 w 203"/>
                <a:gd name="T7" fmla="*/ 168 h 204"/>
                <a:gd name="T8" fmla="*/ 67 w 203"/>
                <a:gd name="T9" fmla="*/ 180 h 204"/>
                <a:gd name="T10" fmla="*/ 82 w 203"/>
                <a:gd name="T11" fmla="*/ 135 h 204"/>
                <a:gd name="T12" fmla="*/ 61 w 203"/>
                <a:gd name="T13" fmla="*/ 91 h 204"/>
                <a:gd name="T14" fmla="*/ 43 w 203"/>
                <a:gd name="T15" fmla="*/ 85 h 204"/>
                <a:gd name="T16" fmla="*/ 33 w 203"/>
                <a:gd name="T17" fmla="*/ 74 h 204"/>
                <a:gd name="T18" fmla="*/ 39 w 203"/>
                <a:gd name="T19" fmla="*/ 66 h 204"/>
                <a:gd name="T20" fmla="*/ 50 w 203"/>
                <a:gd name="T21" fmla="*/ 77 h 204"/>
                <a:gd name="T22" fmla="*/ 60 w 203"/>
                <a:gd name="T23" fmla="*/ 77 h 204"/>
                <a:gd name="T24" fmla="*/ 54 w 203"/>
                <a:gd name="T25" fmla="*/ 70 h 204"/>
                <a:gd name="T26" fmla="*/ 81 w 203"/>
                <a:gd name="T27" fmla="*/ 29 h 204"/>
                <a:gd name="T28" fmla="*/ 86 w 203"/>
                <a:gd name="T29" fmla="*/ 29 h 204"/>
                <a:gd name="T30" fmla="*/ 139 w 203"/>
                <a:gd name="T31" fmla="*/ 22 h 204"/>
                <a:gd name="T32" fmla="*/ 131 w 203"/>
                <a:gd name="T33" fmla="*/ 29 h 204"/>
                <a:gd name="T34" fmla="*/ 116 w 203"/>
                <a:gd name="T35" fmla="*/ 30 h 204"/>
                <a:gd name="T36" fmla="*/ 88 w 203"/>
                <a:gd name="T37" fmla="*/ 41 h 204"/>
                <a:gd name="T38" fmla="*/ 58 w 203"/>
                <a:gd name="T39" fmla="*/ 47 h 204"/>
                <a:gd name="T40" fmla="*/ 39 w 203"/>
                <a:gd name="T41" fmla="*/ 53 h 204"/>
                <a:gd name="T42" fmla="*/ 54 w 203"/>
                <a:gd name="T43" fmla="*/ 57 h 204"/>
                <a:gd name="T44" fmla="*/ 69 w 203"/>
                <a:gd name="T45" fmla="*/ 66 h 204"/>
                <a:gd name="T46" fmla="*/ 71 w 203"/>
                <a:gd name="T47" fmla="*/ 87 h 204"/>
                <a:gd name="T48" fmla="*/ 88 w 203"/>
                <a:gd name="T49" fmla="*/ 94 h 204"/>
                <a:gd name="T50" fmla="*/ 115 w 203"/>
                <a:gd name="T51" fmla="*/ 97 h 204"/>
                <a:gd name="T52" fmla="*/ 153 w 203"/>
                <a:gd name="T53" fmla="*/ 110 h 204"/>
                <a:gd name="T54" fmla="*/ 171 w 203"/>
                <a:gd name="T55" fmla="*/ 105 h 204"/>
                <a:gd name="T56" fmla="*/ 182 w 203"/>
                <a:gd name="T57" fmla="*/ 101 h 204"/>
                <a:gd name="T58" fmla="*/ 185 w 203"/>
                <a:gd name="T59" fmla="*/ 93 h 204"/>
                <a:gd name="T60" fmla="*/ 177 w 203"/>
                <a:gd name="T61" fmla="*/ 34 h 204"/>
                <a:gd name="T62" fmla="*/ 156 w 203"/>
                <a:gd name="T63" fmla="*/ 13 h 204"/>
                <a:gd name="T64" fmla="*/ 166 w 203"/>
                <a:gd name="T65" fmla="*/ 7 h 204"/>
                <a:gd name="T66" fmla="*/ 195 w 203"/>
                <a:gd name="T67" fmla="*/ 42 h 204"/>
                <a:gd name="T68" fmla="*/ 194 w 203"/>
                <a:gd name="T69" fmla="*/ 100 h 204"/>
                <a:gd name="T70" fmla="*/ 195 w 203"/>
                <a:gd name="T71" fmla="*/ 112 h 204"/>
                <a:gd name="T72" fmla="*/ 190 w 203"/>
                <a:gd name="T73" fmla="*/ 129 h 204"/>
                <a:gd name="T74" fmla="*/ 171 w 203"/>
                <a:gd name="T75" fmla="*/ 117 h 204"/>
                <a:gd name="T76" fmla="*/ 161 w 203"/>
                <a:gd name="T77" fmla="*/ 117 h 204"/>
                <a:gd name="T78" fmla="*/ 149 w 203"/>
                <a:gd name="T79" fmla="*/ 131 h 204"/>
                <a:gd name="T80" fmla="*/ 103 w 203"/>
                <a:gd name="T81" fmla="*/ 104 h 204"/>
                <a:gd name="T82" fmla="*/ 81 w 203"/>
                <a:gd name="T83" fmla="*/ 104 h 204"/>
                <a:gd name="T84" fmla="*/ 92 w 203"/>
                <a:gd name="T85" fmla="*/ 130 h 204"/>
                <a:gd name="T86" fmla="*/ 76 w 203"/>
                <a:gd name="T87" fmla="*/ 184 h 204"/>
                <a:gd name="T88" fmla="*/ 50 w 203"/>
                <a:gd name="T89" fmla="*/ 201 h 204"/>
                <a:gd name="T90" fmla="*/ 20 w 203"/>
                <a:gd name="T91" fmla="*/ 132 h 204"/>
                <a:gd name="T92" fmla="*/ 6 w 203"/>
                <a:gd name="T93" fmla="*/ 123 h 204"/>
                <a:gd name="T94" fmla="*/ 4 w 203"/>
                <a:gd name="T95" fmla="*/ 88 h 204"/>
                <a:gd name="T96" fmla="*/ 29 w 203"/>
                <a:gd name="T97" fmla="*/ 62 h 204"/>
                <a:gd name="T98" fmla="*/ 48 w 203"/>
                <a:gd name="T99" fmla="*/ 37 h 204"/>
                <a:gd name="T100" fmla="*/ 75 w 203"/>
                <a:gd name="T101" fmla="*/ 19 h 204"/>
                <a:gd name="T102" fmla="*/ 98 w 203"/>
                <a:gd name="T103" fmla="*/ 22 h 204"/>
                <a:gd name="T104" fmla="*/ 113 w 203"/>
                <a:gd name="T105" fmla="*/ 20 h 204"/>
                <a:gd name="T106" fmla="*/ 124 w 203"/>
                <a:gd name="T107" fmla="*/ 20 h 204"/>
                <a:gd name="T108" fmla="*/ 140 w 203"/>
                <a:gd name="T109" fmla="*/ 8 h 204"/>
                <a:gd name="T110" fmla="*/ 149 w 203"/>
                <a:gd name="T11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04">
                  <a:moveTo>
                    <a:pt x="30" y="74"/>
                  </a:moveTo>
                  <a:lnTo>
                    <a:pt x="26" y="75"/>
                  </a:lnTo>
                  <a:lnTo>
                    <a:pt x="23" y="76"/>
                  </a:lnTo>
                  <a:lnTo>
                    <a:pt x="20" y="80"/>
                  </a:lnTo>
                  <a:lnTo>
                    <a:pt x="17" y="83"/>
                  </a:lnTo>
                  <a:lnTo>
                    <a:pt x="16" y="87"/>
                  </a:lnTo>
                  <a:lnTo>
                    <a:pt x="14" y="89"/>
                  </a:lnTo>
                  <a:lnTo>
                    <a:pt x="13" y="96"/>
                  </a:lnTo>
                  <a:lnTo>
                    <a:pt x="12" y="101"/>
                  </a:lnTo>
                  <a:lnTo>
                    <a:pt x="10" y="108"/>
                  </a:lnTo>
                  <a:lnTo>
                    <a:pt x="12" y="113"/>
                  </a:lnTo>
                  <a:lnTo>
                    <a:pt x="12" y="114"/>
                  </a:lnTo>
                  <a:lnTo>
                    <a:pt x="12" y="115"/>
                  </a:lnTo>
                  <a:lnTo>
                    <a:pt x="14" y="115"/>
                  </a:lnTo>
                  <a:lnTo>
                    <a:pt x="17" y="117"/>
                  </a:lnTo>
                  <a:lnTo>
                    <a:pt x="18" y="118"/>
                  </a:lnTo>
                  <a:lnTo>
                    <a:pt x="22" y="118"/>
                  </a:lnTo>
                  <a:lnTo>
                    <a:pt x="25" y="121"/>
                  </a:lnTo>
                  <a:lnTo>
                    <a:pt x="27" y="122"/>
                  </a:lnTo>
                  <a:lnTo>
                    <a:pt x="29" y="126"/>
                  </a:lnTo>
                  <a:lnTo>
                    <a:pt x="30" y="130"/>
                  </a:lnTo>
                  <a:lnTo>
                    <a:pt x="34" y="142"/>
                  </a:lnTo>
                  <a:lnTo>
                    <a:pt x="38" y="155"/>
                  </a:lnTo>
                  <a:lnTo>
                    <a:pt x="43" y="168"/>
                  </a:lnTo>
                  <a:lnTo>
                    <a:pt x="48" y="181"/>
                  </a:lnTo>
                  <a:lnTo>
                    <a:pt x="54" y="190"/>
                  </a:lnTo>
                  <a:lnTo>
                    <a:pt x="58" y="194"/>
                  </a:lnTo>
                  <a:lnTo>
                    <a:pt x="59" y="193"/>
                  </a:lnTo>
                  <a:lnTo>
                    <a:pt x="60" y="191"/>
                  </a:lnTo>
                  <a:lnTo>
                    <a:pt x="67" y="180"/>
                  </a:lnTo>
                  <a:lnTo>
                    <a:pt x="69" y="168"/>
                  </a:lnTo>
                  <a:lnTo>
                    <a:pt x="72" y="159"/>
                  </a:lnTo>
                  <a:lnTo>
                    <a:pt x="77" y="149"/>
                  </a:lnTo>
                  <a:lnTo>
                    <a:pt x="85" y="139"/>
                  </a:lnTo>
                  <a:lnTo>
                    <a:pt x="84" y="138"/>
                  </a:lnTo>
                  <a:lnTo>
                    <a:pt x="82" y="135"/>
                  </a:lnTo>
                  <a:lnTo>
                    <a:pt x="80" y="131"/>
                  </a:lnTo>
                  <a:lnTo>
                    <a:pt x="78" y="129"/>
                  </a:lnTo>
                  <a:lnTo>
                    <a:pt x="76" y="125"/>
                  </a:lnTo>
                  <a:lnTo>
                    <a:pt x="68" y="113"/>
                  </a:lnTo>
                  <a:lnTo>
                    <a:pt x="63" y="101"/>
                  </a:lnTo>
                  <a:lnTo>
                    <a:pt x="61" y="91"/>
                  </a:lnTo>
                  <a:lnTo>
                    <a:pt x="63" y="91"/>
                  </a:lnTo>
                  <a:lnTo>
                    <a:pt x="59" y="92"/>
                  </a:lnTo>
                  <a:lnTo>
                    <a:pt x="54" y="91"/>
                  </a:lnTo>
                  <a:lnTo>
                    <a:pt x="50" y="89"/>
                  </a:lnTo>
                  <a:lnTo>
                    <a:pt x="46" y="88"/>
                  </a:lnTo>
                  <a:lnTo>
                    <a:pt x="43" y="85"/>
                  </a:lnTo>
                  <a:lnTo>
                    <a:pt x="41" y="84"/>
                  </a:lnTo>
                  <a:lnTo>
                    <a:pt x="39" y="81"/>
                  </a:lnTo>
                  <a:lnTo>
                    <a:pt x="37" y="80"/>
                  </a:lnTo>
                  <a:lnTo>
                    <a:pt x="35" y="77"/>
                  </a:lnTo>
                  <a:lnTo>
                    <a:pt x="34" y="75"/>
                  </a:lnTo>
                  <a:lnTo>
                    <a:pt x="33" y="74"/>
                  </a:lnTo>
                  <a:lnTo>
                    <a:pt x="30" y="74"/>
                  </a:lnTo>
                  <a:lnTo>
                    <a:pt x="30" y="74"/>
                  </a:lnTo>
                  <a:close/>
                  <a:moveTo>
                    <a:pt x="44" y="63"/>
                  </a:moveTo>
                  <a:lnTo>
                    <a:pt x="41" y="64"/>
                  </a:lnTo>
                  <a:lnTo>
                    <a:pt x="37" y="64"/>
                  </a:lnTo>
                  <a:lnTo>
                    <a:pt x="39" y="66"/>
                  </a:lnTo>
                  <a:lnTo>
                    <a:pt x="42" y="68"/>
                  </a:lnTo>
                  <a:lnTo>
                    <a:pt x="44" y="71"/>
                  </a:lnTo>
                  <a:lnTo>
                    <a:pt x="46" y="74"/>
                  </a:lnTo>
                  <a:lnTo>
                    <a:pt x="47" y="75"/>
                  </a:lnTo>
                  <a:lnTo>
                    <a:pt x="48" y="76"/>
                  </a:lnTo>
                  <a:lnTo>
                    <a:pt x="50" y="77"/>
                  </a:lnTo>
                  <a:lnTo>
                    <a:pt x="52" y="79"/>
                  </a:lnTo>
                  <a:lnTo>
                    <a:pt x="55" y="80"/>
                  </a:lnTo>
                  <a:lnTo>
                    <a:pt x="56" y="80"/>
                  </a:lnTo>
                  <a:lnTo>
                    <a:pt x="58" y="80"/>
                  </a:lnTo>
                  <a:lnTo>
                    <a:pt x="59" y="79"/>
                  </a:lnTo>
                  <a:lnTo>
                    <a:pt x="60" y="77"/>
                  </a:lnTo>
                  <a:lnTo>
                    <a:pt x="60" y="75"/>
                  </a:lnTo>
                  <a:lnTo>
                    <a:pt x="60" y="72"/>
                  </a:lnTo>
                  <a:lnTo>
                    <a:pt x="60" y="71"/>
                  </a:lnTo>
                  <a:lnTo>
                    <a:pt x="59" y="70"/>
                  </a:lnTo>
                  <a:lnTo>
                    <a:pt x="56" y="71"/>
                  </a:lnTo>
                  <a:lnTo>
                    <a:pt x="54" y="70"/>
                  </a:lnTo>
                  <a:lnTo>
                    <a:pt x="51" y="68"/>
                  </a:lnTo>
                  <a:lnTo>
                    <a:pt x="48" y="67"/>
                  </a:lnTo>
                  <a:lnTo>
                    <a:pt x="46" y="64"/>
                  </a:lnTo>
                  <a:lnTo>
                    <a:pt x="44" y="63"/>
                  </a:lnTo>
                  <a:close/>
                  <a:moveTo>
                    <a:pt x="86" y="28"/>
                  </a:moveTo>
                  <a:lnTo>
                    <a:pt x="81" y="29"/>
                  </a:lnTo>
                  <a:lnTo>
                    <a:pt x="76" y="29"/>
                  </a:lnTo>
                  <a:lnTo>
                    <a:pt x="80" y="30"/>
                  </a:lnTo>
                  <a:lnTo>
                    <a:pt x="82" y="32"/>
                  </a:lnTo>
                  <a:lnTo>
                    <a:pt x="86" y="33"/>
                  </a:lnTo>
                  <a:lnTo>
                    <a:pt x="85" y="32"/>
                  </a:lnTo>
                  <a:lnTo>
                    <a:pt x="86" y="29"/>
                  </a:lnTo>
                  <a:lnTo>
                    <a:pt x="86" y="28"/>
                  </a:lnTo>
                  <a:close/>
                  <a:moveTo>
                    <a:pt x="153" y="11"/>
                  </a:moveTo>
                  <a:lnTo>
                    <a:pt x="150" y="15"/>
                  </a:lnTo>
                  <a:lnTo>
                    <a:pt x="147" y="17"/>
                  </a:lnTo>
                  <a:lnTo>
                    <a:pt x="143" y="21"/>
                  </a:lnTo>
                  <a:lnTo>
                    <a:pt x="139" y="22"/>
                  </a:lnTo>
                  <a:lnTo>
                    <a:pt x="136" y="24"/>
                  </a:lnTo>
                  <a:lnTo>
                    <a:pt x="135" y="24"/>
                  </a:lnTo>
                  <a:lnTo>
                    <a:pt x="133" y="25"/>
                  </a:lnTo>
                  <a:lnTo>
                    <a:pt x="132" y="25"/>
                  </a:lnTo>
                  <a:lnTo>
                    <a:pt x="131" y="28"/>
                  </a:lnTo>
                  <a:lnTo>
                    <a:pt x="131" y="29"/>
                  </a:lnTo>
                  <a:lnTo>
                    <a:pt x="128" y="32"/>
                  </a:lnTo>
                  <a:lnTo>
                    <a:pt x="126" y="33"/>
                  </a:lnTo>
                  <a:lnTo>
                    <a:pt x="123" y="34"/>
                  </a:lnTo>
                  <a:lnTo>
                    <a:pt x="120" y="33"/>
                  </a:lnTo>
                  <a:lnTo>
                    <a:pt x="118" y="32"/>
                  </a:lnTo>
                  <a:lnTo>
                    <a:pt x="116" y="30"/>
                  </a:lnTo>
                  <a:lnTo>
                    <a:pt x="110" y="34"/>
                  </a:lnTo>
                  <a:lnTo>
                    <a:pt x="101" y="38"/>
                  </a:lnTo>
                  <a:lnTo>
                    <a:pt x="93" y="40"/>
                  </a:lnTo>
                  <a:lnTo>
                    <a:pt x="90" y="40"/>
                  </a:lnTo>
                  <a:lnTo>
                    <a:pt x="89" y="38"/>
                  </a:lnTo>
                  <a:lnTo>
                    <a:pt x="88" y="41"/>
                  </a:lnTo>
                  <a:lnTo>
                    <a:pt x="86" y="42"/>
                  </a:lnTo>
                  <a:lnTo>
                    <a:pt x="85" y="43"/>
                  </a:lnTo>
                  <a:lnTo>
                    <a:pt x="82" y="43"/>
                  </a:lnTo>
                  <a:lnTo>
                    <a:pt x="80" y="45"/>
                  </a:lnTo>
                  <a:lnTo>
                    <a:pt x="75" y="45"/>
                  </a:lnTo>
                  <a:lnTo>
                    <a:pt x="58" y="47"/>
                  </a:lnTo>
                  <a:lnTo>
                    <a:pt x="47" y="49"/>
                  </a:lnTo>
                  <a:lnTo>
                    <a:pt x="41" y="51"/>
                  </a:lnTo>
                  <a:lnTo>
                    <a:pt x="37" y="54"/>
                  </a:lnTo>
                  <a:lnTo>
                    <a:pt x="38" y="54"/>
                  </a:lnTo>
                  <a:lnTo>
                    <a:pt x="39" y="54"/>
                  </a:lnTo>
                  <a:lnTo>
                    <a:pt x="39" y="53"/>
                  </a:lnTo>
                  <a:lnTo>
                    <a:pt x="42" y="51"/>
                  </a:lnTo>
                  <a:lnTo>
                    <a:pt x="44" y="51"/>
                  </a:lnTo>
                  <a:lnTo>
                    <a:pt x="47" y="51"/>
                  </a:lnTo>
                  <a:lnTo>
                    <a:pt x="50" y="53"/>
                  </a:lnTo>
                  <a:lnTo>
                    <a:pt x="52" y="55"/>
                  </a:lnTo>
                  <a:lnTo>
                    <a:pt x="54" y="57"/>
                  </a:lnTo>
                  <a:lnTo>
                    <a:pt x="55" y="58"/>
                  </a:lnTo>
                  <a:lnTo>
                    <a:pt x="56" y="59"/>
                  </a:lnTo>
                  <a:lnTo>
                    <a:pt x="59" y="59"/>
                  </a:lnTo>
                  <a:lnTo>
                    <a:pt x="63" y="59"/>
                  </a:lnTo>
                  <a:lnTo>
                    <a:pt x="67" y="62"/>
                  </a:lnTo>
                  <a:lnTo>
                    <a:pt x="69" y="66"/>
                  </a:lnTo>
                  <a:lnTo>
                    <a:pt x="71" y="70"/>
                  </a:lnTo>
                  <a:lnTo>
                    <a:pt x="72" y="75"/>
                  </a:lnTo>
                  <a:lnTo>
                    <a:pt x="71" y="79"/>
                  </a:lnTo>
                  <a:lnTo>
                    <a:pt x="69" y="83"/>
                  </a:lnTo>
                  <a:lnTo>
                    <a:pt x="67" y="87"/>
                  </a:lnTo>
                  <a:lnTo>
                    <a:pt x="71" y="87"/>
                  </a:lnTo>
                  <a:lnTo>
                    <a:pt x="75" y="87"/>
                  </a:lnTo>
                  <a:lnTo>
                    <a:pt x="78" y="89"/>
                  </a:lnTo>
                  <a:lnTo>
                    <a:pt x="82" y="91"/>
                  </a:lnTo>
                  <a:lnTo>
                    <a:pt x="85" y="93"/>
                  </a:lnTo>
                  <a:lnTo>
                    <a:pt x="88" y="94"/>
                  </a:lnTo>
                  <a:lnTo>
                    <a:pt x="88" y="94"/>
                  </a:lnTo>
                  <a:lnTo>
                    <a:pt x="88" y="93"/>
                  </a:lnTo>
                  <a:lnTo>
                    <a:pt x="89" y="92"/>
                  </a:lnTo>
                  <a:lnTo>
                    <a:pt x="92" y="91"/>
                  </a:lnTo>
                  <a:lnTo>
                    <a:pt x="94" y="91"/>
                  </a:lnTo>
                  <a:lnTo>
                    <a:pt x="103" y="92"/>
                  </a:lnTo>
                  <a:lnTo>
                    <a:pt x="115" y="97"/>
                  </a:lnTo>
                  <a:lnTo>
                    <a:pt x="127" y="104"/>
                  </a:lnTo>
                  <a:lnTo>
                    <a:pt x="139" y="112"/>
                  </a:lnTo>
                  <a:lnTo>
                    <a:pt x="148" y="119"/>
                  </a:lnTo>
                  <a:lnTo>
                    <a:pt x="149" y="118"/>
                  </a:lnTo>
                  <a:lnTo>
                    <a:pt x="150" y="114"/>
                  </a:lnTo>
                  <a:lnTo>
                    <a:pt x="153" y="110"/>
                  </a:lnTo>
                  <a:lnTo>
                    <a:pt x="154" y="108"/>
                  </a:lnTo>
                  <a:lnTo>
                    <a:pt x="157" y="105"/>
                  </a:lnTo>
                  <a:lnTo>
                    <a:pt x="161" y="104"/>
                  </a:lnTo>
                  <a:lnTo>
                    <a:pt x="164" y="102"/>
                  </a:lnTo>
                  <a:lnTo>
                    <a:pt x="167" y="104"/>
                  </a:lnTo>
                  <a:lnTo>
                    <a:pt x="171" y="105"/>
                  </a:lnTo>
                  <a:lnTo>
                    <a:pt x="177" y="108"/>
                  </a:lnTo>
                  <a:lnTo>
                    <a:pt x="182" y="112"/>
                  </a:lnTo>
                  <a:lnTo>
                    <a:pt x="185" y="113"/>
                  </a:lnTo>
                  <a:lnTo>
                    <a:pt x="183" y="109"/>
                  </a:lnTo>
                  <a:lnTo>
                    <a:pt x="182" y="105"/>
                  </a:lnTo>
                  <a:lnTo>
                    <a:pt x="182" y="101"/>
                  </a:lnTo>
                  <a:lnTo>
                    <a:pt x="182" y="101"/>
                  </a:lnTo>
                  <a:lnTo>
                    <a:pt x="182" y="100"/>
                  </a:lnTo>
                  <a:lnTo>
                    <a:pt x="183" y="97"/>
                  </a:lnTo>
                  <a:lnTo>
                    <a:pt x="183" y="97"/>
                  </a:lnTo>
                  <a:lnTo>
                    <a:pt x="183" y="94"/>
                  </a:lnTo>
                  <a:lnTo>
                    <a:pt x="185" y="93"/>
                  </a:lnTo>
                  <a:lnTo>
                    <a:pt x="186" y="89"/>
                  </a:lnTo>
                  <a:lnTo>
                    <a:pt x="190" y="80"/>
                  </a:lnTo>
                  <a:lnTo>
                    <a:pt x="191" y="70"/>
                  </a:lnTo>
                  <a:lnTo>
                    <a:pt x="191" y="60"/>
                  </a:lnTo>
                  <a:lnTo>
                    <a:pt x="186" y="47"/>
                  </a:lnTo>
                  <a:lnTo>
                    <a:pt x="177" y="34"/>
                  </a:lnTo>
                  <a:lnTo>
                    <a:pt x="164" y="20"/>
                  </a:lnTo>
                  <a:lnTo>
                    <a:pt x="162" y="19"/>
                  </a:lnTo>
                  <a:lnTo>
                    <a:pt x="161" y="17"/>
                  </a:lnTo>
                  <a:lnTo>
                    <a:pt x="160" y="16"/>
                  </a:lnTo>
                  <a:lnTo>
                    <a:pt x="158" y="15"/>
                  </a:lnTo>
                  <a:lnTo>
                    <a:pt x="156" y="13"/>
                  </a:lnTo>
                  <a:lnTo>
                    <a:pt x="153" y="11"/>
                  </a:lnTo>
                  <a:close/>
                  <a:moveTo>
                    <a:pt x="152" y="0"/>
                  </a:moveTo>
                  <a:lnTo>
                    <a:pt x="156" y="0"/>
                  </a:lnTo>
                  <a:lnTo>
                    <a:pt x="158" y="2"/>
                  </a:lnTo>
                  <a:lnTo>
                    <a:pt x="162" y="4"/>
                  </a:lnTo>
                  <a:lnTo>
                    <a:pt x="166" y="7"/>
                  </a:lnTo>
                  <a:lnTo>
                    <a:pt x="169" y="9"/>
                  </a:lnTo>
                  <a:lnTo>
                    <a:pt x="170" y="12"/>
                  </a:lnTo>
                  <a:lnTo>
                    <a:pt x="170" y="12"/>
                  </a:lnTo>
                  <a:lnTo>
                    <a:pt x="177" y="19"/>
                  </a:lnTo>
                  <a:lnTo>
                    <a:pt x="186" y="29"/>
                  </a:lnTo>
                  <a:lnTo>
                    <a:pt x="195" y="42"/>
                  </a:lnTo>
                  <a:lnTo>
                    <a:pt x="202" y="57"/>
                  </a:lnTo>
                  <a:lnTo>
                    <a:pt x="203" y="70"/>
                  </a:lnTo>
                  <a:lnTo>
                    <a:pt x="200" y="81"/>
                  </a:lnTo>
                  <a:lnTo>
                    <a:pt x="196" y="93"/>
                  </a:lnTo>
                  <a:lnTo>
                    <a:pt x="195" y="96"/>
                  </a:lnTo>
                  <a:lnTo>
                    <a:pt x="194" y="100"/>
                  </a:lnTo>
                  <a:lnTo>
                    <a:pt x="194" y="102"/>
                  </a:lnTo>
                  <a:lnTo>
                    <a:pt x="194" y="102"/>
                  </a:lnTo>
                  <a:lnTo>
                    <a:pt x="194" y="104"/>
                  </a:lnTo>
                  <a:lnTo>
                    <a:pt x="194" y="106"/>
                  </a:lnTo>
                  <a:lnTo>
                    <a:pt x="195" y="109"/>
                  </a:lnTo>
                  <a:lnTo>
                    <a:pt x="195" y="112"/>
                  </a:lnTo>
                  <a:lnTo>
                    <a:pt x="196" y="117"/>
                  </a:lnTo>
                  <a:lnTo>
                    <a:pt x="198" y="119"/>
                  </a:lnTo>
                  <a:lnTo>
                    <a:pt x="198" y="123"/>
                  </a:lnTo>
                  <a:lnTo>
                    <a:pt x="196" y="126"/>
                  </a:lnTo>
                  <a:lnTo>
                    <a:pt x="194" y="127"/>
                  </a:lnTo>
                  <a:lnTo>
                    <a:pt x="190" y="129"/>
                  </a:lnTo>
                  <a:lnTo>
                    <a:pt x="188" y="129"/>
                  </a:lnTo>
                  <a:lnTo>
                    <a:pt x="186" y="127"/>
                  </a:lnTo>
                  <a:lnTo>
                    <a:pt x="183" y="126"/>
                  </a:lnTo>
                  <a:lnTo>
                    <a:pt x="181" y="123"/>
                  </a:lnTo>
                  <a:lnTo>
                    <a:pt x="175" y="121"/>
                  </a:lnTo>
                  <a:lnTo>
                    <a:pt x="171" y="117"/>
                  </a:lnTo>
                  <a:lnTo>
                    <a:pt x="169" y="115"/>
                  </a:lnTo>
                  <a:lnTo>
                    <a:pt x="166" y="114"/>
                  </a:lnTo>
                  <a:lnTo>
                    <a:pt x="165" y="114"/>
                  </a:lnTo>
                  <a:lnTo>
                    <a:pt x="164" y="114"/>
                  </a:lnTo>
                  <a:lnTo>
                    <a:pt x="164" y="114"/>
                  </a:lnTo>
                  <a:lnTo>
                    <a:pt x="161" y="117"/>
                  </a:lnTo>
                  <a:lnTo>
                    <a:pt x="160" y="119"/>
                  </a:lnTo>
                  <a:lnTo>
                    <a:pt x="158" y="123"/>
                  </a:lnTo>
                  <a:lnTo>
                    <a:pt x="157" y="126"/>
                  </a:lnTo>
                  <a:lnTo>
                    <a:pt x="156" y="129"/>
                  </a:lnTo>
                  <a:lnTo>
                    <a:pt x="152" y="131"/>
                  </a:lnTo>
                  <a:lnTo>
                    <a:pt x="149" y="131"/>
                  </a:lnTo>
                  <a:lnTo>
                    <a:pt x="144" y="130"/>
                  </a:lnTo>
                  <a:lnTo>
                    <a:pt x="141" y="127"/>
                  </a:lnTo>
                  <a:lnTo>
                    <a:pt x="133" y="121"/>
                  </a:lnTo>
                  <a:lnTo>
                    <a:pt x="123" y="114"/>
                  </a:lnTo>
                  <a:lnTo>
                    <a:pt x="113" y="108"/>
                  </a:lnTo>
                  <a:lnTo>
                    <a:pt x="103" y="104"/>
                  </a:lnTo>
                  <a:lnTo>
                    <a:pt x="95" y="101"/>
                  </a:lnTo>
                  <a:lnTo>
                    <a:pt x="94" y="104"/>
                  </a:lnTo>
                  <a:lnTo>
                    <a:pt x="92" y="106"/>
                  </a:lnTo>
                  <a:lnTo>
                    <a:pt x="88" y="106"/>
                  </a:lnTo>
                  <a:lnTo>
                    <a:pt x="84" y="106"/>
                  </a:lnTo>
                  <a:lnTo>
                    <a:pt x="81" y="104"/>
                  </a:lnTo>
                  <a:lnTo>
                    <a:pt x="78" y="101"/>
                  </a:lnTo>
                  <a:lnTo>
                    <a:pt x="76" y="100"/>
                  </a:lnTo>
                  <a:lnTo>
                    <a:pt x="73" y="98"/>
                  </a:lnTo>
                  <a:lnTo>
                    <a:pt x="78" y="109"/>
                  </a:lnTo>
                  <a:lnTo>
                    <a:pt x="85" y="119"/>
                  </a:lnTo>
                  <a:lnTo>
                    <a:pt x="92" y="130"/>
                  </a:lnTo>
                  <a:lnTo>
                    <a:pt x="95" y="139"/>
                  </a:lnTo>
                  <a:lnTo>
                    <a:pt x="93" y="146"/>
                  </a:lnTo>
                  <a:lnTo>
                    <a:pt x="86" y="155"/>
                  </a:lnTo>
                  <a:lnTo>
                    <a:pt x="82" y="163"/>
                  </a:lnTo>
                  <a:lnTo>
                    <a:pt x="80" y="172"/>
                  </a:lnTo>
                  <a:lnTo>
                    <a:pt x="76" y="184"/>
                  </a:lnTo>
                  <a:lnTo>
                    <a:pt x="68" y="198"/>
                  </a:lnTo>
                  <a:lnTo>
                    <a:pt x="65" y="201"/>
                  </a:lnTo>
                  <a:lnTo>
                    <a:pt x="63" y="203"/>
                  </a:lnTo>
                  <a:lnTo>
                    <a:pt x="60" y="204"/>
                  </a:lnTo>
                  <a:lnTo>
                    <a:pt x="58" y="204"/>
                  </a:lnTo>
                  <a:lnTo>
                    <a:pt x="50" y="201"/>
                  </a:lnTo>
                  <a:lnTo>
                    <a:pt x="41" y="189"/>
                  </a:lnTo>
                  <a:lnTo>
                    <a:pt x="31" y="169"/>
                  </a:lnTo>
                  <a:lnTo>
                    <a:pt x="27" y="156"/>
                  </a:lnTo>
                  <a:lnTo>
                    <a:pt x="23" y="146"/>
                  </a:lnTo>
                  <a:lnTo>
                    <a:pt x="21" y="138"/>
                  </a:lnTo>
                  <a:lnTo>
                    <a:pt x="20" y="132"/>
                  </a:lnTo>
                  <a:lnTo>
                    <a:pt x="20" y="130"/>
                  </a:lnTo>
                  <a:lnTo>
                    <a:pt x="17" y="129"/>
                  </a:lnTo>
                  <a:lnTo>
                    <a:pt x="13" y="127"/>
                  </a:lnTo>
                  <a:lnTo>
                    <a:pt x="12" y="126"/>
                  </a:lnTo>
                  <a:lnTo>
                    <a:pt x="9" y="126"/>
                  </a:lnTo>
                  <a:lnTo>
                    <a:pt x="6" y="123"/>
                  </a:lnTo>
                  <a:lnTo>
                    <a:pt x="4" y="122"/>
                  </a:lnTo>
                  <a:lnTo>
                    <a:pt x="1" y="119"/>
                  </a:lnTo>
                  <a:lnTo>
                    <a:pt x="0" y="115"/>
                  </a:lnTo>
                  <a:lnTo>
                    <a:pt x="0" y="104"/>
                  </a:lnTo>
                  <a:lnTo>
                    <a:pt x="3" y="93"/>
                  </a:lnTo>
                  <a:lnTo>
                    <a:pt x="4" y="88"/>
                  </a:lnTo>
                  <a:lnTo>
                    <a:pt x="6" y="80"/>
                  </a:lnTo>
                  <a:lnTo>
                    <a:pt x="12" y="72"/>
                  </a:lnTo>
                  <a:lnTo>
                    <a:pt x="20" y="66"/>
                  </a:lnTo>
                  <a:lnTo>
                    <a:pt x="30" y="63"/>
                  </a:lnTo>
                  <a:lnTo>
                    <a:pt x="31" y="63"/>
                  </a:lnTo>
                  <a:lnTo>
                    <a:pt x="29" y="62"/>
                  </a:lnTo>
                  <a:lnTo>
                    <a:pt x="27" y="59"/>
                  </a:lnTo>
                  <a:lnTo>
                    <a:pt x="25" y="57"/>
                  </a:lnTo>
                  <a:lnTo>
                    <a:pt x="25" y="53"/>
                  </a:lnTo>
                  <a:lnTo>
                    <a:pt x="29" y="46"/>
                  </a:lnTo>
                  <a:lnTo>
                    <a:pt x="38" y="41"/>
                  </a:lnTo>
                  <a:lnTo>
                    <a:pt x="48" y="37"/>
                  </a:lnTo>
                  <a:lnTo>
                    <a:pt x="61" y="36"/>
                  </a:lnTo>
                  <a:lnTo>
                    <a:pt x="60" y="33"/>
                  </a:lnTo>
                  <a:lnTo>
                    <a:pt x="59" y="30"/>
                  </a:lnTo>
                  <a:lnTo>
                    <a:pt x="61" y="25"/>
                  </a:lnTo>
                  <a:lnTo>
                    <a:pt x="67" y="21"/>
                  </a:lnTo>
                  <a:lnTo>
                    <a:pt x="75" y="19"/>
                  </a:lnTo>
                  <a:lnTo>
                    <a:pt x="81" y="17"/>
                  </a:lnTo>
                  <a:lnTo>
                    <a:pt x="86" y="17"/>
                  </a:lnTo>
                  <a:lnTo>
                    <a:pt x="90" y="17"/>
                  </a:lnTo>
                  <a:lnTo>
                    <a:pt x="94" y="19"/>
                  </a:lnTo>
                  <a:lnTo>
                    <a:pt x="97" y="21"/>
                  </a:lnTo>
                  <a:lnTo>
                    <a:pt x="98" y="22"/>
                  </a:lnTo>
                  <a:lnTo>
                    <a:pt x="99" y="22"/>
                  </a:lnTo>
                  <a:lnTo>
                    <a:pt x="101" y="24"/>
                  </a:lnTo>
                  <a:lnTo>
                    <a:pt x="102" y="25"/>
                  </a:lnTo>
                  <a:lnTo>
                    <a:pt x="102" y="25"/>
                  </a:lnTo>
                  <a:lnTo>
                    <a:pt x="107" y="24"/>
                  </a:lnTo>
                  <a:lnTo>
                    <a:pt x="113" y="20"/>
                  </a:lnTo>
                  <a:lnTo>
                    <a:pt x="115" y="20"/>
                  </a:lnTo>
                  <a:lnTo>
                    <a:pt x="116" y="20"/>
                  </a:lnTo>
                  <a:lnTo>
                    <a:pt x="119" y="20"/>
                  </a:lnTo>
                  <a:lnTo>
                    <a:pt x="122" y="21"/>
                  </a:lnTo>
                  <a:lnTo>
                    <a:pt x="123" y="21"/>
                  </a:lnTo>
                  <a:lnTo>
                    <a:pt x="124" y="20"/>
                  </a:lnTo>
                  <a:lnTo>
                    <a:pt x="127" y="17"/>
                  </a:lnTo>
                  <a:lnTo>
                    <a:pt x="130" y="15"/>
                  </a:lnTo>
                  <a:lnTo>
                    <a:pt x="133" y="13"/>
                  </a:lnTo>
                  <a:lnTo>
                    <a:pt x="135" y="12"/>
                  </a:lnTo>
                  <a:lnTo>
                    <a:pt x="137" y="11"/>
                  </a:lnTo>
                  <a:lnTo>
                    <a:pt x="140" y="8"/>
                  </a:lnTo>
                  <a:lnTo>
                    <a:pt x="143" y="7"/>
                  </a:lnTo>
                  <a:lnTo>
                    <a:pt x="144" y="4"/>
                  </a:lnTo>
                  <a:lnTo>
                    <a:pt x="145" y="4"/>
                  </a:lnTo>
                  <a:lnTo>
                    <a:pt x="145" y="3"/>
                  </a:lnTo>
                  <a:lnTo>
                    <a:pt x="148" y="2"/>
                  </a:lnTo>
                  <a:lnTo>
                    <a:pt x="149" y="0"/>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26" name="Picture 2" descr="Flag of Croatia - Wikipedia">
            <a:extLst>
              <a:ext uri="{FF2B5EF4-FFF2-40B4-BE49-F238E27FC236}">
                <a16:creationId xmlns:a16="http://schemas.microsoft.com/office/drawing/2014/main" id="{04A9ED64-6CE5-41F7-A044-F25A588FA3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240" y="1864467"/>
            <a:ext cx="504257" cy="31167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82BD1E80-16CF-411F-9E6B-60CC7B015C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6823" y="3292855"/>
            <a:ext cx="840211" cy="392551"/>
          </a:xfrm>
          <a:prstGeom prst="rect">
            <a:avLst/>
          </a:prstGeom>
        </p:spPr>
      </p:pic>
      <p:sp>
        <p:nvSpPr>
          <p:cNvPr id="247" name="Tekstvak 246">
            <a:extLst>
              <a:ext uri="{FF2B5EF4-FFF2-40B4-BE49-F238E27FC236}">
                <a16:creationId xmlns:a16="http://schemas.microsoft.com/office/drawing/2014/main" id="{E5ACD9C4-F922-4094-93DA-48536A803E34}"/>
              </a:ext>
            </a:extLst>
          </p:cNvPr>
          <p:cNvSpPr txBox="1"/>
          <p:nvPr/>
        </p:nvSpPr>
        <p:spPr>
          <a:xfrm>
            <a:off x="2349136" y="3610313"/>
            <a:ext cx="731032"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Zagreb</a:t>
            </a:r>
          </a:p>
        </p:txBody>
      </p:sp>
      <p:sp>
        <p:nvSpPr>
          <p:cNvPr id="51" name="Tekstvak 50">
            <a:extLst>
              <a:ext uri="{FF2B5EF4-FFF2-40B4-BE49-F238E27FC236}">
                <a16:creationId xmlns:a16="http://schemas.microsoft.com/office/drawing/2014/main" id="{2CE55605-7CCA-4B61-B98A-DE0DA9E21BDD}"/>
              </a:ext>
            </a:extLst>
          </p:cNvPr>
          <p:cNvSpPr txBox="1"/>
          <p:nvPr/>
        </p:nvSpPr>
        <p:spPr>
          <a:xfrm>
            <a:off x="1590853" y="3612148"/>
            <a:ext cx="857954" cy="18125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A4A49"/>
                </a:solidFill>
                <a:effectLst/>
                <a:uLnTx/>
                <a:uFillTx/>
                <a:latin typeface="Arial" panose="020B0604020202020204"/>
                <a:ea typeface="+mn-ea"/>
                <a:cs typeface="+mn-cs"/>
              </a:rPr>
              <a:t>Düsseldorf</a:t>
            </a:r>
          </a:p>
        </p:txBody>
      </p:sp>
    </p:spTree>
    <p:extLst>
      <p:ext uri="{BB962C8B-B14F-4D97-AF65-F5344CB8AC3E}">
        <p14:creationId xmlns:p14="http://schemas.microsoft.com/office/powerpoint/2010/main" val="291602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4FE157-1DF3-4AB4-ABA6-7A9A9BC4CEF3}"/>
              </a:ext>
            </a:extLst>
          </p:cNvPr>
          <p:cNvSpPr>
            <a:spLocks noGrp="1"/>
          </p:cNvSpPr>
          <p:nvPr>
            <p:ph type="body" sz="quarter" idx="13"/>
          </p:nvPr>
        </p:nvSpPr>
        <p:spPr/>
        <p:txBody>
          <a:bodyPr/>
          <a:lstStyle/>
          <a:p>
            <a:r>
              <a:rPr lang="nl-NL">
                <a:latin typeface="Arial" panose="020B0604020202020204" pitchFamily="34" charset="0"/>
                <a:cs typeface="Arial" panose="020B0604020202020204" pitchFamily="34" charset="0"/>
              </a:rPr>
              <a:t>What we do</a:t>
            </a:r>
            <a:endParaRPr lang="nl-NL"/>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34" name="Rechthoek 233">
            <a:extLst>
              <a:ext uri="{FF2B5EF4-FFF2-40B4-BE49-F238E27FC236}">
                <a16:creationId xmlns:a16="http://schemas.microsoft.com/office/drawing/2014/main" id="{E50AD9FF-527F-4451-B9F7-74612C12696A}"/>
              </a:ext>
            </a:extLst>
          </p:cNvPr>
          <p:cNvSpPr/>
          <p:nvPr/>
        </p:nvSpPr>
        <p:spPr>
          <a:xfrm>
            <a:off x="9068462" y="1409699"/>
            <a:ext cx="2658128" cy="496076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5" name="Rechthoek 234">
            <a:extLst>
              <a:ext uri="{FF2B5EF4-FFF2-40B4-BE49-F238E27FC236}">
                <a16:creationId xmlns:a16="http://schemas.microsoft.com/office/drawing/2014/main" id="{0E5AA50E-D25F-4BB3-8817-368370BC6D69}"/>
              </a:ext>
            </a:extLst>
          </p:cNvPr>
          <p:cNvSpPr/>
          <p:nvPr/>
        </p:nvSpPr>
        <p:spPr>
          <a:xfrm>
            <a:off x="433160" y="1409699"/>
            <a:ext cx="8412114" cy="49474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6" name="Tekstvak 235">
            <a:extLst>
              <a:ext uri="{FF2B5EF4-FFF2-40B4-BE49-F238E27FC236}">
                <a16:creationId xmlns:a16="http://schemas.microsoft.com/office/drawing/2014/main" id="{887057B5-0960-46C4-93A3-7EB6A4FF4BD2}"/>
              </a:ext>
            </a:extLst>
          </p:cNvPr>
          <p:cNvSpPr txBox="1"/>
          <p:nvPr/>
        </p:nvSpPr>
        <p:spPr>
          <a:xfrm>
            <a:off x="556240" y="1426739"/>
            <a:ext cx="8164046" cy="33008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a:ln>
                  <a:noFill/>
                </a:ln>
                <a:solidFill>
                  <a:srgbClr val="4A4A49"/>
                </a:solidFill>
                <a:effectLst/>
                <a:uLnTx/>
                <a:uFillTx/>
                <a:latin typeface="Arial" panose="020B0604020202020204"/>
                <a:ea typeface="+mn-ea"/>
                <a:cs typeface="+mn-cs"/>
              </a:rPr>
              <a:t>Examples</a:t>
            </a:r>
          </a:p>
        </p:txBody>
      </p:sp>
      <p:sp>
        <p:nvSpPr>
          <p:cNvPr id="237" name="Tekstvak 236">
            <a:extLst>
              <a:ext uri="{FF2B5EF4-FFF2-40B4-BE49-F238E27FC236}">
                <a16:creationId xmlns:a16="http://schemas.microsoft.com/office/drawing/2014/main" id="{64361AE0-0D4F-47E9-BC06-4EEF1B8D493B}"/>
              </a:ext>
            </a:extLst>
          </p:cNvPr>
          <p:cNvSpPr txBox="1"/>
          <p:nvPr/>
        </p:nvSpPr>
        <p:spPr>
          <a:xfrm>
            <a:off x="9198390" y="1487063"/>
            <a:ext cx="2399936" cy="145683"/>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A4A49"/>
                </a:solidFill>
                <a:effectLst/>
                <a:uLnTx/>
                <a:uFillTx/>
                <a:latin typeface="Arial" panose="020B0604020202020204"/>
                <a:ea typeface="+mn-ea"/>
                <a:cs typeface="+mn-cs"/>
              </a:rPr>
              <a:t>Dedicated market research</a:t>
            </a:r>
          </a:p>
        </p:txBody>
      </p:sp>
      <p:sp>
        <p:nvSpPr>
          <p:cNvPr id="238" name="Tekstvak 237">
            <a:extLst>
              <a:ext uri="{FF2B5EF4-FFF2-40B4-BE49-F238E27FC236}">
                <a16:creationId xmlns:a16="http://schemas.microsoft.com/office/drawing/2014/main" id="{3EB65624-B500-43BE-964D-A0EA9E3AAC18}"/>
              </a:ext>
            </a:extLst>
          </p:cNvPr>
          <p:cNvSpPr txBox="1"/>
          <p:nvPr/>
        </p:nvSpPr>
        <p:spPr>
          <a:xfrm>
            <a:off x="9198390" y="1724375"/>
            <a:ext cx="2399935" cy="4513478"/>
          </a:xfrm>
          <a:prstGeom prst="rect">
            <a:avLst/>
          </a:prstGeom>
          <a:noFill/>
        </p:spPr>
        <p:txBody>
          <a:bodyPr wrap="square" lIns="0" tIns="0" rIns="0" bIns="0" rtlCol="0" anchor="t">
            <a:noAutofit/>
          </a:bodyPr>
          <a:lstStyle/>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Tailor made</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Driven by your information needs</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Advice &amp; consultancy based on facts and over 25 years of experience in the industry</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Worldwide coverage</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B2B, B2C, qualitative and quantitative research or a combination of both</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Within our market specialism, all types of researches can be conducted</a:t>
            </a:r>
          </a:p>
          <a:p>
            <a:pPr marL="180975" marR="0" lvl="0" indent="-180975" algn="l" defTabSz="914400" rtl="0" eaLnBrk="1" fontAlgn="auto" latinLnBrk="0" hangingPunct="1">
              <a:lnSpc>
                <a:spcPct val="90000"/>
              </a:lnSpc>
              <a:spcBef>
                <a:spcPts val="400"/>
              </a:spcBef>
              <a:spcAft>
                <a:spcPts val="400"/>
              </a:spcAft>
              <a:buClr>
                <a:srgbClr val="0A5D7A"/>
              </a:buClr>
              <a:buSzTx/>
              <a:buFont typeface="Arial" panose="020B0604020202020204" pitchFamily="34" charset="0"/>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mn-cs"/>
              </a:rPr>
              <a:t>Targeting the right audience, with the right questions at the right time</a:t>
            </a:r>
          </a:p>
        </p:txBody>
      </p:sp>
      <p:grpSp>
        <p:nvGrpSpPr>
          <p:cNvPr id="239" name="Groep 238">
            <a:extLst>
              <a:ext uri="{FF2B5EF4-FFF2-40B4-BE49-F238E27FC236}">
                <a16:creationId xmlns:a16="http://schemas.microsoft.com/office/drawing/2014/main" id="{7FE78555-181F-4546-B4D3-8FAA2E9A4109}"/>
              </a:ext>
            </a:extLst>
          </p:cNvPr>
          <p:cNvGrpSpPr/>
          <p:nvPr/>
        </p:nvGrpSpPr>
        <p:grpSpPr>
          <a:xfrm>
            <a:off x="4154926" y="4960630"/>
            <a:ext cx="970940" cy="1308481"/>
            <a:chOff x="3799696" y="2024654"/>
            <a:chExt cx="845942" cy="1140027"/>
          </a:xfrm>
        </p:grpSpPr>
        <p:grpSp>
          <p:nvGrpSpPr>
            <p:cNvPr id="240" name="Groep 239">
              <a:extLst>
                <a:ext uri="{FF2B5EF4-FFF2-40B4-BE49-F238E27FC236}">
                  <a16:creationId xmlns:a16="http://schemas.microsoft.com/office/drawing/2014/main" id="{21957F8D-135B-4445-A491-DF974F763C7B}"/>
                </a:ext>
              </a:extLst>
            </p:cNvPr>
            <p:cNvGrpSpPr/>
            <p:nvPr/>
          </p:nvGrpSpPr>
          <p:grpSpPr>
            <a:xfrm>
              <a:off x="3799696" y="2024654"/>
              <a:ext cx="845942" cy="1114055"/>
              <a:chOff x="3852796" y="1731512"/>
              <a:chExt cx="845942" cy="1114055"/>
            </a:xfrm>
          </p:grpSpPr>
          <p:sp>
            <p:nvSpPr>
              <p:cNvPr id="242" name="Freeform 7">
                <a:extLst>
                  <a:ext uri="{FF2B5EF4-FFF2-40B4-BE49-F238E27FC236}">
                    <a16:creationId xmlns:a16="http://schemas.microsoft.com/office/drawing/2014/main" id="{D8DE4231-12F0-4B65-A5AC-4EF301C95CA2}"/>
                  </a:ext>
                </a:extLst>
              </p:cNvPr>
              <p:cNvSpPr>
                <a:spLocks/>
              </p:cNvSpPr>
              <p:nvPr/>
            </p:nvSpPr>
            <p:spPr bwMode="auto">
              <a:xfrm>
                <a:off x="3972984" y="1872502"/>
                <a:ext cx="432217" cy="184905"/>
              </a:xfrm>
              <a:custGeom>
                <a:avLst/>
                <a:gdLst>
                  <a:gd name="T0" fmla="*/ 178 w 187"/>
                  <a:gd name="T1" fmla="*/ 0 h 80"/>
                  <a:gd name="T2" fmla="*/ 182 w 187"/>
                  <a:gd name="T3" fmla="*/ 0 h 80"/>
                  <a:gd name="T4" fmla="*/ 185 w 187"/>
                  <a:gd name="T5" fmla="*/ 2 h 80"/>
                  <a:gd name="T6" fmla="*/ 186 w 187"/>
                  <a:gd name="T7" fmla="*/ 6 h 80"/>
                  <a:gd name="T8" fmla="*/ 187 w 187"/>
                  <a:gd name="T9" fmla="*/ 9 h 80"/>
                  <a:gd name="T10" fmla="*/ 186 w 187"/>
                  <a:gd name="T11" fmla="*/ 13 h 80"/>
                  <a:gd name="T12" fmla="*/ 184 w 187"/>
                  <a:gd name="T13" fmla="*/ 16 h 80"/>
                  <a:gd name="T14" fmla="*/ 180 w 187"/>
                  <a:gd name="T15" fmla="*/ 19 h 80"/>
                  <a:gd name="T16" fmla="*/ 173 w 187"/>
                  <a:gd name="T17" fmla="*/ 25 h 80"/>
                  <a:gd name="T18" fmla="*/ 163 w 187"/>
                  <a:gd name="T19" fmla="*/ 33 h 80"/>
                  <a:gd name="T20" fmla="*/ 147 w 187"/>
                  <a:gd name="T21" fmla="*/ 41 h 80"/>
                  <a:gd name="T22" fmla="*/ 131 w 187"/>
                  <a:gd name="T23" fmla="*/ 48 h 80"/>
                  <a:gd name="T24" fmla="*/ 112 w 187"/>
                  <a:gd name="T25" fmla="*/ 53 h 80"/>
                  <a:gd name="T26" fmla="*/ 92 w 187"/>
                  <a:gd name="T27" fmla="*/ 54 h 80"/>
                  <a:gd name="T28" fmla="*/ 72 w 187"/>
                  <a:gd name="T29" fmla="*/ 51 h 80"/>
                  <a:gd name="T30" fmla="*/ 66 w 187"/>
                  <a:gd name="T31" fmla="*/ 58 h 80"/>
                  <a:gd name="T32" fmla="*/ 57 w 187"/>
                  <a:gd name="T33" fmla="*/ 66 h 80"/>
                  <a:gd name="T34" fmla="*/ 45 w 187"/>
                  <a:gd name="T35" fmla="*/ 73 h 80"/>
                  <a:gd name="T36" fmla="*/ 29 w 187"/>
                  <a:gd name="T37" fmla="*/ 79 h 80"/>
                  <a:gd name="T38" fmla="*/ 9 w 187"/>
                  <a:gd name="T39" fmla="*/ 80 h 80"/>
                  <a:gd name="T40" fmla="*/ 6 w 187"/>
                  <a:gd name="T41" fmla="*/ 80 h 80"/>
                  <a:gd name="T42" fmla="*/ 2 w 187"/>
                  <a:gd name="T43" fmla="*/ 78 h 80"/>
                  <a:gd name="T44" fmla="*/ 0 w 187"/>
                  <a:gd name="T45" fmla="*/ 74 h 80"/>
                  <a:gd name="T46" fmla="*/ 0 w 187"/>
                  <a:gd name="T47" fmla="*/ 71 h 80"/>
                  <a:gd name="T48" fmla="*/ 0 w 187"/>
                  <a:gd name="T49" fmla="*/ 67 h 80"/>
                  <a:gd name="T50" fmla="*/ 2 w 187"/>
                  <a:gd name="T51" fmla="*/ 63 h 80"/>
                  <a:gd name="T52" fmla="*/ 6 w 187"/>
                  <a:gd name="T53" fmla="*/ 61 h 80"/>
                  <a:gd name="T54" fmla="*/ 9 w 187"/>
                  <a:gd name="T55" fmla="*/ 61 h 80"/>
                  <a:gd name="T56" fmla="*/ 26 w 187"/>
                  <a:gd name="T57" fmla="*/ 59 h 80"/>
                  <a:gd name="T58" fmla="*/ 39 w 187"/>
                  <a:gd name="T59" fmla="*/ 54 h 80"/>
                  <a:gd name="T60" fmla="*/ 48 w 187"/>
                  <a:gd name="T61" fmla="*/ 48 h 80"/>
                  <a:gd name="T62" fmla="*/ 54 w 187"/>
                  <a:gd name="T63" fmla="*/ 42 h 80"/>
                  <a:gd name="T64" fmla="*/ 58 w 187"/>
                  <a:gd name="T65" fmla="*/ 38 h 80"/>
                  <a:gd name="T66" fmla="*/ 59 w 187"/>
                  <a:gd name="T67" fmla="*/ 35 h 80"/>
                  <a:gd name="T68" fmla="*/ 60 w 187"/>
                  <a:gd name="T69" fmla="*/ 32 h 80"/>
                  <a:gd name="T70" fmla="*/ 64 w 187"/>
                  <a:gd name="T71" fmla="*/ 29 h 80"/>
                  <a:gd name="T72" fmla="*/ 67 w 187"/>
                  <a:gd name="T73" fmla="*/ 29 h 80"/>
                  <a:gd name="T74" fmla="*/ 71 w 187"/>
                  <a:gd name="T75" fmla="*/ 29 h 80"/>
                  <a:gd name="T76" fmla="*/ 88 w 187"/>
                  <a:gd name="T77" fmla="*/ 34 h 80"/>
                  <a:gd name="T78" fmla="*/ 106 w 187"/>
                  <a:gd name="T79" fmla="*/ 34 h 80"/>
                  <a:gd name="T80" fmla="*/ 124 w 187"/>
                  <a:gd name="T81" fmla="*/ 29 h 80"/>
                  <a:gd name="T82" fmla="*/ 138 w 187"/>
                  <a:gd name="T83" fmla="*/ 23 h 80"/>
                  <a:gd name="T84" fmla="*/ 152 w 187"/>
                  <a:gd name="T85" fmla="*/ 16 h 80"/>
                  <a:gd name="T86" fmla="*/ 162 w 187"/>
                  <a:gd name="T87" fmla="*/ 9 h 80"/>
                  <a:gd name="T88" fmla="*/ 169 w 187"/>
                  <a:gd name="T89" fmla="*/ 5 h 80"/>
                  <a:gd name="T90" fmla="*/ 171 w 187"/>
                  <a:gd name="T91" fmla="*/ 2 h 80"/>
                  <a:gd name="T92" fmla="*/ 175 w 187"/>
                  <a:gd name="T93" fmla="*/ 0 h 80"/>
                  <a:gd name="T94" fmla="*/ 178 w 187"/>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80">
                    <a:moveTo>
                      <a:pt x="178" y="0"/>
                    </a:moveTo>
                    <a:lnTo>
                      <a:pt x="182" y="0"/>
                    </a:lnTo>
                    <a:lnTo>
                      <a:pt x="185" y="2"/>
                    </a:lnTo>
                    <a:lnTo>
                      <a:pt x="186" y="6"/>
                    </a:lnTo>
                    <a:lnTo>
                      <a:pt x="187" y="9"/>
                    </a:lnTo>
                    <a:lnTo>
                      <a:pt x="186" y="13"/>
                    </a:lnTo>
                    <a:lnTo>
                      <a:pt x="184" y="16"/>
                    </a:lnTo>
                    <a:lnTo>
                      <a:pt x="180" y="19"/>
                    </a:lnTo>
                    <a:lnTo>
                      <a:pt x="173" y="25"/>
                    </a:lnTo>
                    <a:lnTo>
                      <a:pt x="163" y="33"/>
                    </a:lnTo>
                    <a:lnTo>
                      <a:pt x="147" y="41"/>
                    </a:lnTo>
                    <a:lnTo>
                      <a:pt x="131" y="48"/>
                    </a:lnTo>
                    <a:lnTo>
                      <a:pt x="112" y="53"/>
                    </a:lnTo>
                    <a:lnTo>
                      <a:pt x="92" y="54"/>
                    </a:lnTo>
                    <a:lnTo>
                      <a:pt x="72" y="51"/>
                    </a:lnTo>
                    <a:lnTo>
                      <a:pt x="66" y="58"/>
                    </a:lnTo>
                    <a:lnTo>
                      <a:pt x="57" y="66"/>
                    </a:lnTo>
                    <a:lnTo>
                      <a:pt x="45" y="73"/>
                    </a:lnTo>
                    <a:lnTo>
                      <a:pt x="29" y="79"/>
                    </a:lnTo>
                    <a:lnTo>
                      <a:pt x="9" y="80"/>
                    </a:lnTo>
                    <a:lnTo>
                      <a:pt x="6" y="80"/>
                    </a:lnTo>
                    <a:lnTo>
                      <a:pt x="2" y="78"/>
                    </a:lnTo>
                    <a:lnTo>
                      <a:pt x="0" y="74"/>
                    </a:lnTo>
                    <a:lnTo>
                      <a:pt x="0" y="71"/>
                    </a:lnTo>
                    <a:lnTo>
                      <a:pt x="0" y="67"/>
                    </a:lnTo>
                    <a:lnTo>
                      <a:pt x="2" y="63"/>
                    </a:lnTo>
                    <a:lnTo>
                      <a:pt x="6" y="61"/>
                    </a:lnTo>
                    <a:lnTo>
                      <a:pt x="9" y="61"/>
                    </a:lnTo>
                    <a:lnTo>
                      <a:pt x="26" y="59"/>
                    </a:lnTo>
                    <a:lnTo>
                      <a:pt x="39" y="54"/>
                    </a:lnTo>
                    <a:lnTo>
                      <a:pt x="48" y="48"/>
                    </a:lnTo>
                    <a:lnTo>
                      <a:pt x="54" y="42"/>
                    </a:lnTo>
                    <a:lnTo>
                      <a:pt x="58" y="38"/>
                    </a:lnTo>
                    <a:lnTo>
                      <a:pt x="59" y="35"/>
                    </a:lnTo>
                    <a:lnTo>
                      <a:pt x="60" y="32"/>
                    </a:lnTo>
                    <a:lnTo>
                      <a:pt x="64" y="29"/>
                    </a:lnTo>
                    <a:lnTo>
                      <a:pt x="67" y="29"/>
                    </a:lnTo>
                    <a:lnTo>
                      <a:pt x="71" y="29"/>
                    </a:lnTo>
                    <a:lnTo>
                      <a:pt x="88" y="34"/>
                    </a:lnTo>
                    <a:lnTo>
                      <a:pt x="106" y="34"/>
                    </a:lnTo>
                    <a:lnTo>
                      <a:pt x="124" y="29"/>
                    </a:lnTo>
                    <a:lnTo>
                      <a:pt x="138" y="23"/>
                    </a:lnTo>
                    <a:lnTo>
                      <a:pt x="152" y="16"/>
                    </a:lnTo>
                    <a:lnTo>
                      <a:pt x="162" y="9"/>
                    </a:lnTo>
                    <a:lnTo>
                      <a:pt x="169" y="5"/>
                    </a:lnTo>
                    <a:lnTo>
                      <a:pt x="171" y="2"/>
                    </a:lnTo>
                    <a:lnTo>
                      <a:pt x="175" y="0"/>
                    </a:lnTo>
                    <a:lnTo>
                      <a:pt x="178"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12">
                <a:extLst>
                  <a:ext uri="{FF2B5EF4-FFF2-40B4-BE49-F238E27FC236}">
                    <a16:creationId xmlns:a16="http://schemas.microsoft.com/office/drawing/2014/main" id="{1DFB094C-7524-49CC-ABD9-07D7C43100A7}"/>
                  </a:ext>
                </a:extLst>
              </p:cNvPr>
              <p:cNvSpPr>
                <a:spLocks/>
              </p:cNvSpPr>
              <p:nvPr/>
            </p:nvSpPr>
            <p:spPr bwMode="auto">
              <a:xfrm>
                <a:off x="4040013" y="2397171"/>
                <a:ext cx="175660" cy="439150"/>
              </a:xfrm>
              <a:custGeom>
                <a:avLst/>
                <a:gdLst>
                  <a:gd name="T0" fmla="*/ 10 w 76"/>
                  <a:gd name="T1" fmla="*/ 0 h 190"/>
                  <a:gd name="T2" fmla="*/ 15 w 76"/>
                  <a:gd name="T3" fmla="*/ 0 h 190"/>
                  <a:gd name="T4" fmla="*/ 17 w 76"/>
                  <a:gd name="T5" fmla="*/ 3 h 190"/>
                  <a:gd name="T6" fmla="*/ 19 w 76"/>
                  <a:gd name="T7" fmla="*/ 6 h 190"/>
                  <a:gd name="T8" fmla="*/ 75 w 76"/>
                  <a:gd name="T9" fmla="*/ 178 h 190"/>
                  <a:gd name="T10" fmla="*/ 76 w 76"/>
                  <a:gd name="T11" fmla="*/ 182 h 190"/>
                  <a:gd name="T12" fmla="*/ 75 w 76"/>
                  <a:gd name="T13" fmla="*/ 185 h 190"/>
                  <a:gd name="T14" fmla="*/ 72 w 76"/>
                  <a:gd name="T15" fmla="*/ 188 h 190"/>
                  <a:gd name="T16" fmla="*/ 69 w 76"/>
                  <a:gd name="T17" fmla="*/ 190 h 190"/>
                  <a:gd name="T18" fmla="*/ 67 w 76"/>
                  <a:gd name="T19" fmla="*/ 190 h 190"/>
                  <a:gd name="T20" fmla="*/ 63 w 76"/>
                  <a:gd name="T21" fmla="*/ 190 h 190"/>
                  <a:gd name="T22" fmla="*/ 61 w 76"/>
                  <a:gd name="T23" fmla="*/ 189 h 190"/>
                  <a:gd name="T24" fmla="*/ 58 w 76"/>
                  <a:gd name="T25" fmla="*/ 187 h 190"/>
                  <a:gd name="T26" fmla="*/ 57 w 76"/>
                  <a:gd name="T27" fmla="*/ 184 h 190"/>
                  <a:gd name="T28" fmla="*/ 0 w 76"/>
                  <a:gd name="T29" fmla="*/ 12 h 190"/>
                  <a:gd name="T30" fmla="*/ 0 w 76"/>
                  <a:gd name="T31" fmla="*/ 9 h 190"/>
                  <a:gd name="T32" fmla="*/ 0 w 76"/>
                  <a:gd name="T33" fmla="*/ 5 h 190"/>
                  <a:gd name="T34" fmla="*/ 3 w 76"/>
                  <a:gd name="T35" fmla="*/ 3 h 190"/>
                  <a:gd name="T36" fmla="*/ 6 w 76"/>
                  <a:gd name="T37" fmla="*/ 0 h 190"/>
                  <a:gd name="T38" fmla="*/ 10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10" y="0"/>
                    </a:moveTo>
                    <a:lnTo>
                      <a:pt x="15" y="0"/>
                    </a:lnTo>
                    <a:lnTo>
                      <a:pt x="17" y="3"/>
                    </a:lnTo>
                    <a:lnTo>
                      <a:pt x="19" y="6"/>
                    </a:lnTo>
                    <a:lnTo>
                      <a:pt x="75" y="178"/>
                    </a:lnTo>
                    <a:lnTo>
                      <a:pt x="76" y="182"/>
                    </a:lnTo>
                    <a:lnTo>
                      <a:pt x="75" y="185"/>
                    </a:lnTo>
                    <a:lnTo>
                      <a:pt x="72" y="188"/>
                    </a:lnTo>
                    <a:lnTo>
                      <a:pt x="69" y="190"/>
                    </a:lnTo>
                    <a:lnTo>
                      <a:pt x="67" y="190"/>
                    </a:lnTo>
                    <a:lnTo>
                      <a:pt x="63" y="190"/>
                    </a:lnTo>
                    <a:lnTo>
                      <a:pt x="61" y="189"/>
                    </a:lnTo>
                    <a:lnTo>
                      <a:pt x="58" y="187"/>
                    </a:lnTo>
                    <a:lnTo>
                      <a:pt x="57" y="184"/>
                    </a:lnTo>
                    <a:lnTo>
                      <a:pt x="0" y="12"/>
                    </a:lnTo>
                    <a:lnTo>
                      <a:pt x="0" y="9"/>
                    </a:lnTo>
                    <a:lnTo>
                      <a:pt x="0" y="5"/>
                    </a:lnTo>
                    <a:lnTo>
                      <a:pt x="3" y="3"/>
                    </a:lnTo>
                    <a:lnTo>
                      <a:pt x="6" y="0"/>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13">
                <a:extLst>
                  <a:ext uri="{FF2B5EF4-FFF2-40B4-BE49-F238E27FC236}">
                    <a16:creationId xmlns:a16="http://schemas.microsoft.com/office/drawing/2014/main" id="{001A8E5C-A197-423A-B852-294A9B57E380}"/>
                  </a:ext>
                </a:extLst>
              </p:cNvPr>
              <p:cNvSpPr>
                <a:spLocks/>
              </p:cNvSpPr>
              <p:nvPr/>
            </p:nvSpPr>
            <p:spPr bwMode="auto">
              <a:xfrm>
                <a:off x="4340485" y="2397171"/>
                <a:ext cx="175660" cy="439150"/>
              </a:xfrm>
              <a:custGeom>
                <a:avLst/>
                <a:gdLst>
                  <a:gd name="T0" fmla="*/ 65 w 76"/>
                  <a:gd name="T1" fmla="*/ 0 h 190"/>
                  <a:gd name="T2" fmla="*/ 70 w 76"/>
                  <a:gd name="T3" fmla="*/ 0 h 190"/>
                  <a:gd name="T4" fmla="*/ 73 w 76"/>
                  <a:gd name="T5" fmla="*/ 3 h 190"/>
                  <a:gd name="T6" fmla="*/ 74 w 76"/>
                  <a:gd name="T7" fmla="*/ 5 h 190"/>
                  <a:gd name="T8" fmla="*/ 76 w 76"/>
                  <a:gd name="T9" fmla="*/ 9 h 190"/>
                  <a:gd name="T10" fmla="*/ 76 w 76"/>
                  <a:gd name="T11" fmla="*/ 12 h 190"/>
                  <a:gd name="T12" fmla="*/ 19 w 76"/>
                  <a:gd name="T13" fmla="*/ 184 h 190"/>
                  <a:gd name="T14" fmla="*/ 18 w 76"/>
                  <a:gd name="T15" fmla="*/ 187 h 190"/>
                  <a:gd name="T16" fmla="*/ 16 w 76"/>
                  <a:gd name="T17" fmla="*/ 189 h 190"/>
                  <a:gd name="T18" fmla="*/ 13 w 76"/>
                  <a:gd name="T19" fmla="*/ 190 h 190"/>
                  <a:gd name="T20" fmla="*/ 10 w 76"/>
                  <a:gd name="T21" fmla="*/ 190 h 190"/>
                  <a:gd name="T22" fmla="*/ 7 w 76"/>
                  <a:gd name="T23" fmla="*/ 190 h 190"/>
                  <a:gd name="T24" fmla="*/ 4 w 76"/>
                  <a:gd name="T25" fmla="*/ 188 h 190"/>
                  <a:gd name="T26" fmla="*/ 1 w 76"/>
                  <a:gd name="T27" fmla="*/ 185 h 190"/>
                  <a:gd name="T28" fmla="*/ 0 w 76"/>
                  <a:gd name="T29" fmla="*/ 182 h 190"/>
                  <a:gd name="T30" fmla="*/ 0 w 76"/>
                  <a:gd name="T31" fmla="*/ 178 h 190"/>
                  <a:gd name="T32" fmla="*/ 57 w 76"/>
                  <a:gd name="T33" fmla="*/ 6 h 190"/>
                  <a:gd name="T34" fmla="*/ 59 w 76"/>
                  <a:gd name="T35" fmla="*/ 3 h 190"/>
                  <a:gd name="T36" fmla="*/ 62 w 76"/>
                  <a:gd name="T37" fmla="*/ 0 h 190"/>
                  <a:gd name="T38" fmla="*/ 65 w 76"/>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190">
                    <a:moveTo>
                      <a:pt x="65" y="0"/>
                    </a:moveTo>
                    <a:lnTo>
                      <a:pt x="70" y="0"/>
                    </a:lnTo>
                    <a:lnTo>
                      <a:pt x="73" y="3"/>
                    </a:lnTo>
                    <a:lnTo>
                      <a:pt x="74" y="5"/>
                    </a:lnTo>
                    <a:lnTo>
                      <a:pt x="76" y="9"/>
                    </a:lnTo>
                    <a:lnTo>
                      <a:pt x="76" y="12"/>
                    </a:lnTo>
                    <a:lnTo>
                      <a:pt x="19" y="184"/>
                    </a:lnTo>
                    <a:lnTo>
                      <a:pt x="18" y="187"/>
                    </a:lnTo>
                    <a:lnTo>
                      <a:pt x="16" y="189"/>
                    </a:lnTo>
                    <a:lnTo>
                      <a:pt x="13" y="190"/>
                    </a:lnTo>
                    <a:lnTo>
                      <a:pt x="10" y="190"/>
                    </a:lnTo>
                    <a:lnTo>
                      <a:pt x="7" y="190"/>
                    </a:lnTo>
                    <a:lnTo>
                      <a:pt x="4" y="188"/>
                    </a:lnTo>
                    <a:lnTo>
                      <a:pt x="1" y="185"/>
                    </a:lnTo>
                    <a:lnTo>
                      <a:pt x="0" y="182"/>
                    </a:lnTo>
                    <a:lnTo>
                      <a:pt x="0" y="178"/>
                    </a:lnTo>
                    <a:lnTo>
                      <a:pt x="57" y="6"/>
                    </a:lnTo>
                    <a:lnTo>
                      <a:pt x="59" y="3"/>
                    </a:lnTo>
                    <a:lnTo>
                      <a:pt x="62" y="0"/>
                    </a:lnTo>
                    <a:lnTo>
                      <a:pt x="65"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14">
                <a:extLst>
                  <a:ext uri="{FF2B5EF4-FFF2-40B4-BE49-F238E27FC236}">
                    <a16:creationId xmlns:a16="http://schemas.microsoft.com/office/drawing/2014/main" id="{5C54DE47-5791-45D1-993C-5B918B9AF959}"/>
                  </a:ext>
                </a:extLst>
              </p:cNvPr>
              <p:cNvSpPr>
                <a:spLocks/>
              </p:cNvSpPr>
              <p:nvPr/>
            </p:nvSpPr>
            <p:spPr bwMode="auto">
              <a:xfrm>
                <a:off x="4234164" y="2406417"/>
                <a:ext cx="83207" cy="46226"/>
              </a:xfrm>
              <a:custGeom>
                <a:avLst/>
                <a:gdLst>
                  <a:gd name="T0" fmla="*/ 10 w 36"/>
                  <a:gd name="T1" fmla="*/ 0 h 20"/>
                  <a:gd name="T2" fmla="*/ 26 w 36"/>
                  <a:gd name="T3" fmla="*/ 0 h 20"/>
                  <a:gd name="T4" fmla="*/ 30 w 36"/>
                  <a:gd name="T5" fmla="*/ 1 h 20"/>
                  <a:gd name="T6" fmla="*/ 33 w 36"/>
                  <a:gd name="T7" fmla="*/ 3 h 20"/>
                  <a:gd name="T8" fmla="*/ 36 w 36"/>
                  <a:gd name="T9" fmla="*/ 6 h 20"/>
                  <a:gd name="T10" fmla="*/ 36 w 36"/>
                  <a:gd name="T11" fmla="*/ 11 h 20"/>
                  <a:gd name="T12" fmla="*/ 36 w 36"/>
                  <a:gd name="T13" fmla="*/ 14 h 20"/>
                  <a:gd name="T14" fmla="*/ 33 w 36"/>
                  <a:gd name="T15" fmla="*/ 18 h 20"/>
                  <a:gd name="T16" fmla="*/ 30 w 36"/>
                  <a:gd name="T17" fmla="*/ 19 h 20"/>
                  <a:gd name="T18" fmla="*/ 26 w 36"/>
                  <a:gd name="T19" fmla="*/ 20 h 20"/>
                  <a:gd name="T20" fmla="*/ 10 w 36"/>
                  <a:gd name="T21" fmla="*/ 20 h 20"/>
                  <a:gd name="T22" fmla="*/ 6 w 36"/>
                  <a:gd name="T23" fmla="*/ 19 h 20"/>
                  <a:gd name="T24" fmla="*/ 3 w 36"/>
                  <a:gd name="T25" fmla="*/ 18 h 20"/>
                  <a:gd name="T26" fmla="*/ 1 w 36"/>
                  <a:gd name="T27" fmla="*/ 14 h 20"/>
                  <a:gd name="T28" fmla="*/ 0 w 36"/>
                  <a:gd name="T29" fmla="*/ 11 h 20"/>
                  <a:gd name="T30" fmla="*/ 1 w 36"/>
                  <a:gd name="T31" fmla="*/ 6 h 20"/>
                  <a:gd name="T32" fmla="*/ 3 w 36"/>
                  <a:gd name="T33" fmla="*/ 3 h 20"/>
                  <a:gd name="T34" fmla="*/ 6 w 36"/>
                  <a:gd name="T35" fmla="*/ 1 h 20"/>
                  <a:gd name="T36" fmla="*/ 10 w 36"/>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0">
                    <a:moveTo>
                      <a:pt x="10" y="0"/>
                    </a:moveTo>
                    <a:lnTo>
                      <a:pt x="26" y="0"/>
                    </a:lnTo>
                    <a:lnTo>
                      <a:pt x="30" y="1"/>
                    </a:lnTo>
                    <a:lnTo>
                      <a:pt x="33" y="3"/>
                    </a:lnTo>
                    <a:lnTo>
                      <a:pt x="36" y="6"/>
                    </a:lnTo>
                    <a:lnTo>
                      <a:pt x="36" y="11"/>
                    </a:lnTo>
                    <a:lnTo>
                      <a:pt x="36" y="14"/>
                    </a:lnTo>
                    <a:lnTo>
                      <a:pt x="33" y="18"/>
                    </a:lnTo>
                    <a:lnTo>
                      <a:pt x="30" y="19"/>
                    </a:lnTo>
                    <a:lnTo>
                      <a:pt x="26" y="20"/>
                    </a:lnTo>
                    <a:lnTo>
                      <a:pt x="10" y="20"/>
                    </a:lnTo>
                    <a:lnTo>
                      <a:pt x="6" y="19"/>
                    </a:lnTo>
                    <a:lnTo>
                      <a:pt x="3" y="18"/>
                    </a:lnTo>
                    <a:lnTo>
                      <a:pt x="1" y="14"/>
                    </a:lnTo>
                    <a:lnTo>
                      <a:pt x="0" y="11"/>
                    </a:lnTo>
                    <a:lnTo>
                      <a:pt x="1" y="6"/>
                    </a:lnTo>
                    <a:lnTo>
                      <a:pt x="3" y="3"/>
                    </a:lnTo>
                    <a:lnTo>
                      <a:pt x="6" y="1"/>
                    </a:lnTo>
                    <a:lnTo>
                      <a:pt x="10"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1">
                <a:extLst>
                  <a:ext uri="{FF2B5EF4-FFF2-40B4-BE49-F238E27FC236}">
                    <a16:creationId xmlns:a16="http://schemas.microsoft.com/office/drawing/2014/main" id="{E855D8BA-A548-4058-BFD7-DFABC57BF7B2}"/>
                  </a:ext>
                </a:extLst>
              </p:cNvPr>
              <p:cNvSpPr>
                <a:spLocks/>
              </p:cNvSpPr>
              <p:nvPr/>
            </p:nvSpPr>
            <p:spPr bwMode="auto">
              <a:xfrm>
                <a:off x="4271145" y="2318587"/>
                <a:ext cx="175660" cy="510802"/>
              </a:xfrm>
              <a:custGeom>
                <a:avLst/>
                <a:gdLst>
                  <a:gd name="T0" fmla="*/ 67 w 76"/>
                  <a:gd name="T1" fmla="*/ 0 h 221"/>
                  <a:gd name="T2" fmla="*/ 70 w 76"/>
                  <a:gd name="T3" fmla="*/ 0 h 221"/>
                  <a:gd name="T4" fmla="*/ 74 w 76"/>
                  <a:gd name="T5" fmla="*/ 3 h 221"/>
                  <a:gd name="T6" fmla="*/ 76 w 76"/>
                  <a:gd name="T7" fmla="*/ 6 h 221"/>
                  <a:gd name="T8" fmla="*/ 76 w 76"/>
                  <a:gd name="T9" fmla="*/ 10 h 221"/>
                  <a:gd name="T10" fmla="*/ 76 w 76"/>
                  <a:gd name="T11" fmla="*/ 13 h 221"/>
                  <a:gd name="T12" fmla="*/ 68 w 76"/>
                  <a:gd name="T13" fmla="*/ 27 h 221"/>
                  <a:gd name="T14" fmla="*/ 58 w 76"/>
                  <a:gd name="T15" fmla="*/ 38 h 221"/>
                  <a:gd name="T16" fmla="*/ 47 w 76"/>
                  <a:gd name="T17" fmla="*/ 45 h 221"/>
                  <a:gd name="T18" fmla="*/ 36 w 76"/>
                  <a:gd name="T19" fmla="*/ 51 h 221"/>
                  <a:gd name="T20" fmla="*/ 27 w 76"/>
                  <a:gd name="T21" fmla="*/ 54 h 221"/>
                  <a:gd name="T22" fmla="*/ 46 w 76"/>
                  <a:gd name="T23" fmla="*/ 82 h 221"/>
                  <a:gd name="T24" fmla="*/ 47 w 76"/>
                  <a:gd name="T25" fmla="*/ 84 h 221"/>
                  <a:gd name="T26" fmla="*/ 48 w 76"/>
                  <a:gd name="T27" fmla="*/ 87 h 221"/>
                  <a:gd name="T28" fmla="*/ 47 w 76"/>
                  <a:gd name="T29" fmla="*/ 91 h 221"/>
                  <a:gd name="T30" fmla="*/ 46 w 76"/>
                  <a:gd name="T31" fmla="*/ 93 h 221"/>
                  <a:gd name="T32" fmla="*/ 20 w 76"/>
                  <a:gd name="T33" fmla="*/ 123 h 221"/>
                  <a:gd name="T34" fmla="*/ 37 w 76"/>
                  <a:gd name="T35" fmla="*/ 209 h 221"/>
                  <a:gd name="T36" fmla="*/ 37 w 76"/>
                  <a:gd name="T37" fmla="*/ 212 h 221"/>
                  <a:gd name="T38" fmla="*/ 36 w 76"/>
                  <a:gd name="T39" fmla="*/ 216 h 221"/>
                  <a:gd name="T40" fmla="*/ 34 w 76"/>
                  <a:gd name="T41" fmla="*/ 218 h 221"/>
                  <a:gd name="T42" fmla="*/ 30 w 76"/>
                  <a:gd name="T43" fmla="*/ 221 h 221"/>
                  <a:gd name="T44" fmla="*/ 28 w 76"/>
                  <a:gd name="T45" fmla="*/ 221 h 221"/>
                  <a:gd name="T46" fmla="*/ 25 w 76"/>
                  <a:gd name="T47" fmla="*/ 219 h 221"/>
                  <a:gd name="T48" fmla="*/ 22 w 76"/>
                  <a:gd name="T49" fmla="*/ 218 h 221"/>
                  <a:gd name="T50" fmla="*/ 20 w 76"/>
                  <a:gd name="T51" fmla="*/ 216 h 221"/>
                  <a:gd name="T52" fmla="*/ 18 w 76"/>
                  <a:gd name="T53" fmla="*/ 212 h 221"/>
                  <a:gd name="T54" fmla="*/ 0 w 76"/>
                  <a:gd name="T55" fmla="*/ 122 h 221"/>
                  <a:gd name="T56" fmla="*/ 0 w 76"/>
                  <a:gd name="T57" fmla="*/ 118 h 221"/>
                  <a:gd name="T58" fmla="*/ 1 w 76"/>
                  <a:gd name="T59" fmla="*/ 116 h 221"/>
                  <a:gd name="T60" fmla="*/ 2 w 76"/>
                  <a:gd name="T61" fmla="*/ 113 h 221"/>
                  <a:gd name="T62" fmla="*/ 25 w 76"/>
                  <a:gd name="T63" fmla="*/ 86 h 221"/>
                  <a:gd name="T64" fmla="*/ 2 w 76"/>
                  <a:gd name="T65" fmla="*/ 53 h 221"/>
                  <a:gd name="T66" fmla="*/ 0 w 76"/>
                  <a:gd name="T67" fmla="*/ 51 h 221"/>
                  <a:gd name="T68" fmla="*/ 0 w 76"/>
                  <a:gd name="T69" fmla="*/ 47 h 221"/>
                  <a:gd name="T70" fmla="*/ 1 w 76"/>
                  <a:gd name="T71" fmla="*/ 44 h 221"/>
                  <a:gd name="T72" fmla="*/ 3 w 76"/>
                  <a:gd name="T73" fmla="*/ 41 h 221"/>
                  <a:gd name="T74" fmla="*/ 5 w 76"/>
                  <a:gd name="T75" fmla="*/ 39 h 221"/>
                  <a:gd name="T76" fmla="*/ 9 w 76"/>
                  <a:gd name="T77" fmla="*/ 38 h 221"/>
                  <a:gd name="T78" fmla="*/ 11 w 76"/>
                  <a:gd name="T79" fmla="*/ 38 h 221"/>
                  <a:gd name="T80" fmla="*/ 18 w 76"/>
                  <a:gd name="T81" fmla="*/ 37 h 221"/>
                  <a:gd name="T82" fmla="*/ 29 w 76"/>
                  <a:gd name="T83" fmla="*/ 33 h 221"/>
                  <a:gd name="T84" fmla="*/ 40 w 76"/>
                  <a:gd name="T85" fmla="*/ 27 h 221"/>
                  <a:gd name="T86" fmla="*/ 50 w 76"/>
                  <a:gd name="T87" fmla="*/ 18 h 221"/>
                  <a:gd name="T88" fmla="*/ 58 w 76"/>
                  <a:gd name="T89" fmla="*/ 6 h 221"/>
                  <a:gd name="T90" fmla="*/ 60 w 76"/>
                  <a:gd name="T91" fmla="*/ 3 h 221"/>
                  <a:gd name="T92" fmla="*/ 63 w 76"/>
                  <a:gd name="T93" fmla="*/ 0 h 221"/>
                  <a:gd name="T94" fmla="*/ 67 w 76"/>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221">
                    <a:moveTo>
                      <a:pt x="67" y="0"/>
                    </a:moveTo>
                    <a:lnTo>
                      <a:pt x="70" y="0"/>
                    </a:lnTo>
                    <a:lnTo>
                      <a:pt x="74" y="3"/>
                    </a:lnTo>
                    <a:lnTo>
                      <a:pt x="76" y="6"/>
                    </a:lnTo>
                    <a:lnTo>
                      <a:pt x="76" y="10"/>
                    </a:lnTo>
                    <a:lnTo>
                      <a:pt x="76" y="13"/>
                    </a:lnTo>
                    <a:lnTo>
                      <a:pt x="68" y="27"/>
                    </a:lnTo>
                    <a:lnTo>
                      <a:pt x="58" y="38"/>
                    </a:lnTo>
                    <a:lnTo>
                      <a:pt x="47" y="45"/>
                    </a:lnTo>
                    <a:lnTo>
                      <a:pt x="36" y="51"/>
                    </a:lnTo>
                    <a:lnTo>
                      <a:pt x="27" y="54"/>
                    </a:lnTo>
                    <a:lnTo>
                      <a:pt x="46" y="82"/>
                    </a:lnTo>
                    <a:lnTo>
                      <a:pt x="47" y="84"/>
                    </a:lnTo>
                    <a:lnTo>
                      <a:pt x="48" y="87"/>
                    </a:lnTo>
                    <a:lnTo>
                      <a:pt x="47" y="91"/>
                    </a:lnTo>
                    <a:lnTo>
                      <a:pt x="46" y="93"/>
                    </a:lnTo>
                    <a:lnTo>
                      <a:pt x="20" y="123"/>
                    </a:lnTo>
                    <a:lnTo>
                      <a:pt x="37" y="209"/>
                    </a:lnTo>
                    <a:lnTo>
                      <a:pt x="37" y="212"/>
                    </a:lnTo>
                    <a:lnTo>
                      <a:pt x="36" y="216"/>
                    </a:lnTo>
                    <a:lnTo>
                      <a:pt x="34" y="218"/>
                    </a:lnTo>
                    <a:lnTo>
                      <a:pt x="30" y="221"/>
                    </a:lnTo>
                    <a:lnTo>
                      <a:pt x="28" y="221"/>
                    </a:lnTo>
                    <a:lnTo>
                      <a:pt x="25" y="219"/>
                    </a:lnTo>
                    <a:lnTo>
                      <a:pt x="22" y="218"/>
                    </a:lnTo>
                    <a:lnTo>
                      <a:pt x="20" y="216"/>
                    </a:lnTo>
                    <a:lnTo>
                      <a:pt x="18" y="212"/>
                    </a:lnTo>
                    <a:lnTo>
                      <a:pt x="0" y="122"/>
                    </a:lnTo>
                    <a:lnTo>
                      <a:pt x="0" y="118"/>
                    </a:lnTo>
                    <a:lnTo>
                      <a:pt x="1" y="116"/>
                    </a:lnTo>
                    <a:lnTo>
                      <a:pt x="2" y="113"/>
                    </a:lnTo>
                    <a:lnTo>
                      <a:pt x="25" y="86"/>
                    </a:lnTo>
                    <a:lnTo>
                      <a:pt x="2" y="53"/>
                    </a:lnTo>
                    <a:lnTo>
                      <a:pt x="0" y="51"/>
                    </a:lnTo>
                    <a:lnTo>
                      <a:pt x="0" y="47"/>
                    </a:lnTo>
                    <a:lnTo>
                      <a:pt x="1" y="44"/>
                    </a:lnTo>
                    <a:lnTo>
                      <a:pt x="3" y="41"/>
                    </a:lnTo>
                    <a:lnTo>
                      <a:pt x="5" y="39"/>
                    </a:lnTo>
                    <a:lnTo>
                      <a:pt x="9" y="38"/>
                    </a:lnTo>
                    <a:lnTo>
                      <a:pt x="11" y="38"/>
                    </a:lnTo>
                    <a:lnTo>
                      <a:pt x="18" y="37"/>
                    </a:lnTo>
                    <a:lnTo>
                      <a:pt x="29" y="33"/>
                    </a:lnTo>
                    <a:lnTo>
                      <a:pt x="40" y="27"/>
                    </a:lnTo>
                    <a:lnTo>
                      <a:pt x="50" y="18"/>
                    </a:lnTo>
                    <a:lnTo>
                      <a:pt x="58" y="6"/>
                    </a:lnTo>
                    <a:lnTo>
                      <a:pt x="60" y="3"/>
                    </a:lnTo>
                    <a:lnTo>
                      <a:pt x="63" y="0"/>
                    </a:lnTo>
                    <a:lnTo>
                      <a:pt x="67"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
                <a:extLst>
                  <a:ext uri="{FF2B5EF4-FFF2-40B4-BE49-F238E27FC236}">
                    <a16:creationId xmlns:a16="http://schemas.microsoft.com/office/drawing/2014/main" id="{0A4DFB6C-0885-484E-8E68-D15E65A4DD97}"/>
                  </a:ext>
                </a:extLst>
              </p:cNvPr>
              <p:cNvSpPr>
                <a:spLocks/>
              </p:cNvSpPr>
              <p:nvPr/>
            </p:nvSpPr>
            <p:spPr bwMode="auto">
              <a:xfrm>
                <a:off x="4097796" y="2318587"/>
                <a:ext cx="180283" cy="510802"/>
              </a:xfrm>
              <a:custGeom>
                <a:avLst/>
                <a:gdLst>
                  <a:gd name="T0" fmla="*/ 11 w 78"/>
                  <a:gd name="T1" fmla="*/ 0 h 221"/>
                  <a:gd name="T2" fmla="*/ 14 w 78"/>
                  <a:gd name="T3" fmla="*/ 0 h 221"/>
                  <a:gd name="T4" fmla="*/ 17 w 78"/>
                  <a:gd name="T5" fmla="*/ 3 h 221"/>
                  <a:gd name="T6" fmla="*/ 19 w 78"/>
                  <a:gd name="T7" fmla="*/ 6 h 221"/>
                  <a:gd name="T8" fmla="*/ 27 w 78"/>
                  <a:gd name="T9" fmla="*/ 19 h 221"/>
                  <a:gd name="T10" fmla="*/ 38 w 78"/>
                  <a:gd name="T11" fmla="*/ 27 h 221"/>
                  <a:gd name="T12" fmla="*/ 49 w 78"/>
                  <a:gd name="T13" fmla="*/ 33 h 221"/>
                  <a:gd name="T14" fmla="*/ 58 w 78"/>
                  <a:gd name="T15" fmla="*/ 37 h 221"/>
                  <a:gd name="T16" fmla="*/ 66 w 78"/>
                  <a:gd name="T17" fmla="*/ 38 h 221"/>
                  <a:gd name="T18" fmla="*/ 69 w 78"/>
                  <a:gd name="T19" fmla="*/ 38 h 221"/>
                  <a:gd name="T20" fmla="*/ 72 w 78"/>
                  <a:gd name="T21" fmla="*/ 39 h 221"/>
                  <a:gd name="T22" fmla="*/ 75 w 78"/>
                  <a:gd name="T23" fmla="*/ 41 h 221"/>
                  <a:gd name="T24" fmla="*/ 77 w 78"/>
                  <a:gd name="T25" fmla="*/ 44 h 221"/>
                  <a:gd name="T26" fmla="*/ 78 w 78"/>
                  <a:gd name="T27" fmla="*/ 47 h 221"/>
                  <a:gd name="T28" fmla="*/ 77 w 78"/>
                  <a:gd name="T29" fmla="*/ 51 h 221"/>
                  <a:gd name="T30" fmla="*/ 76 w 78"/>
                  <a:gd name="T31" fmla="*/ 53 h 221"/>
                  <a:gd name="T32" fmla="*/ 52 w 78"/>
                  <a:gd name="T33" fmla="*/ 86 h 221"/>
                  <a:gd name="T34" fmla="*/ 76 w 78"/>
                  <a:gd name="T35" fmla="*/ 113 h 221"/>
                  <a:gd name="T36" fmla="*/ 77 w 78"/>
                  <a:gd name="T37" fmla="*/ 116 h 221"/>
                  <a:gd name="T38" fmla="*/ 78 w 78"/>
                  <a:gd name="T39" fmla="*/ 118 h 221"/>
                  <a:gd name="T40" fmla="*/ 78 w 78"/>
                  <a:gd name="T41" fmla="*/ 122 h 221"/>
                  <a:gd name="T42" fmla="*/ 59 w 78"/>
                  <a:gd name="T43" fmla="*/ 212 h 221"/>
                  <a:gd name="T44" fmla="*/ 58 w 78"/>
                  <a:gd name="T45" fmla="*/ 216 h 221"/>
                  <a:gd name="T46" fmla="*/ 56 w 78"/>
                  <a:gd name="T47" fmla="*/ 218 h 221"/>
                  <a:gd name="T48" fmla="*/ 52 w 78"/>
                  <a:gd name="T49" fmla="*/ 219 h 221"/>
                  <a:gd name="T50" fmla="*/ 50 w 78"/>
                  <a:gd name="T51" fmla="*/ 221 h 221"/>
                  <a:gd name="T52" fmla="*/ 47 w 78"/>
                  <a:gd name="T53" fmla="*/ 221 h 221"/>
                  <a:gd name="T54" fmla="*/ 44 w 78"/>
                  <a:gd name="T55" fmla="*/ 218 h 221"/>
                  <a:gd name="T56" fmla="*/ 42 w 78"/>
                  <a:gd name="T57" fmla="*/ 216 h 221"/>
                  <a:gd name="T58" fmla="*/ 39 w 78"/>
                  <a:gd name="T59" fmla="*/ 212 h 221"/>
                  <a:gd name="T60" fmla="*/ 39 w 78"/>
                  <a:gd name="T61" fmla="*/ 209 h 221"/>
                  <a:gd name="T62" fmla="*/ 58 w 78"/>
                  <a:gd name="T63" fmla="*/ 123 h 221"/>
                  <a:gd name="T64" fmla="*/ 32 w 78"/>
                  <a:gd name="T65" fmla="*/ 93 h 221"/>
                  <a:gd name="T66" fmla="*/ 31 w 78"/>
                  <a:gd name="T67" fmla="*/ 91 h 221"/>
                  <a:gd name="T68" fmla="*/ 30 w 78"/>
                  <a:gd name="T69" fmla="*/ 87 h 221"/>
                  <a:gd name="T70" fmla="*/ 31 w 78"/>
                  <a:gd name="T71" fmla="*/ 84 h 221"/>
                  <a:gd name="T72" fmla="*/ 32 w 78"/>
                  <a:gd name="T73" fmla="*/ 82 h 221"/>
                  <a:gd name="T74" fmla="*/ 51 w 78"/>
                  <a:gd name="T75" fmla="*/ 54 h 221"/>
                  <a:gd name="T76" fmla="*/ 42 w 78"/>
                  <a:gd name="T77" fmla="*/ 51 h 221"/>
                  <a:gd name="T78" fmla="*/ 30 w 78"/>
                  <a:gd name="T79" fmla="*/ 45 h 221"/>
                  <a:gd name="T80" fmla="*/ 19 w 78"/>
                  <a:gd name="T81" fmla="*/ 38 h 221"/>
                  <a:gd name="T82" fmla="*/ 10 w 78"/>
                  <a:gd name="T83" fmla="*/ 27 h 221"/>
                  <a:gd name="T84" fmla="*/ 1 w 78"/>
                  <a:gd name="T85" fmla="*/ 13 h 221"/>
                  <a:gd name="T86" fmla="*/ 0 w 78"/>
                  <a:gd name="T87" fmla="*/ 10 h 221"/>
                  <a:gd name="T88" fmla="*/ 1 w 78"/>
                  <a:gd name="T89" fmla="*/ 6 h 221"/>
                  <a:gd name="T90" fmla="*/ 4 w 78"/>
                  <a:gd name="T91" fmla="*/ 3 h 221"/>
                  <a:gd name="T92" fmla="*/ 6 w 78"/>
                  <a:gd name="T93" fmla="*/ 0 h 221"/>
                  <a:gd name="T94" fmla="*/ 11 w 78"/>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21">
                    <a:moveTo>
                      <a:pt x="11" y="0"/>
                    </a:moveTo>
                    <a:lnTo>
                      <a:pt x="14" y="0"/>
                    </a:lnTo>
                    <a:lnTo>
                      <a:pt x="17" y="3"/>
                    </a:lnTo>
                    <a:lnTo>
                      <a:pt x="19" y="6"/>
                    </a:lnTo>
                    <a:lnTo>
                      <a:pt x="27" y="19"/>
                    </a:lnTo>
                    <a:lnTo>
                      <a:pt x="38" y="27"/>
                    </a:lnTo>
                    <a:lnTo>
                      <a:pt x="49" y="33"/>
                    </a:lnTo>
                    <a:lnTo>
                      <a:pt x="58" y="37"/>
                    </a:lnTo>
                    <a:lnTo>
                      <a:pt x="66" y="38"/>
                    </a:lnTo>
                    <a:lnTo>
                      <a:pt x="69" y="38"/>
                    </a:lnTo>
                    <a:lnTo>
                      <a:pt x="72" y="39"/>
                    </a:lnTo>
                    <a:lnTo>
                      <a:pt x="75" y="41"/>
                    </a:lnTo>
                    <a:lnTo>
                      <a:pt x="77" y="44"/>
                    </a:lnTo>
                    <a:lnTo>
                      <a:pt x="78" y="47"/>
                    </a:lnTo>
                    <a:lnTo>
                      <a:pt x="77" y="51"/>
                    </a:lnTo>
                    <a:lnTo>
                      <a:pt x="76" y="53"/>
                    </a:lnTo>
                    <a:lnTo>
                      <a:pt x="52" y="86"/>
                    </a:lnTo>
                    <a:lnTo>
                      <a:pt x="76" y="113"/>
                    </a:lnTo>
                    <a:lnTo>
                      <a:pt x="77" y="116"/>
                    </a:lnTo>
                    <a:lnTo>
                      <a:pt x="78" y="118"/>
                    </a:lnTo>
                    <a:lnTo>
                      <a:pt x="78" y="122"/>
                    </a:lnTo>
                    <a:lnTo>
                      <a:pt x="59" y="212"/>
                    </a:lnTo>
                    <a:lnTo>
                      <a:pt x="58" y="216"/>
                    </a:lnTo>
                    <a:lnTo>
                      <a:pt x="56" y="218"/>
                    </a:lnTo>
                    <a:lnTo>
                      <a:pt x="52" y="219"/>
                    </a:lnTo>
                    <a:lnTo>
                      <a:pt x="50" y="221"/>
                    </a:lnTo>
                    <a:lnTo>
                      <a:pt x="47" y="221"/>
                    </a:lnTo>
                    <a:lnTo>
                      <a:pt x="44" y="218"/>
                    </a:lnTo>
                    <a:lnTo>
                      <a:pt x="42" y="216"/>
                    </a:lnTo>
                    <a:lnTo>
                      <a:pt x="39" y="212"/>
                    </a:lnTo>
                    <a:lnTo>
                      <a:pt x="39" y="209"/>
                    </a:lnTo>
                    <a:lnTo>
                      <a:pt x="58" y="123"/>
                    </a:lnTo>
                    <a:lnTo>
                      <a:pt x="32" y="93"/>
                    </a:lnTo>
                    <a:lnTo>
                      <a:pt x="31" y="91"/>
                    </a:lnTo>
                    <a:lnTo>
                      <a:pt x="30" y="87"/>
                    </a:lnTo>
                    <a:lnTo>
                      <a:pt x="31" y="84"/>
                    </a:lnTo>
                    <a:lnTo>
                      <a:pt x="32" y="82"/>
                    </a:lnTo>
                    <a:lnTo>
                      <a:pt x="51" y="54"/>
                    </a:lnTo>
                    <a:lnTo>
                      <a:pt x="42" y="51"/>
                    </a:lnTo>
                    <a:lnTo>
                      <a:pt x="30" y="45"/>
                    </a:lnTo>
                    <a:lnTo>
                      <a:pt x="19" y="38"/>
                    </a:lnTo>
                    <a:lnTo>
                      <a:pt x="10" y="27"/>
                    </a:lnTo>
                    <a:lnTo>
                      <a:pt x="1" y="13"/>
                    </a:lnTo>
                    <a:lnTo>
                      <a:pt x="0" y="10"/>
                    </a:lnTo>
                    <a:lnTo>
                      <a:pt x="1" y="6"/>
                    </a:lnTo>
                    <a:lnTo>
                      <a:pt x="4" y="3"/>
                    </a:lnTo>
                    <a:lnTo>
                      <a:pt x="6" y="0"/>
                    </a:lnTo>
                    <a:lnTo>
                      <a:pt x="11"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8">
                <a:extLst>
                  <a:ext uri="{FF2B5EF4-FFF2-40B4-BE49-F238E27FC236}">
                    <a16:creationId xmlns:a16="http://schemas.microsoft.com/office/drawing/2014/main" id="{93D6975F-94F1-4AB6-93F1-0E1E82CAA9FC}"/>
                  </a:ext>
                </a:extLst>
              </p:cNvPr>
              <p:cNvSpPr>
                <a:spLocks/>
              </p:cNvSpPr>
              <p:nvPr/>
            </p:nvSpPr>
            <p:spPr bwMode="auto">
              <a:xfrm>
                <a:off x="3852796" y="2212266"/>
                <a:ext cx="845942" cy="633301"/>
              </a:xfrm>
              <a:custGeom>
                <a:avLst/>
                <a:gdLst>
                  <a:gd name="T0" fmla="*/ 252 w 366"/>
                  <a:gd name="T1" fmla="*/ 1 h 274"/>
                  <a:gd name="T2" fmla="*/ 257 w 366"/>
                  <a:gd name="T3" fmla="*/ 7 h 274"/>
                  <a:gd name="T4" fmla="*/ 257 w 366"/>
                  <a:gd name="T5" fmla="*/ 14 h 274"/>
                  <a:gd name="T6" fmla="*/ 257 w 366"/>
                  <a:gd name="T7" fmla="*/ 31 h 274"/>
                  <a:gd name="T8" fmla="*/ 262 w 366"/>
                  <a:gd name="T9" fmla="*/ 54 h 274"/>
                  <a:gd name="T10" fmla="*/ 277 w 366"/>
                  <a:gd name="T11" fmla="*/ 74 h 274"/>
                  <a:gd name="T12" fmla="*/ 290 w 366"/>
                  <a:gd name="T13" fmla="*/ 82 h 274"/>
                  <a:gd name="T14" fmla="*/ 309 w 366"/>
                  <a:gd name="T15" fmla="*/ 92 h 274"/>
                  <a:gd name="T16" fmla="*/ 329 w 366"/>
                  <a:gd name="T17" fmla="*/ 109 h 274"/>
                  <a:gd name="T18" fmla="*/ 347 w 366"/>
                  <a:gd name="T19" fmla="*/ 133 h 274"/>
                  <a:gd name="T20" fmla="*/ 360 w 366"/>
                  <a:gd name="T21" fmla="*/ 172 h 274"/>
                  <a:gd name="T22" fmla="*/ 366 w 366"/>
                  <a:gd name="T23" fmla="*/ 229 h 274"/>
                  <a:gd name="T24" fmla="*/ 365 w 366"/>
                  <a:gd name="T25" fmla="*/ 268 h 274"/>
                  <a:gd name="T26" fmla="*/ 360 w 366"/>
                  <a:gd name="T27" fmla="*/ 273 h 274"/>
                  <a:gd name="T28" fmla="*/ 10 w 366"/>
                  <a:gd name="T29" fmla="*/ 274 h 274"/>
                  <a:gd name="T30" fmla="*/ 2 w 366"/>
                  <a:gd name="T31" fmla="*/ 270 h 274"/>
                  <a:gd name="T32" fmla="*/ 0 w 366"/>
                  <a:gd name="T33" fmla="*/ 264 h 274"/>
                  <a:gd name="T34" fmla="*/ 1 w 366"/>
                  <a:gd name="T35" fmla="*/ 198 h 274"/>
                  <a:gd name="T36" fmla="*/ 12 w 366"/>
                  <a:gd name="T37" fmla="*/ 151 h 274"/>
                  <a:gd name="T38" fmla="*/ 27 w 366"/>
                  <a:gd name="T39" fmla="*/ 119 h 274"/>
                  <a:gd name="T40" fmla="*/ 46 w 366"/>
                  <a:gd name="T41" fmla="*/ 99 h 274"/>
                  <a:gd name="T42" fmla="*/ 66 w 366"/>
                  <a:gd name="T43" fmla="*/ 86 h 274"/>
                  <a:gd name="T44" fmla="*/ 81 w 366"/>
                  <a:gd name="T45" fmla="*/ 78 h 274"/>
                  <a:gd name="T46" fmla="*/ 97 w 366"/>
                  <a:gd name="T47" fmla="*/ 66 h 274"/>
                  <a:gd name="T48" fmla="*/ 106 w 366"/>
                  <a:gd name="T49" fmla="*/ 43 h 274"/>
                  <a:gd name="T50" fmla="*/ 109 w 366"/>
                  <a:gd name="T51" fmla="*/ 21 h 274"/>
                  <a:gd name="T52" fmla="*/ 109 w 366"/>
                  <a:gd name="T53" fmla="*/ 12 h 274"/>
                  <a:gd name="T54" fmla="*/ 110 w 366"/>
                  <a:gd name="T55" fmla="*/ 5 h 274"/>
                  <a:gd name="T56" fmla="*/ 117 w 366"/>
                  <a:gd name="T57" fmla="*/ 0 h 274"/>
                  <a:gd name="T58" fmla="*/ 124 w 366"/>
                  <a:gd name="T59" fmla="*/ 3 h 274"/>
                  <a:gd name="T60" fmla="*/ 127 w 366"/>
                  <a:gd name="T61" fmla="*/ 10 h 274"/>
                  <a:gd name="T62" fmla="*/ 127 w 366"/>
                  <a:gd name="T63" fmla="*/ 19 h 274"/>
                  <a:gd name="T64" fmla="*/ 126 w 366"/>
                  <a:gd name="T65" fmla="*/ 43 h 274"/>
                  <a:gd name="T66" fmla="*/ 118 w 366"/>
                  <a:gd name="T67" fmla="*/ 69 h 274"/>
                  <a:gd name="T68" fmla="*/ 98 w 366"/>
                  <a:gd name="T69" fmla="*/ 91 h 274"/>
                  <a:gd name="T70" fmla="*/ 84 w 366"/>
                  <a:gd name="T71" fmla="*/ 98 h 274"/>
                  <a:gd name="T72" fmla="*/ 66 w 366"/>
                  <a:gd name="T73" fmla="*/ 109 h 274"/>
                  <a:gd name="T74" fmla="*/ 47 w 366"/>
                  <a:gd name="T75" fmla="*/ 125 h 274"/>
                  <a:gd name="T76" fmla="*/ 32 w 366"/>
                  <a:gd name="T77" fmla="*/ 152 h 274"/>
                  <a:gd name="T78" fmla="*/ 21 w 366"/>
                  <a:gd name="T79" fmla="*/ 194 h 274"/>
                  <a:gd name="T80" fmla="*/ 19 w 366"/>
                  <a:gd name="T81" fmla="*/ 254 h 274"/>
                  <a:gd name="T82" fmla="*/ 346 w 366"/>
                  <a:gd name="T83" fmla="*/ 221 h 274"/>
                  <a:gd name="T84" fmla="*/ 339 w 366"/>
                  <a:gd name="T85" fmla="*/ 170 h 274"/>
                  <a:gd name="T86" fmla="*/ 326 w 366"/>
                  <a:gd name="T87" fmla="*/ 137 h 274"/>
                  <a:gd name="T88" fmla="*/ 309 w 366"/>
                  <a:gd name="T89" fmla="*/ 116 h 274"/>
                  <a:gd name="T90" fmla="*/ 290 w 366"/>
                  <a:gd name="T91" fmla="*/ 104 h 274"/>
                  <a:gd name="T92" fmla="*/ 274 w 366"/>
                  <a:gd name="T93" fmla="*/ 95 h 274"/>
                  <a:gd name="T94" fmla="*/ 255 w 366"/>
                  <a:gd name="T95" fmla="*/ 80 h 274"/>
                  <a:gd name="T96" fmla="*/ 242 w 366"/>
                  <a:gd name="T97" fmla="*/ 56 h 274"/>
                  <a:gd name="T98" fmla="*/ 237 w 366"/>
                  <a:gd name="T99" fmla="*/ 30 h 274"/>
                  <a:gd name="T100" fmla="*/ 237 w 366"/>
                  <a:gd name="T101" fmla="*/ 12 h 274"/>
                  <a:gd name="T102" fmla="*/ 239 w 366"/>
                  <a:gd name="T103" fmla="*/ 5 h 274"/>
                  <a:gd name="T104" fmla="*/ 245 w 366"/>
                  <a:gd name="T10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274">
                    <a:moveTo>
                      <a:pt x="249" y="0"/>
                    </a:moveTo>
                    <a:lnTo>
                      <a:pt x="252" y="1"/>
                    </a:lnTo>
                    <a:lnTo>
                      <a:pt x="255" y="5"/>
                    </a:lnTo>
                    <a:lnTo>
                      <a:pt x="257" y="7"/>
                    </a:lnTo>
                    <a:lnTo>
                      <a:pt x="257" y="12"/>
                    </a:lnTo>
                    <a:lnTo>
                      <a:pt x="257" y="14"/>
                    </a:lnTo>
                    <a:lnTo>
                      <a:pt x="257" y="21"/>
                    </a:lnTo>
                    <a:lnTo>
                      <a:pt x="257" y="31"/>
                    </a:lnTo>
                    <a:lnTo>
                      <a:pt x="258" y="43"/>
                    </a:lnTo>
                    <a:lnTo>
                      <a:pt x="262" y="54"/>
                    </a:lnTo>
                    <a:lnTo>
                      <a:pt x="268" y="66"/>
                    </a:lnTo>
                    <a:lnTo>
                      <a:pt x="277" y="74"/>
                    </a:lnTo>
                    <a:lnTo>
                      <a:pt x="283" y="78"/>
                    </a:lnTo>
                    <a:lnTo>
                      <a:pt x="290" y="82"/>
                    </a:lnTo>
                    <a:lnTo>
                      <a:pt x="300" y="86"/>
                    </a:lnTo>
                    <a:lnTo>
                      <a:pt x="309" y="92"/>
                    </a:lnTo>
                    <a:lnTo>
                      <a:pt x="320" y="99"/>
                    </a:lnTo>
                    <a:lnTo>
                      <a:pt x="329" y="109"/>
                    </a:lnTo>
                    <a:lnTo>
                      <a:pt x="339" y="119"/>
                    </a:lnTo>
                    <a:lnTo>
                      <a:pt x="347" y="133"/>
                    </a:lnTo>
                    <a:lnTo>
                      <a:pt x="354" y="151"/>
                    </a:lnTo>
                    <a:lnTo>
                      <a:pt x="360" y="172"/>
                    </a:lnTo>
                    <a:lnTo>
                      <a:pt x="363" y="198"/>
                    </a:lnTo>
                    <a:lnTo>
                      <a:pt x="366" y="229"/>
                    </a:lnTo>
                    <a:lnTo>
                      <a:pt x="366" y="264"/>
                    </a:lnTo>
                    <a:lnTo>
                      <a:pt x="365" y="268"/>
                    </a:lnTo>
                    <a:lnTo>
                      <a:pt x="362" y="270"/>
                    </a:lnTo>
                    <a:lnTo>
                      <a:pt x="360" y="273"/>
                    </a:lnTo>
                    <a:lnTo>
                      <a:pt x="355" y="274"/>
                    </a:lnTo>
                    <a:lnTo>
                      <a:pt x="10" y="274"/>
                    </a:lnTo>
                    <a:lnTo>
                      <a:pt x="6" y="273"/>
                    </a:lnTo>
                    <a:lnTo>
                      <a:pt x="2" y="270"/>
                    </a:lnTo>
                    <a:lnTo>
                      <a:pt x="1" y="268"/>
                    </a:lnTo>
                    <a:lnTo>
                      <a:pt x="0" y="264"/>
                    </a:lnTo>
                    <a:lnTo>
                      <a:pt x="0" y="229"/>
                    </a:lnTo>
                    <a:lnTo>
                      <a:pt x="1" y="198"/>
                    </a:lnTo>
                    <a:lnTo>
                      <a:pt x="6" y="172"/>
                    </a:lnTo>
                    <a:lnTo>
                      <a:pt x="12" y="151"/>
                    </a:lnTo>
                    <a:lnTo>
                      <a:pt x="19" y="133"/>
                    </a:lnTo>
                    <a:lnTo>
                      <a:pt x="27" y="119"/>
                    </a:lnTo>
                    <a:lnTo>
                      <a:pt x="37" y="109"/>
                    </a:lnTo>
                    <a:lnTo>
                      <a:pt x="46" y="99"/>
                    </a:lnTo>
                    <a:lnTo>
                      <a:pt x="56" y="92"/>
                    </a:lnTo>
                    <a:lnTo>
                      <a:pt x="66" y="86"/>
                    </a:lnTo>
                    <a:lnTo>
                      <a:pt x="76" y="82"/>
                    </a:lnTo>
                    <a:lnTo>
                      <a:pt x="81" y="78"/>
                    </a:lnTo>
                    <a:lnTo>
                      <a:pt x="87" y="74"/>
                    </a:lnTo>
                    <a:lnTo>
                      <a:pt x="97" y="66"/>
                    </a:lnTo>
                    <a:lnTo>
                      <a:pt x="103" y="54"/>
                    </a:lnTo>
                    <a:lnTo>
                      <a:pt x="106" y="43"/>
                    </a:lnTo>
                    <a:lnTo>
                      <a:pt x="109" y="31"/>
                    </a:lnTo>
                    <a:lnTo>
                      <a:pt x="109" y="21"/>
                    </a:lnTo>
                    <a:lnTo>
                      <a:pt x="109" y="14"/>
                    </a:lnTo>
                    <a:lnTo>
                      <a:pt x="109" y="12"/>
                    </a:lnTo>
                    <a:lnTo>
                      <a:pt x="109" y="7"/>
                    </a:lnTo>
                    <a:lnTo>
                      <a:pt x="110" y="5"/>
                    </a:lnTo>
                    <a:lnTo>
                      <a:pt x="113" y="1"/>
                    </a:lnTo>
                    <a:lnTo>
                      <a:pt x="117" y="0"/>
                    </a:lnTo>
                    <a:lnTo>
                      <a:pt x="120" y="1"/>
                    </a:lnTo>
                    <a:lnTo>
                      <a:pt x="124" y="3"/>
                    </a:lnTo>
                    <a:lnTo>
                      <a:pt x="126" y="5"/>
                    </a:lnTo>
                    <a:lnTo>
                      <a:pt x="127" y="10"/>
                    </a:lnTo>
                    <a:lnTo>
                      <a:pt x="127" y="12"/>
                    </a:lnTo>
                    <a:lnTo>
                      <a:pt x="127" y="19"/>
                    </a:lnTo>
                    <a:lnTo>
                      <a:pt x="127" y="30"/>
                    </a:lnTo>
                    <a:lnTo>
                      <a:pt x="126" y="43"/>
                    </a:lnTo>
                    <a:lnTo>
                      <a:pt x="124" y="56"/>
                    </a:lnTo>
                    <a:lnTo>
                      <a:pt x="118" y="69"/>
                    </a:lnTo>
                    <a:lnTo>
                      <a:pt x="110" y="80"/>
                    </a:lnTo>
                    <a:lnTo>
                      <a:pt x="98" y="91"/>
                    </a:lnTo>
                    <a:lnTo>
                      <a:pt x="91" y="95"/>
                    </a:lnTo>
                    <a:lnTo>
                      <a:pt x="84" y="98"/>
                    </a:lnTo>
                    <a:lnTo>
                      <a:pt x="76" y="104"/>
                    </a:lnTo>
                    <a:lnTo>
                      <a:pt x="66" y="109"/>
                    </a:lnTo>
                    <a:lnTo>
                      <a:pt x="57" y="116"/>
                    </a:lnTo>
                    <a:lnTo>
                      <a:pt x="47" y="125"/>
                    </a:lnTo>
                    <a:lnTo>
                      <a:pt x="39" y="137"/>
                    </a:lnTo>
                    <a:lnTo>
                      <a:pt x="32" y="152"/>
                    </a:lnTo>
                    <a:lnTo>
                      <a:pt x="26" y="170"/>
                    </a:lnTo>
                    <a:lnTo>
                      <a:pt x="21" y="194"/>
                    </a:lnTo>
                    <a:lnTo>
                      <a:pt x="19" y="221"/>
                    </a:lnTo>
                    <a:lnTo>
                      <a:pt x="19" y="254"/>
                    </a:lnTo>
                    <a:lnTo>
                      <a:pt x="346" y="254"/>
                    </a:lnTo>
                    <a:lnTo>
                      <a:pt x="346" y="221"/>
                    </a:lnTo>
                    <a:lnTo>
                      <a:pt x="343" y="194"/>
                    </a:lnTo>
                    <a:lnTo>
                      <a:pt x="339" y="170"/>
                    </a:lnTo>
                    <a:lnTo>
                      <a:pt x="333" y="152"/>
                    </a:lnTo>
                    <a:lnTo>
                      <a:pt x="326" y="137"/>
                    </a:lnTo>
                    <a:lnTo>
                      <a:pt x="317" y="125"/>
                    </a:lnTo>
                    <a:lnTo>
                      <a:pt x="309" y="116"/>
                    </a:lnTo>
                    <a:lnTo>
                      <a:pt x="300" y="109"/>
                    </a:lnTo>
                    <a:lnTo>
                      <a:pt x="290" y="104"/>
                    </a:lnTo>
                    <a:lnTo>
                      <a:pt x="281" y="98"/>
                    </a:lnTo>
                    <a:lnTo>
                      <a:pt x="274" y="95"/>
                    </a:lnTo>
                    <a:lnTo>
                      <a:pt x="267" y="91"/>
                    </a:lnTo>
                    <a:lnTo>
                      <a:pt x="255" y="80"/>
                    </a:lnTo>
                    <a:lnTo>
                      <a:pt x="247" y="69"/>
                    </a:lnTo>
                    <a:lnTo>
                      <a:pt x="242" y="56"/>
                    </a:lnTo>
                    <a:lnTo>
                      <a:pt x="238" y="43"/>
                    </a:lnTo>
                    <a:lnTo>
                      <a:pt x="237" y="30"/>
                    </a:lnTo>
                    <a:lnTo>
                      <a:pt x="237" y="19"/>
                    </a:lnTo>
                    <a:lnTo>
                      <a:pt x="237" y="12"/>
                    </a:lnTo>
                    <a:lnTo>
                      <a:pt x="238" y="10"/>
                    </a:lnTo>
                    <a:lnTo>
                      <a:pt x="239" y="5"/>
                    </a:lnTo>
                    <a:lnTo>
                      <a:pt x="242" y="3"/>
                    </a:lnTo>
                    <a:lnTo>
                      <a:pt x="245" y="1"/>
                    </a:lnTo>
                    <a:lnTo>
                      <a:pt x="249"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9">
                <a:extLst>
                  <a:ext uri="{FF2B5EF4-FFF2-40B4-BE49-F238E27FC236}">
                    <a16:creationId xmlns:a16="http://schemas.microsoft.com/office/drawing/2014/main" id="{788FA106-0AB4-4042-932D-A8E2D4A8AD1D}"/>
                  </a:ext>
                </a:extLst>
              </p:cNvPr>
              <p:cNvSpPr>
                <a:spLocks noEditPoints="1"/>
              </p:cNvSpPr>
              <p:nvPr/>
            </p:nvSpPr>
            <p:spPr bwMode="auto">
              <a:xfrm>
                <a:off x="3970674" y="1731512"/>
                <a:ext cx="607877" cy="594009"/>
              </a:xfrm>
              <a:custGeom>
                <a:avLst/>
                <a:gdLst>
                  <a:gd name="T0" fmla="*/ 87 w 263"/>
                  <a:gd name="T1" fmla="*/ 30 h 257"/>
                  <a:gd name="T2" fmla="*/ 43 w 263"/>
                  <a:gd name="T3" fmla="*/ 84 h 257"/>
                  <a:gd name="T4" fmla="*/ 35 w 263"/>
                  <a:gd name="T5" fmla="*/ 117 h 257"/>
                  <a:gd name="T6" fmla="*/ 28 w 263"/>
                  <a:gd name="T7" fmla="*/ 120 h 257"/>
                  <a:gd name="T8" fmla="*/ 21 w 263"/>
                  <a:gd name="T9" fmla="*/ 124 h 257"/>
                  <a:gd name="T10" fmla="*/ 20 w 263"/>
                  <a:gd name="T11" fmla="*/ 134 h 257"/>
                  <a:gd name="T12" fmla="*/ 26 w 263"/>
                  <a:gd name="T13" fmla="*/ 153 h 257"/>
                  <a:gd name="T14" fmla="*/ 46 w 263"/>
                  <a:gd name="T15" fmla="*/ 168 h 257"/>
                  <a:gd name="T16" fmla="*/ 54 w 263"/>
                  <a:gd name="T17" fmla="*/ 172 h 257"/>
                  <a:gd name="T18" fmla="*/ 61 w 263"/>
                  <a:gd name="T19" fmla="*/ 185 h 257"/>
                  <a:gd name="T20" fmla="*/ 84 w 263"/>
                  <a:gd name="T21" fmla="*/ 216 h 257"/>
                  <a:gd name="T22" fmla="*/ 125 w 263"/>
                  <a:gd name="T23" fmla="*/ 238 h 257"/>
                  <a:gd name="T24" fmla="*/ 132 w 263"/>
                  <a:gd name="T25" fmla="*/ 238 h 257"/>
                  <a:gd name="T26" fmla="*/ 154 w 263"/>
                  <a:gd name="T27" fmla="*/ 233 h 257"/>
                  <a:gd name="T28" fmla="*/ 190 w 263"/>
                  <a:gd name="T29" fmla="*/ 205 h 257"/>
                  <a:gd name="T30" fmla="*/ 206 w 263"/>
                  <a:gd name="T31" fmla="*/ 178 h 257"/>
                  <a:gd name="T32" fmla="*/ 212 w 263"/>
                  <a:gd name="T33" fmla="*/ 169 h 257"/>
                  <a:gd name="T34" fmla="*/ 223 w 263"/>
                  <a:gd name="T35" fmla="*/ 166 h 257"/>
                  <a:gd name="T36" fmla="*/ 243 w 263"/>
                  <a:gd name="T37" fmla="*/ 141 h 257"/>
                  <a:gd name="T38" fmla="*/ 244 w 263"/>
                  <a:gd name="T39" fmla="*/ 130 h 257"/>
                  <a:gd name="T40" fmla="*/ 239 w 263"/>
                  <a:gd name="T41" fmla="*/ 122 h 257"/>
                  <a:gd name="T42" fmla="*/ 234 w 263"/>
                  <a:gd name="T43" fmla="*/ 120 h 257"/>
                  <a:gd name="T44" fmla="*/ 226 w 263"/>
                  <a:gd name="T45" fmla="*/ 115 h 257"/>
                  <a:gd name="T46" fmla="*/ 210 w 263"/>
                  <a:gd name="T47" fmla="*/ 61 h 257"/>
                  <a:gd name="T48" fmla="*/ 158 w 263"/>
                  <a:gd name="T49" fmla="*/ 22 h 257"/>
                  <a:gd name="T50" fmla="*/ 158 w 263"/>
                  <a:gd name="T51" fmla="*/ 2 h 257"/>
                  <a:gd name="T52" fmla="*/ 214 w 263"/>
                  <a:gd name="T53" fmla="*/ 35 h 257"/>
                  <a:gd name="T54" fmla="*/ 244 w 263"/>
                  <a:gd name="T55" fmla="*/ 102 h 257"/>
                  <a:gd name="T56" fmla="*/ 255 w 263"/>
                  <a:gd name="T57" fmla="*/ 109 h 257"/>
                  <a:gd name="T58" fmla="*/ 263 w 263"/>
                  <a:gd name="T59" fmla="*/ 134 h 257"/>
                  <a:gd name="T60" fmla="*/ 247 w 263"/>
                  <a:gd name="T61" fmla="*/ 172 h 257"/>
                  <a:gd name="T62" fmla="*/ 223 w 263"/>
                  <a:gd name="T63" fmla="*/ 186 h 257"/>
                  <a:gd name="T64" fmla="*/ 205 w 263"/>
                  <a:gd name="T65" fmla="*/ 216 h 257"/>
                  <a:gd name="T66" fmla="*/ 168 w 263"/>
                  <a:gd name="T67" fmla="*/ 248 h 257"/>
                  <a:gd name="T68" fmla="*/ 130 w 263"/>
                  <a:gd name="T69" fmla="*/ 257 h 257"/>
                  <a:gd name="T70" fmla="*/ 80 w 263"/>
                  <a:gd name="T71" fmla="*/ 239 h 257"/>
                  <a:gd name="T72" fmla="*/ 49 w 263"/>
                  <a:gd name="T73" fmla="*/ 205 h 257"/>
                  <a:gd name="T74" fmla="*/ 33 w 263"/>
                  <a:gd name="T75" fmla="*/ 183 h 257"/>
                  <a:gd name="T76" fmla="*/ 8 w 263"/>
                  <a:gd name="T77" fmla="*/ 161 h 257"/>
                  <a:gd name="T78" fmla="*/ 1 w 263"/>
                  <a:gd name="T79" fmla="*/ 122 h 257"/>
                  <a:gd name="T80" fmla="*/ 13 w 263"/>
                  <a:gd name="T81" fmla="*/ 107 h 257"/>
                  <a:gd name="T82" fmla="*/ 26 w 263"/>
                  <a:gd name="T83" fmla="*/ 77 h 257"/>
                  <a:gd name="T84" fmla="*/ 67 w 263"/>
                  <a:gd name="T85" fmla="*/ 21 h 257"/>
                  <a:gd name="T86" fmla="*/ 133 w 263"/>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57">
                    <a:moveTo>
                      <a:pt x="133" y="20"/>
                    </a:moveTo>
                    <a:lnTo>
                      <a:pt x="109" y="22"/>
                    </a:lnTo>
                    <a:lnTo>
                      <a:pt x="87" y="30"/>
                    </a:lnTo>
                    <a:lnTo>
                      <a:pt x="69" y="44"/>
                    </a:lnTo>
                    <a:lnTo>
                      <a:pt x="54" y="62"/>
                    </a:lnTo>
                    <a:lnTo>
                      <a:pt x="43" y="84"/>
                    </a:lnTo>
                    <a:lnTo>
                      <a:pt x="38" y="112"/>
                    </a:lnTo>
                    <a:lnTo>
                      <a:pt x="36" y="115"/>
                    </a:lnTo>
                    <a:lnTo>
                      <a:pt x="35" y="117"/>
                    </a:lnTo>
                    <a:lnTo>
                      <a:pt x="32" y="119"/>
                    </a:lnTo>
                    <a:lnTo>
                      <a:pt x="29" y="120"/>
                    </a:lnTo>
                    <a:lnTo>
                      <a:pt x="28" y="120"/>
                    </a:lnTo>
                    <a:lnTo>
                      <a:pt x="26" y="121"/>
                    </a:lnTo>
                    <a:lnTo>
                      <a:pt x="23" y="122"/>
                    </a:lnTo>
                    <a:lnTo>
                      <a:pt x="21" y="124"/>
                    </a:lnTo>
                    <a:lnTo>
                      <a:pt x="20" y="128"/>
                    </a:lnTo>
                    <a:lnTo>
                      <a:pt x="20" y="130"/>
                    </a:lnTo>
                    <a:lnTo>
                      <a:pt x="20" y="134"/>
                    </a:lnTo>
                    <a:lnTo>
                      <a:pt x="20" y="137"/>
                    </a:lnTo>
                    <a:lnTo>
                      <a:pt x="21" y="141"/>
                    </a:lnTo>
                    <a:lnTo>
                      <a:pt x="26" y="153"/>
                    </a:lnTo>
                    <a:lnTo>
                      <a:pt x="33" y="161"/>
                    </a:lnTo>
                    <a:lnTo>
                      <a:pt x="40" y="166"/>
                    </a:lnTo>
                    <a:lnTo>
                      <a:pt x="46" y="168"/>
                    </a:lnTo>
                    <a:lnTo>
                      <a:pt x="48" y="168"/>
                    </a:lnTo>
                    <a:lnTo>
                      <a:pt x="52" y="169"/>
                    </a:lnTo>
                    <a:lnTo>
                      <a:pt x="54" y="172"/>
                    </a:lnTo>
                    <a:lnTo>
                      <a:pt x="56" y="174"/>
                    </a:lnTo>
                    <a:lnTo>
                      <a:pt x="58" y="178"/>
                    </a:lnTo>
                    <a:lnTo>
                      <a:pt x="61" y="185"/>
                    </a:lnTo>
                    <a:lnTo>
                      <a:pt x="66" y="194"/>
                    </a:lnTo>
                    <a:lnTo>
                      <a:pt x="74" y="205"/>
                    </a:lnTo>
                    <a:lnTo>
                      <a:pt x="84" y="216"/>
                    </a:lnTo>
                    <a:lnTo>
                      <a:pt x="95" y="226"/>
                    </a:lnTo>
                    <a:lnTo>
                      <a:pt x="109" y="233"/>
                    </a:lnTo>
                    <a:lnTo>
                      <a:pt x="125" y="238"/>
                    </a:lnTo>
                    <a:lnTo>
                      <a:pt x="127" y="237"/>
                    </a:lnTo>
                    <a:lnTo>
                      <a:pt x="128" y="237"/>
                    </a:lnTo>
                    <a:lnTo>
                      <a:pt x="132" y="238"/>
                    </a:lnTo>
                    <a:lnTo>
                      <a:pt x="135" y="237"/>
                    </a:lnTo>
                    <a:lnTo>
                      <a:pt x="138" y="238"/>
                    </a:lnTo>
                    <a:lnTo>
                      <a:pt x="154" y="233"/>
                    </a:lnTo>
                    <a:lnTo>
                      <a:pt x="168" y="226"/>
                    </a:lnTo>
                    <a:lnTo>
                      <a:pt x="180" y="216"/>
                    </a:lnTo>
                    <a:lnTo>
                      <a:pt x="190" y="205"/>
                    </a:lnTo>
                    <a:lnTo>
                      <a:pt x="197" y="194"/>
                    </a:lnTo>
                    <a:lnTo>
                      <a:pt x="203" y="183"/>
                    </a:lnTo>
                    <a:lnTo>
                      <a:pt x="206" y="178"/>
                    </a:lnTo>
                    <a:lnTo>
                      <a:pt x="207" y="174"/>
                    </a:lnTo>
                    <a:lnTo>
                      <a:pt x="209" y="172"/>
                    </a:lnTo>
                    <a:lnTo>
                      <a:pt x="212" y="169"/>
                    </a:lnTo>
                    <a:lnTo>
                      <a:pt x="214" y="168"/>
                    </a:lnTo>
                    <a:lnTo>
                      <a:pt x="218" y="168"/>
                    </a:lnTo>
                    <a:lnTo>
                      <a:pt x="223" y="166"/>
                    </a:lnTo>
                    <a:lnTo>
                      <a:pt x="230" y="161"/>
                    </a:lnTo>
                    <a:lnTo>
                      <a:pt x="237" y="153"/>
                    </a:lnTo>
                    <a:lnTo>
                      <a:pt x="243" y="141"/>
                    </a:lnTo>
                    <a:lnTo>
                      <a:pt x="243" y="137"/>
                    </a:lnTo>
                    <a:lnTo>
                      <a:pt x="244" y="134"/>
                    </a:lnTo>
                    <a:lnTo>
                      <a:pt x="244" y="130"/>
                    </a:lnTo>
                    <a:lnTo>
                      <a:pt x="243" y="128"/>
                    </a:lnTo>
                    <a:lnTo>
                      <a:pt x="242" y="124"/>
                    </a:lnTo>
                    <a:lnTo>
                      <a:pt x="239" y="122"/>
                    </a:lnTo>
                    <a:lnTo>
                      <a:pt x="237" y="121"/>
                    </a:lnTo>
                    <a:lnTo>
                      <a:pt x="234" y="120"/>
                    </a:lnTo>
                    <a:lnTo>
                      <a:pt x="234" y="120"/>
                    </a:lnTo>
                    <a:lnTo>
                      <a:pt x="231" y="119"/>
                    </a:lnTo>
                    <a:lnTo>
                      <a:pt x="229" y="117"/>
                    </a:lnTo>
                    <a:lnTo>
                      <a:pt x="226" y="115"/>
                    </a:lnTo>
                    <a:lnTo>
                      <a:pt x="225" y="112"/>
                    </a:lnTo>
                    <a:lnTo>
                      <a:pt x="219" y="84"/>
                    </a:lnTo>
                    <a:lnTo>
                      <a:pt x="210" y="61"/>
                    </a:lnTo>
                    <a:lnTo>
                      <a:pt x="196" y="43"/>
                    </a:lnTo>
                    <a:lnTo>
                      <a:pt x="178" y="30"/>
                    </a:lnTo>
                    <a:lnTo>
                      <a:pt x="158" y="22"/>
                    </a:lnTo>
                    <a:lnTo>
                      <a:pt x="133" y="20"/>
                    </a:lnTo>
                    <a:close/>
                    <a:moveTo>
                      <a:pt x="133" y="0"/>
                    </a:moveTo>
                    <a:lnTo>
                      <a:pt x="158" y="2"/>
                    </a:lnTo>
                    <a:lnTo>
                      <a:pt x="179" y="9"/>
                    </a:lnTo>
                    <a:lnTo>
                      <a:pt x="198" y="20"/>
                    </a:lnTo>
                    <a:lnTo>
                      <a:pt x="214" y="35"/>
                    </a:lnTo>
                    <a:lnTo>
                      <a:pt x="227" y="54"/>
                    </a:lnTo>
                    <a:lnTo>
                      <a:pt x="237" y="76"/>
                    </a:lnTo>
                    <a:lnTo>
                      <a:pt x="244" y="102"/>
                    </a:lnTo>
                    <a:lnTo>
                      <a:pt x="247" y="104"/>
                    </a:lnTo>
                    <a:lnTo>
                      <a:pt x="251" y="107"/>
                    </a:lnTo>
                    <a:lnTo>
                      <a:pt x="255" y="109"/>
                    </a:lnTo>
                    <a:lnTo>
                      <a:pt x="258" y="114"/>
                    </a:lnTo>
                    <a:lnTo>
                      <a:pt x="262" y="122"/>
                    </a:lnTo>
                    <a:lnTo>
                      <a:pt x="263" y="134"/>
                    </a:lnTo>
                    <a:lnTo>
                      <a:pt x="262" y="146"/>
                    </a:lnTo>
                    <a:lnTo>
                      <a:pt x="256" y="161"/>
                    </a:lnTo>
                    <a:lnTo>
                      <a:pt x="247" y="172"/>
                    </a:lnTo>
                    <a:lnTo>
                      <a:pt x="239" y="179"/>
                    </a:lnTo>
                    <a:lnTo>
                      <a:pt x="230" y="183"/>
                    </a:lnTo>
                    <a:lnTo>
                      <a:pt x="223" y="186"/>
                    </a:lnTo>
                    <a:lnTo>
                      <a:pt x="219" y="194"/>
                    </a:lnTo>
                    <a:lnTo>
                      <a:pt x="213" y="205"/>
                    </a:lnTo>
                    <a:lnTo>
                      <a:pt x="205" y="216"/>
                    </a:lnTo>
                    <a:lnTo>
                      <a:pt x="196" y="228"/>
                    </a:lnTo>
                    <a:lnTo>
                      <a:pt x="183" y="240"/>
                    </a:lnTo>
                    <a:lnTo>
                      <a:pt x="168" y="248"/>
                    </a:lnTo>
                    <a:lnTo>
                      <a:pt x="151" y="255"/>
                    </a:lnTo>
                    <a:lnTo>
                      <a:pt x="132" y="257"/>
                    </a:lnTo>
                    <a:lnTo>
                      <a:pt x="130" y="257"/>
                    </a:lnTo>
                    <a:lnTo>
                      <a:pt x="111" y="254"/>
                    </a:lnTo>
                    <a:lnTo>
                      <a:pt x="94" y="248"/>
                    </a:lnTo>
                    <a:lnTo>
                      <a:pt x="80" y="239"/>
                    </a:lnTo>
                    <a:lnTo>
                      <a:pt x="67" y="228"/>
                    </a:lnTo>
                    <a:lnTo>
                      <a:pt x="58" y="216"/>
                    </a:lnTo>
                    <a:lnTo>
                      <a:pt x="49" y="205"/>
                    </a:lnTo>
                    <a:lnTo>
                      <a:pt x="43" y="194"/>
                    </a:lnTo>
                    <a:lnTo>
                      <a:pt x="40" y="186"/>
                    </a:lnTo>
                    <a:lnTo>
                      <a:pt x="33" y="183"/>
                    </a:lnTo>
                    <a:lnTo>
                      <a:pt x="25" y="179"/>
                    </a:lnTo>
                    <a:lnTo>
                      <a:pt x="16" y="172"/>
                    </a:lnTo>
                    <a:lnTo>
                      <a:pt x="8" y="161"/>
                    </a:lnTo>
                    <a:lnTo>
                      <a:pt x="2" y="146"/>
                    </a:lnTo>
                    <a:lnTo>
                      <a:pt x="0" y="134"/>
                    </a:lnTo>
                    <a:lnTo>
                      <a:pt x="1" y="122"/>
                    </a:lnTo>
                    <a:lnTo>
                      <a:pt x="6" y="114"/>
                    </a:lnTo>
                    <a:lnTo>
                      <a:pt x="9" y="109"/>
                    </a:lnTo>
                    <a:lnTo>
                      <a:pt x="13" y="107"/>
                    </a:lnTo>
                    <a:lnTo>
                      <a:pt x="16" y="104"/>
                    </a:lnTo>
                    <a:lnTo>
                      <a:pt x="20" y="102"/>
                    </a:lnTo>
                    <a:lnTo>
                      <a:pt x="26" y="77"/>
                    </a:lnTo>
                    <a:lnTo>
                      <a:pt x="36" y="55"/>
                    </a:lnTo>
                    <a:lnTo>
                      <a:pt x="51" y="36"/>
                    </a:lnTo>
                    <a:lnTo>
                      <a:pt x="67" y="21"/>
                    </a:lnTo>
                    <a:lnTo>
                      <a:pt x="87" y="9"/>
                    </a:lnTo>
                    <a:lnTo>
                      <a:pt x="109" y="2"/>
                    </a:lnTo>
                    <a:lnTo>
                      <a:pt x="133" y="0"/>
                    </a:lnTo>
                    <a:close/>
                  </a:path>
                </a:pathLst>
              </a:custGeom>
              <a:solidFill>
                <a:schemeClr val="tx2"/>
              </a:solidFill>
              <a:ln w="19050">
                <a:solidFill>
                  <a:srgbClr val="E3E8E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41" name="Rechthoek 240">
              <a:extLst>
                <a:ext uri="{FF2B5EF4-FFF2-40B4-BE49-F238E27FC236}">
                  <a16:creationId xmlns:a16="http://schemas.microsoft.com/office/drawing/2014/main" id="{DE06789F-6C1B-4A0B-8A99-FC49B438CFFB}"/>
                </a:ext>
              </a:extLst>
            </p:cNvPr>
            <p:cNvSpPr/>
            <p:nvPr/>
          </p:nvSpPr>
          <p:spPr>
            <a:xfrm>
              <a:off x="3836194" y="3086101"/>
              <a:ext cx="771525" cy="78580"/>
            </a:xfrm>
            <a:prstGeom prst="rect">
              <a:avLst/>
            </a:prstGeom>
            <a:solidFill>
              <a:srgbClr val="E3E8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50" name="Tekstvak 249">
            <a:extLst>
              <a:ext uri="{FF2B5EF4-FFF2-40B4-BE49-F238E27FC236}">
                <a16:creationId xmlns:a16="http://schemas.microsoft.com/office/drawing/2014/main" id="{5D54D0FA-DA92-4AEB-81BE-64CDEDD76352}"/>
              </a:ext>
            </a:extLst>
          </p:cNvPr>
          <p:cNvSpPr txBox="1"/>
          <p:nvPr/>
        </p:nvSpPr>
        <p:spPr>
          <a:xfrm>
            <a:off x="556240"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Segmentation</a:t>
            </a:r>
          </a:p>
        </p:txBody>
      </p:sp>
      <p:sp>
        <p:nvSpPr>
          <p:cNvPr id="251" name="Tekstvak 250">
            <a:extLst>
              <a:ext uri="{FF2B5EF4-FFF2-40B4-BE49-F238E27FC236}">
                <a16:creationId xmlns:a16="http://schemas.microsoft.com/office/drawing/2014/main" id="{052C7CA2-4E99-43EB-ACE1-19D945935883}"/>
              </a:ext>
            </a:extLst>
          </p:cNvPr>
          <p:cNvSpPr txBox="1"/>
          <p:nvPr/>
        </p:nvSpPr>
        <p:spPr>
          <a:xfrm>
            <a:off x="2223346"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Customer</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journey</a:t>
            </a:r>
          </a:p>
        </p:txBody>
      </p:sp>
      <p:sp>
        <p:nvSpPr>
          <p:cNvPr id="252" name="Tekstvak 251">
            <a:extLst>
              <a:ext uri="{FF2B5EF4-FFF2-40B4-BE49-F238E27FC236}">
                <a16:creationId xmlns:a16="http://schemas.microsoft.com/office/drawing/2014/main" id="{D9CF7C85-E699-4818-9D67-562E50A67242}"/>
              </a:ext>
            </a:extLst>
          </p:cNvPr>
          <p:cNvSpPr txBox="1"/>
          <p:nvPr/>
        </p:nvSpPr>
        <p:spPr>
          <a:xfrm>
            <a:off x="3873807"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Branding</a:t>
            </a:r>
          </a:p>
        </p:txBody>
      </p:sp>
      <p:sp>
        <p:nvSpPr>
          <p:cNvPr id="253" name="Tekstvak 252">
            <a:extLst>
              <a:ext uri="{FF2B5EF4-FFF2-40B4-BE49-F238E27FC236}">
                <a16:creationId xmlns:a16="http://schemas.microsoft.com/office/drawing/2014/main" id="{5406418D-E513-4AD4-8F9B-8DE8EA752B27}"/>
              </a:ext>
            </a:extLst>
          </p:cNvPr>
          <p:cNvSpPr txBox="1"/>
          <p:nvPr/>
        </p:nvSpPr>
        <p:spPr>
          <a:xfrm>
            <a:off x="5521249"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Concept/ product research</a:t>
            </a:r>
          </a:p>
        </p:txBody>
      </p:sp>
      <p:sp>
        <p:nvSpPr>
          <p:cNvPr id="254" name="Tekstvak 253">
            <a:extLst>
              <a:ext uri="{FF2B5EF4-FFF2-40B4-BE49-F238E27FC236}">
                <a16:creationId xmlns:a16="http://schemas.microsoft.com/office/drawing/2014/main" id="{5A935011-099A-47C1-92B6-38FD419126EA}"/>
              </a:ext>
            </a:extLst>
          </p:cNvPr>
          <p:cNvSpPr txBox="1"/>
          <p:nvPr/>
        </p:nvSpPr>
        <p:spPr>
          <a:xfrm>
            <a:off x="7191375" y="2524012"/>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Customer</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satisfaction</a:t>
            </a:r>
          </a:p>
        </p:txBody>
      </p:sp>
      <p:sp>
        <p:nvSpPr>
          <p:cNvPr id="255" name="Tekstvak 254">
            <a:extLst>
              <a:ext uri="{FF2B5EF4-FFF2-40B4-BE49-F238E27FC236}">
                <a16:creationId xmlns:a16="http://schemas.microsoft.com/office/drawing/2014/main" id="{8BF608C6-029A-474B-BD14-3B975D03DDC7}"/>
              </a:ext>
            </a:extLst>
          </p:cNvPr>
          <p:cNvSpPr txBox="1"/>
          <p:nvPr/>
        </p:nvSpPr>
        <p:spPr>
          <a:xfrm>
            <a:off x="556240"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Trends</a:t>
            </a:r>
          </a:p>
        </p:txBody>
      </p:sp>
      <p:sp>
        <p:nvSpPr>
          <p:cNvPr id="256" name="Tekstvak 255">
            <a:extLst>
              <a:ext uri="{FF2B5EF4-FFF2-40B4-BE49-F238E27FC236}">
                <a16:creationId xmlns:a16="http://schemas.microsoft.com/office/drawing/2014/main" id="{51149FD7-DABA-4873-997F-0CF9163E0DCA}"/>
              </a:ext>
            </a:extLst>
          </p:cNvPr>
          <p:cNvSpPr txBox="1"/>
          <p:nvPr/>
        </p:nvSpPr>
        <p:spPr>
          <a:xfrm>
            <a:off x="2223346"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Distribution</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research</a:t>
            </a:r>
          </a:p>
        </p:txBody>
      </p:sp>
      <p:sp>
        <p:nvSpPr>
          <p:cNvPr id="257" name="Tekstvak 256">
            <a:extLst>
              <a:ext uri="{FF2B5EF4-FFF2-40B4-BE49-F238E27FC236}">
                <a16:creationId xmlns:a16="http://schemas.microsoft.com/office/drawing/2014/main" id="{65915CA5-3CA5-4158-98F6-52225D968646}"/>
              </a:ext>
            </a:extLst>
          </p:cNvPr>
          <p:cNvSpPr txBox="1"/>
          <p:nvPr/>
        </p:nvSpPr>
        <p:spPr>
          <a:xfrm>
            <a:off x="3873807"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Market</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exploration</a:t>
            </a:r>
          </a:p>
        </p:txBody>
      </p:sp>
      <p:sp>
        <p:nvSpPr>
          <p:cNvPr id="258" name="Tekstvak 257">
            <a:extLst>
              <a:ext uri="{FF2B5EF4-FFF2-40B4-BE49-F238E27FC236}">
                <a16:creationId xmlns:a16="http://schemas.microsoft.com/office/drawing/2014/main" id="{C5D90712-6675-4B33-AF97-1CD37B2186F3}"/>
              </a:ext>
            </a:extLst>
          </p:cNvPr>
          <p:cNvSpPr txBox="1"/>
          <p:nvPr/>
        </p:nvSpPr>
        <p:spPr>
          <a:xfrm>
            <a:off x="5521249"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Pricing</a:t>
            </a:r>
          </a:p>
        </p:txBody>
      </p:sp>
      <p:sp>
        <p:nvSpPr>
          <p:cNvPr id="259" name="Tekstvak 258">
            <a:extLst>
              <a:ext uri="{FF2B5EF4-FFF2-40B4-BE49-F238E27FC236}">
                <a16:creationId xmlns:a16="http://schemas.microsoft.com/office/drawing/2014/main" id="{458F0012-40C2-4426-9DAA-C4D97EC63D46}"/>
              </a:ext>
            </a:extLst>
          </p:cNvPr>
          <p:cNvSpPr txBox="1"/>
          <p:nvPr/>
        </p:nvSpPr>
        <p:spPr>
          <a:xfrm>
            <a:off x="7191375" y="3883949"/>
            <a:ext cx="1530992" cy="4320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Market</a:t>
            </a:r>
            <a:b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4A4A49"/>
                </a:solidFill>
                <a:effectLst/>
                <a:uLnTx/>
                <a:uFillTx/>
                <a:latin typeface="Arial" panose="020B0604020202020204"/>
                <a:ea typeface="+mn-ea"/>
                <a:cs typeface="+mn-cs"/>
              </a:rPr>
              <a:t>size</a:t>
            </a:r>
          </a:p>
        </p:txBody>
      </p:sp>
      <p:grpSp>
        <p:nvGrpSpPr>
          <p:cNvPr id="260" name="Groep 259">
            <a:extLst>
              <a:ext uri="{FF2B5EF4-FFF2-40B4-BE49-F238E27FC236}">
                <a16:creationId xmlns:a16="http://schemas.microsoft.com/office/drawing/2014/main" id="{D7AE1471-C2F9-40AE-BE13-1C06D1E7AC1A}"/>
              </a:ext>
            </a:extLst>
          </p:cNvPr>
          <p:cNvGrpSpPr/>
          <p:nvPr/>
        </p:nvGrpSpPr>
        <p:grpSpPr>
          <a:xfrm>
            <a:off x="3151568" y="5426686"/>
            <a:ext cx="810626" cy="810626"/>
            <a:chOff x="1616206" y="4942176"/>
            <a:chExt cx="810626" cy="810626"/>
          </a:xfrm>
        </p:grpSpPr>
        <p:sp>
          <p:nvSpPr>
            <p:cNvPr id="261" name="Freeform 76">
              <a:extLst>
                <a:ext uri="{FF2B5EF4-FFF2-40B4-BE49-F238E27FC236}">
                  <a16:creationId xmlns:a16="http://schemas.microsoft.com/office/drawing/2014/main" id="{B193434A-DFB3-41F8-879A-6FE03D5F838F}"/>
                </a:ext>
              </a:extLst>
            </p:cNvPr>
            <p:cNvSpPr>
              <a:spLocks noEditPoints="1"/>
            </p:cNvSpPr>
            <p:nvPr/>
          </p:nvSpPr>
          <p:spPr bwMode="auto">
            <a:xfrm>
              <a:off x="1768390" y="5166017"/>
              <a:ext cx="506259" cy="405476"/>
            </a:xfrm>
            <a:custGeom>
              <a:avLst/>
              <a:gdLst>
                <a:gd name="T0" fmla="*/ 97 w 216"/>
                <a:gd name="T1" fmla="*/ 140 h 173"/>
                <a:gd name="T2" fmla="*/ 97 w 216"/>
                <a:gd name="T3" fmla="*/ 161 h 173"/>
                <a:gd name="T4" fmla="*/ 119 w 216"/>
                <a:gd name="T5" fmla="*/ 161 h 173"/>
                <a:gd name="T6" fmla="*/ 119 w 216"/>
                <a:gd name="T7" fmla="*/ 140 h 173"/>
                <a:gd name="T8" fmla="*/ 97 w 216"/>
                <a:gd name="T9" fmla="*/ 140 h 173"/>
                <a:gd name="T10" fmla="*/ 10 w 216"/>
                <a:gd name="T11" fmla="*/ 11 h 173"/>
                <a:gd name="T12" fmla="*/ 10 w 216"/>
                <a:gd name="T13" fmla="*/ 130 h 173"/>
                <a:gd name="T14" fmla="*/ 206 w 216"/>
                <a:gd name="T15" fmla="*/ 130 h 173"/>
                <a:gd name="T16" fmla="*/ 206 w 216"/>
                <a:gd name="T17" fmla="*/ 11 h 173"/>
                <a:gd name="T18" fmla="*/ 10 w 216"/>
                <a:gd name="T19" fmla="*/ 11 h 173"/>
                <a:gd name="T20" fmla="*/ 10 w 216"/>
                <a:gd name="T21" fmla="*/ 0 h 173"/>
                <a:gd name="T22" fmla="*/ 206 w 216"/>
                <a:gd name="T23" fmla="*/ 0 h 173"/>
                <a:gd name="T24" fmla="*/ 209 w 216"/>
                <a:gd name="T25" fmla="*/ 0 h 173"/>
                <a:gd name="T26" fmla="*/ 213 w 216"/>
                <a:gd name="T27" fmla="*/ 3 h 173"/>
                <a:gd name="T28" fmla="*/ 215 w 216"/>
                <a:gd name="T29" fmla="*/ 7 h 173"/>
                <a:gd name="T30" fmla="*/ 216 w 216"/>
                <a:gd name="T31" fmla="*/ 11 h 173"/>
                <a:gd name="T32" fmla="*/ 216 w 216"/>
                <a:gd name="T33" fmla="*/ 130 h 173"/>
                <a:gd name="T34" fmla="*/ 215 w 216"/>
                <a:gd name="T35" fmla="*/ 134 h 173"/>
                <a:gd name="T36" fmla="*/ 213 w 216"/>
                <a:gd name="T37" fmla="*/ 136 h 173"/>
                <a:gd name="T38" fmla="*/ 209 w 216"/>
                <a:gd name="T39" fmla="*/ 139 h 173"/>
                <a:gd name="T40" fmla="*/ 206 w 216"/>
                <a:gd name="T41" fmla="*/ 140 h 173"/>
                <a:gd name="T42" fmla="*/ 130 w 216"/>
                <a:gd name="T43" fmla="*/ 140 h 173"/>
                <a:gd name="T44" fmla="*/ 130 w 216"/>
                <a:gd name="T45" fmla="*/ 161 h 173"/>
                <a:gd name="T46" fmla="*/ 173 w 216"/>
                <a:gd name="T47" fmla="*/ 161 h 173"/>
                <a:gd name="T48" fmla="*/ 175 w 216"/>
                <a:gd name="T49" fmla="*/ 163 h 173"/>
                <a:gd name="T50" fmla="*/ 178 w 216"/>
                <a:gd name="T51" fmla="*/ 164 h 173"/>
                <a:gd name="T52" fmla="*/ 178 w 216"/>
                <a:gd name="T53" fmla="*/ 167 h 173"/>
                <a:gd name="T54" fmla="*/ 178 w 216"/>
                <a:gd name="T55" fmla="*/ 169 h 173"/>
                <a:gd name="T56" fmla="*/ 175 w 216"/>
                <a:gd name="T57" fmla="*/ 172 h 173"/>
                <a:gd name="T58" fmla="*/ 173 w 216"/>
                <a:gd name="T59" fmla="*/ 173 h 173"/>
                <a:gd name="T60" fmla="*/ 43 w 216"/>
                <a:gd name="T61" fmla="*/ 173 h 173"/>
                <a:gd name="T62" fmla="*/ 41 w 216"/>
                <a:gd name="T63" fmla="*/ 172 h 173"/>
                <a:gd name="T64" fmla="*/ 38 w 216"/>
                <a:gd name="T65" fmla="*/ 169 h 173"/>
                <a:gd name="T66" fmla="*/ 38 w 216"/>
                <a:gd name="T67" fmla="*/ 167 h 173"/>
                <a:gd name="T68" fmla="*/ 38 w 216"/>
                <a:gd name="T69" fmla="*/ 164 h 173"/>
                <a:gd name="T70" fmla="*/ 41 w 216"/>
                <a:gd name="T71" fmla="*/ 163 h 173"/>
                <a:gd name="T72" fmla="*/ 43 w 216"/>
                <a:gd name="T73" fmla="*/ 161 h 173"/>
                <a:gd name="T74" fmla="*/ 86 w 216"/>
                <a:gd name="T75" fmla="*/ 161 h 173"/>
                <a:gd name="T76" fmla="*/ 86 w 216"/>
                <a:gd name="T77" fmla="*/ 140 h 173"/>
                <a:gd name="T78" fmla="*/ 10 w 216"/>
                <a:gd name="T79" fmla="*/ 140 h 173"/>
                <a:gd name="T80" fmla="*/ 7 w 216"/>
                <a:gd name="T81" fmla="*/ 139 h 173"/>
                <a:gd name="T82" fmla="*/ 3 w 216"/>
                <a:gd name="T83" fmla="*/ 136 h 173"/>
                <a:gd name="T84" fmla="*/ 1 w 216"/>
                <a:gd name="T85" fmla="*/ 134 h 173"/>
                <a:gd name="T86" fmla="*/ 0 w 216"/>
                <a:gd name="T87" fmla="*/ 130 h 173"/>
                <a:gd name="T88" fmla="*/ 0 w 216"/>
                <a:gd name="T89" fmla="*/ 11 h 173"/>
                <a:gd name="T90" fmla="*/ 1 w 216"/>
                <a:gd name="T91" fmla="*/ 7 h 173"/>
                <a:gd name="T92" fmla="*/ 3 w 216"/>
                <a:gd name="T93" fmla="*/ 3 h 173"/>
                <a:gd name="T94" fmla="*/ 7 w 216"/>
                <a:gd name="T95" fmla="*/ 0 h 173"/>
                <a:gd name="T96" fmla="*/ 10 w 216"/>
                <a:gd name="T9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173">
                  <a:moveTo>
                    <a:pt x="97" y="140"/>
                  </a:moveTo>
                  <a:lnTo>
                    <a:pt x="97" y="161"/>
                  </a:lnTo>
                  <a:lnTo>
                    <a:pt x="119" y="161"/>
                  </a:lnTo>
                  <a:lnTo>
                    <a:pt x="119" y="140"/>
                  </a:lnTo>
                  <a:lnTo>
                    <a:pt x="97" y="140"/>
                  </a:lnTo>
                  <a:close/>
                  <a:moveTo>
                    <a:pt x="10" y="11"/>
                  </a:moveTo>
                  <a:lnTo>
                    <a:pt x="10" y="130"/>
                  </a:lnTo>
                  <a:lnTo>
                    <a:pt x="206" y="130"/>
                  </a:lnTo>
                  <a:lnTo>
                    <a:pt x="206" y="11"/>
                  </a:lnTo>
                  <a:lnTo>
                    <a:pt x="10" y="11"/>
                  </a:lnTo>
                  <a:close/>
                  <a:moveTo>
                    <a:pt x="10" y="0"/>
                  </a:moveTo>
                  <a:lnTo>
                    <a:pt x="206" y="0"/>
                  </a:lnTo>
                  <a:lnTo>
                    <a:pt x="209" y="0"/>
                  </a:lnTo>
                  <a:lnTo>
                    <a:pt x="213" y="3"/>
                  </a:lnTo>
                  <a:lnTo>
                    <a:pt x="215" y="7"/>
                  </a:lnTo>
                  <a:lnTo>
                    <a:pt x="216" y="11"/>
                  </a:lnTo>
                  <a:lnTo>
                    <a:pt x="216" y="130"/>
                  </a:lnTo>
                  <a:lnTo>
                    <a:pt x="215" y="134"/>
                  </a:lnTo>
                  <a:lnTo>
                    <a:pt x="213" y="136"/>
                  </a:lnTo>
                  <a:lnTo>
                    <a:pt x="209" y="139"/>
                  </a:lnTo>
                  <a:lnTo>
                    <a:pt x="206" y="140"/>
                  </a:lnTo>
                  <a:lnTo>
                    <a:pt x="130" y="140"/>
                  </a:lnTo>
                  <a:lnTo>
                    <a:pt x="130" y="161"/>
                  </a:lnTo>
                  <a:lnTo>
                    <a:pt x="173" y="161"/>
                  </a:lnTo>
                  <a:lnTo>
                    <a:pt x="175" y="163"/>
                  </a:lnTo>
                  <a:lnTo>
                    <a:pt x="178" y="164"/>
                  </a:lnTo>
                  <a:lnTo>
                    <a:pt x="178" y="167"/>
                  </a:lnTo>
                  <a:lnTo>
                    <a:pt x="178" y="169"/>
                  </a:lnTo>
                  <a:lnTo>
                    <a:pt x="175" y="172"/>
                  </a:lnTo>
                  <a:lnTo>
                    <a:pt x="173" y="173"/>
                  </a:lnTo>
                  <a:lnTo>
                    <a:pt x="43" y="173"/>
                  </a:lnTo>
                  <a:lnTo>
                    <a:pt x="41" y="172"/>
                  </a:lnTo>
                  <a:lnTo>
                    <a:pt x="38" y="169"/>
                  </a:lnTo>
                  <a:lnTo>
                    <a:pt x="38" y="167"/>
                  </a:lnTo>
                  <a:lnTo>
                    <a:pt x="38" y="164"/>
                  </a:lnTo>
                  <a:lnTo>
                    <a:pt x="41" y="163"/>
                  </a:lnTo>
                  <a:lnTo>
                    <a:pt x="43" y="161"/>
                  </a:lnTo>
                  <a:lnTo>
                    <a:pt x="86" y="161"/>
                  </a:lnTo>
                  <a:lnTo>
                    <a:pt x="86" y="140"/>
                  </a:lnTo>
                  <a:lnTo>
                    <a:pt x="10" y="140"/>
                  </a:lnTo>
                  <a:lnTo>
                    <a:pt x="7" y="139"/>
                  </a:lnTo>
                  <a:lnTo>
                    <a:pt x="3" y="136"/>
                  </a:lnTo>
                  <a:lnTo>
                    <a:pt x="1" y="134"/>
                  </a:lnTo>
                  <a:lnTo>
                    <a:pt x="0" y="130"/>
                  </a:lnTo>
                  <a:lnTo>
                    <a:pt x="0" y="11"/>
                  </a:lnTo>
                  <a:lnTo>
                    <a:pt x="1" y="7"/>
                  </a:lnTo>
                  <a:lnTo>
                    <a:pt x="3" y="3"/>
                  </a:lnTo>
                  <a:lnTo>
                    <a:pt x="7" y="0"/>
                  </a:lnTo>
                  <a:lnTo>
                    <a:pt x="1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Ovaal 261">
              <a:extLst>
                <a:ext uri="{FF2B5EF4-FFF2-40B4-BE49-F238E27FC236}">
                  <a16:creationId xmlns:a16="http://schemas.microsoft.com/office/drawing/2014/main" id="{D0E96C8B-2FE4-4F2E-8C64-CF6B26386C39}"/>
                </a:ext>
              </a:extLst>
            </p:cNvPr>
            <p:cNvSpPr/>
            <p:nvPr/>
          </p:nvSpPr>
          <p:spPr>
            <a:xfrm>
              <a:off x="1616206" y="4942176"/>
              <a:ext cx="810626" cy="8106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63" name="Groep 262">
            <a:extLst>
              <a:ext uri="{FF2B5EF4-FFF2-40B4-BE49-F238E27FC236}">
                <a16:creationId xmlns:a16="http://schemas.microsoft.com/office/drawing/2014/main" id="{AD077AC2-7FEC-448A-BD75-4066B8110C50}"/>
              </a:ext>
            </a:extLst>
          </p:cNvPr>
          <p:cNvGrpSpPr/>
          <p:nvPr/>
        </p:nvGrpSpPr>
        <p:grpSpPr>
          <a:xfrm>
            <a:off x="5926999" y="4780567"/>
            <a:ext cx="736933" cy="736933"/>
            <a:chOff x="1428476" y="5289433"/>
            <a:chExt cx="736933" cy="736933"/>
          </a:xfrm>
        </p:grpSpPr>
        <p:grpSp>
          <p:nvGrpSpPr>
            <p:cNvPr id="264" name="Groep 263">
              <a:extLst>
                <a:ext uri="{FF2B5EF4-FFF2-40B4-BE49-F238E27FC236}">
                  <a16:creationId xmlns:a16="http://schemas.microsoft.com/office/drawing/2014/main" id="{E9C33C9C-11C7-4018-A90B-132960E3A434}"/>
                </a:ext>
              </a:extLst>
            </p:cNvPr>
            <p:cNvGrpSpPr/>
            <p:nvPr/>
          </p:nvGrpSpPr>
          <p:grpSpPr>
            <a:xfrm>
              <a:off x="1590589" y="5430489"/>
              <a:ext cx="412707" cy="454821"/>
              <a:chOff x="4879973" y="4858917"/>
              <a:chExt cx="311150" cy="342900"/>
            </a:xfrm>
            <a:solidFill>
              <a:schemeClr val="accent3"/>
            </a:solidFill>
          </p:grpSpPr>
          <p:sp>
            <p:nvSpPr>
              <p:cNvPr id="266" name="Freeform 207">
                <a:extLst>
                  <a:ext uri="{FF2B5EF4-FFF2-40B4-BE49-F238E27FC236}">
                    <a16:creationId xmlns:a16="http://schemas.microsoft.com/office/drawing/2014/main" id="{C7AD6453-7B83-459D-AA79-E486638646F8}"/>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208">
                <a:extLst>
                  <a:ext uri="{FF2B5EF4-FFF2-40B4-BE49-F238E27FC236}">
                    <a16:creationId xmlns:a16="http://schemas.microsoft.com/office/drawing/2014/main" id="{EF482C12-ED6B-4D97-9B50-9561156D4A4A}"/>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65" name="Ovaal 264">
              <a:extLst>
                <a:ext uri="{FF2B5EF4-FFF2-40B4-BE49-F238E27FC236}">
                  <a16:creationId xmlns:a16="http://schemas.microsoft.com/office/drawing/2014/main" id="{97154F0B-ECE0-4D4F-BB46-FE695FE3E527}"/>
                </a:ext>
              </a:extLst>
            </p:cNvPr>
            <p:cNvSpPr/>
            <p:nvPr/>
          </p:nvSpPr>
          <p:spPr>
            <a:xfrm>
              <a:off x="1428476" y="5289433"/>
              <a:ext cx="736933" cy="736933"/>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68" name="Groep 267">
            <a:extLst>
              <a:ext uri="{FF2B5EF4-FFF2-40B4-BE49-F238E27FC236}">
                <a16:creationId xmlns:a16="http://schemas.microsoft.com/office/drawing/2014/main" id="{722FD326-4C94-4D85-BD7C-34650EF8248E}"/>
              </a:ext>
            </a:extLst>
          </p:cNvPr>
          <p:cNvGrpSpPr/>
          <p:nvPr/>
        </p:nvGrpSpPr>
        <p:grpSpPr>
          <a:xfrm rot="20700000">
            <a:off x="2631187" y="4731974"/>
            <a:ext cx="744302" cy="744302"/>
            <a:chOff x="3100766" y="4363202"/>
            <a:chExt cx="744302" cy="744302"/>
          </a:xfrm>
        </p:grpSpPr>
        <p:grpSp>
          <p:nvGrpSpPr>
            <p:cNvPr id="269" name="Groep 268">
              <a:extLst>
                <a:ext uri="{FF2B5EF4-FFF2-40B4-BE49-F238E27FC236}">
                  <a16:creationId xmlns:a16="http://schemas.microsoft.com/office/drawing/2014/main" id="{54E21102-FFF8-4420-88DC-9F3F544AD1D8}"/>
                </a:ext>
              </a:extLst>
            </p:cNvPr>
            <p:cNvGrpSpPr/>
            <p:nvPr/>
          </p:nvGrpSpPr>
          <p:grpSpPr>
            <a:xfrm>
              <a:off x="3295680" y="4485190"/>
              <a:ext cx="354474" cy="500326"/>
              <a:chOff x="3815181" y="4684719"/>
              <a:chExt cx="304800" cy="430215"/>
            </a:xfrm>
          </p:grpSpPr>
          <p:sp>
            <p:nvSpPr>
              <p:cNvPr id="271" name="Freeform 282">
                <a:extLst>
                  <a:ext uri="{FF2B5EF4-FFF2-40B4-BE49-F238E27FC236}">
                    <a16:creationId xmlns:a16="http://schemas.microsoft.com/office/drawing/2014/main" id="{4B3600F8-7D8C-433C-9179-1A940E4F7EF5}"/>
                  </a:ext>
                </a:extLst>
              </p:cNvPr>
              <p:cNvSpPr>
                <a:spLocks/>
              </p:cNvSpPr>
              <p:nvPr/>
            </p:nvSpPr>
            <p:spPr bwMode="auto">
              <a:xfrm>
                <a:off x="3867569" y="4816483"/>
                <a:ext cx="200025" cy="15875"/>
              </a:xfrm>
              <a:custGeom>
                <a:avLst/>
                <a:gdLst>
                  <a:gd name="T0" fmla="*/ 5 w 126"/>
                  <a:gd name="T1" fmla="*/ 0 h 10"/>
                  <a:gd name="T2" fmla="*/ 121 w 126"/>
                  <a:gd name="T3" fmla="*/ 0 h 10"/>
                  <a:gd name="T4" fmla="*/ 123 w 126"/>
                  <a:gd name="T5" fmla="*/ 0 h 10"/>
                  <a:gd name="T6" fmla="*/ 126 w 126"/>
                  <a:gd name="T7" fmla="*/ 2 h 10"/>
                  <a:gd name="T8" fmla="*/ 126 w 126"/>
                  <a:gd name="T9" fmla="*/ 5 h 10"/>
                  <a:gd name="T10" fmla="*/ 126 w 126"/>
                  <a:gd name="T11" fmla="*/ 8 h 10"/>
                  <a:gd name="T12" fmla="*/ 123 w 126"/>
                  <a:gd name="T13" fmla="*/ 9 h 10"/>
                  <a:gd name="T14" fmla="*/ 121 w 126"/>
                  <a:gd name="T15" fmla="*/ 10 h 10"/>
                  <a:gd name="T16" fmla="*/ 5 w 126"/>
                  <a:gd name="T17" fmla="*/ 10 h 10"/>
                  <a:gd name="T18" fmla="*/ 3 w 126"/>
                  <a:gd name="T19" fmla="*/ 9 h 10"/>
                  <a:gd name="T20" fmla="*/ 2 w 126"/>
                  <a:gd name="T21" fmla="*/ 8 h 10"/>
                  <a:gd name="T22" fmla="*/ 0 w 126"/>
                  <a:gd name="T23" fmla="*/ 5 h 10"/>
                  <a:gd name="T24" fmla="*/ 2 w 126"/>
                  <a:gd name="T25" fmla="*/ 2 h 10"/>
                  <a:gd name="T26" fmla="*/ 3 w 126"/>
                  <a:gd name="T27" fmla="*/ 0 h 10"/>
                  <a:gd name="T28" fmla="*/ 5 w 12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
                    <a:moveTo>
                      <a:pt x="5" y="0"/>
                    </a:moveTo>
                    <a:lnTo>
                      <a:pt x="121" y="0"/>
                    </a:lnTo>
                    <a:lnTo>
                      <a:pt x="123" y="0"/>
                    </a:lnTo>
                    <a:lnTo>
                      <a:pt x="126" y="2"/>
                    </a:lnTo>
                    <a:lnTo>
                      <a:pt x="126" y="5"/>
                    </a:lnTo>
                    <a:lnTo>
                      <a:pt x="126" y="8"/>
                    </a:lnTo>
                    <a:lnTo>
                      <a:pt x="123" y="9"/>
                    </a:lnTo>
                    <a:lnTo>
                      <a:pt x="121" y="10"/>
                    </a:lnTo>
                    <a:lnTo>
                      <a:pt x="5" y="10"/>
                    </a:lnTo>
                    <a:lnTo>
                      <a:pt x="3" y="9"/>
                    </a:lnTo>
                    <a:lnTo>
                      <a:pt x="2" y="8"/>
                    </a:lnTo>
                    <a:lnTo>
                      <a:pt x="0" y="5"/>
                    </a:lnTo>
                    <a:lnTo>
                      <a:pt x="2" y="2"/>
                    </a:lnTo>
                    <a:lnTo>
                      <a:pt x="3" y="0"/>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283">
                <a:extLst>
                  <a:ext uri="{FF2B5EF4-FFF2-40B4-BE49-F238E27FC236}">
                    <a16:creationId xmlns:a16="http://schemas.microsoft.com/office/drawing/2014/main" id="{2C5D9A96-B5F1-44CD-B6A7-F5BAC2286DDB}"/>
                  </a:ext>
                </a:extLst>
              </p:cNvPr>
              <p:cNvSpPr>
                <a:spLocks/>
              </p:cNvSpPr>
              <p:nvPr/>
            </p:nvSpPr>
            <p:spPr bwMode="auto">
              <a:xfrm>
                <a:off x="3867569" y="4873633"/>
                <a:ext cx="200025" cy="17463"/>
              </a:xfrm>
              <a:custGeom>
                <a:avLst/>
                <a:gdLst>
                  <a:gd name="T0" fmla="*/ 5 w 126"/>
                  <a:gd name="T1" fmla="*/ 0 h 11"/>
                  <a:gd name="T2" fmla="*/ 121 w 126"/>
                  <a:gd name="T3" fmla="*/ 0 h 11"/>
                  <a:gd name="T4" fmla="*/ 123 w 126"/>
                  <a:gd name="T5" fmla="*/ 0 h 11"/>
                  <a:gd name="T6" fmla="*/ 126 w 126"/>
                  <a:gd name="T7" fmla="*/ 3 h 11"/>
                  <a:gd name="T8" fmla="*/ 126 w 126"/>
                  <a:gd name="T9" fmla="*/ 6 h 11"/>
                  <a:gd name="T10" fmla="*/ 126 w 126"/>
                  <a:gd name="T11" fmla="*/ 8 h 11"/>
                  <a:gd name="T12" fmla="*/ 123 w 126"/>
                  <a:gd name="T13" fmla="*/ 10 h 11"/>
                  <a:gd name="T14" fmla="*/ 121 w 126"/>
                  <a:gd name="T15" fmla="*/ 11 h 11"/>
                  <a:gd name="T16" fmla="*/ 5 w 126"/>
                  <a:gd name="T17" fmla="*/ 11 h 11"/>
                  <a:gd name="T18" fmla="*/ 3 w 126"/>
                  <a:gd name="T19" fmla="*/ 10 h 11"/>
                  <a:gd name="T20" fmla="*/ 2 w 126"/>
                  <a:gd name="T21" fmla="*/ 8 h 11"/>
                  <a:gd name="T22" fmla="*/ 0 w 126"/>
                  <a:gd name="T23" fmla="*/ 6 h 11"/>
                  <a:gd name="T24" fmla="*/ 2 w 126"/>
                  <a:gd name="T25" fmla="*/ 3 h 11"/>
                  <a:gd name="T26" fmla="*/ 3 w 126"/>
                  <a:gd name="T27" fmla="*/ 0 h 11"/>
                  <a:gd name="T28" fmla="*/ 5 w 12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1">
                    <a:moveTo>
                      <a:pt x="5" y="0"/>
                    </a:moveTo>
                    <a:lnTo>
                      <a:pt x="121" y="0"/>
                    </a:lnTo>
                    <a:lnTo>
                      <a:pt x="123" y="0"/>
                    </a:lnTo>
                    <a:lnTo>
                      <a:pt x="126" y="3"/>
                    </a:lnTo>
                    <a:lnTo>
                      <a:pt x="126" y="6"/>
                    </a:lnTo>
                    <a:lnTo>
                      <a:pt x="126" y="8"/>
                    </a:lnTo>
                    <a:lnTo>
                      <a:pt x="123" y="10"/>
                    </a:lnTo>
                    <a:lnTo>
                      <a:pt x="121" y="11"/>
                    </a:lnTo>
                    <a:lnTo>
                      <a:pt x="5" y="11"/>
                    </a:lnTo>
                    <a:lnTo>
                      <a:pt x="3" y="10"/>
                    </a:lnTo>
                    <a:lnTo>
                      <a:pt x="2" y="8"/>
                    </a:lnTo>
                    <a:lnTo>
                      <a:pt x="0" y="6"/>
                    </a:lnTo>
                    <a:lnTo>
                      <a:pt x="2" y="3"/>
                    </a:lnTo>
                    <a:lnTo>
                      <a:pt x="3" y="0"/>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284">
                <a:extLst>
                  <a:ext uri="{FF2B5EF4-FFF2-40B4-BE49-F238E27FC236}">
                    <a16:creationId xmlns:a16="http://schemas.microsoft.com/office/drawing/2014/main" id="{B0F2341B-2B58-433E-8ACE-D86A72827346}"/>
                  </a:ext>
                </a:extLst>
              </p:cNvPr>
              <p:cNvSpPr>
                <a:spLocks/>
              </p:cNvSpPr>
              <p:nvPr/>
            </p:nvSpPr>
            <p:spPr bwMode="auto">
              <a:xfrm>
                <a:off x="3867569" y="4932371"/>
                <a:ext cx="200025" cy="17463"/>
              </a:xfrm>
              <a:custGeom>
                <a:avLst/>
                <a:gdLst>
                  <a:gd name="T0" fmla="*/ 5 w 126"/>
                  <a:gd name="T1" fmla="*/ 0 h 11"/>
                  <a:gd name="T2" fmla="*/ 121 w 126"/>
                  <a:gd name="T3" fmla="*/ 0 h 11"/>
                  <a:gd name="T4" fmla="*/ 123 w 126"/>
                  <a:gd name="T5" fmla="*/ 1 h 11"/>
                  <a:gd name="T6" fmla="*/ 126 w 126"/>
                  <a:gd name="T7" fmla="*/ 3 h 11"/>
                  <a:gd name="T8" fmla="*/ 126 w 126"/>
                  <a:gd name="T9" fmla="*/ 5 h 11"/>
                  <a:gd name="T10" fmla="*/ 126 w 126"/>
                  <a:gd name="T11" fmla="*/ 8 h 11"/>
                  <a:gd name="T12" fmla="*/ 123 w 126"/>
                  <a:gd name="T13" fmla="*/ 11 h 11"/>
                  <a:gd name="T14" fmla="*/ 121 w 126"/>
                  <a:gd name="T15" fmla="*/ 11 h 11"/>
                  <a:gd name="T16" fmla="*/ 5 w 126"/>
                  <a:gd name="T17" fmla="*/ 11 h 11"/>
                  <a:gd name="T18" fmla="*/ 3 w 126"/>
                  <a:gd name="T19" fmla="*/ 11 h 11"/>
                  <a:gd name="T20" fmla="*/ 2 w 126"/>
                  <a:gd name="T21" fmla="*/ 8 h 11"/>
                  <a:gd name="T22" fmla="*/ 0 w 126"/>
                  <a:gd name="T23" fmla="*/ 5 h 11"/>
                  <a:gd name="T24" fmla="*/ 2 w 126"/>
                  <a:gd name="T25" fmla="*/ 3 h 11"/>
                  <a:gd name="T26" fmla="*/ 3 w 126"/>
                  <a:gd name="T27" fmla="*/ 1 h 11"/>
                  <a:gd name="T28" fmla="*/ 5 w 12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1">
                    <a:moveTo>
                      <a:pt x="5" y="0"/>
                    </a:moveTo>
                    <a:lnTo>
                      <a:pt x="121" y="0"/>
                    </a:lnTo>
                    <a:lnTo>
                      <a:pt x="123" y="1"/>
                    </a:lnTo>
                    <a:lnTo>
                      <a:pt x="126" y="3"/>
                    </a:lnTo>
                    <a:lnTo>
                      <a:pt x="126" y="5"/>
                    </a:lnTo>
                    <a:lnTo>
                      <a:pt x="126" y="8"/>
                    </a:lnTo>
                    <a:lnTo>
                      <a:pt x="123" y="11"/>
                    </a:lnTo>
                    <a:lnTo>
                      <a:pt x="121" y="11"/>
                    </a:lnTo>
                    <a:lnTo>
                      <a:pt x="5" y="11"/>
                    </a:lnTo>
                    <a:lnTo>
                      <a:pt x="3" y="11"/>
                    </a:lnTo>
                    <a:lnTo>
                      <a:pt x="2" y="8"/>
                    </a:lnTo>
                    <a:lnTo>
                      <a:pt x="0" y="5"/>
                    </a:lnTo>
                    <a:lnTo>
                      <a:pt x="2" y="3"/>
                    </a:lnTo>
                    <a:lnTo>
                      <a:pt x="3" y="1"/>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285">
                <a:extLst>
                  <a:ext uri="{FF2B5EF4-FFF2-40B4-BE49-F238E27FC236}">
                    <a16:creationId xmlns:a16="http://schemas.microsoft.com/office/drawing/2014/main" id="{208D1FE3-ED8C-4739-9E6F-35019759A3BD}"/>
                  </a:ext>
                </a:extLst>
              </p:cNvPr>
              <p:cNvSpPr>
                <a:spLocks/>
              </p:cNvSpPr>
              <p:nvPr/>
            </p:nvSpPr>
            <p:spPr bwMode="auto">
              <a:xfrm>
                <a:off x="3867569" y="4991109"/>
                <a:ext cx="200025" cy="15875"/>
              </a:xfrm>
              <a:custGeom>
                <a:avLst/>
                <a:gdLst>
                  <a:gd name="T0" fmla="*/ 5 w 126"/>
                  <a:gd name="T1" fmla="*/ 0 h 10"/>
                  <a:gd name="T2" fmla="*/ 121 w 126"/>
                  <a:gd name="T3" fmla="*/ 0 h 10"/>
                  <a:gd name="T4" fmla="*/ 123 w 126"/>
                  <a:gd name="T5" fmla="*/ 1 h 10"/>
                  <a:gd name="T6" fmla="*/ 126 w 126"/>
                  <a:gd name="T7" fmla="*/ 2 h 10"/>
                  <a:gd name="T8" fmla="*/ 126 w 126"/>
                  <a:gd name="T9" fmla="*/ 5 h 10"/>
                  <a:gd name="T10" fmla="*/ 126 w 126"/>
                  <a:gd name="T11" fmla="*/ 8 h 10"/>
                  <a:gd name="T12" fmla="*/ 123 w 126"/>
                  <a:gd name="T13" fmla="*/ 10 h 10"/>
                  <a:gd name="T14" fmla="*/ 121 w 126"/>
                  <a:gd name="T15" fmla="*/ 10 h 10"/>
                  <a:gd name="T16" fmla="*/ 5 w 126"/>
                  <a:gd name="T17" fmla="*/ 10 h 10"/>
                  <a:gd name="T18" fmla="*/ 3 w 126"/>
                  <a:gd name="T19" fmla="*/ 10 h 10"/>
                  <a:gd name="T20" fmla="*/ 2 w 126"/>
                  <a:gd name="T21" fmla="*/ 8 h 10"/>
                  <a:gd name="T22" fmla="*/ 0 w 126"/>
                  <a:gd name="T23" fmla="*/ 5 h 10"/>
                  <a:gd name="T24" fmla="*/ 2 w 126"/>
                  <a:gd name="T25" fmla="*/ 2 h 10"/>
                  <a:gd name="T26" fmla="*/ 3 w 126"/>
                  <a:gd name="T27" fmla="*/ 1 h 10"/>
                  <a:gd name="T28" fmla="*/ 5 w 12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
                    <a:moveTo>
                      <a:pt x="5" y="0"/>
                    </a:moveTo>
                    <a:lnTo>
                      <a:pt x="121" y="0"/>
                    </a:lnTo>
                    <a:lnTo>
                      <a:pt x="123" y="1"/>
                    </a:lnTo>
                    <a:lnTo>
                      <a:pt x="126" y="2"/>
                    </a:lnTo>
                    <a:lnTo>
                      <a:pt x="126" y="5"/>
                    </a:lnTo>
                    <a:lnTo>
                      <a:pt x="126" y="8"/>
                    </a:lnTo>
                    <a:lnTo>
                      <a:pt x="123" y="10"/>
                    </a:lnTo>
                    <a:lnTo>
                      <a:pt x="121" y="10"/>
                    </a:lnTo>
                    <a:lnTo>
                      <a:pt x="5" y="10"/>
                    </a:lnTo>
                    <a:lnTo>
                      <a:pt x="3" y="10"/>
                    </a:lnTo>
                    <a:lnTo>
                      <a:pt x="2" y="8"/>
                    </a:lnTo>
                    <a:lnTo>
                      <a:pt x="0" y="5"/>
                    </a:lnTo>
                    <a:lnTo>
                      <a:pt x="2" y="2"/>
                    </a:lnTo>
                    <a:lnTo>
                      <a:pt x="3" y="1"/>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286">
                <a:extLst>
                  <a:ext uri="{FF2B5EF4-FFF2-40B4-BE49-F238E27FC236}">
                    <a16:creationId xmlns:a16="http://schemas.microsoft.com/office/drawing/2014/main" id="{CA3B4E12-263D-473C-8622-89B2780A28AF}"/>
                  </a:ext>
                </a:extLst>
              </p:cNvPr>
              <p:cNvSpPr>
                <a:spLocks/>
              </p:cNvSpPr>
              <p:nvPr/>
            </p:nvSpPr>
            <p:spPr bwMode="auto">
              <a:xfrm>
                <a:off x="3867569" y="5048259"/>
                <a:ext cx="200025" cy="19050"/>
              </a:xfrm>
              <a:custGeom>
                <a:avLst/>
                <a:gdLst>
                  <a:gd name="T0" fmla="*/ 5 w 126"/>
                  <a:gd name="T1" fmla="*/ 0 h 12"/>
                  <a:gd name="T2" fmla="*/ 121 w 126"/>
                  <a:gd name="T3" fmla="*/ 0 h 12"/>
                  <a:gd name="T4" fmla="*/ 123 w 126"/>
                  <a:gd name="T5" fmla="*/ 2 h 12"/>
                  <a:gd name="T6" fmla="*/ 126 w 126"/>
                  <a:gd name="T7" fmla="*/ 3 h 12"/>
                  <a:gd name="T8" fmla="*/ 126 w 126"/>
                  <a:gd name="T9" fmla="*/ 6 h 12"/>
                  <a:gd name="T10" fmla="*/ 126 w 126"/>
                  <a:gd name="T11" fmla="*/ 10 h 12"/>
                  <a:gd name="T12" fmla="*/ 123 w 126"/>
                  <a:gd name="T13" fmla="*/ 11 h 12"/>
                  <a:gd name="T14" fmla="*/ 121 w 126"/>
                  <a:gd name="T15" fmla="*/ 12 h 12"/>
                  <a:gd name="T16" fmla="*/ 5 w 126"/>
                  <a:gd name="T17" fmla="*/ 12 h 12"/>
                  <a:gd name="T18" fmla="*/ 3 w 126"/>
                  <a:gd name="T19" fmla="*/ 11 h 12"/>
                  <a:gd name="T20" fmla="*/ 2 w 126"/>
                  <a:gd name="T21" fmla="*/ 10 h 12"/>
                  <a:gd name="T22" fmla="*/ 0 w 126"/>
                  <a:gd name="T23" fmla="*/ 6 h 12"/>
                  <a:gd name="T24" fmla="*/ 2 w 126"/>
                  <a:gd name="T25" fmla="*/ 3 h 12"/>
                  <a:gd name="T26" fmla="*/ 3 w 126"/>
                  <a:gd name="T27" fmla="*/ 2 h 12"/>
                  <a:gd name="T28" fmla="*/ 5 w 12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
                    <a:moveTo>
                      <a:pt x="5" y="0"/>
                    </a:moveTo>
                    <a:lnTo>
                      <a:pt x="121" y="0"/>
                    </a:lnTo>
                    <a:lnTo>
                      <a:pt x="123" y="2"/>
                    </a:lnTo>
                    <a:lnTo>
                      <a:pt x="126" y="3"/>
                    </a:lnTo>
                    <a:lnTo>
                      <a:pt x="126" y="6"/>
                    </a:lnTo>
                    <a:lnTo>
                      <a:pt x="126" y="10"/>
                    </a:lnTo>
                    <a:lnTo>
                      <a:pt x="123" y="11"/>
                    </a:lnTo>
                    <a:lnTo>
                      <a:pt x="121" y="12"/>
                    </a:lnTo>
                    <a:lnTo>
                      <a:pt x="5" y="12"/>
                    </a:lnTo>
                    <a:lnTo>
                      <a:pt x="3" y="11"/>
                    </a:lnTo>
                    <a:lnTo>
                      <a:pt x="2" y="10"/>
                    </a:lnTo>
                    <a:lnTo>
                      <a:pt x="0" y="6"/>
                    </a:lnTo>
                    <a:lnTo>
                      <a:pt x="2" y="3"/>
                    </a:lnTo>
                    <a:lnTo>
                      <a:pt x="3" y="2"/>
                    </a:lnTo>
                    <a:lnTo>
                      <a:pt x="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287">
                <a:extLst>
                  <a:ext uri="{FF2B5EF4-FFF2-40B4-BE49-F238E27FC236}">
                    <a16:creationId xmlns:a16="http://schemas.microsoft.com/office/drawing/2014/main" id="{09ED93F0-0502-4F59-BFCF-63E57B3D2096}"/>
                  </a:ext>
                </a:extLst>
              </p:cNvPr>
              <p:cNvSpPr>
                <a:spLocks noEditPoints="1"/>
              </p:cNvSpPr>
              <p:nvPr/>
            </p:nvSpPr>
            <p:spPr bwMode="auto">
              <a:xfrm>
                <a:off x="3815181" y="4684719"/>
                <a:ext cx="304800" cy="430215"/>
              </a:xfrm>
              <a:custGeom>
                <a:avLst/>
                <a:gdLst>
                  <a:gd name="T0" fmla="*/ 55 w 192"/>
                  <a:gd name="T1" fmla="*/ 19 h 271"/>
                  <a:gd name="T2" fmla="*/ 19 w 192"/>
                  <a:gd name="T3" fmla="*/ 55 h 271"/>
                  <a:gd name="T4" fmla="*/ 50 w 192"/>
                  <a:gd name="T5" fmla="*/ 55 h 271"/>
                  <a:gd name="T6" fmla="*/ 53 w 192"/>
                  <a:gd name="T7" fmla="*/ 55 h 271"/>
                  <a:gd name="T8" fmla="*/ 55 w 192"/>
                  <a:gd name="T9" fmla="*/ 53 h 271"/>
                  <a:gd name="T10" fmla="*/ 55 w 192"/>
                  <a:gd name="T11" fmla="*/ 50 h 271"/>
                  <a:gd name="T12" fmla="*/ 55 w 192"/>
                  <a:gd name="T13" fmla="*/ 19 h 271"/>
                  <a:gd name="T14" fmla="*/ 72 w 192"/>
                  <a:gd name="T15" fmla="*/ 12 h 271"/>
                  <a:gd name="T16" fmla="*/ 70 w 192"/>
                  <a:gd name="T17" fmla="*/ 12 h 271"/>
                  <a:gd name="T18" fmla="*/ 67 w 192"/>
                  <a:gd name="T19" fmla="*/ 12 h 271"/>
                  <a:gd name="T20" fmla="*/ 67 w 192"/>
                  <a:gd name="T21" fmla="*/ 50 h 271"/>
                  <a:gd name="T22" fmla="*/ 66 w 192"/>
                  <a:gd name="T23" fmla="*/ 55 h 271"/>
                  <a:gd name="T24" fmla="*/ 63 w 192"/>
                  <a:gd name="T25" fmla="*/ 59 h 271"/>
                  <a:gd name="T26" fmla="*/ 61 w 192"/>
                  <a:gd name="T27" fmla="*/ 63 h 271"/>
                  <a:gd name="T28" fmla="*/ 55 w 192"/>
                  <a:gd name="T29" fmla="*/ 66 h 271"/>
                  <a:gd name="T30" fmla="*/ 50 w 192"/>
                  <a:gd name="T31" fmla="*/ 67 h 271"/>
                  <a:gd name="T32" fmla="*/ 12 w 192"/>
                  <a:gd name="T33" fmla="*/ 67 h 271"/>
                  <a:gd name="T34" fmla="*/ 12 w 192"/>
                  <a:gd name="T35" fmla="*/ 70 h 271"/>
                  <a:gd name="T36" fmla="*/ 12 w 192"/>
                  <a:gd name="T37" fmla="*/ 72 h 271"/>
                  <a:gd name="T38" fmla="*/ 12 w 192"/>
                  <a:gd name="T39" fmla="*/ 254 h 271"/>
                  <a:gd name="T40" fmla="*/ 12 w 192"/>
                  <a:gd name="T41" fmla="*/ 257 h 271"/>
                  <a:gd name="T42" fmla="*/ 15 w 192"/>
                  <a:gd name="T43" fmla="*/ 259 h 271"/>
                  <a:gd name="T44" fmla="*/ 17 w 192"/>
                  <a:gd name="T45" fmla="*/ 259 h 271"/>
                  <a:gd name="T46" fmla="*/ 175 w 192"/>
                  <a:gd name="T47" fmla="*/ 259 h 271"/>
                  <a:gd name="T48" fmla="*/ 179 w 192"/>
                  <a:gd name="T49" fmla="*/ 259 h 271"/>
                  <a:gd name="T50" fmla="*/ 180 w 192"/>
                  <a:gd name="T51" fmla="*/ 257 h 271"/>
                  <a:gd name="T52" fmla="*/ 181 w 192"/>
                  <a:gd name="T53" fmla="*/ 254 h 271"/>
                  <a:gd name="T54" fmla="*/ 181 w 192"/>
                  <a:gd name="T55" fmla="*/ 17 h 271"/>
                  <a:gd name="T56" fmla="*/ 180 w 192"/>
                  <a:gd name="T57" fmla="*/ 15 h 271"/>
                  <a:gd name="T58" fmla="*/ 179 w 192"/>
                  <a:gd name="T59" fmla="*/ 12 h 271"/>
                  <a:gd name="T60" fmla="*/ 175 w 192"/>
                  <a:gd name="T61" fmla="*/ 12 h 271"/>
                  <a:gd name="T62" fmla="*/ 72 w 192"/>
                  <a:gd name="T63" fmla="*/ 12 h 271"/>
                  <a:gd name="T64" fmla="*/ 72 w 192"/>
                  <a:gd name="T65" fmla="*/ 0 h 271"/>
                  <a:gd name="T66" fmla="*/ 175 w 192"/>
                  <a:gd name="T67" fmla="*/ 0 h 271"/>
                  <a:gd name="T68" fmla="*/ 180 w 192"/>
                  <a:gd name="T69" fmla="*/ 2 h 271"/>
                  <a:gd name="T70" fmla="*/ 185 w 192"/>
                  <a:gd name="T71" fmla="*/ 4 h 271"/>
                  <a:gd name="T72" fmla="*/ 188 w 192"/>
                  <a:gd name="T73" fmla="*/ 7 h 271"/>
                  <a:gd name="T74" fmla="*/ 190 w 192"/>
                  <a:gd name="T75" fmla="*/ 12 h 271"/>
                  <a:gd name="T76" fmla="*/ 192 w 192"/>
                  <a:gd name="T77" fmla="*/ 17 h 271"/>
                  <a:gd name="T78" fmla="*/ 192 w 192"/>
                  <a:gd name="T79" fmla="*/ 254 h 271"/>
                  <a:gd name="T80" fmla="*/ 190 w 192"/>
                  <a:gd name="T81" fmla="*/ 259 h 271"/>
                  <a:gd name="T82" fmla="*/ 188 w 192"/>
                  <a:gd name="T83" fmla="*/ 263 h 271"/>
                  <a:gd name="T84" fmla="*/ 185 w 192"/>
                  <a:gd name="T85" fmla="*/ 267 h 271"/>
                  <a:gd name="T86" fmla="*/ 180 w 192"/>
                  <a:gd name="T87" fmla="*/ 270 h 271"/>
                  <a:gd name="T88" fmla="*/ 175 w 192"/>
                  <a:gd name="T89" fmla="*/ 271 h 271"/>
                  <a:gd name="T90" fmla="*/ 17 w 192"/>
                  <a:gd name="T91" fmla="*/ 271 h 271"/>
                  <a:gd name="T92" fmla="*/ 12 w 192"/>
                  <a:gd name="T93" fmla="*/ 270 h 271"/>
                  <a:gd name="T94" fmla="*/ 7 w 192"/>
                  <a:gd name="T95" fmla="*/ 267 h 271"/>
                  <a:gd name="T96" fmla="*/ 4 w 192"/>
                  <a:gd name="T97" fmla="*/ 263 h 271"/>
                  <a:gd name="T98" fmla="*/ 2 w 192"/>
                  <a:gd name="T99" fmla="*/ 259 h 271"/>
                  <a:gd name="T100" fmla="*/ 0 w 192"/>
                  <a:gd name="T101" fmla="*/ 254 h 271"/>
                  <a:gd name="T102" fmla="*/ 0 w 192"/>
                  <a:gd name="T103" fmla="*/ 72 h 271"/>
                  <a:gd name="T104" fmla="*/ 3 w 192"/>
                  <a:gd name="T105" fmla="*/ 60 h 271"/>
                  <a:gd name="T106" fmla="*/ 10 w 192"/>
                  <a:gd name="T107" fmla="*/ 50 h 271"/>
                  <a:gd name="T108" fmla="*/ 50 w 192"/>
                  <a:gd name="T109" fmla="*/ 9 h 271"/>
                  <a:gd name="T110" fmla="*/ 50 w 192"/>
                  <a:gd name="T111" fmla="*/ 9 h 271"/>
                  <a:gd name="T112" fmla="*/ 61 w 192"/>
                  <a:gd name="T113" fmla="*/ 3 h 271"/>
                  <a:gd name="T114" fmla="*/ 72 w 192"/>
                  <a:gd name="T11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71">
                    <a:moveTo>
                      <a:pt x="55" y="19"/>
                    </a:moveTo>
                    <a:lnTo>
                      <a:pt x="19" y="55"/>
                    </a:lnTo>
                    <a:lnTo>
                      <a:pt x="50" y="55"/>
                    </a:lnTo>
                    <a:lnTo>
                      <a:pt x="53" y="55"/>
                    </a:lnTo>
                    <a:lnTo>
                      <a:pt x="55" y="53"/>
                    </a:lnTo>
                    <a:lnTo>
                      <a:pt x="55" y="50"/>
                    </a:lnTo>
                    <a:lnTo>
                      <a:pt x="55" y="19"/>
                    </a:lnTo>
                    <a:close/>
                    <a:moveTo>
                      <a:pt x="72" y="12"/>
                    </a:moveTo>
                    <a:lnTo>
                      <a:pt x="70" y="12"/>
                    </a:lnTo>
                    <a:lnTo>
                      <a:pt x="67" y="12"/>
                    </a:lnTo>
                    <a:lnTo>
                      <a:pt x="67" y="50"/>
                    </a:lnTo>
                    <a:lnTo>
                      <a:pt x="66" y="55"/>
                    </a:lnTo>
                    <a:lnTo>
                      <a:pt x="63" y="59"/>
                    </a:lnTo>
                    <a:lnTo>
                      <a:pt x="61" y="63"/>
                    </a:lnTo>
                    <a:lnTo>
                      <a:pt x="55" y="66"/>
                    </a:lnTo>
                    <a:lnTo>
                      <a:pt x="50" y="67"/>
                    </a:lnTo>
                    <a:lnTo>
                      <a:pt x="12" y="67"/>
                    </a:lnTo>
                    <a:lnTo>
                      <a:pt x="12" y="70"/>
                    </a:lnTo>
                    <a:lnTo>
                      <a:pt x="12" y="72"/>
                    </a:lnTo>
                    <a:lnTo>
                      <a:pt x="12" y="254"/>
                    </a:lnTo>
                    <a:lnTo>
                      <a:pt x="12" y="257"/>
                    </a:lnTo>
                    <a:lnTo>
                      <a:pt x="15" y="259"/>
                    </a:lnTo>
                    <a:lnTo>
                      <a:pt x="17" y="259"/>
                    </a:lnTo>
                    <a:lnTo>
                      <a:pt x="175" y="259"/>
                    </a:lnTo>
                    <a:lnTo>
                      <a:pt x="179" y="259"/>
                    </a:lnTo>
                    <a:lnTo>
                      <a:pt x="180" y="257"/>
                    </a:lnTo>
                    <a:lnTo>
                      <a:pt x="181" y="254"/>
                    </a:lnTo>
                    <a:lnTo>
                      <a:pt x="181" y="17"/>
                    </a:lnTo>
                    <a:lnTo>
                      <a:pt x="180" y="15"/>
                    </a:lnTo>
                    <a:lnTo>
                      <a:pt x="179" y="12"/>
                    </a:lnTo>
                    <a:lnTo>
                      <a:pt x="175" y="12"/>
                    </a:lnTo>
                    <a:lnTo>
                      <a:pt x="72" y="12"/>
                    </a:lnTo>
                    <a:close/>
                    <a:moveTo>
                      <a:pt x="72" y="0"/>
                    </a:moveTo>
                    <a:lnTo>
                      <a:pt x="175" y="0"/>
                    </a:lnTo>
                    <a:lnTo>
                      <a:pt x="180" y="2"/>
                    </a:lnTo>
                    <a:lnTo>
                      <a:pt x="185" y="4"/>
                    </a:lnTo>
                    <a:lnTo>
                      <a:pt x="188" y="7"/>
                    </a:lnTo>
                    <a:lnTo>
                      <a:pt x="190" y="12"/>
                    </a:lnTo>
                    <a:lnTo>
                      <a:pt x="192" y="17"/>
                    </a:lnTo>
                    <a:lnTo>
                      <a:pt x="192" y="254"/>
                    </a:lnTo>
                    <a:lnTo>
                      <a:pt x="190" y="259"/>
                    </a:lnTo>
                    <a:lnTo>
                      <a:pt x="188" y="263"/>
                    </a:lnTo>
                    <a:lnTo>
                      <a:pt x="185" y="267"/>
                    </a:lnTo>
                    <a:lnTo>
                      <a:pt x="180" y="270"/>
                    </a:lnTo>
                    <a:lnTo>
                      <a:pt x="175" y="271"/>
                    </a:lnTo>
                    <a:lnTo>
                      <a:pt x="17" y="271"/>
                    </a:lnTo>
                    <a:lnTo>
                      <a:pt x="12" y="270"/>
                    </a:lnTo>
                    <a:lnTo>
                      <a:pt x="7" y="267"/>
                    </a:lnTo>
                    <a:lnTo>
                      <a:pt x="4" y="263"/>
                    </a:lnTo>
                    <a:lnTo>
                      <a:pt x="2" y="259"/>
                    </a:lnTo>
                    <a:lnTo>
                      <a:pt x="0" y="254"/>
                    </a:lnTo>
                    <a:lnTo>
                      <a:pt x="0" y="72"/>
                    </a:lnTo>
                    <a:lnTo>
                      <a:pt x="3" y="60"/>
                    </a:lnTo>
                    <a:lnTo>
                      <a:pt x="10" y="50"/>
                    </a:lnTo>
                    <a:lnTo>
                      <a:pt x="50" y="9"/>
                    </a:lnTo>
                    <a:lnTo>
                      <a:pt x="50" y="9"/>
                    </a:lnTo>
                    <a:lnTo>
                      <a:pt x="61" y="3"/>
                    </a:lnTo>
                    <a:lnTo>
                      <a:pt x="7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288">
                <a:extLst>
                  <a:ext uri="{FF2B5EF4-FFF2-40B4-BE49-F238E27FC236}">
                    <a16:creationId xmlns:a16="http://schemas.microsoft.com/office/drawing/2014/main" id="{E0E0A078-297C-47E7-A776-9BE372DA8D0B}"/>
                  </a:ext>
                </a:extLst>
              </p:cNvPr>
              <p:cNvSpPr>
                <a:spLocks/>
              </p:cNvSpPr>
              <p:nvPr/>
            </p:nvSpPr>
            <p:spPr bwMode="auto">
              <a:xfrm>
                <a:off x="3939006" y="4756157"/>
                <a:ext cx="128588" cy="19050"/>
              </a:xfrm>
              <a:custGeom>
                <a:avLst/>
                <a:gdLst>
                  <a:gd name="T0" fmla="*/ 0 w 81"/>
                  <a:gd name="T1" fmla="*/ 0 h 12"/>
                  <a:gd name="T2" fmla="*/ 76 w 81"/>
                  <a:gd name="T3" fmla="*/ 0 h 12"/>
                  <a:gd name="T4" fmla="*/ 78 w 81"/>
                  <a:gd name="T5" fmla="*/ 1 h 12"/>
                  <a:gd name="T6" fmla="*/ 81 w 81"/>
                  <a:gd name="T7" fmla="*/ 2 h 12"/>
                  <a:gd name="T8" fmla="*/ 81 w 81"/>
                  <a:gd name="T9" fmla="*/ 6 h 12"/>
                  <a:gd name="T10" fmla="*/ 81 w 81"/>
                  <a:gd name="T11" fmla="*/ 9 h 12"/>
                  <a:gd name="T12" fmla="*/ 78 w 81"/>
                  <a:gd name="T13" fmla="*/ 10 h 12"/>
                  <a:gd name="T14" fmla="*/ 76 w 81"/>
                  <a:gd name="T15" fmla="*/ 12 h 12"/>
                  <a:gd name="T16" fmla="*/ 0 w 81"/>
                  <a:gd name="T17" fmla="*/ 12 h 12"/>
                  <a:gd name="T18" fmla="*/ 0 w 8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2">
                    <a:moveTo>
                      <a:pt x="0" y="0"/>
                    </a:moveTo>
                    <a:lnTo>
                      <a:pt x="76" y="0"/>
                    </a:lnTo>
                    <a:lnTo>
                      <a:pt x="78" y="1"/>
                    </a:lnTo>
                    <a:lnTo>
                      <a:pt x="81" y="2"/>
                    </a:lnTo>
                    <a:lnTo>
                      <a:pt x="81" y="6"/>
                    </a:lnTo>
                    <a:lnTo>
                      <a:pt x="81" y="9"/>
                    </a:lnTo>
                    <a:lnTo>
                      <a:pt x="78" y="10"/>
                    </a:lnTo>
                    <a:lnTo>
                      <a:pt x="76" y="12"/>
                    </a:lnTo>
                    <a:lnTo>
                      <a:pt x="0" y="1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0" name="Ovaal 269">
              <a:extLst>
                <a:ext uri="{FF2B5EF4-FFF2-40B4-BE49-F238E27FC236}">
                  <a16:creationId xmlns:a16="http://schemas.microsoft.com/office/drawing/2014/main" id="{9A95EF54-2B1D-45C9-89D9-8CC31D54481E}"/>
                </a:ext>
              </a:extLst>
            </p:cNvPr>
            <p:cNvSpPr/>
            <p:nvPr/>
          </p:nvSpPr>
          <p:spPr>
            <a:xfrm>
              <a:off x="3100766" y="4363202"/>
              <a:ext cx="744302" cy="74430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78" name="Groep 277">
            <a:extLst>
              <a:ext uri="{FF2B5EF4-FFF2-40B4-BE49-F238E27FC236}">
                <a16:creationId xmlns:a16="http://schemas.microsoft.com/office/drawing/2014/main" id="{33B52F82-B127-4A4F-A7B6-6B69A895F50E}"/>
              </a:ext>
            </a:extLst>
          </p:cNvPr>
          <p:cNvGrpSpPr/>
          <p:nvPr/>
        </p:nvGrpSpPr>
        <p:grpSpPr>
          <a:xfrm>
            <a:off x="3482395" y="4606156"/>
            <a:ext cx="676639" cy="676639"/>
            <a:chOff x="3317755" y="4580191"/>
            <a:chExt cx="615125" cy="615125"/>
          </a:xfrm>
        </p:grpSpPr>
        <p:sp>
          <p:nvSpPr>
            <p:cNvPr id="279" name="Freeform 378">
              <a:extLst>
                <a:ext uri="{FF2B5EF4-FFF2-40B4-BE49-F238E27FC236}">
                  <a16:creationId xmlns:a16="http://schemas.microsoft.com/office/drawing/2014/main" id="{B5D14883-561C-4592-B21B-090CBFF3728A}"/>
                </a:ext>
              </a:extLst>
            </p:cNvPr>
            <p:cNvSpPr>
              <a:spLocks noEditPoints="1"/>
            </p:cNvSpPr>
            <p:nvPr/>
          </p:nvSpPr>
          <p:spPr bwMode="auto">
            <a:xfrm>
              <a:off x="3481261" y="4673567"/>
              <a:ext cx="309378" cy="428373"/>
            </a:xfrm>
            <a:custGeom>
              <a:avLst/>
              <a:gdLst>
                <a:gd name="T0" fmla="*/ 22 w 195"/>
                <a:gd name="T1" fmla="*/ 199 h 270"/>
                <a:gd name="T2" fmla="*/ 18 w 195"/>
                <a:gd name="T3" fmla="*/ 208 h 270"/>
                <a:gd name="T4" fmla="*/ 15 w 195"/>
                <a:gd name="T5" fmla="*/ 218 h 270"/>
                <a:gd name="T6" fmla="*/ 44 w 195"/>
                <a:gd name="T7" fmla="*/ 233 h 270"/>
                <a:gd name="T8" fmla="*/ 51 w 195"/>
                <a:gd name="T9" fmla="*/ 227 h 270"/>
                <a:gd name="T10" fmla="*/ 56 w 195"/>
                <a:gd name="T11" fmla="*/ 220 h 270"/>
                <a:gd name="T12" fmla="*/ 48 w 195"/>
                <a:gd name="T13" fmla="*/ 153 h 270"/>
                <a:gd name="T14" fmla="*/ 48 w 195"/>
                <a:gd name="T15" fmla="*/ 142 h 270"/>
                <a:gd name="T16" fmla="*/ 150 w 195"/>
                <a:gd name="T17" fmla="*/ 70 h 270"/>
                <a:gd name="T18" fmla="*/ 133 w 195"/>
                <a:gd name="T19" fmla="*/ 11 h 270"/>
                <a:gd name="T20" fmla="*/ 119 w 195"/>
                <a:gd name="T21" fmla="*/ 20 h 270"/>
                <a:gd name="T22" fmla="*/ 156 w 195"/>
                <a:gd name="T23" fmla="*/ 60 h 270"/>
                <a:gd name="T24" fmla="*/ 167 w 195"/>
                <a:gd name="T25" fmla="*/ 38 h 270"/>
                <a:gd name="T26" fmla="*/ 158 w 195"/>
                <a:gd name="T27" fmla="*/ 24 h 270"/>
                <a:gd name="T28" fmla="*/ 133 w 195"/>
                <a:gd name="T29" fmla="*/ 11 h 270"/>
                <a:gd name="T30" fmla="*/ 146 w 195"/>
                <a:gd name="T31" fmla="*/ 4 h 270"/>
                <a:gd name="T32" fmla="*/ 173 w 195"/>
                <a:gd name="T33" fmla="*/ 21 h 270"/>
                <a:gd name="T34" fmla="*/ 178 w 195"/>
                <a:gd name="T35" fmla="*/ 41 h 270"/>
                <a:gd name="T36" fmla="*/ 183 w 195"/>
                <a:gd name="T37" fmla="*/ 57 h 270"/>
                <a:gd name="T38" fmla="*/ 187 w 195"/>
                <a:gd name="T39" fmla="*/ 50 h 270"/>
                <a:gd name="T40" fmla="*/ 192 w 195"/>
                <a:gd name="T41" fmla="*/ 50 h 270"/>
                <a:gd name="T42" fmla="*/ 195 w 195"/>
                <a:gd name="T43" fmla="*/ 55 h 270"/>
                <a:gd name="T44" fmla="*/ 145 w 195"/>
                <a:gd name="T45" fmla="*/ 143 h 270"/>
                <a:gd name="T46" fmla="*/ 141 w 195"/>
                <a:gd name="T47" fmla="*/ 146 h 270"/>
                <a:gd name="T48" fmla="*/ 136 w 195"/>
                <a:gd name="T49" fmla="*/ 143 h 270"/>
                <a:gd name="T50" fmla="*/ 136 w 195"/>
                <a:gd name="T51" fmla="*/ 138 h 270"/>
                <a:gd name="T52" fmla="*/ 169 w 195"/>
                <a:gd name="T53" fmla="*/ 60 h 270"/>
                <a:gd name="T54" fmla="*/ 99 w 195"/>
                <a:gd name="T55" fmla="*/ 180 h 270"/>
                <a:gd name="T56" fmla="*/ 97 w 195"/>
                <a:gd name="T57" fmla="*/ 181 h 270"/>
                <a:gd name="T58" fmla="*/ 93 w 195"/>
                <a:gd name="T59" fmla="*/ 180 h 270"/>
                <a:gd name="T60" fmla="*/ 63 w 195"/>
                <a:gd name="T61" fmla="*/ 229 h 270"/>
                <a:gd name="T62" fmla="*/ 55 w 195"/>
                <a:gd name="T63" fmla="*/ 239 h 270"/>
                <a:gd name="T64" fmla="*/ 17 w 195"/>
                <a:gd name="T65" fmla="*/ 267 h 270"/>
                <a:gd name="T66" fmla="*/ 10 w 195"/>
                <a:gd name="T67" fmla="*/ 270 h 270"/>
                <a:gd name="T68" fmla="*/ 6 w 195"/>
                <a:gd name="T69" fmla="*/ 270 h 270"/>
                <a:gd name="T70" fmla="*/ 4 w 195"/>
                <a:gd name="T71" fmla="*/ 269 h 270"/>
                <a:gd name="T72" fmla="*/ 1 w 195"/>
                <a:gd name="T73" fmla="*/ 265 h 270"/>
                <a:gd name="T74" fmla="*/ 0 w 195"/>
                <a:gd name="T75" fmla="*/ 258 h 270"/>
                <a:gd name="T76" fmla="*/ 8 w 195"/>
                <a:gd name="T77" fmla="*/ 204 h 270"/>
                <a:gd name="T78" fmla="*/ 39 w 195"/>
                <a:gd name="T79" fmla="*/ 148 h 270"/>
                <a:gd name="T80" fmla="*/ 38 w 195"/>
                <a:gd name="T81" fmla="*/ 148 h 270"/>
                <a:gd name="T82" fmla="*/ 35 w 195"/>
                <a:gd name="T83" fmla="*/ 146 h 270"/>
                <a:gd name="T84" fmla="*/ 35 w 195"/>
                <a:gd name="T85" fmla="*/ 143 h 270"/>
                <a:gd name="T86" fmla="*/ 110 w 195"/>
                <a:gd name="T87" fmla="*/ 15 h 270"/>
                <a:gd name="T88" fmla="*/ 125 w 195"/>
                <a:gd name="T89"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0">
                  <a:moveTo>
                    <a:pt x="48" y="153"/>
                  </a:moveTo>
                  <a:lnTo>
                    <a:pt x="22" y="199"/>
                  </a:lnTo>
                  <a:lnTo>
                    <a:pt x="19" y="203"/>
                  </a:lnTo>
                  <a:lnTo>
                    <a:pt x="18" y="208"/>
                  </a:lnTo>
                  <a:lnTo>
                    <a:pt x="17" y="214"/>
                  </a:lnTo>
                  <a:lnTo>
                    <a:pt x="15" y="218"/>
                  </a:lnTo>
                  <a:lnTo>
                    <a:pt x="12" y="258"/>
                  </a:lnTo>
                  <a:lnTo>
                    <a:pt x="44" y="233"/>
                  </a:lnTo>
                  <a:lnTo>
                    <a:pt x="47" y="231"/>
                  </a:lnTo>
                  <a:lnTo>
                    <a:pt x="51" y="227"/>
                  </a:lnTo>
                  <a:lnTo>
                    <a:pt x="55" y="223"/>
                  </a:lnTo>
                  <a:lnTo>
                    <a:pt x="56" y="220"/>
                  </a:lnTo>
                  <a:lnTo>
                    <a:pt x="84" y="173"/>
                  </a:lnTo>
                  <a:lnTo>
                    <a:pt x="48" y="153"/>
                  </a:lnTo>
                  <a:close/>
                  <a:moveTo>
                    <a:pt x="105" y="43"/>
                  </a:moveTo>
                  <a:lnTo>
                    <a:pt x="48" y="142"/>
                  </a:lnTo>
                  <a:lnTo>
                    <a:pt x="94" y="168"/>
                  </a:lnTo>
                  <a:lnTo>
                    <a:pt x="150" y="70"/>
                  </a:lnTo>
                  <a:lnTo>
                    <a:pt x="105" y="43"/>
                  </a:lnTo>
                  <a:close/>
                  <a:moveTo>
                    <a:pt x="133" y="11"/>
                  </a:moveTo>
                  <a:lnTo>
                    <a:pt x="125" y="13"/>
                  </a:lnTo>
                  <a:lnTo>
                    <a:pt x="119" y="20"/>
                  </a:lnTo>
                  <a:lnTo>
                    <a:pt x="111" y="34"/>
                  </a:lnTo>
                  <a:lnTo>
                    <a:pt x="156" y="60"/>
                  </a:lnTo>
                  <a:lnTo>
                    <a:pt x="165" y="46"/>
                  </a:lnTo>
                  <a:lnTo>
                    <a:pt x="167" y="38"/>
                  </a:lnTo>
                  <a:lnTo>
                    <a:pt x="165" y="29"/>
                  </a:lnTo>
                  <a:lnTo>
                    <a:pt x="158" y="24"/>
                  </a:lnTo>
                  <a:lnTo>
                    <a:pt x="141" y="13"/>
                  </a:lnTo>
                  <a:lnTo>
                    <a:pt x="133" y="11"/>
                  </a:lnTo>
                  <a:close/>
                  <a:moveTo>
                    <a:pt x="136" y="0"/>
                  </a:moveTo>
                  <a:lnTo>
                    <a:pt x="146" y="4"/>
                  </a:lnTo>
                  <a:lnTo>
                    <a:pt x="163" y="15"/>
                  </a:lnTo>
                  <a:lnTo>
                    <a:pt x="173" y="21"/>
                  </a:lnTo>
                  <a:lnTo>
                    <a:pt x="177" y="30"/>
                  </a:lnTo>
                  <a:lnTo>
                    <a:pt x="178" y="41"/>
                  </a:lnTo>
                  <a:lnTo>
                    <a:pt x="174" y="51"/>
                  </a:lnTo>
                  <a:lnTo>
                    <a:pt x="183" y="57"/>
                  </a:lnTo>
                  <a:lnTo>
                    <a:pt x="186" y="53"/>
                  </a:lnTo>
                  <a:lnTo>
                    <a:pt x="187" y="50"/>
                  </a:lnTo>
                  <a:lnTo>
                    <a:pt x="190" y="50"/>
                  </a:lnTo>
                  <a:lnTo>
                    <a:pt x="192" y="50"/>
                  </a:lnTo>
                  <a:lnTo>
                    <a:pt x="195" y="53"/>
                  </a:lnTo>
                  <a:lnTo>
                    <a:pt x="195" y="55"/>
                  </a:lnTo>
                  <a:lnTo>
                    <a:pt x="195" y="58"/>
                  </a:lnTo>
                  <a:lnTo>
                    <a:pt x="145" y="143"/>
                  </a:lnTo>
                  <a:lnTo>
                    <a:pt x="144" y="146"/>
                  </a:lnTo>
                  <a:lnTo>
                    <a:pt x="141" y="146"/>
                  </a:lnTo>
                  <a:lnTo>
                    <a:pt x="139" y="146"/>
                  </a:lnTo>
                  <a:lnTo>
                    <a:pt x="136" y="143"/>
                  </a:lnTo>
                  <a:lnTo>
                    <a:pt x="135" y="140"/>
                  </a:lnTo>
                  <a:lnTo>
                    <a:pt x="136" y="138"/>
                  </a:lnTo>
                  <a:lnTo>
                    <a:pt x="178" y="66"/>
                  </a:lnTo>
                  <a:lnTo>
                    <a:pt x="169" y="60"/>
                  </a:lnTo>
                  <a:lnTo>
                    <a:pt x="99" y="180"/>
                  </a:lnTo>
                  <a:lnTo>
                    <a:pt x="99" y="180"/>
                  </a:lnTo>
                  <a:lnTo>
                    <a:pt x="98" y="181"/>
                  </a:lnTo>
                  <a:lnTo>
                    <a:pt x="97" y="181"/>
                  </a:lnTo>
                  <a:lnTo>
                    <a:pt x="95" y="181"/>
                  </a:lnTo>
                  <a:lnTo>
                    <a:pt x="93" y="180"/>
                  </a:lnTo>
                  <a:lnTo>
                    <a:pt x="67" y="225"/>
                  </a:lnTo>
                  <a:lnTo>
                    <a:pt x="63" y="229"/>
                  </a:lnTo>
                  <a:lnTo>
                    <a:pt x="59" y="235"/>
                  </a:lnTo>
                  <a:lnTo>
                    <a:pt x="55" y="239"/>
                  </a:lnTo>
                  <a:lnTo>
                    <a:pt x="51" y="242"/>
                  </a:lnTo>
                  <a:lnTo>
                    <a:pt x="17" y="267"/>
                  </a:lnTo>
                  <a:lnTo>
                    <a:pt x="13" y="270"/>
                  </a:lnTo>
                  <a:lnTo>
                    <a:pt x="10" y="270"/>
                  </a:lnTo>
                  <a:lnTo>
                    <a:pt x="8" y="270"/>
                  </a:lnTo>
                  <a:lnTo>
                    <a:pt x="6" y="270"/>
                  </a:lnTo>
                  <a:lnTo>
                    <a:pt x="5" y="270"/>
                  </a:lnTo>
                  <a:lnTo>
                    <a:pt x="4" y="269"/>
                  </a:lnTo>
                  <a:lnTo>
                    <a:pt x="2" y="267"/>
                  </a:lnTo>
                  <a:lnTo>
                    <a:pt x="1" y="265"/>
                  </a:lnTo>
                  <a:lnTo>
                    <a:pt x="0" y="262"/>
                  </a:lnTo>
                  <a:lnTo>
                    <a:pt x="0" y="258"/>
                  </a:lnTo>
                  <a:lnTo>
                    <a:pt x="5" y="216"/>
                  </a:lnTo>
                  <a:lnTo>
                    <a:pt x="8" y="204"/>
                  </a:lnTo>
                  <a:lnTo>
                    <a:pt x="13" y="194"/>
                  </a:lnTo>
                  <a:lnTo>
                    <a:pt x="39" y="148"/>
                  </a:lnTo>
                  <a:lnTo>
                    <a:pt x="39" y="148"/>
                  </a:lnTo>
                  <a:lnTo>
                    <a:pt x="38" y="148"/>
                  </a:lnTo>
                  <a:lnTo>
                    <a:pt x="36" y="147"/>
                  </a:lnTo>
                  <a:lnTo>
                    <a:pt x="35" y="146"/>
                  </a:lnTo>
                  <a:lnTo>
                    <a:pt x="35" y="144"/>
                  </a:lnTo>
                  <a:lnTo>
                    <a:pt x="35" y="143"/>
                  </a:lnTo>
                  <a:lnTo>
                    <a:pt x="35" y="143"/>
                  </a:lnTo>
                  <a:lnTo>
                    <a:pt x="110" y="15"/>
                  </a:lnTo>
                  <a:lnTo>
                    <a:pt x="116" y="6"/>
                  </a:lnTo>
                  <a:lnTo>
                    <a:pt x="125" y="2"/>
                  </a:lnTo>
                  <a:lnTo>
                    <a:pt x="13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Ovaal 279">
              <a:extLst>
                <a:ext uri="{FF2B5EF4-FFF2-40B4-BE49-F238E27FC236}">
                  <a16:creationId xmlns:a16="http://schemas.microsoft.com/office/drawing/2014/main" id="{64DEE377-26D7-4738-8C7D-1F3F0A6A6C5C}"/>
                </a:ext>
              </a:extLst>
            </p:cNvPr>
            <p:cNvSpPr/>
            <p:nvPr/>
          </p:nvSpPr>
          <p:spPr>
            <a:xfrm>
              <a:off x="3317755" y="4580191"/>
              <a:ext cx="615125" cy="61512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81" name="Groep 280">
            <a:extLst>
              <a:ext uri="{FF2B5EF4-FFF2-40B4-BE49-F238E27FC236}">
                <a16:creationId xmlns:a16="http://schemas.microsoft.com/office/drawing/2014/main" id="{2724C1EC-0638-4924-B05F-08F2BEE89684}"/>
              </a:ext>
            </a:extLst>
          </p:cNvPr>
          <p:cNvGrpSpPr/>
          <p:nvPr/>
        </p:nvGrpSpPr>
        <p:grpSpPr>
          <a:xfrm>
            <a:off x="5124981" y="4653729"/>
            <a:ext cx="676639" cy="676639"/>
            <a:chOff x="6517307" y="4333457"/>
            <a:chExt cx="676639" cy="676639"/>
          </a:xfrm>
        </p:grpSpPr>
        <p:grpSp>
          <p:nvGrpSpPr>
            <p:cNvPr id="282" name="Groep 281">
              <a:extLst>
                <a:ext uri="{FF2B5EF4-FFF2-40B4-BE49-F238E27FC236}">
                  <a16:creationId xmlns:a16="http://schemas.microsoft.com/office/drawing/2014/main" id="{8EC367F5-697D-4FAF-9A61-44DDA816A4BB}"/>
                </a:ext>
              </a:extLst>
            </p:cNvPr>
            <p:cNvGrpSpPr/>
            <p:nvPr/>
          </p:nvGrpSpPr>
          <p:grpSpPr>
            <a:xfrm rot="21178033">
              <a:off x="6623946" y="4515177"/>
              <a:ext cx="463361" cy="313198"/>
              <a:chOff x="2019301" y="1084265"/>
              <a:chExt cx="342900" cy="231775"/>
            </a:xfrm>
            <a:solidFill>
              <a:schemeClr val="accent2"/>
            </a:solidFill>
          </p:grpSpPr>
          <p:sp>
            <p:nvSpPr>
              <p:cNvPr id="284" name="Freeform 679">
                <a:extLst>
                  <a:ext uri="{FF2B5EF4-FFF2-40B4-BE49-F238E27FC236}">
                    <a16:creationId xmlns:a16="http://schemas.microsoft.com/office/drawing/2014/main" id="{7B7A2008-C1DA-4170-A302-0D861320F445}"/>
                  </a:ext>
                </a:extLst>
              </p:cNvPr>
              <p:cNvSpPr>
                <a:spLocks/>
              </p:cNvSpPr>
              <p:nvPr/>
            </p:nvSpPr>
            <p:spPr bwMode="auto">
              <a:xfrm>
                <a:off x="2019301" y="1298577"/>
                <a:ext cx="342900" cy="17463"/>
              </a:xfrm>
              <a:custGeom>
                <a:avLst/>
                <a:gdLst>
                  <a:gd name="T0" fmla="*/ 5 w 216"/>
                  <a:gd name="T1" fmla="*/ 0 h 11"/>
                  <a:gd name="T2" fmla="*/ 211 w 216"/>
                  <a:gd name="T3" fmla="*/ 0 h 11"/>
                  <a:gd name="T4" fmla="*/ 213 w 216"/>
                  <a:gd name="T5" fmla="*/ 0 h 11"/>
                  <a:gd name="T6" fmla="*/ 215 w 216"/>
                  <a:gd name="T7" fmla="*/ 3 h 11"/>
                  <a:gd name="T8" fmla="*/ 216 w 216"/>
                  <a:gd name="T9" fmla="*/ 5 h 11"/>
                  <a:gd name="T10" fmla="*/ 215 w 216"/>
                  <a:gd name="T11" fmla="*/ 8 h 11"/>
                  <a:gd name="T12" fmla="*/ 213 w 216"/>
                  <a:gd name="T13" fmla="*/ 11 h 11"/>
                  <a:gd name="T14" fmla="*/ 211 w 216"/>
                  <a:gd name="T15" fmla="*/ 11 h 11"/>
                  <a:gd name="T16" fmla="*/ 5 w 216"/>
                  <a:gd name="T17" fmla="*/ 11 h 11"/>
                  <a:gd name="T18" fmla="*/ 3 w 216"/>
                  <a:gd name="T19" fmla="*/ 11 h 11"/>
                  <a:gd name="T20" fmla="*/ 1 w 216"/>
                  <a:gd name="T21" fmla="*/ 8 h 11"/>
                  <a:gd name="T22" fmla="*/ 0 w 216"/>
                  <a:gd name="T23" fmla="*/ 5 h 11"/>
                  <a:gd name="T24" fmla="*/ 1 w 216"/>
                  <a:gd name="T25" fmla="*/ 3 h 11"/>
                  <a:gd name="T26" fmla="*/ 3 w 216"/>
                  <a:gd name="T27" fmla="*/ 0 h 11"/>
                  <a:gd name="T28" fmla="*/ 5 w 2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1">
                    <a:moveTo>
                      <a:pt x="5" y="0"/>
                    </a:moveTo>
                    <a:lnTo>
                      <a:pt x="211" y="0"/>
                    </a:lnTo>
                    <a:lnTo>
                      <a:pt x="213" y="0"/>
                    </a:lnTo>
                    <a:lnTo>
                      <a:pt x="215" y="3"/>
                    </a:lnTo>
                    <a:lnTo>
                      <a:pt x="216" y="5"/>
                    </a:lnTo>
                    <a:lnTo>
                      <a:pt x="215" y="8"/>
                    </a:lnTo>
                    <a:lnTo>
                      <a:pt x="213" y="11"/>
                    </a:lnTo>
                    <a:lnTo>
                      <a:pt x="211" y="11"/>
                    </a:lnTo>
                    <a:lnTo>
                      <a:pt x="5" y="11"/>
                    </a:lnTo>
                    <a:lnTo>
                      <a:pt x="3" y="11"/>
                    </a:lnTo>
                    <a:lnTo>
                      <a:pt x="1" y="8"/>
                    </a:lnTo>
                    <a:lnTo>
                      <a:pt x="0" y="5"/>
                    </a:lnTo>
                    <a:lnTo>
                      <a:pt x="1" y="3"/>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680">
                <a:extLst>
                  <a:ext uri="{FF2B5EF4-FFF2-40B4-BE49-F238E27FC236}">
                    <a16:creationId xmlns:a16="http://schemas.microsoft.com/office/drawing/2014/main" id="{3B77D583-C300-46C9-BA27-825C46D106C0}"/>
                  </a:ext>
                </a:extLst>
              </p:cNvPr>
              <p:cNvSpPr>
                <a:spLocks/>
              </p:cNvSpPr>
              <p:nvPr/>
            </p:nvSpPr>
            <p:spPr bwMode="auto">
              <a:xfrm>
                <a:off x="2027239" y="1084265"/>
                <a:ext cx="327025" cy="171450"/>
              </a:xfrm>
              <a:custGeom>
                <a:avLst/>
                <a:gdLst>
                  <a:gd name="T0" fmla="*/ 168 w 206"/>
                  <a:gd name="T1" fmla="*/ 0 h 108"/>
                  <a:gd name="T2" fmla="*/ 201 w 206"/>
                  <a:gd name="T3" fmla="*/ 0 h 108"/>
                  <a:gd name="T4" fmla="*/ 203 w 206"/>
                  <a:gd name="T5" fmla="*/ 0 h 108"/>
                  <a:gd name="T6" fmla="*/ 204 w 206"/>
                  <a:gd name="T7" fmla="*/ 3 h 108"/>
                  <a:gd name="T8" fmla="*/ 206 w 206"/>
                  <a:gd name="T9" fmla="*/ 6 h 108"/>
                  <a:gd name="T10" fmla="*/ 206 w 206"/>
                  <a:gd name="T11" fmla="*/ 38 h 108"/>
                  <a:gd name="T12" fmla="*/ 204 w 206"/>
                  <a:gd name="T13" fmla="*/ 41 h 108"/>
                  <a:gd name="T14" fmla="*/ 203 w 206"/>
                  <a:gd name="T15" fmla="*/ 42 h 108"/>
                  <a:gd name="T16" fmla="*/ 201 w 206"/>
                  <a:gd name="T17" fmla="*/ 44 h 108"/>
                  <a:gd name="T18" fmla="*/ 198 w 206"/>
                  <a:gd name="T19" fmla="*/ 42 h 108"/>
                  <a:gd name="T20" fmla="*/ 195 w 206"/>
                  <a:gd name="T21" fmla="*/ 41 h 108"/>
                  <a:gd name="T22" fmla="*/ 195 w 206"/>
                  <a:gd name="T23" fmla="*/ 38 h 108"/>
                  <a:gd name="T24" fmla="*/ 195 w 206"/>
                  <a:gd name="T25" fmla="*/ 17 h 108"/>
                  <a:gd name="T26" fmla="*/ 96 w 206"/>
                  <a:gd name="T27" fmla="*/ 106 h 108"/>
                  <a:gd name="T28" fmla="*/ 93 w 206"/>
                  <a:gd name="T29" fmla="*/ 108 h 108"/>
                  <a:gd name="T30" fmla="*/ 91 w 206"/>
                  <a:gd name="T31" fmla="*/ 108 h 108"/>
                  <a:gd name="T32" fmla="*/ 88 w 206"/>
                  <a:gd name="T33" fmla="*/ 106 h 108"/>
                  <a:gd name="T34" fmla="*/ 49 w 206"/>
                  <a:gd name="T35" fmla="*/ 67 h 108"/>
                  <a:gd name="T36" fmla="*/ 9 w 206"/>
                  <a:gd name="T37" fmla="*/ 106 h 108"/>
                  <a:gd name="T38" fmla="*/ 8 w 206"/>
                  <a:gd name="T39" fmla="*/ 108 h 108"/>
                  <a:gd name="T40" fmla="*/ 5 w 206"/>
                  <a:gd name="T41" fmla="*/ 108 h 108"/>
                  <a:gd name="T42" fmla="*/ 4 w 206"/>
                  <a:gd name="T43" fmla="*/ 108 h 108"/>
                  <a:gd name="T44" fmla="*/ 2 w 206"/>
                  <a:gd name="T45" fmla="*/ 106 h 108"/>
                  <a:gd name="T46" fmla="*/ 0 w 206"/>
                  <a:gd name="T47" fmla="*/ 104 h 108"/>
                  <a:gd name="T48" fmla="*/ 0 w 206"/>
                  <a:gd name="T49" fmla="*/ 101 h 108"/>
                  <a:gd name="T50" fmla="*/ 2 w 206"/>
                  <a:gd name="T51" fmla="*/ 99 h 108"/>
                  <a:gd name="T52" fmla="*/ 45 w 206"/>
                  <a:gd name="T53" fmla="*/ 55 h 108"/>
                  <a:gd name="T54" fmla="*/ 47 w 206"/>
                  <a:gd name="T55" fmla="*/ 54 h 108"/>
                  <a:gd name="T56" fmla="*/ 50 w 206"/>
                  <a:gd name="T57" fmla="*/ 54 h 108"/>
                  <a:gd name="T58" fmla="*/ 53 w 206"/>
                  <a:gd name="T59" fmla="*/ 55 h 108"/>
                  <a:gd name="T60" fmla="*/ 92 w 206"/>
                  <a:gd name="T61" fmla="*/ 96 h 108"/>
                  <a:gd name="T62" fmla="*/ 186 w 206"/>
                  <a:gd name="T63" fmla="*/ 11 h 108"/>
                  <a:gd name="T64" fmla="*/ 168 w 206"/>
                  <a:gd name="T65" fmla="*/ 11 h 108"/>
                  <a:gd name="T66" fmla="*/ 165 w 206"/>
                  <a:gd name="T67" fmla="*/ 11 h 108"/>
                  <a:gd name="T68" fmla="*/ 163 w 206"/>
                  <a:gd name="T69" fmla="*/ 8 h 108"/>
                  <a:gd name="T70" fmla="*/ 163 w 206"/>
                  <a:gd name="T71" fmla="*/ 6 h 108"/>
                  <a:gd name="T72" fmla="*/ 163 w 206"/>
                  <a:gd name="T73" fmla="*/ 3 h 108"/>
                  <a:gd name="T74" fmla="*/ 165 w 206"/>
                  <a:gd name="T75" fmla="*/ 0 h 108"/>
                  <a:gd name="T76" fmla="*/ 168 w 206"/>
                  <a:gd name="T7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108">
                    <a:moveTo>
                      <a:pt x="168" y="0"/>
                    </a:moveTo>
                    <a:lnTo>
                      <a:pt x="201" y="0"/>
                    </a:lnTo>
                    <a:lnTo>
                      <a:pt x="203" y="0"/>
                    </a:lnTo>
                    <a:lnTo>
                      <a:pt x="204" y="3"/>
                    </a:lnTo>
                    <a:lnTo>
                      <a:pt x="206" y="6"/>
                    </a:lnTo>
                    <a:lnTo>
                      <a:pt x="206" y="38"/>
                    </a:lnTo>
                    <a:lnTo>
                      <a:pt x="204" y="41"/>
                    </a:lnTo>
                    <a:lnTo>
                      <a:pt x="203" y="42"/>
                    </a:lnTo>
                    <a:lnTo>
                      <a:pt x="201" y="44"/>
                    </a:lnTo>
                    <a:lnTo>
                      <a:pt x="198" y="42"/>
                    </a:lnTo>
                    <a:lnTo>
                      <a:pt x="195" y="41"/>
                    </a:lnTo>
                    <a:lnTo>
                      <a:pt x="195" y="38"/>
                    </a:lnTo>
                    <a:lnTo>
                      <a:pt x="195" y="17"/>
                    </a:lnTo>
                    <a:lnTo>
                      <a:pt x="96" y="106"/>
                    </a:lnTo>
                    <a:lnTo>
                      <a:pt x="93" y="108"/>
                    </a:lnTo>
                    <a:lnTo>
                      <a:pt x="91" y="108"/>
                    </a:lnTo>
                    <a:lnTo>
                      <a:pt x="88" y="106"/>
                    </a:lnTo>
                    <a:lnTo>
                      <a:pt x="49" y="67"/>
                    </a:lnTo>
                    <a:lnTo>
                      <a:pt x="9" y="106"/>
                    </a:lnTo>
                    <a:lnTo>
                      <a:pt x="8" y="108"/>
                    </a:lnTo>
                    <a:lnTo>
                      <a:pt x="5" y="108"/>
                    </a:lnTo>
                    <a:lnTo>
                      <a:pt x="4" y="108"/>
                    </a:lnTo>
                    <a:lnTo>
                      <a:pt x="2" y="106"/>
                    </a:lnTo>
                    <a:lnTo>
                      <a:pt x="0" y="104"/>
                    </a:lnTo>
                    <a:lnTo>
                      <a:pt x="0" y="101"/>
                    </a:lnTo>
                    <a:lnTo>
                      <a:pt x="2" y="99"/>
                    </a:lnTo>
                    <a:lnTo>
                      <a:pt x="45" y="55"/>
                    </a:lnTo>
                    <a:lnTo>
                      <a:pt x="47" y="54"/>
                    </a:lnTo>
                    <a:lnTo>
                      <a:pt x="50" y="54"/>
                    </a:lnTo>
                    <a:lnTo>
                      <a:pt x="53" y="55"/>
                    </a:lnTo>
                    <a:lnTo>
                      <a:pt x="92" y="96"/>
                    </a:lnTo>
                    <a:lnTo>
                      <a:pt x="186" y="11"/>
                    </a:lnTo>
                    <a:lnTo>
                      <a:pt x="168" y="11"/>
                    </a:lnTo>
                    <a:lnTo>
                      <a:pt x="165" y="11"/>
                    </a:lnTo>
                    <a:lnTo>
                      <a:pt x="163" y="8"/>
                    </a:lnTo>
                    <a:lnTo>
                      <a:pt x="163" y="6"/>
                    </a:lnTo>
                    <a:lnTo>
                      <a:pt x="163" y="3"/>
                    </a:lnTo>
                    <a:lnTo>
                      <a:pt x="165" y="0"/>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83" name="Ovaal 282">
              <a:extLst>
                <a:ext uri="{FF2B5EF4-FFF2-40B4-BE49-F238E27FC236}">
                  <a16:creationId xmlns:a16="http://schemas.microsoft.com/office/drawing/2014/main" id="{A71F747E-DE75-44C8-BA7F-B737A5F3A7DC}"/>
                </a:ext>
              </a:extLst>
            </p:cNvPr>
            <p:cNvSpPr/>
            <p:nvPr/>
          </p:nvSpPr>
          <p:spPr>
            <a:xfrm>
              <a:off x="6517307" y="4333457"/>
              <a:ext cx="676639" cy="67663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286" name="Groep 285">
            <a:extLst>
              <a:ext uri="{FF2B5EF4-FFF2-40B4-BE49-F238E27FC236}">
                <a16:creationId xmlns:a16="http://schemas.microsoft.com/office/drawing/2014/main" id="{5C6D2AAC-D213-48CA-B109-AA2D46DE2C9C}"/>
              </a:ext>
            </a:extLst>
          </p:cNvPr>
          <p:cNvGrpSpPr/>
          <p:nvPr/>
        </p:nvGrpSpPr>
        <p:grpSpPr>
          <a:xfrm>
            <a:off x="5292917" y="5412585"/>
            <a:ext cx="818733" cy="818733"/>
            <a:chOff x="6149350" y="4669604"/>
            <a:chExt cx="818733" cy="818733"/>
          </a:xfrm>
        </p:grpSpPr>
        <p:grpSp>
          <p:nvGrpSpPr>
            <p:cNvPr id="287" name="Groep 286">
              <a:extLst>
                <a:ext uri="{FF2B5EF4-FFF2-40B4-BE49-F238E27FC236}">
                  <a16:creationId xmlns:a16="http://schemas.microsoft.com/office/drawing/2014/main" id="{AC637709-DB5A-409F-8633-FA359FDCA3AD}"/>
                </a:ext>
              </a:extLst>
            </p:cNvPr>
            <p:cNvGrpSpPr/>
            <p:nvPr/>
          </p:nvGrpSpPr>
          <p:grpSpPr>
            <a:xfrm rot="783919">
              <a:off x="6281292" y="4824431"/>
              <a:ext cx="554848" cy="487813"/>
              <a:chOff x="1368426" y="1214438"/>
              <a:chExt cx="854075" cy="750888"/>
            </a:xfrm>
            <a:solidFill>
              <a:schemeClr val="accent1"/>
            </a:solidFill>
          </p:grpSpPr>
          <p:sp>
            <p:nvSpPr>
              <p:cNvPr id="289" name="Freeform 157">
                <a:extLst>
                  <a:ext uri="{FF2B5EF4-FFF2-40B4-BE49-F238E27FC236}">
                    <a16:creationId xmlns:a16="http://schemas.microsoft.com/office/drawing/2014/main" id="{3F446EC9-AB7D-4CDF-B4C5-61FFDF312489}"/>
                  </a:ext>
                </a:extLst>
              </p:cNvPr>
              <p:cNvSpPr>
                <a:spLocks noEditPoints="1"/>
              </p:cNvSpPr>
              <p:nvPr/>
            </p:nvSpPr>
            <p:spPr bwMode="auto">
              <a:xfrm>
                <a:off x="1368426" y="1214438"/>
                <a:ext cx="442913" cy="681038"/>
              </a:xfrm>
              <a:custGeom>
                <a:avLst/>
                <a:gdLst>
                  <a:gd name="T0" fmla="*/ 5 w 147"/>
                  <a:gd name="T1" fmla="*/ 225 h 225"/>
                  <a:gd name="T2" fmla="*/ 2 w 147"/>
                  <a:gd name="T3" fmla="*/ 224 h 225"/>
                  <a:gd name="T4" fmla="*/ 0 w 147"/>
                  <a:gd name="T5" fmla="*/ 220 h 225"/>
                  <a:gd name="T6" fmla="*/ 20 w 147"/>
                  <a:gd name="T7" fmla="*/ 16 h 225"/>
                  <a:gd name="T8" fmla="*/ 23 w 147"/>
                  <a:gd name="T9" fmla="*/ 12 h 225"/>
                  <a:gd name="T10" fmla="*/ 83 w 147"/>
                  <a:gd name="T11" fmla="*/ 0 h 225"/>
                  <a:gd name="T12" fmla="*/ 144 w 147"/>
                  <a:gd name="T13" fmla="*/ 12 h 225"/>
                  <a:gd name="T14" fmla="*/ 147 w 147"/>
                  <a:gd name="T15" fmla="*/ 17 h 225"/>
                  <a:gd name="T16" fmla="*/ 147 w 147"/>
                  <a:gd name="T17" fmla="*/ 220 h 225"/>
                  <a:gd name="T18" fmla="*/ 145 w 147"/>
                  <a:gd name="T19" fmla="*/ 224 h 225"/>
                  <a:gd name="T20" fmla="*/ 140 w 147"/>
                  <a:gd name="T21" fmla="*/ 225 h 225"/>
                  <a:gd name="T22" fmla="*/ 73 w 147"/>
                  <a:gd name="T23" fmla="*/ 213 h 225"/>
                  <a:gd name="T24" fmla="*/ 7 w 147"/>
                  <a:gd name="T25" fmla="*/ 225 h 225"/>
                  <a:gd name="T26" fmla="*/ 5 w 147"/>
                  <a:gd name="T27" fmla="*/ 225 h 225"/>
                  <a:gd name="T28" fmla="*/ 73 w 147"/>
                  <a:gd name="T29" fmla="*/ 203 h 225"/>
                  <a:gd name="T30" fmla="*/ 137 w 147"/>
                  <a:gd name="T31" fmla="*/ 213 h 225"/>
                  <a:gd name="T32" fmla="*/ 137 w 147"/>
                  <a:gd name="T33" fmla="*/ 20 h 225"/>
                  <a:gd name="T34" fmla="*/ 83 w 147"/>
                  <a:gd name="T35" fmla="*/ 10 h 225"/>
                  <a:gd name="T36" fmla="*/ 30 w 147"/>
                  <a:gd name="T37" fmla="*/ 20 h 225"/>
                  <a:gd name="T38" fmla="*/ 11 w 147"/>
                  <a:gd name="T39" fmla="*/ 212 h 225"/>
                  <a:gd name="T40" fmla="*/ 73 w 147"/>
                  <a:gd name="T41"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5" y="225"/>
                    </a:moveTo>
                    <a:cubicBezTo>
                      <a:pt x="4" y="225"/>
                      <a:pt x="3" y="225"/>
                      <a:pt x="2" y="224"/>
                    </a:cubicBezTo>
                    <a:cubicBezTo>
                      <a:pt x="0" y="223"/>
                      <a:pt x="0" y="221"/>
                      <a:pt x="0" y="220"/>
                    </a:cubicBezTo>
                    <a:cubicBezTo>
                      <a:pt x="20" y="16"/>
                      <a:pt x="20" y="16"/>
                      <a:pt x="20" y="16"/>
                    </a:cubicBezTo>
                    <a:cubicBezTo>
                      <a:pt x="20" y="14"/>
                      <a:pt x="21" y="13"/>
                      <a:pt x="23" y="12"/>
                    </a:cubicBezTo>
                    <a:cubicBezTo>
                      <a:pt x="44" y="4"/>
                      <a:pt x="64" y="0"/>
                      <a:pt x="83" y="0"/>
                    </a:cubicBezTo>
                    <a:cubicBezTo>
                      <a:pt x="103" y="0"/>
                      <a:pt x="122" y="4"/>
                      <a:pt x="144" y="12"/>
                    </a:cubicBezTo>
                    <a:cubicBezTo>
                      <a:pt x="146" y="13"/>
                      <a:pt x="147" y="15"/>
                      <a:pt x="147" y="17"/>
                    </a:cubicBezTo>
                    <a:cubicBezTo>
                      <a:pt x="147" y="220"/>
                      <a:pt x="147" y="220"/>
                      <a:pt x="147" y="220"/>
                    </a:cubicBezTo>
                    <a:cubicBezTo>
                      <a:pt x="147" y="222"/>
                      <a:pt x="146" y="223"/>
                      <a:pt x="145" y="224"/>
                    </a:cubicBezTo>
                    <a:cubicBezTo>
                      <a:pt x="143" y="225"/>
                      <a:pt x="141" y="225"/>
                      <a:pt x="140" y="225"/>
                    </a:cubicBezTo>
                    <a:cubicBezTo>
                      <a:pt x="120" y="217"/>
                      <a:pt x="97" y="213"/>
                      <a:pt x="73" y="213"/>
                    </a:cubicBezTo>
                    <a:cubicBezTo>
                      <a:pt x="49" y="213"/>
                      <a:pt x="26" y="217"/>
                      <a:pt x="7" y="225"/>
                    </a:cubicBezTo>
                    <a:cubicBezTo>
                      <a:pt x="6" y="225"/>
                      <a:pt x="5" y="225"/>
                      <a:pt x="5" y="225"/>
                    </a:cubicBezTo>
                    <a:close/>
                    <a:moveTo>
                      <a:pt x="73" y="203"/>
                    </a:moveTo>
                    <a:cubicBezTo>
                      <a:pt x="96" y="203"/>
                      <a:pt x="118" y="206"/>
                      <a:pt x="137" y="213"/>
                    </a:cubicBezTo>
                    <a:cubicBezTo>
                      <a:pt x="137" y="20"/>
                      <a:pt x="137" y="20"/>
                      <a:pt x="137" y="20"/>
                    </a:cubicBezTo>
                    <a:cubicBezTo>
                      <a:pt x="118" y="13"/>
                      <a:pt x="100" y="10"/>
                      <a:pt x="83" y="10"/>
                    </a:cubicBezTo>
                    <a:cubicBezTo>
                      <a:pt x="66" y="10"/>
                      <a:pt x="49" y="13"/>
                      <a:pt x="30" y="20"/>
                    </a:cubicBezTo>
                    <a:cubicBezTo>
                      <a:pt x="11" y="212"/>
                      <a:pt x="11" y="212"/>
                      <a:pt x="11" y="212"/>
                    </a:cubicBezTo>
                    <a:cubicBezTo>
                      <a:pt x="30" y="206"/>
                      <a:pt x="51" y="203"/>
                      <a:pt x="73" y="2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58">
                <a:extLst>
                  <a:ext uri="{FF2B5EF4-FFF2-40B4-BE49-F238E27FC236}">
                    <a16:creationId xmlns:a16="http://schemas.microsoft.com/office/drawing/2014/main" id="{2D9A11F6-15FB-4A75-B433-D94E24888904}"/>
                  </a:ext>
                </a:extLst>
              </p:cNvPr>
              <p:cNvSpPr>
                <a:spLocks noEditPoints="1"/>
              </p:cNvSpPr>
              <p:nvPr/>
            </p:nvSpPr>
            <p:spPr bwMode="auto">
              <a:xfrm>
                <a:off x="1774826" y="1214438"/>
                <a:ext cx="447675" cy="681038"/>
              </a:xfrm>
              <a:custGeom>
                <a:avLst/>
                <a:gdLst>
                  <a:gd name="T0" fmla="*/ 142 w 148"/>
                  <a:gd name="T1" fmla="*/ 225 h 225"/>
                  <a:gd name="T2" fmla="*/ 141 w 148"/>
                  <a:gd name="T3" fmla="*/ 225 h 225"/>
                  <a:gd name="T4" fmla="*/ 74 w 148"/>
                  <a:gd name="T5" fmla="*/ 213 h 225"/>
                  <a:gd name="T6" fmla="*/ 7 w 148"/>
                  <a:gd name="T7" fmla="*/ 225 h 225"/>
                  <a:gd name="T8" fmla="*/ 3 w 148"/>
                  <a:gd name="T9" fmla="*/ 224 h 225"/>
                  <a:gd name="T10" fmla="*/ 0 w 148"/>
                  <a:gd name="T11" fmla="*/ 220 h 225"/>
                  <a:gd name="T12" fmla="*/ 0 w 148"/>
                  <a:gd name="T13" fmla="*/ 17 h 225"/>
                  <a:gd name="T14" fmla="*/ 4 w 148"/>
                  <a:gd name="T15" fmla="*/ 12 h 225"/>
                  <a:gd name="T16" fmla="*/ 64 w 148"/>
                  <a:gd name="T17" fmla="*/ 0 h 225"/>
                  <a:gd name="T18" fmla="*/ 124 w 148"/>
                  <a:gd name="T19" fmla="*/ 12 h 225"/>
                  <a:gd name="T20" fmla="*/ 127 w 148"/>
                  <a:gd name="T21" fmla="*/ 16 h 225"/>
                  <a:gd name="T22" fmla="*/ 147 w 148"/>
                  <a:gd name="T23" fmla="*/ 219 h 225"/>
                  <a:gd name="T24" fmla="*/ 148 w 148"/>
                  <a:gd name="T25" fmla="*/ 220 h 225"/>
                  <a:gd name="T26" fmla="*/ 142 w 148"/>
                  <a:gd name="T27" fmla="*/ 225 h 225"/>
                  <a:gd name="T28" fmla="*/ 142 w 148"/>
                  <a:gd name="T29" fmla="*/ 225 h 225"/>
                  <a:gd name="T30" fmla="*/ 11 w 148"/>
                  <a:gd name="T31" fmla="*/ 20 h 225"/>
                  <a:gd name="T32" fmla="*/ 11 w 148"/>
                  <a:gd name="T33" fmla="*/ 213 h 225"/>
                  <a:gd name="T34" fmla="*/ 74 w 148"/>
                  <a:gd name="T35" fmla="*/ 203 h 225"/>
                  <a:gd name="T36" fmla="*/ 136 w 148"/>
                  <a:gd name="T37" fmla="*/ 212 h 225"/>
                  <a:gd name="T38" fmla="*/ 117 w 148"/>
                  <a:gd name="T39" fmla="*/ 20 h 225"/>
                  <a:gd name="T40" fmla="*/ 64 w 148"/>
                  <a:gd name="T41" fmla="*/ 10 h 225"/>
                  <a:gd name="T42" fmla="*/ 11 w 148"/>
                  <a:gd name="T43" fmla="*/ 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225">
                    <a:moveTo>
                      <a:pt x="142" y="225"/>
                    </a:moveTo>
                    <a:cubicBezTo>
                      <a:pt x="142" y="225"/>
                      <a:pt x="141" y="225"/>
                      <a:pt x="141" y="225"/>
                    </a:cubicBezTo>
                    <a:cubicBezTo>
                      <a:pt x="121" y="217"/>
                      <a:pt x="98" y="213"/>
                      <a:pt x="74" y="213"/>
                    </a:cubicBezTo>
                    <a:cubicBezTo>
                      <a:pt x="50" y="213"/>
                      <a:pt x="27" y="217"/>
                      <a:pt x="7" y="225"/>
                    </a:cubicBezTo>
                    <a:cubicBezTo>
                      <a:pt x="6" y="225"/>
                      <a:pt x="4" y="225"/>
                      <a:pt x="3" y="224"/>
                    </a:cubicBezTo>
                    <a:cubicBezTo>
                      <a:pt x="1" y="223"/>
                      <a:pt x="0" y="222"/>
                      <a:pt x="0" y="220"/>
                    </a:cubicBezTo>
                    <a:cubicBezTo>
                      <a:pt x="0" y="17"/>
                      <a:pt x="0" y="17"/>
                      <a:pt x="0" y="17"/>
                    </a:cubicBezTo>
                    <a:cubicBezTo>
                      <a:pt x="0" y="15"/>
                      <a:pt x="2" y="13"/>
                      <a:pt x="4" y="12"/>
                    </a:cubicBezTo>
                    <a:cubicBezTo>
                      <a:pt x="25" y="4"/>
                      <a:pt x="44" y="0"/>
                      <a:pt x="64" y="0"/>
                    </a:cubicBezTo>
                    <a:cubicBezTo>
                      <a:pt x="83" y="0"/>
                      <a:pt x="103" y="4"/>
                      <a:pt x="124" y="12"/>
                    </a:cubicBezTo>
                    <a:cubicBezTo>
                      <a:pt x="126" y="13"/>
                      <a:pt x="127" y="14"/>
                      <a:pt x="127" y="16"/>
                    </a:cubicBezTo>
                    <a:cubicBezTo>
                      <a:pt x="147" y="219"/>
                      <a:pt x="147" y="219"/>
                      <a:pt x="147" y="219"/>
                    </a:cubicBezTo>
                    <a:cubicBezTo>
                      <a:pt x="148" y="219"/>
                      <a:pt x="148" y="220"/>
                      <a:pt x="148" y="220"/>
                    </a:cubicBezTo>
                    <a:cubicBezTo>
                      <a:pt x="148" y="223"/>
                      <a:pt x="145" y="225"/>
                      <a:pt x="142" y="225"/>
                    </a:cubicBezTo>
                    <a:cubicBezTo>
                      <a:pt x="142" y="225"/>
                      <a:pt x="142" y="225"/>
                      <a:pt x="142" y="225"/>
                    </a:cubicBezTo>
                    <a:close/>
                    <a:moveTo>
                      <a:pt x="11" y="20"/>
                    </a:moveTo>
                    <a:cubicBezTo>
                      <a:pt x="11" y="213"/>
                      <a:pt x="11" y="213"/>
                      <a:pt x="11" y="213"/>
                    </a:cubicBezTo>
                    <a:cubicBezTo>
                      <a:pt x="30" y="206"/>
                      <a:pt x="51" y="203"/>
                      <a:pt x="74" y="203"/>
                    </a:cubicBezTo>
                    <a:cubicBezTo>
                      <a:pt x="96" y="203"/>
                      <a:pt x="118" y="206"/>
                      <a:pt x="136" y="212"/>
                    </a:cubicBezTo>
                    <a:cubicBezTo>
                      <a:pt x="117" y="20"/>
                      <a:pt x="117" y="20"/>
                      <a:pt x="117" y="20"/>
                    </a:cubicBezTo>
                    <a:cubicBezTo>
                      <a:pt x="99" y="13"/>
                      <a:pt x="81" y="10"/>
                      <a:pt x="64" y="10"/>
                    </a:cubicBezTo>
                    <a:cubicBezTo>
                      <a:pt x="47" y="10"/>
                      <a:pt x="29" y="13"/>
                      <a:pt x="11"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59">
                <a:extLst>
                  <a:ext uri="{FF2B5EF4-FFF2-40B4-BE49-F238E27FC236}">
                    <a16:creationId xmlns:a16="http://schemas.microsoft.com/office/drawing/2014/main" id="{DE4C8A85-CC2C-4FB9-A25C-92CAF8884B80}"/>
                  </a:ext>
                </a:extLst>
              </p:cNvPr>
              <p:cNvSpPr>
                <a:spLocks/>
              </p:cNvSpPr>
              <p:nvPr/>
            </p:nvSpPr>
            <p:spPr bwMode="auto">
              <a:xfrm>
                <a:off x="1844676" y="1287463"/>
                <a:ext cx="266700" cy="60325"/>
              </a:xfrm>
              <a:custGeom>
                <a:avLst/>
                <a:gdLst>
                  <a:gd name="T0" fmla="*/ 82 w 88"/>
                  <a:gd name="T1" fmla="*/ 20 h 20"/>
                  <a:gd name="T2" fmla="*/ 80 w 88"/>
                  <a:gd name="T3" fmla="*/ 19 h 20"/>
                  <a:gd name="T4" fmla="*/ 7 w 88"/>
                  <a:gd name="T5" fmla="*/ 19 h 20"/>
                  <a:gd name="T6" fmla="*/ 1 w 88"/>
                  <a:gd name="T7" fmla="*/ 16 h 20"/>
                  <a:gd name="T8" fmla="*/ 4 w 88"/>
                  <a:gd name="T9" fmla="*/ 10 h 20"/>
                  <a:gd name="T10" fmla="*/ 84 w 88"/>
                  <a:gd name="T11" fmla="*/ 10 h 20"/>
                  <a:gd name="T12" fmla="*/ 87 w 88"/>
                  <a:gd name="T13" fmla="*/ 16 h 20"/>
                  <a:gd name="T14" fmla="*/ 82 w 8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
                    <a:moveTo>
                      <a:pt x="82" y="20"/>
                    </a:moveTo>
                    <a:cubicBezTo>
                      <a:pt x="81" y="20"/>
                      <a:pt x="81" y="20"/>
                      <a:pt x="80" y="19"/>
                    </a:cubicBezTo>
                    <a:cubicBezTo>
                      <a:pt x="56" y="10"/>
                      <a:pt x="31" y="10"/>
                      <a:pt x="7" y="19"/>
                    </a:cubicBezTo>
                    <a:cubicBezTo>
                      <a:pt x="5" y="20"/>
                      <a:pt x="2" y="19"/>
                      <a:pt x="1" y="16"/>
                    </a:cubicBezTo>
                    <a:cubicBezTo>
                      <a:pt x="0" y="14"/>
                      <a:pt x="1" y="11"/>
                      <a:pt x="4" y="10"/>
                    </a:cubicBezTo>
                    <a:cubicBezTo>
                      <a:pt x="30" y="0"/>
                      <a:pt x="57" y="0"/>
                      <a:pt x="84" y="10"/>
                    </a:cubicBezTo>
                    <a:cubicBezTo>
                      <a:pt x="86" y="11"/>
                      <a:pt x="88" y="14"/>
                      <a:pt x="87" y="16"/>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60">
                <a:extLst>
                  <a:ext uri="{FF2B5EF4-FFF2-40B4-BE49-F238E27FC236}">
                    <a16:creationId xmlns:a16="http://schemas.microsoft.com/office/drawing/2014/main" id="{79407807-4577-446A-B89D-E91F3E628B3C}"/>
                  </a:ext>
                </a:extLst>
              </p:cNvPr>
              <p:cNvSpPr>
                <a:spLocks/>
              </p:cNvSpPr>
              <p:nvPr/>
            </p:nvSpPr>
            <p:spPr bwMode="auto">
              <a:xfrm>
                <a:off x="1844676" y="1347788"/>
                <a:ext cx="266700" cy="63500"/>
              </a:xfrm>
              <a:custGeom>
                <a:avLst/>
                <a:gdLst>
                  <a:gd name="T0" fmla="*/ 82 w 88"/>
                  <a:gd name="T1" fmla="*/ 20 h 21"/>
                  <a:gd name="T2" fmla="*/ 80 w 88"/>
                  <a:gd name="T3" fmla="*/ 20 h 21"/>
                  <a:gd name="T4" fmla="*/ 7 w 88"/>
                  <a:gd name="T5" fmla="*/ 20 h 21"/>
                  <a:gd name="T6" fmla="*/ 1 w 88"/>
                  <a:gd name="T7" fmla="*/ 17 h 21"/>
                  <a:gd name="T8" fmla="*/ 4 w 88"/>
                  <a:gd name="T9" fmla="*/ 10 h 21"/>
                  <a:gd name="T10" fmla="*/ 84 w 88"/>
                  <a:gd name="T11" fmla="*/ 10 h 21"/>
                  <a:gd name="T12" fmla="*/ 87 w 88"/>
                  <a:gd name="T13" fmla="*/ 17 h 21"/>
                  <a:gd name="T14" fmla="*/ 82 w 8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1">
                    <a:moveTo>
                      <a:pt x="82" y="20"/>
                    </a:moveTo>
                    <a:cubicBezTo>
                      <a:pt x="81" y="20"/>
                      <a:pt x="81" y="20"/>
                      <a:pt x="80" y="20"/>
                    </a:cubicBezTo>
                    <a:cubicBezTo>
                      <a:pt x="56" y="10"/>
                      <a:pt x="31" y="10"/>
                      <a:pt x="7" y="20"/>
                    </a:cubicBezTo>
                    <a:cubicBezTo>
                      <a:pt x="5" y="21"/>
                      <a:pt x="2" y="19"/>
                      <a:pt x="1" y="17"/>
                    </a:cubicBezTo>
                    <a:cubicBezTo>
                      <a:pt x="0" y="14"/>
                      <a:pt x="1" y="11"/>
                      <a:pt x="4" y="10"/>
                    </a:cubicBezTo>
                    <a:cubicBezTo>
                      <a:pt x="30" y="0"/>
                      <a:pt x="57" y="0"/>
                      <a:pt x="84" y="10"/>
                    </a:cubicBezTo>
                    <a:cubicBezTo>
                      <a:pt x="86" y="11"/>
                      <a:pt x="88" y="14"/>
                      <a:pt x="87" y="17"/>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61">
                <a:extLst>
                  <a:ext uri="{FF2B5EF4-FFF2-40B4-BE49-F238E27FC236}">
                    <a16:creationId xmlns:a16="http://schemas.microsoft.com/office/drawing/2014/main" id="{E57E0219-6331-45A2-B51C-195F5BE09FCE}"/>
                  </a:ext>
                </a:extLst>
              </p:cNvPr>
              <p:cNvSpPr>
                <a:spLocks/>
              </p:cNvSpPr>
              <p:nvPr/>
            </p:nvSpPr>
            <p:spPr bwMode="auto">
              <a:xfrm>
                <a:off x="1844676" y="1408113"/>
                <a:ext cx="266700" cy="63500"/>
              </a:xfrm>
              <a:custGeom>
                <a:avLst/>
                <a:gdLst>
                  <a:gd name="T0" fmla="*/ 82 w 88"/>
                  <a:gd name="T1" fmla="*/ 20 h 21"/>
                  <a:gd name="T2" fmla="*/ 80 w 88"/>
                  <a:gd name="T3" fmla="*/ 20 h 21"/>
                  <a:gd name="T4" fmla="*/ 7 w 88"/>
                  <a:gd name="T5" fmla="*/ 20 h 21"/>
                  <a:gd name="T6" fmla="*/ 1 w 88"/>
                  <a:gd name="T7" fmla="*/ 17 h 21"/>
                  <a:gd name="T8" fmla="*/ 4 w 88"/>
                  <a:gd name="T9" fmla="*/ 10 h 21"/>
                  <a:gd name="T10" fmla="*/ 84 w 88"/>
                  <a:gd name="T11" fmla="*/ 10 h 21"/>
                  <a:gd name="T12" fmla="*/ 87 w 88"/>
                  <a:gd name="T13" fmla="*/ 17 h 21"/>
                  <a:gd name="T14" fmla="*/ 82 w 8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1">
                    <a:moveTo>
                      <a:pt x="82" y="20"/>
                    </a:moveTo>
                    <a:cubicBezTo>
                      <a:pt x="81" y="20"/>
                      <a:pt x="81" y="20"/>
                      <a:pt x="80" y="20"/>
                    </a:cubicBezTo>
                    <a:cubicBezTo>
                      <a:pt x="56" y="11"/>
                      <a:pt x="31" y="11"/>
                      <a:pt x="7" y="20"/>
                    </a:cubicBezTo>
                    <a:cubicBezTo>
                      <a:pt x="5" y="21"/>
                      <a:pt x="2" y="20"/>
                      <a:pt x="1" y="17"/>
                    </a:cubicBezTo>
                    <a:cubicBezTo>
                      <a:pt x="0" y="14"/>
                      <a:pt x="1" y="11"/>
                      <a:pt x="4" y="10"/>
                    </a:cubicBezTo>
                    <a:cubicBezTo>
                      <a:pt x="30" y="0"/>
                      <a:pt x="57" y="0"/>
                      <a:pt x="84" y="10"/>
                    </a:cubicBezTo>
                    <a:cubicBezTo>
                      <a:pt x="86" y="11"/>
                      <a:pt x="88" y="14"/>
                      <a:pt x="87" y="17"/>
                    </a:cubicBezTo>
                    <a:cubicBezTo>
                      <a:pt x="86" y="19"/>
                      <a:pt x="84" y="20"/>
                      <a:pt x="8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62">
                <a:extLst>
                  <a:ext uri="{FF2B5EF4-FFF2-40B4-BE49-F238E27FC236}">
                    <a16:creationId xmlns:a16="http://schemas.microsoft.com/office/drawing/2014/main" id="{EE86C475-D5C4-4213-9747-E1F31A015369}"/>
                  </a:ext>
                </a:extLst>
              </p:cNvPr>
              <p:cNvSpPr>
                <a:spLocks/>
              </p:cNvSpPr>
              <p:nvPr/>
            </p:nvSpPr>
            <p:spPr bwMode="auto">
              <a:xfrm>
                <a:off x="1470026" y="1520826"/>
                <a:ext cx="277813" cy="63500"/>
              </a:xfrm>
              <a:custGeom>
                <a:avLst/>
                <a:gdLst>
                  <a:gd name="T0" fmla="*/ 87 w 92"/>
                  <a:gd name="T1" fmla="*/ 20 h 21"/>
                  <a:gd name="T2" fmla="*/ 85 w 92"/>
                  <a:gd name="T3" fmla="*/ 20 h 21"/>
                  <a:gd name="T4" fmla="*/ 7 w 92"/>
                  <a:gd name="T5" fmla="*/ 20 h 21"/>
                  <a:gd name="T6" fmla="*/ 1 w 92"/>
                  <a:gd name="T7" fmla="*/ 17 h 21"/>
                  <a:gd name="T8" fmla="*/ 4 w 92"/>
                  <a:gd name="T9" fmla="*/ 10 h 21"/>
                  <a:gd name="T10" fmla="*/ 88 w 92"/>
                  <a:gd name="T11" fmla="*/ 10 h 21"/>
                  <a:gd name="T12" fmla="*/ 91 w 92"/>
                  <a:gd name="T13" fmla="*/ 17 h 21"/>
                  <a:gd name="T14" fmla="*/ 87 w 92"/>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1">
                    <a:moveTo>
                      <a:pt x="87" y="20"/>
                    </a:moveTo>
                    <a:cubicBezTo>
                      <a:pt x="86" y="20"/>
                      <a:pt x="85" y="20"/>
                      <a:pt x="85" y="20"/>
                    </a:cubicBezTo>
                    <a:cubicBezTo>
                      <a:pt x="59" y="11"/>
                      <a:pt x="33" y="11"/>
                      <a:pt x="7" y="20"/>
                    </a:cubicBezTo>
                    <a:cubicBezTo>
                      <a:pt x="5" y="21"/>
                      <a:pt x="2" y="20"/>
                      <a:pt x="1" y="17"/>
                    </a:cubicBezTo>
                    <a:cubicBezTo>
                      <a:pt x="0" y="14"/>
                      <a:pt x="1" y="11"/>
                      <a:pt x="4" y="10"/>
                    </a:cubicBezTo>
                    <a:cubicBezTo>
                      <a:pt x="32" y="0"/>
                      <a:pt x="60" y="0"/>
                      <a:pt x="88" y="10"/>
                    </a:cubicBezTo>
                    <a:cubicBezTo>
                      <a:pt x="91" y="11"/>
                      <a:pt x="92" y="14"/>
                      <a:pt x="91" y="17"/>
                    </a:cubicBezTo>
                    <a:cubicBezTo>
                      <a:pt x="91" y="19"/>
                      <a:pt x="89" y="20"/>
                      <a:pt x="87"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63">
                <a:extLst>
                  <a:ext uri="{FF2B5EF4-FFF2-40B4-BE49-F238E27FC236}">
                    <a16:creationId xmlns:a16="http://schemas.microsoft.com/office/drawing/2014/main" id="{A1D0F081-35A0-4D9B-A9D4-70E9CE642893}"/>
                  </a:ext>
                </a:extLst>
              </p:cNvPr>
              <p:cNvSpPr>
                <a:spLocks/>
              </p:cNvSpPr>
              <p:nvPr/>
            </p:nvSpPr>
            <p:spPr bwMode="auto">
              <a:xfrm>
                <a:off x="1455738" y="1614488"/>
                <a:ext cx="288925" cy="60325"/>
              </a:xfrm>
              <a:custGeom>
                <a:avLst/>
                <a:gdLst>
                  <a:gd name="T0" fmla="*/ 6 w 96"/>
                  <a:gd name="T1" fmla="*/ 20 h 20"/>
                  <a:gd name="T2" fmla="*/ 1 w 96"/>
                  <a:gd name="T3" fmla="*/ 16 h 20"/>
                  <a:gd name="T4" fmla="*/ 4 w 96"/>
                  <a:gd name="T5" fmla="*/ 10 h 20"/>
                  <a:gd name="T6" fmla="*/ 92 w 96"/>
                  <a:gd name="T7" fmla="*/ 10 h 20"/>
                  <a:gd name="T8" fmla="*/ 95 w 96"/>
                  <a:gd name="T9" fmla="*/ 16 h 20"/>
                  <a:gd name="T10" fmla="*/ 88 w 96"/>
                  <a:gd name="T11" fmla="*/ 20 h 20"/>
                  <a:gd name="T12" fmla="*/ 7 w 96"/>
                  <a:gd name="T13" fmla="*/ 20 h 20"/>
                  <a:gd name="T14" fmla="*/ 6 w 9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
                    <a:moveTo>
                      <a:pt x="6" y="20"/>
                    </a:moveTo>
                    <a:cubicBezTo>
                      <a:pt x="3" y="20"/>
                      <a:pt x="1" y="19"/>
                      <a:pt x="1" y="16"/>
                    </a:cubicBezTo>
                    <a:cubicBezTo>
                      <a:pt x="0" y="14"/>
                      <a:pt x="1" y="11"/>
                      <a:pt x="4" y="10"/>
                    </a:cubicBezTo>
                    <a:cubicBezTo>
                      <a:pt x="33" y="0"/>
                      <a:pt x="62" y="0"/>
                      <a:pt x="92" y="10"/>
                    </a:cubicBezTo>
                    <a:cubicBezTo>
                      <a:pt x="94" y="11"/>
                      <a:pt x="96" y="14"/>
                      <a:pt x="95" y="16"/>
                    </a:cubicBezTo>
                    <a:cubicBezTo>
                      <a:pt x="94" y="19"/>
                      <a:pt x="91" y="20"/>
                      <a:pt x="88" y="20"/>
                    </a:cubicBezTo>
                    <a:cubicBezTo>
                      <a:pt x="61" y="10"/>
                      <a:pt x="34" y="10"/>
                      <a:pt x="7" y="20"/>
                    </a:cubicBezTo>
                    <a:cubicBezTo>
                      <a:pt x="7" y="20"/>
                      <a:pt x="6" y="20"/>
                      <a:pt x="6"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64">
                <a:extLst>
                  <a:ext uri="{FF2B5EF4-FFF2-40B4-BE49-F238E27FC236}">
                    <a16:creationId xmlns:a16="http://schemas.microsoft.com/office/drawing/2014/main" id="{9104A82E-D182-4231-BEF9-F6911F3FEC65}"/>
                  </a:ext>
                </a:extLst>
              </p:cNvPr>
              <p:cNvSpPr>
                <a:spLocks/>
              </p:cNvSpPr>
              <p:nvPr/>
            </p:nvSpPr>
            <p:spPr bwMode="auto">
              <a:xfrm>
                <a:off x="1446213" y="1704976"/>
                <a:ext cx="295275" cy="63500"/>
              </a:xfrm>
              <a:custGeom>
                <a:avLst/>
                <a:gdLst>
                  <a:gd name="T0" fmla="*/ 92 w 98"/>
                  <a:gd name="T1" fmla="*/ 20 h 21"/>
                  <a:gd name="T2" fmla="*/ 91 w 98"/>
                  <a:gd name="T3" fmla="*/ 20 h 21"/>
                  <a:gd name="T4" fmla="*/ 8 w 98"/>
                  <a:gd name="T5" fmla="*/ 20 h 21"/>
                  <a:gd name="T6" fmla="*/ 1 w 98"/>
                  <a:gd name="T7" fmla="*/ 17 h 21"/>
                  <a:gd name="T8" fmla="*/ 5 w 98"/>
                  <a:gd name="T9" fmla="*/ 10 h 21"/>
                  <a:gd name="T10" fmla="*/ 94 w 98"/>
                  <a:gd name="T11" fmla="*/ 10 h 21"/>
                  <a:gd name="T12" fmla="*/ 97 w 98"/>
                  <a:gd name="T13" fmla="*/ 17 h 21"/>
                  <a:gd name="T14" fmla="*/ 92 w 9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1">
                    <a:moveTo>
                      <a:pt x="92" y="20"/>
                    </a:moveTo>
                    <a:cubicBezTo>
                      <a:pt x="92" y="20"/>
                      <a:pt x="91" y="20"/>
                      <a:pt x="91" y="20"/>
                    </a:cubicBezTo>
                    <a:cubicBezTo>
                      <a:pt x="63" y="11"/>
                      <a:pt x="35" y="11"/>
                      <a:pt x="8" y="20"/>
                    </a:cubicBezTo>
                    <a:cubicBezTo>
                      <a:pt x="5" y="21"/>
                      <a:pt x="2" y="19"/>
                      <a:pt x="1" y="17"/>
                    </a:cubicBezTo>
                    <a:cubicBezTo>
                      <a:pt x="0" y="14"/>
                      <a:pt x="2" y="11"/>
                      <a:pt x="5" y="10"/>
                    </a:cubicBezTo>
                    <a:cubicBezTo>
                      <a:pt x="34" y="0"/>
                      <a:pt x="64" y="0"/>
                      <a:pt x="94" y="10"/>
                    </a:cubicBezTo>
                    <a:cubicBezTo>
                      <a:pt x="97" y="11"/>
                      <a:pt x="98" y="14"/>
                      <a:pt x="97" y="17"/>
                    </a:cubicBezTo>
                    <a:cubicBezTo>
                      <a:pt x="97" y="19"/>
                      <a:pt x="95" y="20"/>
                      <a:pt x="9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65">
                <a:extLst>
                  <a:ext uri="{FF2B5EF4-FFF2-40B4-BE49-F238E27FC236}">
                    <a16:creationId xmlns:a16="http://schemas.microsoft.com/office/drawing/2014/main" id="{64552FC4-9306-4C4E-AD6B-EA1321BFAB9C}"/>
                  </a:ext>
                </a:extLst>
              </p:cNvPr>
              <p:cNvSpPr>
                <a:spLocks/>
              </p:cNvSpPr>
              <p:nvPr/>
            </p:nvSpPr>
            <p:spPr bwMode="auto">
              <a:xfrm>
                <a:off x="1841501" y="1614488"/>
                <a:ext cx="290513" cy="60325"/>
              </a:xfrm>
              <a:custGeom>
                <a:avLst/>
                <a:gdLst>
                  <a:gd name="T0" fmla="*/ 90 w 96"/>
                  <a:gd name="T1" fmla="*/ 20 h 20"/>
                  <a:gd name="T2" fmla="*/ 89 w 96"/>
                  <a:gd name="T3" fmla="*/ 20 h 20"/>
                  <a:gd name="T4" fmla="*/ 8 w 96"/>
                  <a:gd name="T5" fmla="*/ 20 h 20"/>
                  <a:gd name="T6" fmla="*/ 1 w 96"/>
                  <a:gd name="T7" fmla="*/ 16 h 20"/>
                  <a:gd name="T8" fmla="*/ 4 w 96"/>
                  <a:gd name="T9" fmla="*/ 10 h 20"/>
                  <a:gd name="T10" fmla="*/ 92 w 96"/>
                  <a:gd name="T11" fmla="*/ 10 h 20"/>
                  <a:gd name="T12" fmla="*/ 95 w 96"/>
                  <a:gd name="T13" fmla="*/ 16 h 20"/>
                  <a:gd name="T14" fmla="*/ 90 w 9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0">
                    <a:moveTo>
                      <a:pt x="90" y="20"/>
                    </a:moveTo>
                    <a:cubicBezTo>
                      <a:pt x="90" y="20"/>
                      <a:pt x="89" y="20"/>
                      <a:pt x="89" y="20"/>
                    </a:cubicBezTo>
                    <a:cubicBezTo>
                      <a:pt x="62" y="10"/>
                      <a:pt x="34" y="10"/>
                      <a:pt x="8" y="20"/>
                    </a:cubicBezTo>
                    <a:cubicBezTo>
                      <a:pt x="5" y="20"/>
                      <a:pt x="2" y="19"/>
                      <a:pt x="1" y="16"/>
                    </a:cubicBezTo>
                    <a:cubicBezTo>
                      <a:pt x="0" y="14"/>
                      <a:pt x="1" y="11"/>
                      <a:pt x="4" y="10"/>
                    </a:cubicBezTo>
                    <a:cubicBezTo>
                      <a:pt x="33" y="0"/>
                      <a:pt x="63" y="0"/>
                      <a:pt x="92" y="10"/>
                    </a:cubicBezTo>
                    <a:cubicBezTo>
                      <a:pt x="95" y="11"/>
                      <a:pt x="96" y="14"/>
                      <a:pt x="95" y="16"/>
                    </a:cubicBezTo>
                    <a:cubicBezTo>
                      <a:pt x="94" y="19"/>
                      <a:pt x="92" y="20"/>
                      <a:pt x="90"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66">
                <a:extLst>
                  <a:ext uri="{FF2B5EF4-FFF2-40B4-BE49-F238E27FC236}">
                    <a16:creationId xmlns:a16="http://schemas.microsoft.com/office/drawing/2014/main" id="{5822F7B5-2CEA-41BB-8487-8F872BA19279}"/>
                  </a:ext>
                </a:extLst>
              </p:cNvPr>
              <p:cNvSpPr>
                <a:spLocks/>
              </p:cNvSpPr>
              <p:nvPr/>
            </p:nvSpPr>
            <p:spPr bwMode="auto">
              <a:xfrm>
                <a:off x="1844676" y="1704976"/>
                <a:ext cx="296863" cy="63500"/>
              </a:xfrm>
              <a:custGeom>
                <a:avLst/>
                <a:gdLst>
                  <a:gd name="T0" fmla="*/ 92 w 98"/>
                  <a:gd name="T1" fmla="*/ 20 h 21"/>
                  <a:gd name="T2" fmla="*/ 90 w 98"/>
                  <a:gd name="T3" fmla="*/ 20 h 21"/>
                  <a:gd name="T4" fmla="*/ 8 w 98"/>
                  <a:gd name="T5" fmla="*/ 20 h 21"/>
                  <a:gd name="T6" fmla="*/ 1 w 98"/>
                  <a:gd name="T7" fmla="*/ 17 h 21"/>
                  <a:gd name="T8" fmla="*/ 4 w 98"/>
                  <a:gd name="T9" fmla="*/ 10 h 21"/>
                  <a:gd name="T10" fmla="*/ 94 w 98"/>
                  <a:gd name="T11" fmla="*/ 10 h 21"/>
                  <a:gd name="T12" fmla="*/ 97 w 98"/>
                  <a:gd name="T13" fmla="*/ 17 h 21"/>
                  <a:gd name="T14" fmla="*/ 92 w 9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1">
                    <a:moveTo>
                      <a:pt x="92" y="20"/>
                    </a:moveTo>
                    <a:cubicBezTo>
                      <a:pt x="92" y="20"/>
                      <a:pt x="91" y="20"/>
                      <a:pt x="90" y="20"/>
                    </a:cubicBezTo>
                    <a:cubicBezTo>
                      <a:pt x="63" y="11"/>
                      <a:pt x="35" y="11"/>
                      <a:pt x="8" y="20"/>
                    </a:cubicBezTo>
                    <a:cubicBezTo>
                      <a:pt x="5" y="21"/>
                      <a:pt x="2" y="19"/>
                      <a:pt x="1" y="17"/>
                    </a:cubicBezTo>
                    <a:cubicBezTo>
                      <a:pt x="0" y="14"/>
                      <a:pt x="2" y="11"/>
                      <a:pt x="4" y="10"/>
                    </a:cubicBezTo>
                    <a:cubicBezTo>
                      <a:pt x="34" y="0"/>
                      <a:pt x="64" y="0"/>
                      <a:pt x="94" y="10"/>
                    </a:cubicBezTo>
                    <a:cubicBezTo>
                      <a:pt x="96" y="11"/>
                      <a:pt x="98" y="14"/>
                      <a:pt x="97" y="17"/>
                    </a:cubicBezTo>
                    <a:cubicBezTo>
                      <a:pt x="96" y="19"/>
                      <a:pt x="94" y="20"/>
                      <a:pt x="92"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67">
                <a:extLst>
                  <a:ext uri="{FF2B5EF4-FFF2-40B4-BE49-F238E27FC236}">
                    <a16:creationId xmlns:a16="http://schemas.microsoft.com/office/drawing/2014/main" id="{8B4E293B-DFC1-4039-A879-8D7276823D6B}"/>
                  </a:ext>
                </a:extLst>
              </p:cNvPr>
              <p:cNvSpPr>
                <a:spLocks/>
              </p:cNvSpPr>
              <p:nvPr/>
            </p:nvSpPr>
            <p:spPr bwMode="auto">
              <a:xfrm>
                <a:off x="1778001" y="1895476"/>
                <a:ext cx="444500" cy="69850"/>
              </a:xfrm>
              <a:custGeom>
                <a:avLst/>
                <a:gdLst>
                  <a:gd name="T0" fmla="*/ 141 w 147"/>
                  <a:gd name="T1" fmla="*/ 22 h 23"/>
                  <a:gd name="T2" fmla="*/ 140 w 147"/>
                  <a:gd name="T3" fmla="*/ 22 h 23"/>
                  <a:gd name="T4" fmla="*/ 7 w 147"/>
                  <a:gd name="T5" fmla="*/ 22 h 23"/>
                  <a:gd name="T6" fmla="*/ 1 w 147"/>
                  <a:gd name="T7" fmla="*/ 18 h 23"/>
                  <a:gd name="T8" fmla="*/ 4 w 147"/>
                  <a:gd name="T9" fmla="*/ 12 h 23"/>
                  <a:gd name="T10" fmla="*/ 143 w 147"/>
                  <a:gd name="T11" fmla="*/ 12 h 23"/>
                  <a:gd name="T12" fmla="*/ 146 w 147"/>
                  <a:gd name="T13" fmla="*/ 18 h 23"/>
                  <a:gd name="T14" fmla="*/ 141 w 147"/>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3">
                    <a:moveTo>
                      <a:pt x="141" y="22"/>
                    </a:moveTo>
                    <a:cubicBezTo>
                      <a:pt x="141" y="22"/>
                      <a:pt x="141" y="22"/>
                      <a:pt x="140" y="22"/>
                    </a:cubicBezTo>
                    <a:cubicBezTo>
                      <a:pt x="96" y="10"/>
                      <a:pt x="51" y="10"/>
                      <a:pt x="7" y="22"/>
                    </a:cubicBezTo>
                    <a:cubicBezTo>
                      <a:pt x="4" y="23"/>
                      <a:pt x="2" y="21"/>
                      <a:pt x="1" y="18"/>
                    </a:cubicBezTo>
                    <a:cubicBezTo>
                      <a:pt x="0" y="15"/>
                      <a:pt x="2" y="13"/>
                      <a:pt x="4" y="12"/>
                    </a:cubicBezTo>
                    <a:cubicBezTo>
                      <a:pt x="50" y="0"/>
                      <a:pt x="97" y="0"/>
                      <a:pt x="143" y="12"/>
                    </a:cubicBezTo>
                    <a:cubicBezTo>
                      <a:pt x="145" y="13"/>
                      <a:pt x="147" y="15"/>
                      <a:pt x="146" y="18"/>
                    </a:cubicBezTo>
                    <a:cubicBezTo>
                      <a:pt x="146" y="20"/>
                      <a:pt x="144" y="22"/>
                      <a:pt x="14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68">
                <a:extLst>
                  <a:ext uri="{FF2B5EF4-FFF2-40B4-BE49-F238E27FC236}">
                    <a16:creationId xmlns:a16="http://schemas.microsoft.com/office/drawing/2014/main" id="{FF6AF663-070A-4CAF-903A-D98F51D52278}"/>
                  </a:ext>
                </a:extLst>
              </p:cNvPr>
              <p:cNvSpPr>
                <a:spLocks/>
              </p:cNvSpPr>
              <p:nvPr/>
            </p:nvSpPr>
            <p:spPr bwMode="auto">
              <a:xfrm>
                <a:off x="1370013" y="1895476"/>
                <a:ext cx="444500" cy="69850"/>
              </a:xfrm>
              <a:custGeom>
                <a:avLst/>
                <a:gdLst>
                  <a:gd name="T0" fmla="*/ 141 w 147"/>
                  <a:gd name="T1" fmla="*/ 22 h 23"/>
                  <a:gd name="T2" fmla="*/ 140 w 147"/>
                  <a:gd name="T3" fmla="*/ 22 h 23"/>
                  <a:gd name="T4" fmla="*/ 7 w 147"/>
                  <a:gd name="T5" fmla="*/ 22 h 23"/>
                  <a:gd name="T6" fmla="*/ 1 w 147"/>
                  <a:gd name="T7" fmla="*/ 18 h 23"/>
                  <a:gd name="T8" fmla="*/ 4 w 147"/>
                  <a:gd name="T9" fmla="*/ 12 h 23"/>
                  <a:gd name="T10" fmla="*/ 143 w 147"/>
                  <a:gd name="T11" fmla="*/ 12 h 23"/>
                  <a:gd name="T12" fmla="*/ 146 w 147"/>
                  <a:gd name="T13" fmla="*/ 18 h 23"/>
                  <a:gd name="T14" fmla="*/ 141 w 147"/>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3">
                    <a:moveTo>
                      <a:pt x="141" y="22"/>
                    </a:moveTo>
                    <a:cubicBezTo>
                      <a:pt x="141" y="22"/>
                      <a:pt x="140" y="22"/>
                      <a:pt x="140" y="22"/>
                    </a:cubicBezTo>
                    <a:cubicBezTo>
                      <a:pt x="96" y="10"/>
                      <a:pt x="51" y="10"/>
                      <a:pt x="7" y="22"/>
                    </a:cubicBezTo>
                    <a:cubicBezTo>
                      <a:pt x="4" y="23"/>
                      <a:pt x="1" y="21"/>
                      <a:pt x="1" y="18"/>
                    </a:cubicBezTo>
                    <a:cubicBezTo>
                      <a:pt x="0" y="15"/>
                      <a:pt x="2" y="13"/>
                      <a:pt x="4" y="12"/>
                    </a:cubicBezTo>
                    <a:cubicBezTo>
                      <a:pt x="50" y="0"/>
                      <a:pt x="97" y="0"/>
                      <a:pt x="143" y="12"/>
                    </a:cubicBezTo>
                    <a:cubicBezTo>
                      <a:pt x="145" y="13"/>
                      <a:pt x="147" y="15"/>
                      <a:pt x="146" y="18"/>
                    </a:cubicBezTo>
                    <a:cubicBezTo>
                      <a:pt x="146" y="20"/>
                      <a:pt x="144" y="22"/>
                      <a:pt x="14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169">
                <a:extLst>
                  <a:ext uri="{FF2B5EF4-FFF2-40B4-BE49-F238E27FC236}">
                    <a16:creationId xmlns:a16="http://schemas.microsoft.com/office/drawing/2014/main" id="{FCDAE659-FB8C-4CDA-8DF0-9C30B58C9C17}"/>
                  </a:ext>
                </a:extLst>
              </p:cNvPr>
              <p:cNvSpPr>
                <a:spLocks noEditPoints="1"/>
              </p:cNvSpPr>
              <p:nvPr/>
            </p:nvSpPr>
            <p:spPr bwMode="auto">
              <a:xfrm>
                <a:off x="1493838" y="1296988"/>
                <a:ext cx="85725" cy="8413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10 h 28"/>
                  <a:gd name="T12" fmla="*/ 10 w 28"/>
                  <a:gd name="T13" fmla="*/ 14 h 28"/>
                  <a:gd name="T14" fmla="*/ 14 w 28"/>
                  <a:gd name="T15" fmla="*/ 18 h 28"/>
                  <a:gd name="T16" fmla="*/ 18 w 28"/>
                  <a:gd name="T17" fmla="*/ 14 h 28"/>
                  <a:gd name="T18" fmla="*/ 14 w 28"/>
                  <a:gd name="T1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10"/>
                    </a:moveTo>
                    <a:cubicBezTo>
                      <a:pt x="12" y="10"/>
                      <a:pt x="10" y="12"/>
                      <a:pt x="10" y="14"/>
                    </a:cubicBezTo>
                    <a:cubicBezTo>
                      <a:pt x="10" y="16"/>
                      <a:pt x="12" y="18"/>
                      <a:pt x="14" y="18"/>
                    </a:cubicBezTo>
                    <a:cubicBezTo>
                      <a:pt x="16" y="18"/>
                      <a:pt x="18" y="16"/>
                      <a:pt x="18" y="14"/>
                    </a:cubicBezTo>
                    <a:cubicBezTo>
                      <a:pt x="18" y="12"/>
                      <a:pt x="16" y="10"/>
                      <a:pt x="14"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70">
                <a:extLst>
                  <a:ext uri="{FF2B5EF4-FFF2-40B4-BE49-F238E27FC236}">
                    <a16:creationId xmlns:a16="http://schemas.microsoft.com/office/drawing/2014/main" id="{57FCA09B-62B7-4F1C-9C98-086788ECEB5B}"/>
                  </a:ext>
                </a:extLst>
              </p:cNvPr>
              <p:cNvSpPr>
                <a:spLocks noEditPoints="1"/>
              </p:cNvSpPr>
              <p:nvPr/>
            </p:nvSpPr>
            <p:spPr bwMode="auto">
              <a:xfrm>
                <a:off x="1492251" y="1411288"/>
                <a:ext cx="84138" cy="87313"/>
              </a:xfrm>
              <a:custGeom>
                <a:avLst/>
                <a:gdLst>
                  <a:gd name="T0" fmla="*/ 14 w 28"/>
                  <a:gd name="T1" fmla="*/ 29 h 29"/>
                  <a:gd name="T2" fmla="*/ 0 w 28"/>
                  <a:gd name="T3" fmla="*/ 15 h 29"/>
                  <a:gd name="T4" fmla="*/ 14 w 28"/>
                  <a:gd name="T5" fmla="*/ 0 h 29"/>
                  <a:gd name="T6" fmla="*/ 28 w 28"/>
                  <a:gd name="T7" fmla="*/ 15 h 29"/>
                  <a:gd name="T8" fmla="*/ 14 w 28"/>
                  <a:gd name="T9" fmla="*/ 29 h 29"/>
                  <a:gd name="T10" fmla="*/ 14 w 28"/>
                  <a:gd name="T11" fmla="*/ 11 h 29"/>
                  <a:gd name="T12" fmla="*/ 10 w 28"/>
                  <a:gd name="T13" fmla="*/ 15 h 29"/>
                  <a:gd name="T14" fmla="*/ 14 w 28"/>
                  <a:gd name="T15" fmla="*/ 19 h 29"/>
                  <a:gd name="T16" fmla="*/ 18 w 28"/>
                  <a:gd name="T17" fmla="*/ 15 h 29"/>
                  <a:gd name="T18" fmla="*/ 14 w 28"/>
                  <a:gd name="T1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3"/>
                      <a:pt x="0" y="15"/>
                    </a:cubicBezTo>
                    <a:cubicBezTo>
                      <a:pt x="0" y="7"/>
                      <a:pt x="6" y="0"/>
                      <a:pt x="14" y="0"/>
                    </a:cubicBezTo>
                    <a:cubicBezTo>
                      <a:pt x="22" y="0"/>
                      <a:pt x="28" y="7"/>
                      <a:pt x="28" y="15"/>
                    </a:cubicBezTo>
                    <a:cubicBezTo>
                      <a:pt x="28" y="23"/>
                      <a:pt x="22" y="29"/>
                      <a:pt x="14" y="29"/>
                    </a:cubicBezTo>
                    <a:close/>
                    <a:moveTo>
                      <a:pt x="14" y="11"/>
                    </a:moveTo>
                    <a:cubicBezTo>
                      <a:pt x="12" y="11"/>
                      <a:pt x="10" y="13"/>
                      <a:pt x="10" y="15"/>
                    </a:cubicBezTo>
                    <a:cubicBezTo>
                      <a:pt x="10" y="17"/>
                      <a:pt x="12" y="19"/>
                      <a:pt x="14" y="19"/>
                    </a:cubicBezTo>
                    <a:cubicBezTo>
                      <a:pt x="16" y="19"/>
                      <a:pt x="18" y="17"/>
                      <a:pt x="18" y="15"/>
                    </a:cubicBezTo>
                    <a:cubicBezTo>
                      <a:pt x="18" y="13"/>
                      <a:pt x="16" y="11"/>
                      <a:pt x="14"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71">
                <a:extLst>
                  <a:ext uri="{FF2B5EF4-FFF2-40B4-BE49-F238E27FC236}">
                    <a16:creationId xmlns:a16="http://schemas.microsoft.com/office/drawing/2014/main" id="{FC4CC26F-E13D-47D2-9A2A-05C3616808B5}"/>
                  </a:ext>
                </a:extLst>
              </p:cNvPr>
              <p:cNvSpPr>
                <a:spLocks noEditPoints="1"/>
              </p:cNvSpPr>
              <p:nvPr/>
            </p:nvSpPr>
            <p:spPr bwMode="auto">
              <a:xfrm>
                <a:off x="1612901" y="1320801"/>
                <a:ext cx="131763" cy="136525"/>
              </a:xfrm>
              <a:custGeom>
                <a:avLst/>
                <a:gdLst>
                  <a:gd name="T0" fmla="*/ 22 w 44"/>
                  <a:gd name="T1" fmla="*/ 45 h 45"/>
                  <a:gd name="T2" fmla="*/ 0 w 44"/>
                  <a:gd name="T3" fmla="*/ 23 h 45"/>
                  <a:gd name="T4" fmla="*/ 22 w 44"/>
                  <a:gd name="T5" fmla="*/ 0 h 45"/>
                  <a:gd name="T6" fmla="*/ 44 w 44"/>
                  <a:gd name="T7" fmla="*/ 23 h 45"/>
                  <a:gd name="T8" fmla="*/ 22 w 44"/>
                  <a:gd name="T9" fmla="*/ 45 h 45"/>
                  <a:gd name="T10" fmla="*/ 22 w 44"/>
                  <a:gd name="T11" fmla="*/ 11 h 45"/>
                  <a:gd name="T12" fmla="*/ 10 w 44"/>
                  <a:gd name="T13" fmla="*/ 23 h 45"/>
                  <a:gd name="T14" fmla="*/ 22 w 44"/>
                  <a:gd name="T15" fmla="*/ 34 h 45"/>
                  <a:gd name="T16" fmla="*/ 34 w 44"/>
                  <a:gd name="T17" fmla="*/ 23 h 45"/>
                  <a:gd name="T18" fmla="*/ 22 w 44"/>
                  <a:gd name="T1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2" y="45"/>
                    </a:moveTo>
                    <a:cubicBezTo>
                      <a:pt x="10" y="45"/>
                      <a:pt x="0" y="35"/>
                      <a:pt x="0" y="23"/>
                    </a:cubicBezTo>
                    <a:cubicBezTo>
                      <a:pt x="0" y="10"/>
                      <a:pt x="10" y="0"/>
                      <a:pt x="22" y="0"/>
                    </a:cubicBezTo>
                    <a:cubicBezTo>
                      <a:pt x="34" y="0"/>
                      <a:pt x="44" y="10"/>
                      <a:pt x="44" y="23"/>
                    </a:cubicBezTo>
                    <a:cubicBezTo>
                      <a:pt x="44" y="35"/>
                      <a:pt x="34" y="45"/>
                      <a:pt x="22" y="45"/>
                    </a:cubicBezTo>
                    <a:close/>
                    <a:moveTo>
                      <a:pt x="22" y="11"/>
                    </a:moveTo>
                    <a:cubicBezTo>
                      <a:pt x="16" y="11"/>
                      <a:pt x="10" y="16"/>
                      <a:pt x="10" y="23"/>
                    </a:cubicBezTo>
                    <a:cubicBezTo>
                      <a:pt x="10" y="29"/>
                      <a:pt x="16" y="34"/>
                      <a:pt x="22" y="34"/>
                    </a:cubicBezTo>
                    <a:cubicBezTo>
                      <a:pt x="29" y="34"/>
                      <a:pt x="34" y="29"/>
                      <a:pt x="34" y="23"/>
                    </a:cubicBezTo>
                    <a:cubicBezTo>
                      <a:pt x="34" y="16"/>
                      <a:pt x="29" y="11"/>
                      <a:pt x="22"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88" name="Ovaal 287">
              <a:extLst>
                <a:ext uri="{FF2B5EF4-FFF2-40B4-BE49-F238E27FC236}">
                  <a16:creationId xmlns:a16="http://schemas.microsoft.com/office/drawing/2014/main" id="{D33CAE56-492B-4F7F-88BD-ABE92CF6F22D}"/>
                </a:ext>
              </a:extLst>
            </p:cNvPr>
            <p:cNvSpPr/>
            <p:nvPr/>
          </p:nvSpPr>
          <p:spPr>
            <a:xfrm>
              <a:off x="6149350" y="4669604"/>
              <a:ext cx="818733" cy="81873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grpSp>
        <p:nvGrpSpPr>
          <p:cNvPr id="304" name="Groep 303">
            <a:extLst>
              <a:ext uri="{FF2B5EF4-FFF2-40B4-BE49-F238E27FC236}">
                <a16:creationId xmlns:a16="http://schemas.microsoft.com/office/drawing/2014/main" id="{4B7CFF1C-A1D4-453D-AAD0-B291C1AFB2A3}"/>
              </a:ext>
            </a:extLst>
          </p:cNvPr>
          <p:cNvGrpSpPr/>
          <p:nvPr/>
        </p:nvGrpSpPr>
        <p:grpSpPr>
          <a:xfrm>
            <a:off x="1182716" y="2048079"/>
            <a:ext cx="285750" cy="342900"/>
            <a:chOff x="2835273" y="2801516"/>
            <a:chExt cx="285750" cy="342900"/>
          </a:xfrm>
        </p:grpSpPr>
        <p:sp>
          <p:nvSpPr>
            <p:cNvPr id="305" name="Freeform 111">
              <a:extLst>
                <a:ext uri="{FF2B5EF4-FFF2-40B4-BE49-F238E27FC236}">
                  <a16:creationId xmlns:a16="http://schemas.microsoft.com/office/drawing/2014/main" id="{820C9BE8-1104-47DC-846C-F3A744556030}"/>
                </a:ext>
              </a:extLst>
            </p:cNvPr>
            <p:cNvSpPr>
              <a:spLocks noEditPoints="1"/>
            </p:cNvSpPr>
            <p:nvPr/>
          </p:nvSpPr>
          <p:spPr bwMode="auto">
            <a:xfrm>
              <a:off x="2835273" y="2801516"/>
              <a:ext cx="285750" cy="342900"/>
            </a:xfrm>
            <a:custGeom>
              <a:avLst/>
              <a:gdLst>
                <a:gd name="T0" fmla="*/ 70 w 180"/>
                <a:gd name="T1" fmla="*/ 13 h 216"/>
                <a:gd name="T2" fmla="*/ 34 w 180"/>
                <a:gd name="T3" fmla="*/ 34 h 216"/>
                <a:gd name="T4" fmla="*/ 13 w 180"/>
                <a:gd name="T5" fmla="*/ 69 h 216"/>
                <a:gd name="T6" fmla="*/ 13 w 180"/>
                <a:gd name="T7" fmla="*/ 110 h 216"/>
                <a:gd name="T8" fmla="*/ 34 w 180"/>
                <a:gd name="T9" fmla="*/ 145 h 216"/>
                <a:gd name="T10" fmla="*/ 42 w 180"/>
                <a:gd name="T11" fmla="*/ 153 h 216"/>
                <a:gd name="T12" fmla="*/ 61 w 180"/>
                <a:gd name="T13" fmla="*/ 171 h 216"/>
                <a:gd name="T14" fmla="*/ 81 w 180"/>
                <a:gd name="T15" fmla="*/ 192 h 216"/>
                <a:gd name="T16" fmla="*/ 99 w 180"/>
                <a:gd name="T17" fmla="*/ 192 h 216"/>
                <a:gd name="T18" fmla="*/ 119 w 180"/>
                <a:gd name="T19" fmla="*/ 171 h 216"/>
                <a:gd name="T20" fmla="*/ 138 w 180"/>
                <a:gd name="T21" fmla="*/ 153 h 216"/>
                <a:gd name="T22" fmla="*/ 146 w 180"/>
                <a:gd name="T23" fmla="*/ 145 h 216"/>
                <a:gd name="T24" fmla="*/ 167 w 180"/>
                <a:gd name="T25" fmla="*/ 110 h 216"/>
                <a:gd name="T26" fmla="*/ 167 w 180"/>
                <a:gd name="T27" fmla="*/ 69 h 216"/>
                <a:gd name="T28" fmla="*/ 146 w 180"/>
                <a:gd name="T29" fmla="*/ 34 h 216"/>
                <a:gd name="T30" fmla="*/ 110 w 180"/>
                <a:gd name="T31" fmla="*/ 13 h 216"/>
                <a:gd name="T32" fmla="*/ 91 w 180"/>
                <a:gd name="T33" fmla="*/ 0 h 216"/>
                <a:gd name="T34" fmla="*/ 134 w 180"/>
                <a:gd name="T35" fmla="*/ 12 h 216"/>
                <a:gd name="T36" fmla="*/ 168 w 180"/>
                <a:gd name="T37" fmla="*/ 46 h 216"/>
                <a:gd name="T38" fmla="*/ 180 w 180"/>
                <a:gd name="T39" fmla="*/ 89 h 216"/>
                <a:gd name="T40" fmla="*/ 168 w 180"/>
                <a:gd name="T41" fmla="*/ 134 h 216"/>
                <a:gd name="T42" fmla="*/ 151 w 180"/>
                <a:gd name="T43" fmla="*/ 154 h 216"/>
                <a:gd name="T44" fmla="*/ 136 w 180"/>
                <a:gd name="T45" fmla="*/ 169 h 216"/>
                <a:gd name="T46" fmla="*/ 117 w 180"/>
                <a:gd name="T47" fmla="*/ 190 h 216"/>
                <a:gd name="T48" fmla="*/ 99 w 180"/>
                <a:gd name="T49" fmla="*/ 208 h 216"/>
                <a:gd name="T50" fmla="*/ 91 w 180"/>
                <a:gd name="T51" fmla="*/ 216 h 216"/>
                <a:gd name="T52" fmla="*/ 81 w 180"/>
                <a:gd name="T53" fmla="*/ 208 h 216"/>
                <a:gd name="T54" fmla="*/ 63 w 180"/>
                <a:gd name="T55" fmla="*/ 190 h 216"/>
                <a:gd name="T56" fmla="*/ 44 w 180"/>
                <a:gd name="T57" fmla="*/ 169 h 216"/>
                <a:gd name="T58" fmla="*/ 29 w 180"/>
                <a:gd name="T59" fmla="*/ 154 h 216"/>
                <a:gd name="T60" fmla="*/ 12 w 180"/>
                <a:gd name="T61" fmla="*/ 134 h 216"/>
                <a:gd name="T62" fmla="*/ 0 w 180"/>
                <a:gd name="T63" fmla="*/ 89 h 216"/>
                <a:gd name="T64" fmla="*/ 12 w 180"/>
                <a:gd name="T65" fmla="*/ 46 h 216"/>
                <a:gd name="T66" fmla="*/ 46 w 180"/>
                <a:gd name="T67" fmla="*/ 12 h 216"/>
                <a:gd name="T68" fmla="*/ 91 w 180"/>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16">
                  <a:moveTo>
                    <a:pt x="91" y="10"/>
                  </a:moveTo>
                  <a:lnTo>
                    <a:pt x="70" y="13"/>
                  </a:lnTo>
                  <a:lnTo>
                    <a:pt x="50" y="21"/>
                  </a:lnTo>
                  <a:lnTo>
                    <a:pt x="34" y="34"/>
                  </a:lnTo>
                  <a:lnTo>
                    <a:pt x="21" y="51"/>
                  </a:lnTo>
                  <a:lnTo>
                    <a:pt x="13" y="69"/>
                  </a:lnTo>
                  <a:lnTo>
                    <a:pt x="11" y="89"/>
                  </a:lnTo>
                  <a:lnTo>
                    <a:pt x="13" y="110"/>
                  </a:lnTo>
                  <a:lnTo>
                    <a:pt x="21" y="128"/>
                  </a:lnTo>
                  <a:lnTo>
                    <a:pt x="34" y="145"/>
                  </a:lnTo>
                  <a:lnTo>
                    <a:pt x="37" y="148"/>
                  </a:lnTo>
                  <a:lnTo>
                    <a:pt x="42" y="153"/>
                  </a:lnTo>
                  <a:lnTo>
                    <a:pt x="51" y="162"/>
                  </a:lnTo>
                  <a:lnTo>
                    <a:pt x="61" y="171"/>
                  </a:lnTo>
                  <a:lnTo>
                    <a:pt x="72" y="182"/>
                  </a:lnTo>
                  <a:lnTo>
                    <a:pt x="81" y="192"/>
                  </a:lnTo>
                  <a:lnTo>
                    <a:pt x="91" y="200"/>
                  </a:lnTo>
                  <a:lnTo>
                    <a:pt x="99" y="192"/>
                  </a:lnTo>
                  <a:lnTo>
                    <a:pt x="108" y="182"/>
                  </a:lnTo>
                  <a:lnTo>
                    <a:pt x="119" y="171"/>
                  </a:lnTo>
                  <a:lnTo>
                    <a:pt x="129" y="162"/>
                  </a:lnTo>
                  <a:lnTo>
                    <a:pt x="138" y="153"/>
                  </a:lnTo>
                  <a:lnTo>
                    <a:pt x="143" y="148"/>
                  </a:lnTo>
                  <a:lnTo>
                    <a:pt x="146" y="145"/>
                  </a:lnTo>
                  <a:lnTo>
                    <a:pt x="159" y="128"/>
                  </a:lnTo>
                  <a:lnTo>
                    <a:pt x="167" y="110"/>
                  </a:lnTo>
                  <a:lnTo>
                    <a:pt x="169" y="89"/>
                  </a:lnTo>
                  <a:lnTo>
                    <a:pt x="167" y="69"/>
                  </a:lnTo>
                  <a:lnTo>
                    <a:pt x="159" y="51"/>
                  </a:lnTo>
                  <a:lnTo>
                    <a:pt x="146" y="34"/>
                  </a:lnTo>
                  <a:lnTo>
                    <a:pt x="130" y="21"/>
                  </a:lnTo>
                  <a:lnTo>
                    <a:pt x="110" y="13"/>
                  </a:lnTo>
                  <a:lnTo>
                    <a:pt x="91" y="10"/>
                  </a:lnTo>
                  <a:close/>
                  <a:moveTo>
                    <a:pt x="91" y="0"/>
                  </a:moveTo>
                  <a:lnTo>
                    <a:pt x="113" y="3"/>
                  </a:lnTo>
                  <a:lnTo>
                    <a:pt x="134" y="12"/>
                  </a:lnTo>
                  <a:lnTo>
                    <a:pt x="153" y="26"/>
                  </a:lnTo>
                  <a:lnTo>
                    <a:pt x="168" y="46"/>
                  </a:lnTo>
                  <a:lnTo>
                    <a:pt x="177" y="67"/>
                  </a:lnTo>
                  <a:lnTo>
                    <a:pt x="180" y="89"/>
                  </a:lnTo>
                  <a:lnTo>
                    <a:pt x="177" y="113"/>
                  </a:lnTo>
                  <a:lnTo>
                    <a:pt x="168" y="134"/>
                  </a:lnTo>
                  <a:lnTo>
                    <a:pt x="153" y="153"/>
                  </a:lnTo>
                  <a:lnTo>
                    <a:pt x="151" y="154"/>
                  </a:lnTo>
                  <a:lnTo>
                    <a:pt x="146" y="161"/>
                  </a:lnTo>
                  <a:lnTo>
                    <a:pt x="136" y="169"/>
                  </a:lnTo>
                  <a:lnTo>
                    <a:pt x="127" y="179"/>
                  </a:lnTo>
                  <a:lnTo>
                    <a:pt x="117" y="190"/>
                  </a:lnTo>
                  <a:lnTo>
                    <a:pt x="106" y="200"/>
                  </a:lnTo>
                  <a:lnTo>
                    <a:pt x="99" y="208"/>
                  </a:lnTo>
                  <a:lnTo>
                    <a:pt x="92" y="213"/>
                  </a:lnTo>
                  <a:lnTo>
                    <a:pt x="91" y="216"/>
                  </a:lnTo>
                  <a:lnTo>
                    <a:pt x="88" y="213"/>
                  </a:lnTo>
                  <a:lnTo>
                    <a:pt x="81" y="208"/>
                  </a:lnTo>
                  <a:lnTo>
                    <a:pt x="74" y="200"/>
                  </a:lnTo>
                  <a:lnTo>
                    <a:pt x="63" y="190"/>
                  </a:lnTo>
                  <a:lnTo>
                    <a:pt x="53" y="179"/>
                  </a:lnTo>
                  <a:lnTo>
                    <a:pt x="44" y="169"/>
                  </a:lnTo>
                  <a:lnTo>
                    <a:pt x="34" y="161"/>
                  </a:lnTo>
                  <a:lnTo>
                    <a:pt x="29" y="154"/>
                  </a:lnTo>
                  <a:lnTo>
                    <a:pt x="27" y="153"/>
                  </a:lnTo>
                  <a:lnTo>
                    <a:pt x="12" y="134"/>
                  </a:lnTo>
                  <a:lnTo>
                    <a:pt x="3" y="113"/>
                  </a:lnTo>
                  <a:lnTo>
                    <a:pt x="0" y="89"/>
                  </a:lnTo>
                  <a:lnTo>
                    <a:pt x="3" y="67"/>
                  </a:lnTo>
                  <a:lnTo>
                    <a:pt x="12" y="46"/>
                  </a:lnTo>
                  <a:lnTo>
                    <a:pt x="27" y="26"/>
                  </a:lnTo>
                  <a:lnTo>
                    <a:pt x="46" y="12"/>
                  </a:lnTo>
                  <a:lnTo>
                    <a:pt x="67" y="3"/>
                  </a:lnTo>
                  <a:lnTo>
                    <a:pt x="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12">
              <a:extLst>
                <a:ext uri="{FF2B5EF4-FFF2-40B4-BE49-F238E27FC236}">
                  <a16:creationId xmlns:a16="http://schemas.microsoft.com/office/drawing/2014/main" id="{BE34F9D8-2BA3-4BE3-9E14-A0A83C77D8DC}"/>
                </a:ext>
              </a:extLst>
            </p:cNvPr>
            <p:cNvSpPr>
              <a:spLocks noEditPoints="1"/>
            </p:cNvSpPr>
            <p:nvPr/>
          </p:nvSpPr>
          <p:spPr bwMode="auto">
            <a:xfrm>
              <a:off x="2908298" y="2874541"/>
              <a:ext cx="139700" cy="136525"/>
            </a:xfrm>
            <a:custGeom>
              <a:avLst/>
              <a:gdLst>
                <a:gd name="T0" fmla="*/ 45 w 88"/>
                <a:gd name="T1" fmla="*/ 12 h 86"/>
                <a:gd name="T2" fmla="*/ 32 w 88"/>
                <a:gd name="T3" fmla="*/ 14 h 86"/>
                <a:gd name="T4" fmla="*/ 21 w 88"/>
                <a:gd name="T5" fmla="*/ 21 h 86"/>
                <a:gd name="T6" fmla="*/ 15 w 88"/>
                <a:gd name="T7" fmla="*/ 31 h 86"/>
                <a:gd name="T8" fmla="*/ 12 w 88"/>
                <a:gd name="T9" fmla="*/ 43 h 86"/>
                <a:gd name="T10" fmla="*/ 15 w 88"/>
                <a:gd name="T11" fmla="*/ 56 h 86"/>
                <a:gd name="T12" fmla="*/ 21 w 88"/>
                <a:gd name="T13" fmla="*/ 67 h 86"/>
                <a:gd name="T14" fmla="*/ 32 w 88"/>
                <a:gd name="T15" fmla="*/ 73 h 86"/>
                <a:gd name="T16" fmla="*/ 45 w 88"/>
                <a:gd name="T17" fmla="*/ 76 h 86"/>
                <a:gd name="T18" fmla="*/ 56 w 88"/>
                <a:gd name="T19" fmla="*/ 73 h 86"/>
                <a:gd name="T20" fmla="*/ 67 w 88"/>
                <a:gd name="T21" fmla="*/ 67 h 86"/>
                <a:gd name="T22" fmla="*/ 73 w 88"/>
                <a:gd name="T23" fmla="*/ 56 h 86"/>
                <a:gd name="T24" fmla="*/ 76 w 88"/>
                <a:gd name="T25" fmla="*/ 43 h 86"/>
                <a:gd name="T26" fmla="*/ 73 w 88"/>
                <a:gd name="T27" fmla="*/ 31 h 86"/>
                <a:gd name="T28" fmla="*/ 67 w 88"/>
                <a:gd name="T29" fmla="*/ 21 h 86"/>
                <a:gd name="T30" fmla="*/ 56 w 88"/>
                <a:gd name="T31" fmla="*/ 14 h 86"/>
                <a:gd name="T32" fmla="*/ 45 w 88"/>
                <a:gd name="T33" fmla="*/ 12 h 86"/>
                <a:gd name="T34" fmla="*/ 45 w 88"/>
                <a:gd name="T35" fmla="*/ 0 h 86"/>
                <a:gd name="T36" fmla="*/ 60 w 88"/>
                <a:gd name="T37" fmla="*/ 4 h 86"/>
                <a:gd name="T38" fmla="*/ 75 w 88"/>
                <a:gd name="T39" fmla="*/ 13 h 86"/>
                <a:gd name="T40" fmla="*/ 84 w 88"/>
                <a:gd name="T41" fmla="*/ 27 h 86"/>
                <a:gd name="T42" fmla="*/ 88 w 88"/>
                <a:gd name="T43" fmla="*/ 43 h 86"/>
                <a:gd name="T44" fmla="*/ 84 w 88"/>
                <a:gd name="T45" fmla="*/ 60 h 86"/>
                <a:gd name="T46" fmla="*/ 75 w 88"/>
                <a:gd name="T47" fmla="*/ 74 h 86"/>
                <a:gd name="T48" fmla="*/ 60 w 88"/>
                <a:gd name="T49" fmla="*/ 84 h 86"/>
                <a:gd name="T50" fmla="*/ 45 w 88"/>
                <a:gd name="T51" fmla="*/ 86 h 86"/>
                <a:gd name="T52" fmla="*/ 28 w 88"/>
                <a:gd name="T53" fmla="*/ 84 h 86"/>
                <a:gd name="T54" fmla="*/ 13 w 88"/>
                <a:gd name="T55" fmla="*/ 74 h 86"/>
                <a:gd name="T56" fmla="*/ 4 w 88"/>
                <a:gd name="T57" fmla="*/ 60 h 86"/>
                <a:gd name="T58" fmla="*/ 0 w 88"/>
                <a:gd name="T59" fmla="*/ 43 h 86"/>
                <a:gd name="T60" fmla="*/ 4 w 88"/>
                <a:gd name="T61" fmla="*/ 27 h 86"/>
                <a:gd name="T62" fmla="*/ 13 w 88"/>
                <a:gd name="T63" fmla="*/ 13 h 86"/>
                <a:gd name="T64" fmla="*/ 28 w 88"/>
                <a:gd name="T65" fmla="*/ 4 h 86"/>
                <a:gd name="T66" fmla="*/ 45 w 88"/>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6">
                  <a:moveTo>
                    <a:pt x="45" y="12"/>
                  </a:moveTo>
                  <a:lnTo>
                    <a:pt x="32" y="14"/>
                  </a:lnTo>
                  <a:lnTo>
                    <a:pt x="21" y="21"/>
                  </a:lnTo>
                  <a:lnTo>
                    <a:pt x="15" y="31"/>
                  </a:lnTo>
                  <a:lnTo>
                    <a:pt x="12" y="43"/>
                  </a:lnTo>
                  <a:lnTo>
                    <a:pt x="15" y="56"/>
                  </a:lnTo>
                  <a:lnTo>
                    <a:pt x="21" y="67"/>
                  </a:lnTo>
                  <a:lnTo>
                    <a:pt x="32" y="73"/>
                  </a:lnTo>
                  <a:lnTo>
                    <a:pt x="45" y="76"/>
                  </a:lnTo>
                  <a:lnTo>
                    <a:pt x="56" y="73"/>
                  </a:lnTo>
                  <a:lnTo>
                    <a:pt x="67" y="67"/>
                  </a:lnTo>
                  <a:lnTo>
                    <a:pt x="73" y="56"/>
                  </a:lnTo>
                  <a:lnTo>
                    <a:pt x="76" y="43"/>
                  </a:lnTo>
                  <a:lnTo>
                    <a:pt x="73" y="31"/>
                  </a:lnTo>
                  <a:lnTo>
                    <a:pt x="67" y="21"/>
                  </a:lnTo>
                  <a:lnTo>
                    <a:pt x="56" y="14"/>
                  </a:lnTo>
                  <a:lnTo>
                    <a:pt x="45" y="12"/>
                  </a:lnTo>
                  <a:close/>
                  <a:moveTo>
                    <a:pt x="45" y="0"/>
                  </a:moveTo>
                  <a:lnTo>
                    <a:pt x="60" y="4"/>
                  </a:lnTo>
                  <a:lnTo>
                    <a:pt x="75" y="13"/>
                  </a:lnTo>
                  <a:lnTo>
                    <a:pt x="84" y="27"/>
                  </a:lnTo>
                  <a:lnTo>
                    <a:pt x="88" y="43"/>
                  </a:lnTo>
                  <a:lnTo>
                    <a:pt x="84" y="60"/>
                  </a:lnTo>
                  <a:lnTo>
                    <a:pt x="75" y="74"/>
                  </a:lnTo>
                  <a:lnTo>
                    <a:pt x="60" y="84"/>
                  </a:lnTo>
                  <a:lnTo>
                    <a:pt x="45" y="86"/>
                  </a:lnTo>
                  <a:lnTo>
                    <a:pt x="28" y="84"/>
                  </a:lnTo>
                  <a:lnTo>
                    <a:pt x="13" y="74"/>
                  </a:lnTo>
                  <a:lnTo>
                    <a:pt x="4" y="60"/>
                  </a:lnTo>
                  <a:lnTo>
                    <a:pt x="0" y="43"/>
                  </a:lnTo>
                  <a:lnTo>
                    <a:pt x="4" y="27"/>
                  </a:lnTo>
                  <a:lnTo>
                    <a:pt x="13" y="13"/>
                  </a:lnTo>
                  <a:lnTo>
                    <a:pt x="28" y="4"/>
                  </a:lnTo>
                  <a:lnTo>
                    <a:pt x="4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07" name="Freeform 41">
            <a:extLst>
              <a:ext uri="{FF2B5EF4-FFF2-40B4-BE49-F238E27FC236}">
                <a16:creationId xmlns:a16="http://schemas.microsoft.com/office/drawing/2014/main" id="{31AA1AA0-E8F0-4662-B741-44DAAF2148F0}"/>
              </a:ext>
            </a:extLst>
          </p:cNvPr>
          <p:cNvSpPr>
            <a:spLocks noEditPoints="1"/>
          </p:cNvSpPr>
          <p:nvPr/>
        </p:nvSpPr>
        <p:spPr bwMode="auto">
          <a:xfrm>
            <a:off x="2840411" y="1983717"/>
            <a:ext cx="296863" cy="425450"/>
          </a:xfrm>
          <a:custGeom>
            <a:avLst/>
            <a:gdLst>
              <a:gd name="T0" fmla="*/ 77 w 187"/>
              <a:gd name="T1" fmla="*/ 239 h 268"/>
              <a:gd name="T2" fmla="*/ 82 w 187"/>
              <a:gd name="T3" fmla="*/ 258 h 268"/>
              <a:gd name="T4" fmla="*/ 108 w 187"/>
              <a:gd name="T5" fmla="*/ 256 h 268"/>
              <a:gd name="T6" fmla="*/ 108 w 187"/>
              <a:gd name="T7" fmla="*/ 237 h 268"/>
              <a:gd name="T8" fmla="*/ 81 w 187"/>
              <a:gd name="T9" fmla="*/ 211 h 268"/>
              <a:gd name="T10" fmla="*/ 81 w 187"/>
              <a:gd name="T11" fmla="*/ 227 h 268"/>
              <a:gd name="T12" fmla="*/ 106 w 187"/>
              <a:gd name="T13" fmla="*/ 227 h 268"/>
              <a:gd name="T14" fmla="*/ 106 w 187"/>
              <a:gd name="T15" fmla="*/ 211 h 268"/>
              <a:gd name="T16" fmla="*/ 127 w 187"/>
              <a:gd name="T17" fmla="*/ 14 h 268"/>
              <a:gd name="T18" fmla="*/ 134 w 187"/>
              <a:gd name="T19" fmla="*/ 28 h 268"/>
              <a:gd name="T20" fmla="*/ 147 w 187"/>
              <a:gd name="T21" fmla="*/ 89 h 268"/>
              <a:gd name="T22" fmla="*/ 130 w 187"/>
              <a:gd name="T23" fmla="*/ 161 h 268"/>
              <a:gd name="T24" fmla="*/ 114 w 187"/>
              <a:gd name="T25" fmla="*/ 197 h 268"/>
              <a:gd name="T26" fmla="*/ 134 w 187"/>
              <a:gd name="T27" fmla="*/ 175 h 268"/>
              <a:gd name="T28" fmla="*/ 169 w 187"/>
              <a:gd name="T29" fmla="*/ 125 h 268"/>
              <a:gd name="T30" fmla="*/ 176 w 187"/>
              <a:gd name="T31" fmla="*/ 68 h 268"/>
              <a:gd name="T32" fmla="*/ 144 w 187"/>
              <a:gd name="T33" fmla="*/ 22 h 268"/>
              <a:gd name="T34" fmla="*/ 43 w 187"/>
              <a:gd name="T35" fmla="*/ 22 h 268"/>
              <a:gd name="T36" fmla="*/ 11 w 187"/>
              <a:gd name="T37" fmla="*/ 68 h 268"/>
              <a:gd name="T38" fmla="*/ 19 w 187"/>
              <a:gd name="T39" fmla="*/ 125 h 268"/>
              <a:gd name="T40" fmla="*/ 53 w 187"/>
              <a:gd name="T41" fmla="*/ 175 h 268"/>
              <a:gd name="T42" fmla="*/ 74 w 187"/>
              <a:gd name="T43" fmla="*/ 197 h 268"/>
              <a:gd name="T44" fmla="*/ 56 w 187"/>
              <a:gd name="T45" fmla="*/ 161 h 268"/>
              <a:gd name="T46" fmla="*/ 40 w 187"/>
              <a:gd name="T47" fmla="*/ 89 h 268"/>
              <a:gd name="T48" fmla="*/ 52 w 187"/>
              <a:gd name="T49" fmla="*/ 28 h 268"/>
              <a:gd name="T50" fmla="*/ 61 w 187"/>
              <a:gd name="T51" fmla="*/ 14 h 268"/>
              <a:gd name="T52" fmla="*/ 99 w 187"/>
              <a:gd name="T53" fmla="*/ 12 h 268"/>
              <a:gd name="T54" fmla="*/ 100 w 187"/>
              <a:gd name="T55" fmla="*/ 201 h 268"/>
              <a:gd name="T56" fmla="*/ 106 w 187"/>
              <a:gd name="T57" fmla="*/ 191 h 268"/>
              <a:gd name="T58" fmla="*/ 127 w 187"/>
              <a:gd name="T59" fmla="*/ 147 h 268"/>
              <a:gd name="T60" fmla="*/ 139 w 187"/>
              <a:gd name="T61" fmla="*/ 89 h 268"/>
              <a:gd name="T62" fmla="*/ 123 w 187"/>
              <a:gd name="T63" fmla="*/ 27 h 268"/>
              <a:gd name="T64" fmla="*/ 87 w 187"/>
              <a:gd name="T65" fmla="*/ 9 h 268"/>
              <a:gd name="T66" fmla="*/ 55 w 187"/>
              <a:gd name="T67" fmla="*/ 43 h 268"/>
              <a:gd name="T68" fmla="*/ 51 w 187"/>
              <a:gd name="T69" fmla="*/ 108 h 268"/>
              <a:gd name="T70" fmla="*/ 68 w 187"/>
              <a:gd name="T71" fmla="*/ 164 h 268"/>
              <a:gd name="T72" fmla="*/ 86 w 187"/>
              <a:gd name="T73" fmla="*/ 200 h 268"/>
              <a:gd name="T74" fmla="*/ 89 w 187"/>
              <a:gd name="T75" fmla="*/ 200 h 268"/>
              <a:gd name="T76" fmla="*/ 89 w 187"/>
              <a:gd name="T77" fmla="*/ 9 h 268"/>
              <a:gd name="T78" fmla="*/ 98 w 187"/>
              <a:gd name="T79" fmla="*/ 0 h 268"/>
              <a:gd name="T80" fmla="*/ 99 w 187"/>
              <a:gd name="T81" fmla="*/ 0 h 268"/>
              <a:gd name="T82" fmla="*/ 156 w 187"/>
              <a:gd name="T83" fmla="*/ 19 h 268"/>
              <a:gd name="T84" fmla="*/ 185 w 187"/>
              <a:gd name="T85" fmla="*/ 68 h 268"/>
              <a:gd name="T86" fmla="*/ 179 w 187"/>
              <a:gd name="T87" fmla="*/ 125 h 268"/>
              <a:gd name="T88" fmla="*/ 146 w 187"/>
              <a:gd name="T89" fmla="*/ 175 h 268"/>
              <a:gd name="T90" fmla="*/ 118 w 187"/>
              <a:gd name="T91" fmla="*/ 205 h 268"/>
              <a:gd name="T92" fmla="*/ 116 w 187"/>
              <a:gd name="T93" fmla="*/ 226 h 268"/>
              <a:gd name="T94" fmla="*/ 119 w 187"/>
              <a:gd name="T95" fmla="*/ 228 h 268"/>
              <a:gd name="T96" fmla="*/ 116 w 187"/>
              <a:gd name="T97" fmla="*/ 264 h 268"/>
              <a:gd name="T98" fmla="*/ 110 w 187"/>
              <a:gd name="T99" fmla="*/ 268 h 268"/>
              <a:gd name="T100" fmla="*/ 73 w 187"/>
              <a:gd name="T101" fmla="*/ 266 h 268"/>
              <a:gd name="T102" fmla="*/ 67 w 187"/>
              <a:gd name="T103" fmla="*/ 229 h 268"/>
              <a:gd name="T104" fmla="*/ 70 w 187"/>
              <a:gd name="T105" fmla="*/ 227 h 268"/>
              <a:gd name="T106" fmla="*/ 70 w 187"/>
              <a:gd name="T107" fmla="*/ 207 h 268"/>
              <a:gd name="T108" fmla="*/ 52 w 187"/>
              <a:gd name="T109" fmla="*/ 188 h 268"/>
              <a:gd name="T110" fmla="*/ 19 w 187"/>
              <a:gd name="T111" fmla="*/ 144 h 268"/>
              <a:gd name="T112" fmla="*/ 0 w 187"/>
              <a:gd name="T113" fmla="*/ 89 h 268"/>
              <a:gd name="T114" fmla="*/ 20 w 187"/>
              <a:gd name="T115" fmla="*/ 31 h 268"/>
              <a:gd name="T116" fmla="*/ 70 w 187"/>
              <a:gd name="T117"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268">
                <a:moveTo>
                  <a:pt x="79" y="237"/>
                </a:moveTo>
                <a:lnTo>
                  <a:pt x="77" y="237"/>
                </a:lnTo>
                <a:lnTo>
                  <a:pt x="77" y="239"/>
                </a:lnTo>
                <a:lnTo>
                  <a:pt x="79" y="256"/>
                </a:lnTo>
                <a:lnTo>
                  <a:pt x="80" y="258"/>
                </a:lnTo>
                <a:lnTo>
                  <a:pt x="82" y="258"/>
                </a:lnTo>
                <a:lnTo>
                  <a:pt x="105" y="258"/>
                </a:lnTo>
                <a:lnTo>
                  <a:pt x="107" y="258"/>
                </a:lnTo>
                <a:lnTo>
                  <a:pt x="108" y="256"/>
                </a:lnTo>
                <a:lnTo>
                  <a:pt x="110" y="239"/>
                </a:lnTo>
                <a:lnTo>
                  <a:pt x="110" y="237"/>
                </a:lnTo>
                <a:lnTo>
                  <a:pt x="108" y="237"/>
                </a:lnTo>
                <a:lnTo>
                  <a:pt x="79" y="237"/>
                </a:lnTo>
                <a:close/>
                <a:moveTo>
                  <a:pt x="82" y="210"/>
                </a:moveTo>
                <a:lnTo>
                  <a:pt x="81" y="211"/>
                </a:lnTo>
                <a:lnTo>
                  <a:pt x="80" y="212"/>
                </a:lnTo>
                <a:lnTo>
                  <a:pt x="80" y="225"/>
                </a:lnTo>
                <a:lnTo>
                  <a:pt x="81" y="227"/>
                </a:lnTo>
                <a:lnTo>
                  <a:pt x="82" y="228"/>
                </a:lnTo>
                <a:lnTo>
                  <a:pt x="105" y="228"/>
                </a:lnTo>
                <a:lnTo>
                  <a:pt x="106" y="227"/>
                </a:lnTo>
                <a:lnTo>
                  <a:pt x="107" y="225"/>
                </a:lnTo>
                <a:lnTo>
                  <a:pt x="107" y="212"/>
                </a:lnTo>
                <a:lnTo>
                  <a:pt x="106" y="211"/>
                </a:lnTo>
                <a:lnTo>
                  <a:pt x="105" y="210"/>
                </a:lnTo>
                <a:lnTo>
                  <a:pt x="82" y="210"/>
                </a:lnTo>
                <a:close/>
                <a:moveTo>
                  <a:pt x="127" y="14"/>
                </a:moveTo>
                <a:lnTo>
                  <a:pt x="126" y="14"/>
                </a:lnTo>
                <a:lnTo>
                  <a:pt x="126" y="15"/>
                </a:lnTo>
                <a:lnTo>
                  <a:pt x="134" y="28"/>
                </a:lnTo>
                <a:lnTo>
                  <a:pt x="142" y="45"/>
                </a:lnTo>
                <a:lnTo>
                  <a:pt x="146" y="66"/>
                </a:lnTo>
                <a:lnTo>
                  <a:pt x="147" y="89"/>
                </a:lnTo>
                <a:lnTo>
                  <a:pt x="145" y="113"/>
                </a:lnTo>
                <a:lnTo>
                  <a:pt x="139" y="138"/>
                </a:lnTo>
                <a:lnTo>
                  <a:pt x="130" y="161"/>
                </a:lnTo>
                <a:lnTo>
                  <a:pt x="121" y="180"/>
                </a:lnTo>
                <a:lnTo>
                  <a:pt x="114" y="195"/>
                </a:lnTo>
                <a:lnTo>
                  <a:pt x="114" y="197"/>
                </a:lnTo>
                <a:lnTo>
                  <a:pt x="115" y="197"/>
                </a:lnTo>
                <a:lnTo>
                  <a:pt x="123" y="187"/>
                </a:lnTo>
                <a:lnTo>
                  <a:pt x="134" y="175"/>
                </a:lnTo>
                <a:lnTo>
                  <a:pt x="146" y="160"/>
                </a:lnTo>
                <a:lnTo>
                  <a:pt x="158" y="144"/>
                </a:lnTo>
                <a:lnTo>
                  <a:pt x="169" y="125"/>
                </a:lnTo>
                <a:lnTo>
                  <a:pt x="175" y="107"/>
                </a:lnTo>
                <a:lnTo>
                  <a:pt x="179" y="89"/>
                </a:lnTo>
                <a:lnTo>
                  <a:pt x="176" y="68"/>
                </a:lnTo>
                <a:lnTo>
                  <a:pt x="169" y="49"/>
                </a:lnTo>
                <a:lnTo>
                  <a:pt x="159" y="34"/>
                </a:lnTo>
                <a:lnTo>
                  <a:pt x="144" y="22"/>
                </a:lnTo>
                <a:lnTo>
                  <a:pt x="127" y="14"/>
                </a:lnTo>
                <a:close/>
                <a:moveTo>
                  <a:pt x="61" y="14"/>
                </a:moveTo>
                <a:lnTo>
                  <a:pt x="43" y="22"/>
                </a:lnTo>
                <a:lnTo>
                  <a:pt x="28" y="34"/>
                </a:lnTo>
                <a:lnTo>
                  <a:pt x="17" y="49"/>
                </a:lnTo>
                <a:lnTo>
                  <a:pt x="11" y="68"/>
                </a:lnTo>
                <a:lnTo>
                  <a:pt x="9" y="89"/>
                </a:lnTo>
                <a:lnTo>
                  <a:pt x="11" y="107"/>
                </a:lnTo>
                <a:lnTo>
                  <a:pt x="19" y="125"/>
                </a:lnTo>
                <a:lnTo>
                  <a:pt x="28" y="144"/>
                </a:lnTo>
                <a:lnTo>
                  <a:pt x="40" y="160"/>
                </a:lnTo>
                <a:lnTo>
                  <a:pt x="53" y="175"/>
                </a:lnTo>
                <a:lnTo>
                  <a:pt x="64" y="187"/>
                </a:lnTo>
                <a:lnTo>
                  <a:pt x="73" y="197"/>
                </a:lnTo>
                <a:lnTo>
                  <a:pt x="74" y="197"/>
                </a:lnTo>
                <a:lnTo>
                  <a:pt x="74" y="195"/>
                </a:lnTo>
                <a:lnTo>
                  <a:pt x="65" y="180"/>
                </a:lnTo>
                <a:lnTo>
                  <a:pt x="56" y="161"/>
                </a:lnTo>
                <a:lnTo>
                  <a:pt x="49" y="138"/>
                </a:lnTo>
                <a:lnTo>
                  <a:pt x="42" y="113"/>
                </a:lnTo>
                <a:lnTo>
                  <a:pt x="40" y="89"/>
                </a:lnTo>
                <a:lnTo>
                  <a:pt x="41" y="66"/>
                </a:lnTo>
                <a:lnTo>
                  <a:pt x="46" y="45"/>
                </a:lnTo>
                <a:lnTo>
                  <a:pt x="52" y="28"/>
                </a:lnTo>
                <a:lnTo>
                  <a:pt x="62" y="15"/>
                </a:lnTo>
                <a:lnTo>
                  <a:pt x="62" y="14"/>
                </a:lnTo>
                <a:lnTo>
                  <a:pt x="61" y="14"/>
                </a:lnTo>
                <a:close/>
                <a:moveTo>
                  <a:pt x="101" y="9"/>
                </a:moveTo>
                <a:lnTo>
                  <a:pt x="99" y="9"/>
                </a:lnTo>
                <a:lnTo>
                  <a:pt x="99" y="12"/>
                </a:lnTo>
                <a:lnTo>
                  <a:pt x="99" y="199"/>
                </a:lnTo>
                <a:lnTo>
                  <a:pt x="99" y="200"/>
                </a:lnTo>
                <a:lnTo>
                  <a:pt x="100" y="201"/>
                </a:lnTo>
                <a:lnTo>
                  <a:pt x="101" y="200"/>
                </a:lnTo>
                <a:lnTo>
                  <a:pt x="102" y="200"/>
                </a:lnTo>
                <a:lnTo>
                  <a:pt x="106" y="191"/>
                </a:lnTo>
                <a:lnTo>
                  <a:pt x="113" y="179"/>
                </a:lnTo>
                <a:lnTo>
                  <a:pt x="119" y="164"/>
                </a:lnTo>
                <a:lnTo>
                  <a:pt x="127" y="147"/>
                </a:lnTo>
                <a:lnTo>
                  <a:pt x="132" y="127"/>
                </a:lnTo>
                <a:lnTo>
                  <a:pt x="136" y="108"/>
                </a:lnTo>
                <a:lnTo>
                  <a:pt x="139" y="89"/>
                </a:lnTo>
                <a:lnTo>
                  <a:pt x="136" y="65"/>
                </a:lnTo>
                <a:lnTo>
                  <a:pt x="131" y="43"/>
                </a:lnTo>
                <a:lnTo>
                  <a:pt x="123" y="27"/>
                </a:lnTo>
                <a:lnTo>
                  <a:pt x="113" y="15"/>
                </a:lnTo>
                <a:lnTo>
                  <a:pt x="101" y="9"/>
                </a:lnTo>
                <a:close/>
                <a:moveTo>
                  <a:pt x="87" y="9"/>
                </a:moveTo>
                <a:lnTo>
                  <a:pt x="74" y="15"/>
                </a:lnTo>
                <a:lnTo>
                  <a:pt x="64" y="27"/>
                </a:lnTo>
                <a:lnTo>
                  <a:pt x="55" y="43"/>
                </a:lnTo>
                <a:lnTo>
                  <a:pt x="51" y="65"/>
                </a:lnTo>
                <a:lnTo>
                  <a:pt x="49" y="89"/>
                </a:lnTo>
                <a:lnTo>
                  <a:pt x="51" y="108"/>
                </a:lnTo>
                <a:lnTo>
                  <a:pt x="55" y="127"/>
                </a:lnTo>
                <a:lnTo>
                  <a:pt x="61" y="147"/>
                </a:lnTo>
                <a:lnTo>
                  <a:pt x="68" y="164"/>
                </a:lnTo>
                <a:lnTo>
                  <a:pt x="75" y="179"/>
                </a:lnTo>
                <a:lnTo>
                  <a:pt x="81" y="191"/>
                </a:lnTo>
                <a:lnTo>
                  <a:pt x="86" y="200"/>
                </a:lnTo>
                <a:lnTo>
                  <a:pt x="87" y="200"/>
                </a:lnTo>
                <a:lnTo>
                  <a:pt x="88" y="201"/>
                </a:lnTo>
                <a:lnTo>
                  <a:pt x="89" y="200"/>
                </a:lnTo>
                <a:lnTo>
                  <a:pt x="89" y="199"/>
                </a:lnTo>
                <a:lnTo>
                  <a:pt x="89" y="12"/>
                </a:lnTo>
                <a:lnTo>
                  <a:pt x="89" y="9"/>
                </a:lnTo>
                <a:lnTo>
                  <a:pt x="87" y="9"/>
                </a:lnTo>
                <a:close/>
                <a:moveTo>
                  <a:pt x="93" y="0"/>
                </a:moveTo>
                <a:lnTo>
                  <a:pt x="98" y="0"/>
                </a:lnTo>
                <a:lnTo>
                  <a:pt x="99" y="0"/>
                </a:lnTo>
                <a:lnTo>
                  <a:pt x="99" y="0"/>
                </a:lnTo>
                <a:lnTo>
                  <a:pt x="99" y="0"/>
                </a:lnTo>
                <a:lnTo>
                  <a:pt x="120" y="3"/>
                </a:lnTo>
                <a:lnTo>
                  <a:pt x="140" y="9"/>
                </a:lnTo>
                <a:lnTo>
                  <a:pt x="156" y="19"/>
                </a:lnTo>
                <a:lnTo>
                  <a:pt x="169" y="33"/>
                </a:lnTo>
                <a:lnTo>
                  <a:pt x="179" y="49"/>
                </a:lnTo>
                <a:lnTo>
                  <a:pt x="185" y="68"/>
                </a:lnTo>
                <a:lnTo>
                  <a:pt x="187" y="89"/>
                </a:lnTo>
                <a:lnTo>
                  <a:pt x="185" y="107"/>
                </a:lnTo>
                <a:lnTo>
                  <a:pt x="179" y="125"/>
                </a:lnTo>
                <a:lnTo>
                  <a:pt x="169" y="144"/>
                </a:lnTo>
                <a:lnTo>
                  <a:pt x="158" y="160"/>
                </a:lnTo>
                <a:lnTo>
                  <a:pt x="146" y="175"/>
                </a:lnTo>
                <a:lnTo>
                  <a:pt x="134" y="188"/>
                </a:lnTo>
                <a:lnTo>
                  <a:pt x="125" y="199"/>
                </a:lnTo>
                <a:lnTo>
                  <a:pt x="118" y="205"/>
                </a:lnTo>
                <a:lnTo>
                  <a:pt x="116" y="207"/>
                </a:lnTo>
                <a:lnTo>
                  <a:pt x="116" y="210"/>
                </a:lnTo>
                <a:lnTo>
                  <a:pt x="116" y="226"/>
                </a:lnTo>
                <a:lnTo>
                  <a:pt x="116" y="227"/>
                </a:lnTo>
                <a:lnTo>
                  <a:pt x="118" y="228"/>
                </a:lnTo>
                <a:lnTo>
                  <a:pt x="119" y="228"/>
                </a:lnTo>
                <a:lnTo>
                  <a:pt x="120" y="229"/>
                </a:lnTo>
                <a:lnTo>
                  <a:pt x="120" y="231"/>
                </a:lnTo>
                <a:lnTo>
                  <a:pt x="116" y="264"/>
                </a:lnTo>
                <a:lnTo>
                  <a:pt x="115" y="266"/>
                </a:lnTo>
                <a:lnTo>
                  <a:pt x="114" y="267"/>
                </a:lnTo>
                <a:lnTo>
                  <a:pt x="110" y="268"/>
                </a:lnTo>
                <a:lnTo>
                  <a:pt x="76" y="268"/>
                </a:lnTo>
                <a:lnTo>
                  <a:pt x="74" y="267"/>
                </a:lnTo>
                <a:lnTo>
                  <a:pt x="73" y="266"/>
                </a:lnTo>
                <a:lnTo>
                  <a:pt x="72" y="264"/>
                </a:lnTo>
                <a:lnTo>
                  <a:pt x="66" y="231"/>
                </a:lnTo>
                <a:lnTo>
                  <a:pt x="67" y="229"/>
                </a:lnTo>
                <a:lnTo>
                  <a:pt x="68" y="228"/>
                </a:lnTo>
                <a:lnTo>
                  <a:pt x="69" y="228"/>
                </a:lnTo>
                <a:lnTo>
                  <a:pt x="70" y="227"/>
                </a:lnTo>
                <a:lnTo>
                  <a:pt x="72" y="226"/>
                </a:lnTo>
                <a:lnTo>
                  <a:pt x="72" y="210"/>
                </a:lnTo>
                <a:lnTo>
                  <a:pt x="70" y="207"/>
                </a:lnTo>
                <a:lnTo>
                  <a:pt x="69" y="205"/>
                </a:lnTo>
                <a:lnTo>
                  <a:pt x="63" y="199"/>
                </a:lnTo>
                <a:lnTo>
                  <a:pt x="52" y="188"/>
                </a:lnTo>
                <a:lnTo>
                  <a:pt x="41" y="175"/>
                </a:lnTo>
                <a:lnTo>
                  <a:pt x="29" y="160"/>
                </a:lnTo>
                <a:lnTo>
                  <a:pt x="19" y="144"/>
                </a:lnTo>
                <a:lnTo>
                  <a:pt x="9" y="125"/>
                </a:lnTo>
                <a:lnTo>
                  <a:pt x="2" y="107"/>
                </a:lnTo>
                <a:lnTo>
                  <a:pt x="0" y="89"/>
                </a:lnTo>
                <a:lnTo>
                  <a:pt x="2" y="68"/>
                </a:lnTo>
                <a:lnTo>
                  <a:pt x="9" y="48"/>
                </a:lnTo>
                <a:lnTo>
                  <a:pt x="20" y="31"/>
                </a:lnTo>
                <a:lnTo>
                  <a:pt x="34" y="18"/>
                </a:lnTo>
                <a:lnTo>
                  <a:pt x="51" y="8"/>
                </a:lnTo>
                <a:lnTo>
                  <a:pt x="70" y="2"/>
                </a:lnTo>
                <a:lnTo>
                  <a:pt x="9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549">
            <a:extLst>
              <a:ext uri="{FF2B5EF4-FFF2-40B4-BE49-F238E27FC236}">
                <a16:creationId xmlns:a16="http://schemas.microsoft.com/office/drawing/2014/main" id="{4C2E67DA-8E96-4532-A298-AA29A07E6CE5}"/>
              </a:ext>
            </a:extLst>
          </p:cNvPr>
          <p:cNvSpPr>
            <a:spLocks noEditPoints="1"/>
          </p:cNvSpPr>
          <p:nvPr/>
        </p:nvSpPr>
        <p:spPr bwMode="auto">
          <a:xfrm>
            <a:off x="4478758" y="2048079"/>
            <a:ext cx="342900" cy="342900"/>
          </a:xfrm>
          <a:custGeom>
            <a:avLst/>
            <a:gdLst>
              <a:gd name="T0" fmla="*/ 89 w 216"/>
              <a:gd name="T1" fmla="*/ 85 h 216"/>
              <a:gd name="T2" fmla="*/ 86 w 216"/>
              <a:gd name="T3" fmla="*/ 89 h 216"/>
              <a:gd name="T4" fmla="*/ 21 w 216"/>
              <a:gd name="T5" fmla="*/ 89 h 216"/>
              <a:gd name="T6" fmla="*/ 73 w 216"/>
              <a:gd name="T7" fmla="*/ 130 h 216"/>
              <a:gd name="T8" fmla="*/ 73 w 216"/>
              <a:gd name="T9" fmla="*/ 134 h 216"/>
              <a:gd name="T10" fmla="*/ 105 w 216"/>
              <a:gd name="T11" fmla="*/ 158 h 216"/>
              <a:gd name="T12" fmla="*/ 109 w 216"/>
              <a:gd name="T13" fmla="*/ 157 h 216"/>
              <a:gd name="T14" fmla="*/ 111 w 216"/>
              <a:gd name="T15" fmla="*/ 158 h 216"/>
              <a:gd name="T16" fmla="*/ 143 w 216"/>
              <a:gd name="T17" fmla="*/ 134 h 216"/>
              <a:gd name="T18" fmla="*/ 143 w 216"/>
              <a:gd name="T19" fmla="*/ 130 h 216"/>
              <a:gd name="T20" fmla="*/ 195 w 216"/>
              <a:gd name="T21" fmla="*/ 89 h 216"/>
              <a:gd name="T22" fmla="*/ 130 w 216"/>
              <a:gd name="T23" fmla="*/ 89 h 216"/>
              <a:gd name="T24" fmla="*/ 127 w 216"/>
              <a:gd name="T25" fmla="*/ 85 h 216"/>
              <a:gd name="T26" fmla="*/ 106 w 216"/>
              <a:gd name="T27" fmla="*/ 0 h 216"/>
              <a:gd name="T28" fmla="*/ 111 w 216"/>
              <a:gd name="T29" fmla="*/ 1 h 216"/>
              <a:gd name="T30" fmla="*/ 136 w 216"/>
              <a:gd name="T31" fmla="*/ 79 h 216"/>
              <a:gd name="T32" fmla="*/ 213 w 216"/>
              <a:gd name="T33" fmla="*/ 79 h 216"/>
              <a:gd name="T34" fmla="*/ 216 w 216"/>
              <a:gd name="T35" fmla="*/ 81 h 216"/>
              <a:gd name="T36" fmla="*/ 216 w 216"/>
              <a:gd name="T37" fmla="*/ 86 h 216"/>
              <a:gd name="T38" fmla="*/ 153 w 216"/>
              <a:gd name="T39" fmla="*/ 134 h 216"/>
              <a:gd name="T40" fmla="*/ 177 w 216"/>
              <a:gd name="T41" fmla="*/ 211 h 216"/>
              <a:gd name="T42" fmla="*/ 174 w 216"/>
              <a:gd name="T43" fmla="*/ 215 h 216"/>
              <a:gd name="T44" fmla="*/ 171 w 216"/>
              <a:gd name="T45" fmla="*/ 216 h 216"/>
              <a:gd name="T46" fmla="*/ 169 w 216"/>
              <a:gd name="T47" fmla="*/ 215 h 216"/>
              <a:gd name="T48" fmla="*/ 47 w 216"/>
              <a:gd name="T49" fmla="*/ 215 h 216"/>
              <a:gd name="T50" fmla="*/ 43 w 216"/>
              <a:gd name="T51" fmla="*/ 216 h 216"/>
              <a:gd name="T52" fmla="*/ 39 w 216"/>
              <a:gd name="T53" fmla="*/ 213 h 216"/>
              <a:gd name="T54" fmla="*/ 39 w 216"/>
              <a:gd name="T55" fmla="*/ 209 h 216"/>
              <a:gd name="T56" fmla="*/ 1 w 216"/>
              <a:gd name="T57" fmla="*/ 88 h 216"/>
              <a:gd name="T58" fmla="*/ 0 w 216"/>
              <a:gd name="T59" fmla="*/ 84 h 216"/>
              <a:gd name="T60" fmla="*/ 1 w 216"/>
              <a:gd name="T61" fmla="*/ 80 h 216"/>
              <a:gd name="T62" fmla="*/ 5 w 216"/>
              <a:gd name="T63" fmla="*/ 79 h 216"/>
              <a:gd name="T64" fmla="*/ 103 w 216"/>
              <a:gd name="T65" fmla="*/ 4 h 216"/>
              <a:gd name="T66" fmla="*/ 106 w 216"/>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109" y="24"/>
                </a:moveTo>
                <a:lnTo>
                  <a:pt x="89" y="85"/>
                </a:lnTo>
                <a:lnTo>
                  <a:pt x="88" y="88"/>
                </a:lnTo>
                <a:lnTo>
                  <a:pt x="86" y="89"/>
                </a:lnTo>
                <a:lnTo>
                  <a:pt x="84" y="89"/>
                </a:lnTo>
                <a:lnTo>
                  <a:pt x="21" y="89"/>
                </a:lnTo>
                <a:lnTo>
                  <a:pt x="72" y="128"/>
                </a:lnTo>
                <a:lnTo>
                  <a:pt x="73" y="130"/>
                </a:lnTo>
                <a:lnTo>
                  <a:pt x="75" y="131"/>
                </a:lnTo>
                <a:lnTo>
                  <a:pt x="73" y="134"/>
                </a:lnTo>
                <a:lnTo>
                  <a:pt x="55" y="196"/>
                </a:lnTo>
                <a:lnTo>
                  <a:pt x="105" y="158"/>
                </a:lnTo>
                <a:lnTo>
                  <a:pt x="106" y="157"/>
                </a:lnTo>
                <a:lnTo>
                  <a:pt x="109" y="157"/>
                </a:lnTo>
                <a:lnTo>
                  <a:pt x="110" y="157"/>
                </a:lnTo>
                <a:lnTo>
                  <a:pt x="111" y="158"/>
                </a:lnTo>
                <a:lnTo>
                  <a:pt x="161" y="196"/>
                </a:lnTo>
                <a:lnTo>
                  <a:pt x="143" y="134"/>
                </a:lnTo>
                <a:lnTo>
                  <a:pt x="141" y="131"/>
                </a:lnTo>
                <a:lnTo>
                  <a:pt x="143" y="130"/>
                </a:lnTo>
                <a:lnTo>
                  <a:pt x="144" y="128"/>
                </a:lnTo>
                <a:lnTo>
                  <a:pt x="195" y="89"/>
                </a:lnTo>
                <a:lnTo>
                  <a:pt x="132" y="89"/>
                </a:lnTo>
                <a:lnTo>
                  <a:pt x="130" y="89"/>
                </a:lnTo>
                <a:lnTo>
                  <a:pt x="128" y="88"/>
                </a:lnTo>
                <a:lnTo>
                  <a:pt x="127" y="85"/>
                </a:lnTo>
                <a:lnTo>
                  <a:pt x="109" y="24"/>
                </a:lnTo>
                <a:close/>
                <a:moveTo>
                  <a:pt x="106" y="0"/>
                </a:moveTo>
                <a:lnTo>
                  <a:pt x="110" y="0"/>
                </a:lnTo>
                <a:lnTo>
                  <a:pt x="111" y="1"/>
                </a:lnTo>
                <a:lnTo>
                  <a:pt x="113" y="4"/>
                </a:lnTo>
                <a:lnTo>
                  <a:pt x="136" y="79"/>
                </a:lnTo>
                <a:lnTo>
                  <a:pt x="211" y="79"/>
                </a:lnTo>
                <a:lnTo>
                  <a:pt x="213" y="79"/>
                </a:lnTo>
                <a:lnTo>
                  <a:pt x="215" y="80"/>
                </a:lnTo>
                <a:lnTo>
                  <a:pt x="216" y="81"/>
                </a:lnTo>
                <a:lnTo>
                  <a:pt x="216" y="84"/>
                </a:lnTo>
                <a:lnTo>
                  <a:pt x="216" y="86"/>
                </a:lnTo>
                <a:lnTo>
                  <a:pt x="215" y="88"/>
                </a:lnTo>
                <a:lnTo>
                  <a:pt x="153" y="134"/>
                </a:lnTo>
                <a:lnTo>
                  <a:pt x="177" y="209"/>
                </a:lnTo>
                <a:lnTo>
                  <a:pt x="177" y="211"/>
                </a:lnTo>
                <a:lnTo>
                  <a:pt x="177" y="213"/>
                </a:lnTo>
                <a:lnTo>
                  <a:pt x="174" y="215"/>
                </a:lnTo>
                <a:lnTo>
                  <a:pt x="173" y="216"/>
                </a:lnTo>
                <a:lnTo>
                  <a:pt x="171" y="216"/>
                </a:lnTo>
                <a:lnTo>
                  <a:pt x="170" y="216"/>
                </a:lnTo>
                <a:lnTo>
                  <a:pt x="169" y="215"/>
                </a:lnTo>
                <a:lnTo>
                  <a:pt x="109" y="169"/>
                </a:lnTo>
                <a:lnTo>
                  <a:pt x="47" y="215"/>
                </a:lnTo>
                <a:lnTo>
                  <a:pt x="46" y="216"/>
                </a:lnTo>
                <a:lnTo>
                  <a:pt x="43" y="216"/>
                </a:lnTo>
                <a:lnTo>
                  <a:pt x="42" y="215"/>
                </a:lnTo>
                <a:lnTo>
                  <a:pt x="39" y="213"/>
                </a:lnTo>
                <a:lnTo>
                  <a:pt x="39" y="211"/>
                </a:lnTo>
                <a:lnTo>
                  <a:pt x="39" y="209"/>
                </a:lnTo>
                <a:lnTo>
                  <a:pt x="63" y="134"/>
                </a:lnTo>
                <a:lnTo>
                  <a:pt x="1" y="88"/>
                </a:lnTo>
                <a:lnTo>
                  <a:pt x="0" y="86"/>
                </a:lnTo>
                <a:lnTo>
                  <a:pt x="0" y="84"/>
                </a:lnTo>
                <a:lnTo>
                  <a:pt x="0" y="81"/>
                </a:lnTo>
                <a:lnTo>
                  <a:pt x="1" y="80"/>
                </a:lnTo>
                <a:lnTo>
                  <a:pt x="3" y="79"/>
                </a:lnTo>
                <a:lnTo>
                  <a:pt x="5" y="79"/>
                </a:lnTo>
                <a:lnTo>
                  <a:pt x="80" y="79"/>
                </a:lnTo>
                <a:lnTo>
                  <a:pt x="103" y="4"/>
                </a:lnTo>
                <a:lnTo>
                  <a:pt x="105" y="1"/>
                </a:lnTo>
                <a:lnTo>
                  <a:pt x="10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548">
            <a:extLst>
              <a:ext uri="{FF2B5EF4-FFF2-40B4-BE49-F238E27FC236}">
                <a16:creationId xmlns:a16="http://schemas.microsoft.com/office/drawing/2014/main" id="{6ACAEA64-3E3E-45FA-BCEE-1C19DB651455}"/>
              </a:ext>
            </a:extLst>
          </p:cNvPr>
          <p:cNvSpPr>
            <a:spLocks noEditPoints="1"/>
          </p:cNvSpPr>
          <p:nvPr/>
        </p:nvSpPr>
        <p:spPr bwMode="auto">
          <a:xfrm>
            <a:off x="6121769" y="2058439"/>
            <a:ext cx="342900" cy="342900"/>
          </a:xfrm>
          <a:custGeom>
            <a:avLst/>
            <a:gdLst>
              <a:gd name="T0" fmla="*/ 92 w 216"/>
              <a:gd name="T1" fmla="*/ 10 h 216"/>
              <a:gd name="T2" fmla="*/ 71 w 216"/>
              <a:gd name="T3" fmla="*/ 13 h 216"/>
              <a:gd name="T4" fmla="*/ 51 w 216"/>
              <a:gd name="T5" fmla="*/ 22 h 216"/>
              <a:gd name="T6" fmla="*/ 34 w 216"/>
              <a:gd name="T7" fmla="*/ 34 h 216"/>
              <a:gd name="T8" fmla="*/ 22 w 216"/>
              <a:gd name="T9" fmla="*/ 51 h 216"/>
              <a:gd name="T10" fmla="*/ 13 w 216"/>
              <a:gd name="T11" fmla="*/ 71 h 216"/>
              <a:gd name="T12" fmla="*/ 10 w 216"/>
              <a:gd name="T13" fmla="*/ 92 h 216"/>
              <a:gd name="T14" fmla="*/ 13 w 216"/>
              <a:gd name="T15" fmla="*/ 114 h 216"/>
              <a:gd name="T16" fmla="*/ 22 w 216"/>
              <a:gd name="T17" fmla="*/ 132 h 216"/>
              <a:gd name="T18" fmla="*/ 34 w 216"/>
              <a:gd name="T19" fmla="*/ 149 h 216"/>
              <a:gd name="T20" fmla="*/ 51 w 216"/>
              <a:gd name="T21" fmla="*/ 162 h 216"/>
              <a:gd name="T22" fmla="*/ 71 w 216"/>
              <a:gd name="T23" fmla="*/ 170 h 216"/>
              <a:gd name="T24" fmla="*/ 92 w 216"/>
              <a:gd name="T25" fmla="*/ 173 h 216"/>
              <a:gd name="T26" fmla="*/ 114 w 216"/>
              <a:gd name="T27" fmla="*/ 170 h 216"/>
              <a:gd name="T28" fmla="*/ 132 w 216"/>
              <a:gd name="T29" fmla="*/ 162 h 216"/>
              <a:gd name="T30" fmla="*/ 149 w 216"/>
              <a:gd name="T31" fmla="*/ 149 h 216"/>
              <a:gd name="T32" fmla="*/ 162 w 216"/>
              <a:gd name="T33" fmla="*/ 132 h 216"/>
              <a:gd name="T34" fmla="*/ 170 w 216"/>
              <a:gd name="T35" fmla="*/ 114 h 216"/>
              <a:gd name="T36" fmla="*/ 173 w 216"/>
              <a:gd name="T37" fmla="*/ 92 h 216"/>
              <a:gd name="T38" fmla="*/ 170 w 216"/>
              <a:gd name="T39" fmla="*/ 71 h 216"/>
              <a:gd name="T40" fmla="*/ 162 w 216"/>
              <a:gd name="T41" fmla="*/ 51 h 216"/>
              <a:gd name="T42" fmla="*/ 149 w 216"/>
              <a:gd name="T43" fmla="*/ 34 h 216"/>
              <a:gd name="T44" fmla="*/ 132 w 216"/>
              <a:gd name="T45" fmla="*/ 22 h 216"/>
              <a:gd name="T46" fmla="*/ 114 w 216"/>
              <a:gd name="T47" fmla="*/ 13 h 216"/>
              <a:gd name="T48" fmla="*/ 92 w 216"/>
              <a:gd name="T49" fmla="*/ 10 h 216"/>
              <a:gd name="T50" fmla="*/ 92 w 216"/>
              <a:gd name="T51" fmla="*/ 0 h 216"/>
              <a:gd name="T52" fmla="*/ 117 w 216"/>
              <a:gd name="T53" fmla="*/ 4 h 216"/>
              <a:gd name="T54" fmla="*/ 139 w 216"/>
              <a:gd name="T55" fmla="*/ 13 h 216"/>
              <a:gd name="T56" fmla="*/ 157 w 216"/>
              <a:gd name="T57" fmla="*/ 27 h 216"/>
              <a:gd name="T58" fmla="*/ 171 w 216"/>
              <a:gd name="T59" fmla="*/ 46 h 216"/>
              <a:gd name="T60" fmla="*/ 181 w 216"/>
              <a:gd name="T61" fmla="*/ 67 h 216"/>
              <a:gd name="T62" fmla="*/ 183 w 216"/>
              <a:gd name="T63" fmla="*/ 92 h 216"/>
              <a:gd name="T64" fmla="*/ 181 w 216"/>
              <a:gd name="T65" fmla="*/ 114 h 216"/>
              <a:gd name="T66" fmla="*/ 173 w 216"/>
              <a:gd name="T67" fmla="*/ 135 h 216"/>
              <a:gd name="T68" fmla="*/ 160 w 216"/>
              <a:gd name="T69" fmla="*/ 153 h 216"/>
              <a:gd name="T70" fmla="*/ 161 w 216"/>
              <a:gd name="T71" fmla="*/ 153 h 216"/>
              <a:gd name="T72" fmla="*/ 215 w 216"/>
              <a:gd name="T73" fmla="*/ 207 h 216"/>
              <a:gd name="T74" fmla="*/ 216 w 216"/>
              <a:gd name="T75" fmla="*/ 209 h 216"/>
              <a:gd name="T76" fmla="*/ 216 w 216"/>
              <a:gd name="T77" fmla="*/ 212 h 216"/>
              <a:gd name="T78" fmla="*/ 215 w 216"/>
              <a:gd name="T79" fmla="*/ 215 h 216"/>
              <a:gd name="T80" fmla="*/ 212 w 216"/>
              <a:gd name="T81" fmla="*/ 216 h 216"/>
              <a:gd name="T82" fmla="*/ 211 w 216"/>
              <a:gd name="T83" fmla="*/ 216 h 216"/>
              <a:gd name="T84" fmla="*/ 208 w 216"/>
              <a:gd name="T85" fmla="*/ 216 h 216"/>
              <a:gd name="T86" fmla="*/ 207 w 216"/>
              <a:gd name="T87" fmla="*/ 215 h 216"/>
              <a:gd name="T88" fmla="*/ 153 w 216"/>
              <a:gd name="T89" fmla="*/ 161 h 216"/>
              <a:gd name="T90" fmla="*/ 153 w 216"/>
              <a:gd name="T91" fmla="*/ 160 h 216"/>
              <a:gd name="T92" fmla="*/ 135 w 216"/>
              <a:gd name="T93" fmla="*/ 173 h 216"/>
              <a:gd name="T94" fmla="*/ 114 w 216"/>
              <a:gd name="T95" fmla="*/ 181 h 216"/>
              <a:gd name="T96" fmla="*/ 92 w 216"/>
              <a:gd name="T97" fmla="*/ 183 h 216"/>
              <a:gd name="T98" fmla="*/ 67 w 216"/>
              <a:gd name="T99" fmla="*/ 181 h 216"/>
              <a:gd name="T100" fmla="*/ 46 w 216"/>
              <a:gd name="T101" fmla="*/ 171 h 216"/>
              <a:gd name="T102" fmla="*/ 27 w 216"/>
              <a:gd name="T103" fmla="*/ 157 h 216"/>
              <a:gd name="T104" fmla="*/ 13 w 216"/>
              <a:gd name="T105" fmla="*/ 139 h 216"/>
              <a:gd name="T106" fmla="*/ 4 w 216"/>
              <a:gd name="T107" fmla="*/ 117 h 216"/>
              <a:gd name="T108" fmla="*/ 0 w 216"/>
              <a:gd name="T109" fmla="*/ 92 h 216"/>
              <a:gd name="T110" fmla="*/ 4 w 216"/>
              <a:gd name="T111" fmla="*/ 67 h 216"/>
              <a:gd name="T112" fmla="*/ 13 w 216"/>
              <a:gd name="T113" fmla="*/ 46 h 216"/>
              <a:gd name="T114" fmla="*/ 27 w 216"/>
              <a:gd name="T115" fmla="*/ 27 h 216"/>
              <a:gd name="T116" fmla="*/ 46 w 216"/>
              <a:gd name="T117" fmla="*/ 13 h 216"/>
              <a:gd name="T118" fmla="*/ 67 w 216"/>
              <a:gd name="T119" fmla="*/ 4 h 216"/>
              <a:gd name="T120" fmla="*/ 92 w 216"/>
              <a:gd name="T1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216">
                <a:moveTo>
                  <a:pt x="92" y="10"/>
                </a:moveTo>
                <a:lnTo>
                  <a:pt x="71" y="13"/>
                </a:lnTo>
                <a:lnTo>
                  <a:pt x="51" y="22"/>
                </a:lnTo>
                <a:lnTo>
                  <a:pt x="34" y="34"/>
                </a:lnTo>
                <a:lnTo>
                  <a:pt x="22" y="51"/>
                </a:lnTo>
                <a:lnTo>
                  <a:pt x="13" y="71"/>
                </a:lnTo>
                <a:lnTo>
                  <a:pt x="10" y="92"/>
                </a:lnTo>
                <a:lnTo>
                  <a:pt x="13" y="114"/>
                </a:lnTo>
                <a:lnTo>
                  <a:pt x="22" y="132"/>
                </a:lnTo>
                <a:lnTo>
                  <a:pt x="34" y="149"/>
                </a:lnTo>
                <a:lnTo>
                  <a:pt x="51" y="162"/>
                </a:lnTo>
                <a:lnTo>
                  <a:pt x="71" y="170"/>
                </a:lnTo>
                <a:lnTo>
                  <a:pt x="92" y="173"/>
                </a:lnTo>
                <a:lnTo>
                  <a:pt x="114" y="170"/>
                </a:lnTo>
                <a:lnTo>
                  <a:pt x="132" y="162"/>
                </a:lnTo>
                <a:lnTo>
                  <a:pt x="149" y="149"/>
                </a:lnTo>
                <a:lnTo>
                  <a:pt x="162" y="132"/>
                </a:lnTo>
                <a:lnTo>
                  <a:pt x="170" y="114"/>
                </a:lnTo>
                <a:lnTo>
                  <a:pt x="173" y="92"/>
                </a:lnTo>
                <a:lnTo>
                  <a:pt x="170" y="71"/>
                </a:lnTo>
                <a:lnTo>
                  <a:pt x="162" y="51"/>
                </a:lnTo>
                <a:lnTo>
                  <a:pt x="149" y="34"/>
                </a:lnTo>
                <a:lnTo>
                  <a:pt x="132" y="22"/>
                </a:lnTo>
                <a:lnTo>
                  <a:pt x="114" y="13"/>
                </a:lnTo>
                <a:lnTo>
                  <a:pt x="92" y="10"/>
                </a:lnTo>
                <a:close/>
                <a:moveTo>
                  <a:pt x="92" y="0"/>
                </a:moveTo>
                <a:lnTo>
                  <a:pt x="117" y="4"/>
                </a:lnTo>
                <a:lnTo>
                  <a:pt x="139" y="13"/>
                </a:lnTo>
                <a:lnTo>
                  <a:pt x="157" y="27"/>
                </a:lnTo>
                <a:lnTo>
                  <a:pt x="171" y="46"/>
                </a:lnTo>
                <a:lnTo>
                  <a:pt x="181" y="67"/>
                </a:lnTo>
                <a:lnTo>
                  <a:pt x="183" y="92"/>
                </a:lnTo>
                <a:lnTo>
                  <a:pt x="181" y="114"/>
                </a:lnTo>
                <a:lnTo>
                  <a:pt x="173" y="135"/>
                </a:lnTo>
                <a:lnTo>
                  <a:pt x="160" y="153"/>
                </a:lnTo>
                <a:lnTo>
                  <a:pt x="161" y="153"/>
                </a:lnTo>
                <a:lnTo>
                  <a:pt x="215" y="207"/>
                </a:lnTo>
                <a:lnTo>
                  <a:pt x="216" y="209"/>
                </a:lnTo>
                <a:lnTo>
                  <a:pt x="216" y="212"/>
                </a:lnTo>
                <a:lnTo>
                  <a:pt x="215" y="215"/>
                </a:lnTo>
                <a:lnTo>
                  <a:pt x="212" y="216"/>
                </a:lnTo>
                <a:lnTo>
                  <a:pt x="211" y="216"/>
                </a:lnTo>
                <a:lnTo>
                  <a:pt x="208" y="216"/>
                </a:lnTo>
                <a:lnTo>
                  <a:pt x="207" y="215"/>
                </a:lnTo>
                <a:lnTo>
                  <a:pt x="153" y="161"/>
                </a:lnTo>
                <a:lnTo>
                  <a:pt x="153" y="160"/>
                </a:lnTo>
                <a:lnTo>
                  <a:pt x="135" y="173"/>
                </a:lnTo>
                <a:lnTo>
                  <a:pt x="114" y="181"/>
                </a:lnTo>
                <a:lnTo>
                  <a:pt x="92" y="183"/>
                </a:lnTo>
                <a:lnTo>
                  <a:pt x="67" y="181"/>
                </a:lnTo>
                <a:lnTo>
                  <a:pt x="46" y="171"/>
                </a:lnTo>
                <a:lnTo>
                  <a:pt x="27" y="157"/>
                </a:lnTo>
                <a:lnTo>
                  <a:pt x="13" y="139"/>
                </a:lnTo>
                <a:lnTo>
                  <a:pt x="4" y="117"/>
                </a:lnTo>
                <a:lnTo>
                  <a:pt x="0" y="92"/>
                </a:lnTo>
                <a:lnTo>
                  <a:pt x="4" y="67"/>
                </a:lnTo>
                <a:lnTo>
                  <a:pt x="13" y="46"/>
                </a:lnTo>
                <a:lnTo>
                  <a:pt x="27" y="27"/>
                </a:lnTo>
                <a:lnTo>
                  <a:pt x="46" y="13"/>
                </a:lnTo>
                <a:lnTo>
                  <a:pt x="67" y="4"/>
                </a:lnTo>
                <a:lnTo>
                  <a:pt x="9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580">
            <a:extLst>
              <a:ext uri="{FF2B5EF4-FFF2-40B4-BE49-F238E27FC236}">
                <a16:creationId xmlns:a16="http://schemas.microsoft.com/office/drawing/2014/main" id="{2BF4D565-18B7-477E-830B-47D9C183353B}"/>
              </a:ext>
            </a:extLst>
          </p:cNvPr>
          <p:cNvSpPr>
            <a:spLocks noEditPoints="1"/>
          </p:cNvSpPr>
          <p:nvPr/>
        </p:nvSpPr>
        <p:spPr bwMode="auto">
          <a:xfrm>
            <a:off x="7782207" y="2047806"/>
            <a:ext cx="342900" cy="342900"/>
          </a:xfrm>
          <a:custGeom>
            <a:avLst/>
            <a:gdLst>
              <a:gd name="T0" fmla="*/ 59 w 216"/>
              <a:gd name="T1" fmla="*/ 206 h 216"/>
              <a:gd name="T2" fmla="*/ 140 w 216"/>
              <a:gd name="T3" fmla="*/ 10 h 216"/>
              <a:gd name="T4" fmla="*/ 123 w 216"/>
              <a:gd name="T5" fmla="*/ 33 h 216"/>
              <a:gd name="T6" fmla="*/ 92 w 216"/>
              <a:gd name="T7" fmla="*/ 79 h 216"/>
              <a:gd name="T8" fmla="*/ 71 w 216"/>
              <a:gd name="T9" fmla="*/ 198 h 216"/>
              <a:gd name="T10" fmla="*/ 173 w 216"/>
              <a:gd name="T11" fmla="*/ 206 h 216"/>
              <a:gd name="T12" fmla="*/ 186 w 216"/>
              <a:gd name="T13" fmla="*/ 200 h 216"/>
              <a:gd name="T14" fmla="*/ 189 w 216"/>
              <a:gd name="T15" fmla="*/ 189 h 216"/>
              <a:gd name="T16" fmla="*/ 185 w 216"/>
              <a:gd name="T17" fmla="*/ 182 h 216"/>
              <a:gd name="T18" fmla="*/ 185 w 216"/>
              <a:gd name="T19" fmla="*/ 177 h 216"/>
              <a:gd name="T20" fmla="*/ 190 w 216"/>
              <a:gd name="T21" fmla="*/ 171 h 216"/>
              <a:gd name="T22" fmla="*/ 194 w 216"/>
              <a:gd name="T23" fmla="*/ 165 h 216"/>
              <a:gd name="T24" fmla="*/ 191 w 216"/>
              <a:gd name="T25" fmla="*/ 157 h 216"/>
              <a:gd name="T26" fmla="*/ 189 w 216"/>
              <a:gd name="T27" fmla="*/ 152 h 216"/>
              <a:gd name="T28" fmla="*/ 194 w 216"/>
              <a:gd name="T29" fmla="*/ 147 h 216"/>
              <a:gd name="T30" fmla="*/ 199 w 216"/>
              <a:gd name="T31" fmla="*/ 140 h 216"/>
              <a:gd name="T32" fmla="*/ 199 w 216"/>
              <a:gd name="T33" fmla="*/ 132 h 216"/>
              <a:gd name="T34" fmla="*/ 195 w 216"/>
              <a:gd name="T35" fmla="*/ 127 h 216"/>
              <a:gd name="T36" fmla="*/ 196 w 216"/>
              <a:gd name="T37" fmla="*/ 120 h 216"/>
              <a:gd name="T38" fmla="*/ 203 w 216"/>
              <a:gd name="T39" fmla="*/ 117 h 216"/>
              <a:gd name="T40" fmla="*/ 204 w 216"/>
              <a:gd name="T41" fmla="*/ 105 h 216"/>
              <a:gd name="T42" fmla="*/ 183 w 216"/>
              <a:gd name="T43" fmla="*/ 97 h 216"/>
              <a:gd name="T44" fmla="*/ 139 w 216"/>
              <a:gd name="T45" fmla="*/ 94 h 216"/>
              <a:gd name="T46" fmla="*/ 140 w 216"/>
              <a:gd name="T47" fmla="*/ 75 h 216"/>
              <a:gd name="T48" fmla="*/ 152 w 216"/>
              <a:gd name="T49" fmla="*/ 27 h 216"/>
              <a:gd name="T50" fmla="*/ 149 w 216"/>
              <a:gd name="T51" fmla="*/ 14 h 216"/>
              <a:gd name="T52" fmla="*/ 140 w 216"/>
              <a:gd name="T53" fmla="*/ 10 h 216"/>
              <a:gd name="T54" fmla="*/ 157 w 216"/>
              <a:gd name="T55" fmla="*/ 8 h 216"/>
              <a:gd name="T56" fmla="*/ 157 w 216"/>
              <a:gd name="T57" fmla="*/ 58 h 216"/>
              <a:gd name="T58" fmla="*/ 198 w 216"/>
              <a:gd name="T59" fmla="*/ 88 h 216"/>
              <a:gd name="T60" fmla="*/ 216 w 216"/>
              <a:gd name="T61" fmla="*/ 111 h 216"/>
              <a:gd name="T62" fmla="*/ 211 w 216"/>
              <a:gd name="T63" fmla="*/ 123 h 216"/>
              <a:gd name="T64" fmla="*/ 211 w 216"/>
              <a:gd name="T65" fmla="*/ 136 h 216"/>
              <a:gd name="T66" fmla="*/ 203 w 216"/>
              <a:gd name="T67" fmla="*/ 153 h 216"/>
              <a:gd name="T68" fmla="*/ 196 w 216"/>
              <a:gd name="T69" fmla="*/ 181 h 216"/>
              <a:gd name="T70" fmla="*/ 199 w 216"/>
              <a:gd name="T71" fmla="*/ 185 h 216"/>
              <a:gd name="T72" fmla="*/ 199 w 216"/>
              <a:gd name="T73" fmla="*/ 189 h 216"/>
              <a:gd name="T74" fmla="*/ 198 w 216"/>
              <a:gd name="T75" fmla="*/ 202 h 216"/>
              <a:gd name="T76" fmla="*/ 173 w 216"/>
              <a:gd name="T77" fmla="*/ 216 h 216"/>
              <a:gd name="T78" fmla="*/ 84 w 216"/>
              <a:gd name="T79" fmla="*/ 212 h 216"/>
              <a:gd name="T80" fmla="*/ 69 w 216"/>
              <a:gd name="T81" fmla="*/ 213 h 216"/>
              <a:gd name="T82" fmla="*/ 5 w 216"/>
              <a:gd name="T83" fmla="*/ 216 h 216"/>
              <a:gd name="T84" fmla="*/ 0 w 216"/>
              <a:gd name="T85" fmla="*/ 211 h 216"/>
              <a:gd name="T86" fmla="*/ 3 w 216"/>
              <a:gd name="T87" fmla="*/ 76 h 216"/>
              <a:gd name="T88" fmla="*/ 68 w 216"/>
              <a:gd name="T89" fmla="*/ 76 h 216"/>
              <a:gd name="T90" fmla="*/ 71 w 216"/>
              <a:gd name="T91" fmla="*/ 82 h 216"/>
              <a:gd name="T92" fmla="*/ 99 w 216"/>
              <a:gd name="T93" fmla="*/ 52 h 216"/>
              <a:gd name="T94" fmla="*/ 114 w 216"/>
              <a:gd name="T95" fmla="*/ 27 h 216"/>
              <a:gd name="T96" fmla="*/ 124 w 216"/>
              <a:gd name="T97" fmla="*/ 8 h 216"/>
              <a:gd name="T98" fmla="*/ 136 w 216"/>
              <a:gd name="T9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16">
                <a:moveTo>
                  <a:pt x="10" y="86"/>
                </a:moveTo>
                <a:lnTo>
                  <a:pt x="10" y="206"/>
                </a:lnTo>
                <a:lnTo>
                  <a:pt x="59" y="206"/>
                </a:lnTo>
                <a:lnTo>
                  <a:pt x="59" y="86"/>
                </a:lnTo>
                <a:lnTo>
                  <a:pt x="10" y="86"/>
                </a:lnTo>
                <a:close/>
                <a:moveTo>
                  <a:pt x="140" y="10"/>
                </a:moveTo>
                <a:lnTo>
                  <a:pt x="135" y="14"/>
                </a:lnTo>
                <a:lnTo>
                  <a:pt x="130" y="22"/>
                </a:lnTo>
                <a:lnTo>
                  <a:pt x="123" y="33"/>
                </a:lnTo>
                <a:lnTo>
                  <a:pt x="117" y="46"/>
                </a:lnTo>
                <a:lnTo>
                  <a:pt x="109" y="59"/>
                </a:lnTo>
                <a:lnTo>
                  <a:pt x="92" y="79"/>
                </a:lnTo>
                <a:lnTo>
                  <a:pt x="72" y="94"/>
                </a:lnTo>
                <a:lnTo>
                  <a:pt x="71" y="94"/>
                </a:lnTo>
                <a:lnTo>
                  <a:pt x="71" y="198"/>
                </a:lnTo>
                <a:lnTo>
                  <a:pt x="105" y="203"/>
                </a:lnTo>
                <a:lnTo>
                  <a:pt x="140" y="206"/>
                </a:lnTo>
                <a:lnTo>
                  <a:pt x="173" y="206"/>
                </a:lnTo>
                <a:lnTo>
                  <a:pt x="178" y="204"/>
                </a:lnTo>
                <a:lnTo>
                  <a:pt x="183" y="203"/>
                </a:lnTo>
                <a:lnTo>
                  <a:pt x="186" y="200"/>
                </a:lnTo>
                <a:lnTo>
                  <a:pt x="189" y="196"/>
                </a:lnTo>
                <a:lnTo>
                  <a:pt x="189" y="191"/>
                </a:lnTo>
                <a:lnTo>
                  <a:pt x="189" y="189"/>
                </a:lnTo>
                <a:lnTo>
                  <a:pt x="187" y="186"/>
                </a:lnTo>
                <a:lnTo>
                  <a:pt x="186" y="185"/>
                </a:lnTo>
                <a:lnTo>
                  <a:pt x="185" y="182"/>
                </a:lnTo>
                <a:lnTo>
                  <a:pt x="185" y="181"/>
                </a:lnTo>
                <a:lnTo>
                  <a:pt x="183" y="178"/>
                </a:lnTo>
                <a:lnTo>
                  <a:pt x="185" y="177"/>
                </a:lnTo>
                <a:lnTo>
                  <a:pt x="186" y="174"/>
                </a:lnTo>
                <a:lnTo>
                  <a:pt x="187" y="173"/>
                </a:lnTo>
                <a:lnTo>
                  <a:pt x="190" y="171"/>
                </a:lnTo>
                <a:lnTo>
                  <a:pt x="192" y="170"/>
                </a:lnTo>
                <a:lnTo>
                  <a:pt x="194" y="168"/>
                </a:lnTo>
                <a:lnTo>
                  <a:pt x="194" y="165"/>
                </a:lnTo>
                <a:lnTo>
                  <a:pt x="194" y="161"/>
                </a:lnTo>
                <a:lnTo>
                  <a:pt x="192" y="158"/>
                </a:lnTo>
                <a:lnTo>
                  <a:pt x="191" y="157"/>
                </a:lnTo>
                <a:lnTo>
                  <a:pt x="190" y="156"/>
                </a:lnTo>
                <a:lnTo>
                  <a:pt x="190" y="153"/>
                </a:lnTo>
                <a:lnTo>
                  <a:pt x="189" y="152"/>
                </a:lnTo>
                <a:lnTo>
                  <a:pt x="190" y="149"/>
                </a:lnTo>
                <a:lnTo>
                  <a:pt x="191" y="148"/>
                </a:lnTo>
                <a:lnTo>
                  <a:pt x="194" y="147"/>
                </a:lnTo>
                <a:lnTo>
                  <a:pt x="195" y="145"/>
                </a:lnTo>
                <a:lnTo>
                  <a:pt x="198" y="143"/>
                </a:lnTo>
                <a:lnTo>
                  <a:pt x="199" y="140"/>
                </a:lnTo>
                <a:lnTo>
                  <a:pt x="200" y="137"/>
                </a:lnTo>
                <a:lnTo>
                  <a:pt x="199" y="135"/>
                </a:lnTo>
                <a:lnTo>
                  <a:pt x="199" y="132"/>
                </a:lnTo>
                <a:lnTo>
                  <a:pt x="198" y="130"/>
                </a:lnTo>
                <a:lnTo>
                  <a:pt x="196" y="128"/>
                </a:lnTo>
                <a:lnTo>
                  <a:pt x="195" y="127"/>
                </a:lnTo>
                <a:lnTo>
                  <a:pt x="194" y="124"/>
                </a:lnTo>
                <a:lnTo>
                  <a:pt x="195" y="122"/>
                </a:lnTo>
                <a:lnTo>
                  <a:pt x="196" y="120"/>
                </a:lnTo>
                <a:lnTo>
                  <a:pt x="199" y="119"/>
                </a:lnTo>
                <a:lnTo>
                  <a:pt x="200" y="118"/>
                </a:lnTo>
                <a:lnTo>
                  <a:pt x="203" y="117"/>
                </a:lnTo>
                <a:lnTo>
                  <a:pt x="204" y="114"/>
                </a:lnTo>
                <a:lnTo>
                  <a:pt x="206" y="111"/>
                </a:lnTo>
                <a:lnTo>
                  <a:pt x="204" y="105"/>
                </a:lnTo>
                <a:lnTo>
                  <a:pt x="200" y="101"/>
                </a:lnTo>
                <a:lnTo>
                  <a:pt x="194" y="98"/>
                </a:lnTo>
                <a:lnTo>
                  <a:pt x="183" y="97"/>
                </a:lnTo>
                <a:lnTo>
                  <a:pt x="164" y="97"/>
                </a:lnTo>
                <a:lnTo>
                  <a:pt x="149" y="97"/>
                </a:lnTo>
                <a:lnTo>
                  <a:pt x="139" y="94"/>
                </a:lnTo>
                <a:lnTo>
                  <a:pt x="135" y="92"/>
                </a:lnTo>
                <a:lnTo>
                  <a:pt x="135" y="86"/>
                </a:lnTo>
                <a:lnTo>
                  <a:pt x="140" y="75"/>
                </a:lnTo>
                <a:lnTo>
                  <a:pt x="145" y="60"/>
                </a:lnTo>
                <a:lnTo>
                  <a:pt x="149" y="43"/>
                </a:lnTo>
                <a:lnTo>
                  <a:pt x="152" y="27"/>
                </a:lnTo>
                <a:lnTo>
                  <a:pt x="151" y="22"/>
                </a:lnTo>
                <a:lnTo>
                  <a:pt x="151" y="18"/>
                </a:lnTo>
                <a:lnTo>
                  <a:pt x="149" y="14"/>
                </a:lnTo>
                <a:lnTo>
                  <a:pt x="147" y="13"/>
                </a:lnTo>
                <a:lnTo>
                  <a:pt x="144" y="12"/>
                </a:lnTo>
                <a:lnTo>
                  <a:pt x="140" y="10"/>
                </a:lnTo>
                <a:close/>
                <a:moveTo>
                  <a:pt x="140" y="0"/>
                </a:moveTo>
                <a:lnTo>
                  <a:pt x="151" y="1"/>
                </a:lnTo>
                <a:lnTo>
                  <a:pt x="157" y="8"/>
                </a:lnTo>
                <a:lnTo>
                  <a:pt x="161" y="16"/>
                </a:lnTo>
                <a:lnTo>
                  <a:pt x="162" y="27"/>
                </a:lnTo>
                <a:lnTo>
                  <a:pt x="157" y="58"/>
                </a:lnTo>
                <a:lnTo>
                  <a:pt x="148" y="85"/>
                </a:lnTo>
                <a:lnTo>
                  <a:pt x="183" y="86"/>
                </a:lnTo>
                <a:lnTo>
                  <a:pt x="198" y="88"/>
                </a:lnTo>
                <a:lnTo>
                  <a:pt x="207" y="93"/>
                </a:lnTo>
                <a:lnTo>
                  <a:pt x="213" y="101"/>
                </a:lnTo>
                <a:lnTo>
                  <a:pt x="216" y="111"/>
                </a:lnTo>
                <a:lnTo>
                  <a:pt x="216" y="115"/>
                </a:lnTo>
                <a:lnTo>
                  <a:pt x="213" y="119"/>
                </a:lnTo>
                <a:lnTo>
                  <a:pt x="211" y="123"/>
                </a:lnTo>
                <a:lnTo>
                  <a:pt x="208" y="126"/>
                </a:lnTo>
                <a:lnTo>
                  <a:pt x="208" y="127"/>
                </a:lnTo>
                <a:lnTo>
                  <a:pt x="211" y="136"/>
                </a:lnTo>
                <a:lnTo>
                  <a:pt x="209" y="145"/>
                </a:lnTo>
                <a:lnTo>
                  <a:pt x="202" y="153"/>
                </a:lnTo>
                <a:lnTo>
                  <a:pt x="203" y="153"/>
                </a:lnTo>
                <a:lnTo>
                  <a:pt x="206" y="164"/>
                </a:lnTo>
                <a:lnTo>
                  <a:pt x="203" y="173"/>
                </a:lnTo>
                <a:lnTo>
                  <a:pt x="196" y="181"/>
                </a:lnTo>
                <a:lnTo>
                  <a:pt x="196" y="181"/>
                </a:lnTo>
                <a:lnTo>
                  <a:pt x="198" y="183"/>
                </a:lnTo>
                <a:lnTo>
                  <a:pt x="199" y="185"/>
                </a:lnTo>
                <a:lnTo>
                  <a:pt x="199" y="186"/>
                </a:lnTo>
                <a:lnTo>
                  <a:pt x="199" y="187"/>
                </a:lnTo>
                <a:lnTo>
                  <a:pt x="199" y="189"/>
                </a:lnTo>
                <a:lnTo>
                  <a:pt x="199" y="190"/>
                </a:lnTo>
                <a:lnTo>
                  <a:pt x="200" y="191"/>
                </a:lnTo>
                <a:lnTo>
                  <a:pt x="198" y="202"/>
                </a:lnTo>
                <a:lnTo>
                  <a:pt x="192" y="209"/>
                </a:lnTo>
                <a:lnTo>
                  <a:pt x="183" y="215"/>
                </a:lnTo>
                <a:lnTo>
                  <a:pt x="173" y="216"/>
                </a:lnTo>
                <a:lnTo>
                  <a:pt x="140" y="216"/>
                </a:lnTo>
                <a:lnTo>
                  <a:pt x="113" y="215"/>
                </a:lnTo>
                <a:lnTo>
                  <a:pt x="84" y="212"/>
                </a:lnTo>
                <a:lnTo>
                  <a:pt x="71" y="209"/>
                </a:lnTo>
                <a:lnTo>
                  <a:pt x="71" y="211"/>
                </a:lnTo>
                <a:lnTo>
                  <a:pt x="69" y="213"/>
                </a:lnTo>
                <a:lnTo>
                  <a:pt x="68" y="215"/>
                </a:lnTo>
                <a:lnTo>
                  <a:pt x="65" y="216"/>
                </a:lnTo>
                <a:lnTo>
                  <a:pt x="5" y="216"/>
                </a:lnTo>
                <a:lnTo>
                  <a:pt x="3" y="215"/>
                </a:lnTo>
                <a:lnTo>
                  <a:pt x="1" y="213"/>
                </a:lnTo>
                <a:lnTo>
                  <a:pt x="0" y="211"/>
                </a:lnTo>
                <a:lnTo>
                  <a:pt x="0" y="81"/>
                </a:lnTo>
                <a:lnTo>
                  <a:pt x="1" y="79"/>
                </a:lnTo>
                <a:lnTo>
                  <a:pt x="3" y="76"/>
                </a:lnTo>
                <a:lnTo>
                  <a:pt x="5" y="76"/>
                </a:lnTo>
                <a:lnTo>
                  <a:pt x="65" y="76"/>
                </a:lnTo>
                <a:lnTo>
                  <a:pt x="68" y="76"/>
                </a:lnTo>
                <a:lnTo>
                  <a:pt x="69" y="79"/>
                </a:lnTo>
                <a:lnTo>
                  <a:pt x="71" y="81"/>
                </a:lnTo>
                <a:lnTo>
                  <a:pt x="71" y="82"/>
                </a:lnTo>
                <a:lnTo>
                  <a:pt x="81" y="73"/>
                </a:lnTo>
                <a:lnTo>
                  <a:pt x="90" y="64"/>
                </a:lnTo>
                <a:lnTo>
                  <a:pt x="99" y="52"/>
                </a:lnTo>
                <a:lnTo>
                  <a:pt x="106" y="43"/>
                </a:lnTo>
                <a:lnTo>
                  <a:pt x="109" y="37"/>
                </a:lnTo>
                <a:lnTo>
                  <a:pt x="114" y="27"/>
                </a:lnTo>
                <a:lnTo>
                  <a:pt x="119" y="18"/>
                </a:lnTo>
                <a:lnTo>
                  <a:pt x="122" y="13"/>
                </a:lnTo>
                <a:lnTo>
                  <a:pt x="124" y="8"/>
                </a:lnTo>
                <a:lnTo>
                  <a:pt x="128" y="5"/>
                </a:lnTo>
                <a:lnTo>
                  <a:pt x="132" y="3"/>
                </a:lnTo>
                <a:lnTo>
                  <a:pt x="136" y="0"/>
                </a:lnTo>
                <a:lnTo>
                  <a:pt x="14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11" name="Groep 310">
            <a:extLst>
              <a:ext uri="{FF2B5EF4-FFF2-40B4-BE49-F238E27FC236}">
                <a16:creationId xmlns:a16="http://schemas.microsoft.com/office/drawing/2014/main" id="{70FC8BAC-7807-42E5-B786-2FA30A350B47}"/>
              </a:ext>
            </a:extLst>
          </p:cNvPr>
          <p:cNvGrpSpPr/>
          <p:nvPr/>
        </p:nvGrpSpPr>
        <p:grpSpPr>
          <a:xfrm>
            <a:off x="1147234" y="3409523"/>
            <a:ext cx="342900" cy="342901"/>
            <a:chOff x="4386883" y="2743200"/>
            <a:chExt cx="342900" cy="342901"/>
          </a:xfrm>
          <a:solidFill>
            <a:schemeClr val="tx2"/>
          </a:solidFill>
        </p:grpSpPr>
        <p:sp>
          <p:nvSpPr>
            <p:cNvPr id="312" name="Freeform 114">
              <a:extLst>
                <a:ext uri="{FF2B5EF4-FFF2-40B4-BE49-F238E27FC236}">
                  <a16:creationId xmlns:a16="http://schemas.microsoft.com/office/drawing/2014/main" id="{72E8D5BF-1863-4E2B-95B4-6E82F54EFBF7}"/>
                </a:ext>
              </a:extLst>
            </p:cNvPr>
            <p:cNvSpPr>
              <a:spLocks/>
            </p:cNvSpPr>
            <p:nvPr/>
          </p:nvSpPr>
          <p:spPr bwMode="auto">
            <a:xfrm>
              <a:off x="4386883" y="2743200"/>
              <a:ext cx="342900" cy="342900"/>
            </a:xfrm>
            <a:custGeom>
              <a:avLst/>
              <a:gdLst>
                <a:gd name="T0" fmla="*/ 178 w 216"/>
                <a:gd name="T1" fmla="*/ 0 h 216"/>
                <a:gd name="T2" fmla="*/ 211 w 216"/>
                <a:gd name="T3" fmla="*/ 0 h 216"/>
                <a:gd name="T4" fmla="*/ 213 w 216"/>
                <a:gd name="T5" fmla="*/ 1 h 216"/>
                <a:gd name="T6" fmla="*/ 215 w 216"/>
                <a:gd name="T7" fmla="*/ 3 h 216"/>
                <a:gd name="T8" fmla="*/ 216 w 216"/>
                <a:gd name="T9" fmla="*/ 5 h 216"/>
                <a:gd name="T10" fmla="*/ 216 w 216"/>
                <a:gd name="T11" fmla="*/ 38 h 216"/>
                <a:gd name="T12" fmla="*/ 215 w 216"/>
                <a:gd name="T13" fmla="*/ 41 h 216"/>
                <a:gd name="T14" fmla="*/ 213 w 216"/>
                <a:gd name="T15" fmla="*/ 42 h 216"/>
                <a:gd name="T16" fmla="*/ 211 w 216"/>
                <a:gd name="T17" fmla="*/ 43 h 216"/>
                <a:gd name="T18" fmla="*/ 208 w 216"/>
                <a:gd name="T19" fmla="*/ 42 h 216"/>
                <a:gd name="T20" fmla="*/ 206 w 216"/>
                <a:gd name="T21" fmla="*/ 41 h 216"/>
                <a:gd name="T22" fmla="*/ 206 w 216"/>
                <a:gd name="T23" fmla="*/ 38 h 216"/>
                <a:gd name="T24" fmla="*/ 206 w 216"/>
                <a:gd name="T25" fmla="*/ 18 h 216"/>
                <a:gd name="T26" fmla="*/ 9 w 216"/>
                <a:gd name="T27" fmla="*/ 215 h 216"/>
                <a:gd name="T28" fmla="*/ 8 w 216"/>
                <a:gd name="T29" fmla="*/ 216 h 216"/>
                <a:gd name="T30" fmla="*/ 5 w 216"/>
                <a:gd name="T31" fmla="*/ 216 h 216"/>
                <a:gd name="T32" fmla="*/ 4 w 216"/>
                <a:gd name="T33" fmla="*/ 216 h 216"/>
                <a:gd name="T34" fmla="*/ 1 w 216"/>
                <a:gd name="T35" fmla="*/ 215 h 216"/>
                <a:gd name="T36" fmla="*/ 0 w 216"/>
                <a:gd name="T37" fmla="*/ 212 h 216"/>
                <a:gd name="T38" fmla="*/ 0 w 216"/>
                <a:gd name="T39" fmla="*/ 209 h 216"/>
                <a:gd name="T40" fmla="*/ 1 w 216"/>
                <a:gd name="T41" fmla="*/ 207 h 216"/>
                <a:gd name="T42" fmla="*/ 198 w 216"/>
                <a:gd name="T43" fmla="*/ 10 h 216"/>
                <a:gd name="T44" fmla="*/ 178 w 216"/>
                <a:gd name="T45" fmla="*/ 10 h 216"/>
                <a:gd name="T46" fmla="*/ 175 w 216"/>
                <a:gd name="T47" fmla="*/ 10 h 216"/>
                <a:gd name="T48" fmla="*/ 174 w 216"/>
                <a:gd name="T49" fmla="*/ 8 h 216"/>
                <a:gd name="T50" fmla="*/ 173 w 216"/>
                <a:gd name="T51" fmla="*/ 5 h 216"/>
                <a:gd name="T52" fmla="*/ 174 w 216"/>
                <a:gd name="T53" fmla="*/ 3 h 216"/>
                <a:gd name="T54" fmla="*/ 175 w 216"/>
                <a:gd name="T55" fmla="*/ 1 h 216"/>
                <a:gd name="T56" fmla="*/ 178 w 216"/>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 h="216">
                  <a:moveTo>
                    <a:pt x="178" y="0"/>
                  </a:moveTo>
                  <a:lnTo>
                    <a:pt x="211" y="0"/>
                  </a:lnTo>
                  <a:lnTo>
                    <a:pt x="213" y="1"/>
                  </a:lnTo>
                  <a:lnTo>
                    <a:pt x="215" y="3"/>
                  </a:lnTo>
                  <a:lnTo>
                    <a:pt x="216" y="5"/>
                  </a:lnTo>
                  <a:lnTo>
                    <a:pt x="216" y="38"/>
                  </a:lnTo>
                  <a:lnTo>
                    <a:pt x="215" y="41"/>
                  </a:lnTo>
                  <a:lnTo>
                    <a:pt x="213" y="42"/>
                  </a:lnTo>
                  <a:lnTo>
                    <a:pt x="211" y="43"/>
                  </a:lnTo>
                  <a:lnTo>
                    <a:pt x="208" y="42"/>
                  </a:lnTo>
                  <a:lnTo>
                    <a:pt x="206" y="41"/>
                  </a:lnTo>
                  <a:lnTo>
                    <a:pt x="206" y="38"/>
                  </a:lnTo>
                  <a:lnTo>
                    <a:pt x="206" y="18"/>
                  </a:lnTo>
                  <a:lnTo>
                    <a:pt x="9" y="215"/>
                  </a:lnTo>
                  <a:lnTo>
                    <a:pt x="8" y="216"/>
                  </a:lnTo>
                  <a:lnTo>
                    <a:pt x="5" y="216"/>
                  </a:lnTo>
                  <a:lnTo>
                    <a:pt x="4" y="216"/>
                  </a:lnTo>
                  <a:lnTo>
                    <a:pt x="1" y="215"/>
                  </a:lnTo>
                  <a:lnTo>
                    <a:pt x="0" y="212"/>
                  </a:lnTo>
                  <a:lnTo>
                    <a:pt x="0" y="209"/>
                  </a:lnTo>
                  <a:lnTo>
                    <a:pt x="1" y="207"/>
                  </a:lnTo>
                  <a:lnTo>
                    <a:pt x="198" y="10"/>
                  </a:lnTo>
                  <a:lnTo>
                    <a:pt x="178" y="10"/>
                  </a:lnTo>
                  <a:lnTo>
                    <a:pt x="175" y="10"/>
                  </a:lnTo>
                  <a:lnTo>
                    <a:pt x="174" y="8"/>
                  </a:lnTo>
                  <a:lnTo>
                    <a:pt x="173" y="5"/>
                  </a:lnTo>
                  <a:lnTo>
                    <a:pt x="174" y="3"/>
                  </a:lnTo>
                  <a:lnTo>
                    <a:pt x="175" y="1"/>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15">
              <a:extLst>
                <a:ext uri="{FF2B5EF4-FFF2-40B4-BE49-F238E27FC236}">
                  <a16:creationId xmlns:a16="http://schemas.microsoft.com/office/drawing/2014/main" id="{0D714C4A-084E-4ED8-9A71-0400FF489D56}"/>
                </a:ext>
              </a:extLst>
            </p:cNvPr>
            <p:cNvSpPr>
              <a:spLocks/>
            </p:cNvSpPr>
            <p:nvPr/>
          </p:nvSpPr>
          <p:spPr bwMode="auto">
            <a:xfrm>
              <a:off x="4677396" y="2828925"/>
              <a:ext cx="19050" cy="257175"/>
            </a:xfrm>
            <a:custGeom>
              <a:avLst/>
              <a:gdLst>
                <a:gd name="T0" fmla="*/ 6 w 12"/>
                <a:gd name="T1" fmla="*/ 0 h 162"/>
                <a:gd name="T2" fmla="*/ 8 w 12"/>
                <a:gd name="T3" fmla="*/ 1 h 162"/>
                <a:gd name="T4" fmla="*/ 11 w 12"/>
                <a:gd name="T5" fmla="*/ 2 h 162"/>
                <a:gd name="T6" fmla="*/ 12 w 12"/>
                <a:gd name="T7" fmla="*/ 5 h 162"/>
                <a:gd name="T8" fmla="*/ 12 w 12"/>
                <a:gd name="T9" fmla="*/ 157 h 162"/>
                <a:gd name="T10" fmla="*/ 11 w 12"/>
                <a:gd name="T11" fmla="*/ 159 h 162"/>
                <a:gd name="T12" fmla="*/ 8 w 12"/>
                <a:gd name="T13" fmla="*/ 161 h 162"/>
                <a:gd name="T14" fmla="*/ 6 w 12"/>
                <a:gd name="T15" fmla="*/ 162 h 162"/>
                <a:gd name="T16" fmla="*/ 3 w 12"/>
                <a:gd name="T17" fmla="*/ 161 h 162"/>
                <a:gd name="T18" fmla="*/ 2 w 12"/>
                <a:gd name="T19" fmla="*/ 159 h 162"/>
                <a:gd name="T20" fmla="*/ 0 w 12"/>
                <a:gd name="T21" fmla="*/ 157 h 162"/>
                <a:gd name="T22" fmla="*/ 0 w 12"/>
                <a:gd name="T23" fmla="*/ 5 h 162"/>
                <a:gd name="T24" fmla="*/ 2 w 12"/>
                <a:gd name="T25" fmla="*/ 2 h 162"/>
                <a:gd name="T26" fmla="*/ 3 w 12"/>
                <a:gd name="T27" fmla="*/ 1 h 162"/>
                <a:gd name="T28" fmla="*/ 6 w 12"/>
                <a:gd name="T2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2">
                  <a:moveTo>
                    <a:pt x="6" y="0"/>
                  </a:moveTo>
                  <a:lnTo>
                    <a:pt x="8" y="1"/>
                  </a:lnTo>
                  <a:lnTo>
                    <a:pt x="11" y="2"/>
                  </a:lnTo>
                  <a:lnTo>
                    <a:pt x="12" y="5"/>
                  </a:lnTo>
                  <a:lnTo>
                    <a:pt x="12" y="157"/>
                  </a:lnTo>
                  <a:lnTo>
                    <a:pt x="11" y="159"/>
                  </a:lnTo>
                  <a:lnTo>
                    <a:pt x="8" y="161"/>
                  </a:lnTo>
                  <a:lnTo>
                    <a:pt x="6" y="162"/>
                  </a:lnTo>
                  <a:lnTo>
                    <a:pt x="3" y="161"/>
                  </a:lnTo>
                  <a:lnTo>
                    <a:pt x="2" y="159"/>
                  </a:lnTo>
                  <a:lnTo>
                    <a:pt x="0" y="157"/>
                  </a:lnTo>
                  <a:lnTo>
                    <a:pt x="0" y="5"/>
                  </a:lnTo>
                  <a:lnTo>
                    <a:pt x="2" y="2"/>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16">
              <a:extLst>
                <a:ext uri="{FF2B5EF4-FFF2-40B4-BE49-F238E27FC236}">
                  <a16:creationId xmlns:a16="http://schemas.microsoft.com/office/drawing/2014/main" id="{E9708355-8C6B-408E-BB9A-29492219398A}"/>
                </a:ext>
              </a:extLst>
            </p:cNvPr>
            <p:cNvSpPr>
              <a:spLocks/>
            </p:cNvSpPr>
            <p:nvPr/>
          </p:nvSpPr>
          <p:spPr bwMode="auto">
            <a:xfrm>
              <a:off x="4609133" y="2897188"/>
              <a:ext cx="17463" cy="188913"/>
            </a:xfrm>
            <a:custGeom>
              <a:avLst/>
              <a:gdLst>
                <a:gd name="T0" fmla="*/ 5 w 11"/>
                <a:gd name="T1" fmla="*/ 0 h 119"/>
                <a:gd name="T2" fmla="*/ 8 w 11"/>
                <a:gd name="T3" fmla="*/ 1 h 119"/>
                <a:gd name="T4" fmla="*/ 11 w 11"/>
                <a:gd name="T5" fmla="*/ 2 h 119"/>
                <a:gd name="T6" fmla="*/ 11 w 11"/>
                <a:gd name="T7" fmla="*/ 5 h 119"/>
                <a:gd name="T8" fmla="*/ 11 w 11"/>
                <a:gd name="T9" fmla="*/ 114 h 119"/>
                <a:gd name="T10" fmla="*/ 11 w 11"/>
                <a:gd name="T11" fmla="*/ 116 h 119"/>
                <a:gd name="T12" fmla="*/ 8 w 11"/>
                <a:gd name="T13" fmla="*/ 118 h 119"/>
                <a:gd name="T14" fmla="*/ 5 w 11"/>
                <a:gd name="T15" fmla="*/ 119 h 119"/>
                <a:gd name="T16" fmla="*/ 3 w 11"/>
                <a:gd name="T17" fmla="*/ 118 h 119"/>
                <a:gd name="T18" fmla="*/ 1 w 11"/>
                <a:gd name="T19" fmla="*/ 116 h 119"/>
                <a:gd name="T20" fmla="*/ 0 w 11"/>
                <a:gd name="T21" fmla="*/ 114 h 119"/>
                <a:gd name="T22" fmla="*/ 0 w 11"/>
                <a:gd name="T23" fmla="*/ 5 h 119"/>
                <a:gd name="T24" fmla="*/ 1 w 11"/>
                <a:gd name="T25" fmla="*/ 2 h 119"/>
                <a:gd name="T26" fmla="*/ 3 w 11"/>
                <a:gd name="T27" fmla="*/ 1 h 119"/>
                <a:gd name="T28" fmla="*/ 5 w 11"/>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9">
                  <a:moveTo>
                    <a:pt x="5" y="0"/>
                  </a:moveTo>
                  <a:lnTo>
                    <a:pt x="8" y="1"/>
                  </a:lnTo>
                  <a:lnTo>
                    <a:pt x="11" y="2"/>
                  </a:lnTo>
                  <a:lnTo>
                    <a:pt x="11" y="5"/>
                  </a:lnTo>
                  <a:lnTo>
                    <a:pt x="11" y="114"/>
                  </a:lnTo>
                  <a:lnTo>
                    <a:pt x="11" y="116"/>
                  </a:lnTo>
                  <a:lnTo>
                    <a:pt x="8" y="118"/>
                  </a:lnTo>
                  <a:lnTo>
                    <a:pt x="5" y="119"/>
                  </a:lnTo>
                  <a:lnTo>
                    <a:pt x="3" y="118"/>
                  </a:lnTo>
                  <a:lnTo>
                    <a:pt x="1" y="116"/>
                  </a:lnTo>
                  <a:lnTo>
                    <a:pt x="0" y="114"/>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17">
              <a:extLst>
                <a:ext uri="{FF2B5EF4-FFF2-40B4-BE49-F238E27FC236}">
                  <a16:creationId xmlns:a16="http://schemas.microsoft.com/office/drawing/2014/main" id="{6674BA6A-2905-4AF5-AE95-2C89A8C40830}"/>
                </a:ext>
              </a:extLst>
            </p:cNvPr>
            <p:cNvSpPr>
              <a:spLocks/>
            </p:cNvSpPr>
            <p:nvPr/>
          </p:nvSpPr>
          <p:spPr bwMode="auto">
            <a:xfrm>
              <a:off x="4540871" y="2965450"/>
              <a:ext cx="19050" cy="120650"/>
            </a:xfrm>
            <a:custGeom>
              <a:avLst/>
              <a:gdLst>
                <a:gd name="T0" fmla="*/ 5 w 12"/>
                <a:gd name="T1" fmla="*/ 0 h 76"/>
                <a:gd name="T2" fmla="*/ 8 w 12"/>
                <a:gd name="T3" fmla="*/ 1 h 76"/>
                <a:gd name="T4" fmla="*/ 10 w 12"/>
                <a:gd name="T5" fmla="*/ 3 h 76"/>
                <a:gd name="T6" fmla="*/ 12 w 12"/>
                <a:gd name="T7" fmla="*/ 5 h 76"/>
                <a:gd name="T8" fmla="*/ 12 w 12"/>
                <a:gd name="T9" fmla="*/ 71 h 76"/>
                <a:gd name="T10" fmla="*/ 10 w 12"/>
                <a:gd name="T11" fmla="*/ 73 h 76"/>
                <a:gd name="T12" fmla="*/ 8 w 12"/>
                <a:gd name="T13" fmla="*/ 75 h 76"/>
                <a:gd name="T14" fmla="*/ 5 w 12"/>
                <a:gd name="T15" fmla="*/ 76 h 76"/>
                <a:gd name="T16" fmla="*/ 2 w 12"/>
                <a:gd name="T17" fmla="*/ 75 h 76"/>
                <a:gd name="T18" fmla="*/ 1 w 12"/>
                <a:gd name="T19" fmla="*/ 73 h 76"/>
                <a:gd name="T20" fmla="*/ 0 w 12"/>
                <a:gd name="T21" fmla="*/ 71 h 76"/>
                <a:gd name="T22" fmla="*/ 0 w 12"/>
                <a:gd name="T23" fmla="*/ 5 h 76"/>
                <a:gd name="T24" fmla="*/ 1 w 12"/>
                <a:gd name="T25" fmla="*/ 3 h 76"/>
                <a:gd name="T26" fmla="*/ 2 w 12"/>
                <a:gd name="T27" fmla="*/ 1 h 76"/>
                <a:gd name="T28" fmla="*/ 5 w 12"/>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6">
                  <a:moveTo>
                    <a:pt x="5" y="0"/>
                  </a:moveTo>
                  <a:lnTo>
                    <a:pt x="8" y="1"/>
                  </a:lnTo>
                  <a:lnTo>
                    <a:pt x="10" y="3"/>
                  </a:lnTo>
                  <a:lnTo>
                    <a:pt x="12" y="5"/>
                  </a:lnTo>
                  <a:lnTo>
                    <a:pt x="12" y="71"/>
                  </a:lnTo>
                  <a:lnTo>
                    <a:pt x="10" y="73"/>
                  </a:lnTo>
                  <a:lnTo>
                    <a:pt x="8" y="75"/>
                  </a:lnTo>
                  <a:lnTo>
                    <a:pt x="5" y="76"/>
                  </a:lnTo>
                  <a:lnTo>
                    <a:pt x="2" y="75"/>
                  </a:lnTo>
                  <a:lnTo>
                    <a:pt x="1" y="73"/>
                  </a:lnTo>
                  <a:lnTo>
                    <a:pt x="0" y="71"/>
                  </a:lnTo>
                  <a:lnTo>
                    <a:pt x="0" y="5"/>
                  </a:lnTo>
                  <a:lnTo>
                    <a:pt x="1" y="3"/>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18">
              <a:extLst>
                <a:ext uri="{FF2B5EF4-FFF2-40B4-BE49-F238E27FC236}">
                  <a16:creationId xmlns:a16="http://schemas.microsoft.com/office/drawing/2014/main" id="{A4371BCE-B43D-4AC7-94FB-B1F5D95409BB}"/>
                </a:ext>
              </a:extLst>
            </p:cNvPr>
            <p:cNvSpPr>
              <a:spLocks/>
            </p:cNvSpPr>
            <p:nvPr/>
          </p:nvSpPr>
          <p:spPr bwMode="auto">
            <a:xfrm>
              <a:off x="4472608" y="3033713"/>
              <a:ext cx="15875" cy="52388"/>
            </a:xfrm>
            <a:custGeom>
              <a:avLst/>
              <a:gdLst>
                <a:gd name="T0" fmla="*/ 5 w 10"/>
                <a:gd name="T1" fmla="*/ 0 h 33"/>
                <a:gd name="T2" fmla="*/ 8 w 10"/>
                <a:gd name="T3" fmla="*/ 2 h 33"/>
                <a:gd name="T4" fmla="*/ 10 w 10"/>
                <a:gd name="T5" fmla="*/ 3 h 33"/>
                <a:gd name="T6" fmla="*/ 10 w 10"/>
                <a:gd name="T7" fmla="*/ 6 h 33"/>
                <a:gd name="T8" fmla="*/ 10 w 10"/>
                <a:gd name="T9" fmla="*/ 28 h 33"/>
                <a:gd name="T10" fmla="*/ 10 w 10"/>
                <a:gd name="T11" fmla="*/ 30 h 33"/>
                <a:gd name="T12" fmla="*/ 8 w 10"/>
                <a:gd name="T13" fmla="*/ 32 h 33"/>
                <a:gd name="T14" fmla="*/ 5 w 10"/>
                <a:gd name="T15" fmla="*/ 33 h 33"/>
                <a:gd name="T16" fmla="*/ 2 w 10"/>
                <a:gd name="T17" fmla="*/ 32 h 33"/>
                <a:gd name="T18" fmla="*/ 1 w 10"/>
                <a:gd name="T19" fmla="*/ 30 h 33"/>
                <a:gd name="T20" fmla="*/ 0 w 10"/>
                <a:gd name="T21" fmla="*/ 28 h 33"/>
                <a:gd name="T22" fmla="*/ 0 w 10"/>
                <a:gd name="T23" fmla="*/ 6 h 33"/>
                <a:gd name="T24" fmla="*/ 1 w 10"/>
                <a:gd name="T25" fmla="*/ 3 h 33"/>
                <a:gd name="T26" fmla="*/ 2 w 10"/>
                <a:gd name="T27" fmla="*/ 2 h 33"/>
                <a:gd name="T28" fmla="*/ 5 w 10"/>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33">
                  <a:moveTo>
                    <a:pt x="5" y="0"/>
                  </a:moveTo>
                  <a:lnTo>
                    <a:pt x="8" y="2"/>
                  </a:lnTo>
                  <a:lnTo>
                    <a:pt x="10" y="3"/>
                  </a:lnTo>
                  <a:lnTo>
                    <a:pt x="10" y="6"/>
                  </a:lnTo>
                  <a:lnTo>
                    <a:pt x="10" y="28"/>
                  </a:lnTo>
                  <a:lnTo>
                    <a:pt x="10" y="30"/>
                  </a:lnTo>
                  <a:lnTo>
                    <a:pt x="8" y="32"/>
                  </a:lnTo>
                  <a:lnTo>
                    <a:pt x="5" y="33"/>
                  </a:lnTo>
                  <a:lnTo>
                    <a:pt x="2" y="32"/>
                  </a:lnTo>
                  <a:lnTo>
                    <a:pt x="1" y="30"/>
                  </a:lnTo>
                  <a:lnTo>
                    <a:pt x="0" y="28"/>
                  </a:lnTo>
                  <a:lnTo>
                    <a:pt x="0" y="6"/>
                  </a:lnTo>
                  <a:lnTo>
                    <a:pt x="1" y="3"/>
                  </a:lnTo>
                  <a:lnTo>
                    <a:pt x="2"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7" name="Freeform 102">
            <a:extLst>
              <a:ext uri="{FF2B5EF4-FFF2-40B4-BE49-F238E27FC236}">
                <a16:creationId xmlns:a16="http://schemas.microsoft.com/office/drawing/2014/main" id="{ABB9EB6F-2CE6-42B2-B7DE-FFA32482D8E8}"/>
              </a:ext>
            </a:extLst>
          </p:cNvPr>
          <p:cNvSpPr>
            <a:spLocks noEditPoints="1"/>
          </p:cNvSpPr>
          <p:nvPr/>
        </p:nvSpPr>
        <p:spPr bwMode="auto">
          <a:xfrm>
            <a:off x="2803485" y="3499404"/>
            <a:ext cx="377190" cy="244475"/>
          </a:xfrm>
          <a:custGeom>
            <a:avLst/>
            <a:gdLst>
              <a:gd name="T0" fmla="*/ 162 w 216"/>
              <a:gd name="T1" fmla="*/ 98 h 140"/>
              <a:gd name="T2" fmla="*/ 154 w 216"/>
              <a:gd name="T3" fmla="*/ 103 h 140"/>
              <a:gd name="T4" fmla="*/ 151 w 216"/>
              <a:gd name="T5" fmla="*/ 114 h 140"/>
              <a:gd name="T6" fmla="*/ 154 w 216"/>
              <a:gd name="T7" fmla="*/ 123 h 140"/>
              <a:gd name="T8" fmla="*/ 162 w 216"/>
              <a:gd name="T9" fmla="*/ 128 h 140"/>
              <a:gd name="T10" fmla="*/ 173 w 216"/>
              <a:gd name="T11" fmla="*/ 128 h 140"/>
              <a:gd name="T12" fmla="*/ 181 w 216"/>
              <a:gd name="T13" fmla="*/ 123 h 140"/>
              <a:gd name="T14" fmla="*/ 183 w 216"/>
              <a:gd name="T15" fmla="*/ 114 h 140"/>
              <a:gd name="T16" fmla="*/ 181 w 216"/>
              <a:gd name="T17" fmla="*/ 103 h 140"/>
              <a:gd name="T18" fmla="*/ 173 w 216"/>
              <a:gd name="T19" fmla="*/ 98 h 140"/>
              <a:gd name="T20" fmla="*/ 64 w 216"/>
              <a:gd name="T21" fmla="*/ 97 h 140"/>
              <a:gd name="T22" fmla="*/ 55 w 216"/>
              <a:gd name="T23" fmla="*/ 101 h 140"/>
              <a:gd name="T24" fmla="*/ 50 w 216"/>
              <a:gd name="T25" fmla="*/ 109 h 140"/>
              <a:gd name="T26" fmla="*/ 50 w 216"/>
              <a:gd name="T27" fmla="*/ 118 h 140"/>
              <a:gd name="T28" fmla="*/ 55 w 216"/>
              <a:gd name="T29" fmla="*/ 126 h 140"/>
              <a:gd name="T30" fmla="*/ 64 w 216"/>
              <a:gd name="T31" fmla="*/ 130 h 140"/>
              <a:gd name="T32" fmla="*/ 75 w 216"/>
              <a:gd name="T33" fmla="*/ 126 h 140"/>
              <a:gd name="T34" fmla="*/ 80 w 216"/>
              <a:gd name="T35" fmla="*/ 118 h 140"/>
              <a:gd name="T36" fmla="*/ 80 w 216"/>
              <a:gd name="T37" fmla="*/ 109 h 140"/>
              <a:gd name="T38" fmla="*/ 75 w 216"/>
              <a:gd name="T39" fmla="*/ 101 h 140"/>
              <a:gd name="T40" fmla="*/ 64 w 216"/>
              <a:gd name="T41" fmla="*/ 97 h 140"/>
              <a:gd name="T42" fmla="*/ 140 w 216"/>
              <a:gd name="T43" fmla="*/ 107 h 140"/>
              <a:gd name="T44" fmla="*/ 147 w 216"/>
              <a:gd name="T45" fmla="*/ 97 h 140"/>
              <a:gd name="T46" fmla="*/ 168 w 216"/>
              <a:gd name="T47" fmla="*/ 86 h 140"/>
              <a:gd name="T48" fmla="*/ 189 w 216"/>
              <a:gd name="T49" fmla="*/ 97 h 140"/>
              <a:gd name="T50" fmla="*/ 206 w 216"/>
              <a:gd name="T51" fmla="*/ 107 h 140"/>
              <a:gd name="T52" fmla="*/ 195 w 216"/>
              <a:gd name="T53" fmla="*/ 92 h 140"/>
              <a:gd name="T54" fmla="*/ 206 w 216"/>
              <a:gd name="T55" fmla="*/ 81 h 140"/>
              <a:gd name="T56" fmla="*/ 171 w 216"/>
              <a:gd name="T57" fmla="*/ 64 h 140"/>
              <a:gd name="T58" fmla="*/ 140 w 216"/>
              <a:gd name="T59" fmla="*/ 33 h 140"/>
              <a:gd name="T60" fmla="*/ 173 w 216"/>
              <a:gd name="T61" fmla="*/ 54 h 140"/>
              <a:gd name="T62" fmla="*/ 203 w 216"/>
              <a:gd name="T63" fmla="*/ 61 h 140"/>
              <a:gd name="T64" fmla="*/ 140 w 216"/>
              <a:gd name="T65" fmla="*/ 33 h 140"/>
              <a:gd name="T66" fmla="*/ 10 w 216"/>
              <a:gd name="T67" fmla="*/ 86 h 140"/>
              <a:gd name="T68" fmla="*/ 22 w 216"/>
              <a:gd name="T69" fmla="*/ 97 h 140"/>
              <a:gd name="T70" fmla="*/ 10 w 216"/>
              <a:gd name="T71" fmla="*/ 107 h 140"/>
              <a:gd name="T72" fmla="*/ 43 w 216"/>
              <a:gd name="T73" fmla="*/ 97 h 140"/>
              <a:gd name="T74" fmla="*/ 64 w 216"/>
              <a:gd name="T75" fmla="*/ 86 h 140"/>
              <a:gd name="T76" fmla="*/ 86 w 216"/>
              <a:gd name="T77" fmla="*/ 97 h 140"/>
              <a:gd name="T78" fmla="*/ 130 w 216"/>
              <a:gd name="T79" fmla="*/ 107 h 140"/>
              <a:gd name="T80" fmla="*/ 10 w 216"/>
              <a:gd name="T81" fmla="*/ 10 h 140"/>
              <a:gd name="T82" fmla="*/ 130 w 216"/>
              <a:gd name="T83" fmla="*/ 0 h 140"/>
              <a:gd name="T84" fmla="*/ 137 w 216"/>
              <a:gd name="T85" fmla="*/ 3 h 140"/>
              <a:gd name="T86" fmla="*/ 140 w 216"/>
              <a:gd name="T87" fmla="*/ 10 h 140"/>
              <a:gd name="T88" fmla="*/ 183 w 216"/>
              <a:gd name="T89" fmla="*/ 21 h 140"/>
              <a:gd name="T90" fmla="*/ 190 w 216"/>
              <a:gd name="T91" fmla="*/ 24 h 140"/>
              <a:gd name="T92" fmla="*/ 215 w 216"/>
              <a:gd name="T93" fmla="*/ 59 h 140"/>
              <a:gd name="T94" fmla="*/ 216 w 216"/>
              <a:gd name="T95" fmla="*/ 64 h 140"/>
              <a:gd name="T96" fmla="*/ 215 w 216"/>
              <a:gd name="T97" fmla="*/ 113 h 140"/>
              <a:gd name="T98" fmla="*/ 209 w 216"/>
              <a:gd name="T99" fmla="*/ 118 h 140"/>
              <a:gd name="T100" fmla="*/ 194 w 216"/>
              <a:gd name="T101" fmla="*/ 119 h 140"/>
              <a:gd name="T102" fmla="*/ 179 w 216"/>
              <a:gd name="T103" fmla="*/ 137 h 140"/>
              <a:gd name="T104" fmla="*/ 156 w 216"/>
              <a:gd name="T105" fmla="*/ 137 h 140"/>
              <a:gd name="T106" fmla="*/ 141 w 216"/>
              <a:gd name="T107" fmla="*/ 119 h 140"/>
              <a:gd name="T108" fmla="*/ 86 w 216"/>
              <a:gd name="T109" fmla="*/ 130 h 140"/>
              <a:gd name="T110" fmla="*/ 64 w 216"/>
              <a:gd name="T111" fmla="*/ 140 h 140"/>
              <a:gd name="T112" fmla="*/ 43 w 216"/>
              <a:gd name="T113" fmla="*/ 130 h 140"/>
              <a:gd name="T114" fmla="*/ 10 w 216"/>
              <a:gd name="T115" fmla="*/ 119 h 140"/>
              <a:gd name="T116" fmla="*/ 3 w 216"/>
              <a:gd name="T117" fmla="*/ 115 h 140"/>
              <a:gd name="T118" fmla="*/ 0 w 216"/>
              <a:gd name="T119" fmla="*/ 107 h 140"/>
              <a:gd name="T120" fmla="*/ 1 w 216"/>
              <a:gd name="T121" fmla="*/ 7 h 140"/>
              <a:gd name="T122" fmla="*/ 7 w 216"/>
              <a:gd name="T123"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40">
                <a:moveTo>
                  <a:pt x="168" y="97"/>
                </a:moveTo>
                <a:lnTo>
                  <a:pt x="162" y="98"/>
                </a:lnTo>
                <a:lnTo>
                  <a:pt x="158" y="101"/>
                </a:lnTo>
                <a:lnTo>
                  <a:pt x="154" y="103"/>
                </a:lnTo>
                <a:lnTo>
                  <a:pt x="152" y="109"/>
                </a:lnTo>
                <a:lnTo>
                  <a:pt x="151" y="114"/>
                </a:lnTo>
                <a:lnTo>
                  <a:pt x="152" y="118"/>
                </a:lnTo>
                <a:lnTo>
                  <a:pt x="154" y="123"/>
                </a:lnTo>
                <a:lnTo>
                  <a:pt x="158" y="126"/>
                </a:lnTo>
                <a:lnTo>
                  <a:pt x="162" y="128"/>
                </a:lnTo>
                <a:lnTo>
                  <a:pt x="168" y="130"/>
                </a:lnTo>
                <a:lnTo>
                  <a:pt x="173" y="128"/>
                </a:lnTo>
                <a:lnTo>
                  <a:pt x="177" y="126"/>
                </a:lnTo>
                <a:lnTo>
                  <a:pt x="181" y="123"/>
                </a:lnTo>
                <a:lnTo>
                  <a:pt x="183" y="118"/>
                </a:lnTo>
                <a:lnTo>
                  <a:pt x="183" y="114"/>
                </a:lnTo>
                <a:lnTo>
                  <a:pt x="183" y="109"/>
                </a:lnTo>
                <a:lnTo>
                  <a:pt x="181" y="103"/>
                </a:lnTo>
                <a:lnTo>
                  <a:pt x="177" y="101"/>
                </a:lnTo>
                <a:lnTo>
                  <a:pt x="173" y="98"/>
                </a:lnTo>
                <a:lnTo>
                  <a:pt x="168" y="97"/>
                </a:lnTo>
                <a:close/>
                <a:moveTo>
                  <a:pt x="64" y="97"/>
                </a:moveTo>
                <a:lnTo>
                  <a:pt x="60" y="98"/>
                </a:lnTo>
                <a:lnTo>
                  <a:pt x="55" y="101"/>
                </a:lnTo>
                <a:lnTo>
                  <a:pt x="52" y="103"/>
                </a:lnTo>
                <a:lnTo>
                  <a:pt x="50" y="109"/>
                </a:lnTo>
                <a:lnTo>
                  <a:pt x="48" y="114"/>
                </a:lnTo>
                <a:lnTo>
                  <a:pt x="50" y="118"/>
                </a:lnTo>
                <a:lnTo>
                  <a:pt x="52" y="123"/>
                </a:lnTo>
                <a:lnTo>
                  <a:pt x="55" y="126"/>
                </a:lnTo>
                <a:lnTo>
                  <a:pt x="60" y="128"/>
                </a:lnTo>
                <a:lnTo>
                  <a:pt x="64" y="130"/>
                </a:lnTo>
                <a:lnTo>
                  <a:pt x="69" y="128"/>
                </a:lnTo>
                <a:lnTo>
                  <a:pt x="75" y="126"/>
                </a:lnTo>
                <a:lnTo>
                  <a:pt x="77" y="123"/>
                </a:lnTo>
                <a:lnTo>
                  <a:pt x="80" y="118"/>
                </a:lnTo>
                <a:lnTo>
                  <a:pt x="81" y="114"/>
                </a:lnTo>
                <a:lnTo>
                  <a:pt x="80" y="109"/>
                </a:lnTo>
                <a:lnTo>
                  <a:pt x="77" y="103"/>
                </a:lnTo>
                <a:lnTo>
                  <a:pt x="75" y="101"/>
                </a:lnTo>
                <a:lnTo>
                  <a:pt x="69" y="98"/>
                </a:lnTo>
                <a:lnTo>
                  <a:pt x="64" y="97"/>
                </a:lnTo>
                <a:close/>
                <a:moveTo>
                  <a:pt x="140" y="64"/>
                </a:moveTo>
                <a:lnTo>
                  <a:pt x="140" y="107"/>
                </a:lnTo>
                <a:lnTo>
                  <a:pt x="141" y="107"/>
                </a:lnTo>
                <a:lnTo>
                  <a:pt x="147" y="97"/>
                </a:lnTo>
                <a:lnTo>
                  <a:pt x="156" y="89"/>
                </a:lnTo>
                <a:lnTo>
                  <a:pt x="168" y="86"/>
                </a:lnTo>
                <a:lnTo>
                  <a:pt x="179" y="89"/>
                </a:lnTo>
                <a:lnTo>
                  <a:pt x="189" y="97"/>
                </a:lnTo>
                <a:lnTo>
                  <a:pt x="194" y="107"/>
                </a:lnTo>
                <a:lnTo>
                  <a:pt x="206" y="107"/>
                </a:lnTo>
                <a:lnTo>
                  <a:pt x="206" y="92"/>
                </a:lnTo>
                <a:lnTo>
                  <a:pt x="195" y="92"/>
                </a:lnTo>
                <a:lnTo>
                  <a:pt x="195" y="81"/>
                </a:lnTo>
                <a:lnTo>
                  <a:pt x="206" y="81"/>
                </a:lnTo>
                <a:lnTo>
                  <a:pt x="206" y="73"/>
                </a:lnTo>
                <a:lnTo>
                  <a:pt x="171" y="64"/>
                </a:lnTo>
                <a:lnTo>
                  <a:pt x="140" y="64"/>
                </a:lnTo>
                <a:close/>
                <a:moveTo>
                  <a:pt x="140" y="33"/>
                </a:moveTo>
                <a:lnTo>
                  <a:pt x="140" y="54"/>
                </a:lnTo>
                <a:lnTo>
                  <a:pt x="173" y="54"/>
                </a:lnTo>
                <a:lnTo>
                  <a:pt x="174" y="54"/>
                </a:lnTo>
                <a:lnTo>
                  <a:pt x="203" y="61"/>
                </a:lnTo>
                <a:lnTo>
                  <a:pt x="183" y="33"/>
                </a:lnTo>
                <a:lnTo>
                  <a:pt x="140" y="33"/>
                </a:lnTo>
                <a:close/>
                <a:moveTo>
                  <a:pt x="10" y="10"/>
                </a:moveTo>
                <a:lnTo>
                  <a:pt x="10" y="86"/>
                </a:lnTo>
                <a:lnTo>
                  <a:pt x="22" y="86"/>
                </a:lnTo>
                <a:lnTo>
                  <a:pt x="22" y="97"/>
                </a:lnTo>
                <a:lnTo>
                  <a:pt x="10" y="97"/>
                </a:lnTo>
                <a:lnTo>
                  <a:pt x="10" y="107"/>
                </a:lnTo>
                <a:lnTo>
                  <a:pt x="38" y="107"/>
                </a:lnTo>
                <a:lnTo>
                  <a:pt x="43" y="97"/>
                </a:lnTo>
                <a:lnTo>
                  <a:pt x="52" y="89"/>
                </a:lnTo>
                <a:lnTo>
                  <a:pt x="64" y="86"/>
                </a:lnTo>
                <a:lnTo>
                  <a:pt x="77" y="89"/>
                </a:lnTo>
                <a:lnTo>
                  <a:pt x="86" y="97"/>
                </a:lnTo>
                <a:lnTo>
                  <a:pt x="92" y="107"/>
                </a:lnTo>
                <a:lnTo>
                  <a:pt x="130" y="107"/>
                </a:lnTo>
                <a:lnTo>
                  <a:pt x="130" y="10"/>
                </a:lnTo>
                <a:lnTo>
                  <a:pt x="10" y="10"/>
                </a:lnTo>
                <a:close/>
                <a:moveTo>
                  <a:pt x="10" y="0"/>
                </a:moveTo>
                <a:lnTo>
                  <a:pt x="130" y="0"/>
                </a:lnTo>
                <a:lnTo>
                  <a:pt x="134" y="1"/>
                </a:lnTo>
                <a:lnTo>
                  <a:pt x="137" y="3"/>
                </a:lnTo>
                <a:lnTo>
                  <a:pt x="140" y="7"/>
                </a:lnTo>
                <a:lnTo>
                  <a:pt x="140" y="10"/>
                </a:lnTo>
                <a:lnTo>
                  <a:pt x="140" y="21"/>
                </a:lnTo>
                <a:lnTo>
                  <a:pt x="183" y="21"/>
                </a:lnTo>
                <a:lnTo>
                  <a:pt x="187" y="22"/>
                </a:lnTo>
                <a:lnTo>
                  <a:pt x="190" y="24"/>
                </a:lnTo>
                <a:lnTo>
                  <a:pt x="192" y="26"/>
                </a:lnTo>
                <a:lnTo>
                  <a:pt x="215" y="59"/>
                </a:lnTo>
                <a:lnTo>
                  <a:pt x="216" y="61"/>
                </a:lnTo>
                <a:lnTo>
                  <a:pt x="216" y="64"/>
                </a:lnTo>
                <a:lnTo>
                  <a:pt x="216" y="107"/>
                </a:lnTo>
                <a:lnTo>
                  <a:pt x="215" y="113"/>
                </a:lnTo>
                <a:lnTo>
                  <a:pt x="213" y="115"/>
                </a:lnTo>
                <a:lnTo>
                  <a:pt x="209" y="118"/>
                </a:lnTo>
                <a:lnTo>
                  <a:pt x="206" y="119"/>
                </a:lnTo>
                <a:lnTo>
                  <a:pt x="194" y="119"/>
                </a:lnTo>
                <a:lnTo>
                  <a:pt x="189" y="130"/>
                </a:lnTo>
                <a:lnTo>
                  <a:pt x="179" y="137"/>
                </a:lnTo>
                <a:lnTo>
                  <a:pt x="168" y="140"/>
                </a:lnTo>
                <a:lnTo>
                  <a:pt x="156" y="137"/>
                </a:lnTo>
                <a:lnTo>
                  <a:pt x="147" y="130"/>
                </a:lnTo>
                <a:lnTo>
                  <a:pt x="141" y="119"/>
                </a:lnTo>
                <a:lnTo>
                  <a:pt x="92" y="119"/>
                </a:lnTo>
                <a:lnTo>
                  <a:pt x="86" y="130"/>
                </a:lnTo>
                <a:lnTo>
                  <a:pt x="77" y="137"/>
                </a:lnTo>
                <a:lnTo>
                  <a:pt x="64" y="140"/>
                </a:lnTo>
                <a:lnTo>
                  <a:pt x="52" y="137"/>
                </a:lnTo>
                <a:lnTo>
                  <a:pt x="43" y="130"/>
                </a:lnTo>
                <a:lnTo>
                  <a:pt x="38" y="119"/>
                </a:lnTo>
                <a:lnTo>
                  <a:pt x="10" y="119"/>
                </a:lnTo>
                <a:lnTo>
                  <a:pt x="7" y="118"/>
                </a:lnTo>
                <a:lnTo>
                  <a:pt x="3" y="115"/>
                </a:lnTo>
                <a:lnTo>
                  <a:pt x="1" y="113"/>
                </a:lnTo>
                <a:lnTo>
                  <a:pt x="0" y="107"/>
                </a:lnTo>
                <a:lnTo>
                  <a:pt x="0" y="10"/>
                </a:lnTo>
                <a:lnTo>
                  <a:pt x="1" y="7"/>
                </a:lnTo>
                <a:lnTo>
                  <a:pt x="3" y="3"/>
                </a:lnTo>
                <a:lnTo>
                  <a:pt x="7" y="1"/>
                </a:lnTo>
                <a:lnTo>
                  <a:pt x="1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18" name="Groep 317">
            <a:extLst>
              <a:ext uri="{FF2B5EF4-FFF2-40B4-BE49-F238E27FC236}">
                <a16:creationId xmlns:a16="http://schemas.microsoft.com/office/drawing/2014/main" id="{4A9921B4-9C86-403E-A250-7C43B3C4D0F7}"/>
              </a:ext>
            </a:extLst>
          </p:cNvPr>
          <p:cNvGrpSpPr/>
          <p:nvPr/>
        </p:nvGrpSpPr>
        <p:grpSpPr>
          <a:xfrm>
            <a:off x="4420212" y="3474749"/>
            <a:ext cx="440368" cy="273887"/>
            <a:chOff x="4224338" y="3235325"/>
            <a:chExt cx="1041400" cy="647701"/>
          </a:xfrm>
          <a:solidFill>
            <a:schemeClr val="accent3"/>
          </a:solidFill>
        </p:grpSpPr>
        <p:sp>
          <p:nvSpPr>
            <p:cNvPr id="319" name="Freeform 57">
              <a:extLst>
                <a:ext uri="{FF2B5EF4-FFF2-40B4-BE49-F238E27FC236}">
                  <a16:creationId xmlns:a16="http://schemas.microsoft.com/office/drawing/2014/main" id="{7BA4FFC4-845A-4552-9DC5-0816D7D92D20}"/>
                </a:ext>
              </a:extLst>
            </p:cNvPr>
            <p:cNvSpPr>
              <a:spLocks/>
            </p:cNvSpPr>
            <p:nvPr/>
          </p:nvSpPr>
          <p:spPr bwMode="auto">
            <a:xfrm>
              <a:off x="4252913" y="3235325"/>
              <a:ext cx="976313" cy="307975"/>
            </a:xfrm>
            <a:custGeom>
              <a:avLst/>
              <a:gdLst>
                <a:gd name="T0" fmla="*/ 14 w 601"/>
                <a:gd name="T1" fmla="*/ 189 h 189"/>
                <a:gd name="T2" fmla="*/ 8 w 601"/>
                <a:gd name="T3" fmla="*/ 188 h 189"/>
                <a:gd name="T4" fmla="*/ 4 w 601"/>
                <a:gd name="T5" fmla="*/ 171 h 189"/>
                <a:gd name="T6" fmla="*/ 98 w 601"/>
                <a:gd name="T7" fmla="*/ 60 h 189"/>
                <a:gd name="T8" fmla="*/ 116 w 601"/>
                <a:gd name="T9" fmla="*/ 41 h 189"/>
                <a:gd name="T10" fmla="*/ 195 w 601"/>
                <a:gd name="T11" fmla="*/ 1 h 189"/>
                <a:gd name="T12" fmla="*/ 267 w 601"/>
                <a:gd name="T13" fmla="*/ 29 h 189"/>
                <a:gd name="T14" fmla="*/ 298 w 601"/>
                <a:gd name="T15" fmla="*/ 101 h 189"/>
                <a:gd name="T16" fmla="*/ 297 w 601"/>
                <a:gd name="T17" fmla="*/ 115 h 189"/>
                <a:gd name="T18" fmla="*/ 302 w 601"/>
                <a:gd name="T19" fmla="*/ 115 h 189"/>
                <a:gd name="T20" fmla="*/ 302 w 601"/>
                <a:gd name="T21" fmla="*/ 105 h 189"/>
                <a:gd name="T22" fmla="*/ 402 w 601"/>
                <a:gd name="T23" fmla="*/ 2 h 189"/>
                <a:gd name="T24" fmla="*/ 483 w 601"/>
                <a:gd name="T25" fmla="*/ 41 h 189"/>
                <a:gd name="T26" fmla="*/ 511 w 601"/>
                <a:gd name="T27" fmla="*/ 70 h 189"/>
                <a:gd name="T28" fmla="*/ 598 w 601"/>
                <a:gd name="T29" fmla="*/ 168 h 189"/>
                <a:gd name="T30" fmla="*/ 594 w 601"/>
                <a:gd name="T31" fmla="*/ 184 h 189"/>
                <a:gd name="T32" fmla="*/ 577 w 601"/>
                <a:gd name="T33" fmla="*/ 180 h 189"/>
                <a:gd name="T34" fmla="*/ 494 w 601"/>
                <a:gd name="T35" fmla="*/ 87 h 189"/>
                <a:gd name="T36" fmla="*/ 464 w 601"/>
                <a:gd name="T37" fmla="*/ 56 h 189"/>
                <a:gd name="T38" fmla="*/ 402 w 601"/>
                <a:gd name="T39" fmla="*/ 26 h 189"/>
                <a:gd name="T40" fmla="*/ 326 w 601"/>
                <a:gd name="T41" fmla="*/ 105 h 189"/>
                <a:gd name="T42" fmla="*/ 328 w 601"/>
                <a:gd name="T43" fmla="*/ 125 h 189"/>
                <a:gd name="T44" fmla="*/ 325 w 601"/>
                <a:gd name="T45" fmla="*/ 135 h 189"/>
                <a:gd name="T46" fmla="*/ 316 w 601"/>
                <a:gd name="T47" fmla="*/ 139 h 189"/>
                <a:gd name="T48" fmla="*/ 284 w 601"/>
                <a:gd name="T49" fmla="*/ 139 h 189"/>
                <a:gd name="T50" fmla="*/ 284 w 601"/>
                <a:gd name="T51" fmla="*/ 139 h 189"/>
                <a:gd name="T52" fmla="*/ 275 w 601"/>
                <a:gd name="T53" fmla="*/ 135 h 189"/>
                <a:gd name="T54" fmla="*/ 272 w 601"/>
                <a:gd name="T55" fmla="*/ 126 h 189"/>
                <a:gd name="T56" fmla="*/ 274 w 601"/>
                <a:gd name="T57" fmla="*/ 101 h 189"/>
                <a:gd name="T58" fmla="*/ 251 w 601"/>
                <a:gd name="T59" fmla="*/ 47 h 189"/>
                <a:gd name="T60" fmla="*/ 196 w 601"/>
                <a:gd name="T61" fmla="*/ 25 h 189"/>
                <a:gd name="T62" fmla="*/ 134 w 601"/>
                <a:gd name="T63" fmla="*/ 57 h 189"/>
                <a:gd name="T64" fmla="*/ 116 w 601"/>
                <a:gd name="T65" fmla="*/ 77 h 189"/>
                <a:gd name="T66" fmla="*/ 24 w 601"/>
                <a:gd name="T67" fmla="*/ 184 h 189"/>
                <a:gd name="T68" fmla="*/ 14 w 601"/>
                <a:gd name="T6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1" h="189">
                  <a:moveTo>
                    <a:pt x="14" y="189"/>
                  </a:moveTo>
                  <a:cubicBezTo>
                    <a:pt x="12" y="189"/>
                    <a:pt x="10" y="189"/>
                    <a:pt x="8" y="188"/>
                  </a:cubicBezTo>
                  <a:cubicBezTo>
                    <a:pt x="2" y="184"/>
                    <a:pt x="0" y="177"/>
                    <a:pt x="4" y="171"/>
                  </a:cubicBezTo>
                  <a:cubicBezTo>
                    <a:pt x="20" y="144"/>
                    <a:pt x="69" y="92"/>
                    <a:pt x="98" y="60"/>
                  </a:cubicBezTo>
                  <a:cubicBezTo>
                    <a:pt x="107" y="51"/>
                    <a:pt x="113" y="44"/>
                    <a:pt x="116" y="41"/>
                  </a:cubicBezTo>
                  <a:cubicBezTo>
                    <a:pt x="138" y="15"/>
                    <a:pt x="166" y="1"/>
                    <a:pt x="195" y="1"/>
                  </a:cubicBezTo>
                  <a:cubicBezTo>
                    <a:pt x="222" y="0"/>
                    <a:pt x="248" y="10"/>
                    <a:pt x="267" y="29"/>
                  </a:cubicBezTo>
                  <a:cubicBezTo>
                    <a:pt x="287" y="48"/>
                    <a:pt x="298" y="74"/>
                    <a:pt x="298" y="101"/>
                  </a:cubicBezTo>
                  <a:cubicBezTo>
                    <a:pt x="298" y="104"/>
                    <a:pt x="298" y="109"/>
                    <a:pt x="297" y="115"/>
                  </a:cubicBezTo>
                  <a:cubicBezTo>
                    <a:pt x="302" y="115"/>
                    <a:pt x="302" y="115"/>
                    <a:pt x="302" y="115"/>
                  </a:cubicBezTo>
                  <a:cubicBezTo>
                    <a:pt x="302" y="111"/>
                    <a:pt x="302" y="107"/>
                    <a:pt x="302" y="105"/>
                  </a:cubicBezTo>
                  <a:cubicBezTo>
                    <a:pt x="301" y="49"/>
                    <a:pt x="346" y="3"/>
                    <a:pt x="402" y="2"/>
                  </a:cubicBezTo>
                  <a:cubicBezTo>
                    <a:pt x="433" y="2"/>
                    <a:pt x="462" y="16"/>
                    <a:pt x="483" y="41"/>
                  </a:cubicBezTo>
                  <a:cubicBezTo>
                    <a:pt x="486" y="45"/>
                    <a:pt x="497" y="57"/>
                    <a:pt x="511" y="70"/>
                  </a:cubicBezTo>
                  <a:cubicBezTo>
                    <a:pt x="541" y="102"/>
                    <a:pt x="583" y="144"/>
                    <a:pt x="598" y="168"/>
                  </a:cubicBezTo>
                  <a:cubicBezTo>
                    <a:pt x="601" y="173"/>
                    <a:pt x="600" y="181"/>
                    <a:pt x="594" y="184"/>
                  </a:cubicBezTo>
                  <a:cubicBezTo>
                    <a:pt x="588" y="188"/>
                    <a:pt x="581" y="186"/>
                    <a:pt x="577" y="180"/>
                  </a:cubicBezTo>
                  <a:cubicBezTo>
                    <a:pt x="564" y="159"/>
                    <a:pt x="522" y="116"/>
                    <a:pt x="494" y="87"/>
                  </a:cubicBezTo>
                  <a:cubicBezTo>
                    <a:pt x="479" y="72"/>
                    <a:pt x="468" y="61"/>
                    <a:pt x="464" y="56"/>
                  </a:cubicBezTo>
                  <a:cubicBezTo>
                    <a:pt x="448" y="36"/>
                    <a:pt x="426" y="26"/>
                    <a:pt x="402" y="26"/>
                  </a:cubicBezTo>
                  <a:cubicBezTo>
                    <a:pt x="359" y="27"/>
                    <a:pt x="325" y="62"/>
                    <a:pt x="326" y="105"/>
                  </a:cubicBezTo>
                  <a:cubicBezTo>
                    <a:pt x="326" y="107"/>
                    <a:pt x="326" y="113"/>
                    <a:pt x="328" y="125"/>
                  </a:cubicBezTo>
                  <a:cubicBezTo>
                    <a:pt x="328" y="129"/>
                    <a:pt x="327" y="132"/>
                    <a:pt x="325" y="135"/>
                  </a:cubicBezTo>
                  <a:cubicBezTo>
                    <a:pt x="323" y="137"/>
                    <a:pt x="319" y="139"/>
                    <a:pt x="316" y="139"/>
                  </a:cubicBezTo>
                  <a:cubicBezTo>
                    <a:pt x="284" y="139"/>
                    <a:pt x="284" y="139"/>
                    <a:pt x="284" y="139"/>
                  </a:cubicBezTo>
                  <a:cubicBezTo>
                    <a:pt x="284" y="139"/>
                    <a:pt x="284" y="139"/>
                    <a:pt x="284" y="139"/>
                  </a:cubicBezTo>
                  <a:cubicBezTo>
                    <a:pt x="281" y="139"/>
                    <a:pt x="277" y="137"/>
                    <a:pt x="275" y="135"/>
                  </a:cubicBezTo>
                  <a:cubicBezTo>
                    <a:pt x="273" y="132"/>
                    <a:pt x="272" y="129"/>
                    <a:pt x="272" y="126"/>
                  </a:cubicBezTo>
                  <a:cubicBezTo>
                    <a:pt x="274" y="111"/>
                    <a:pt x="274" y="104"/>
                    <a:pt x="274" y="101"/>
                  </a:cubicBezTo>
                  <a:cubicBezTo>
                    <a:pt x="274" y="80"/>
                    <a:pt x="265" y="61"/>
                    <a:pt x="251" y="47"/>
                  </a:cubicBezTo>
                  <a:cubicBezTo>
                    <a:pt x="236" y="32"/>
                    <a:pt x="216" y="24"/>
                    <a:pt x="196" y="25"/>
                  </a:cubicBezTo>
                  <a:cubicBezTo>
                    <a:pt x="166" y="25"/>
                    <a:pt x="144" y="45"/>
                    <a:pt x="134" y="57"/>
                  </a:cubicBezTo>
                  <a:cubicBezTo>
                    <a:pt x="131" y="60"/>
                    <a:pt x="125" y="67"/>
                    <a:pt x="116" y="77"/>
                  </a:cubicBezTo>
                  <a:cubicBezTo>
                    <a:pt x="89" y="105"/>
                    <a:pt x="39" y="159"/>
                    <a:pt x="24" y="184"/>
                  </a:cubicBezTo>
                  <a:cubicBezTo>
                    <a:pt x="22" y="187"/>
                    <a:pt x="18" y="189"/>
                    <a:pt x="14" y="18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58">
              <a:extLst>
                <a:ext uri="{FF2B5EF4-FFF2-40B4-BE49-F238E27FC236}">
                  <a16:creationId xmlns:a16="http://schemas.microsoft.com/office/drawing/2014/main" id="{980205FC-1334-47FB-AB99-E12DF220A3C1}"/>
                </a:ext>
              </a:extLst>
            </p:cNvPr>
            <p:cNvSpPr>
              <a:spLocks noEditPoints="1"/>
            </p:cNvSpPr>
            <p:nvPr/>
          </p:nvSpPr>
          <p:spPr bwMode="auto">
            <a:xfrm>
              <a:off x="4292600" y="3465513"/>
              <a:ext cx="338138" cy="336550"/>
            </a:xfrm>
            <a:custGeom>
              <a:avLst/>
              <a:gdLst>
                <a:gd name="T0" fmla="*/ 105 w 209"/>
                <a:gd name="T1" fmla="*/ 208 h 208"/>
                <a:gd name="T2" fmla="*/ 32 w 209"/>
                <a:gd name="T3" fmla="*/ 178 h 208"/>
                <a:gd name="T4" fmla="*/ 1 w 209"/>
                <a:gd name="T5" fmla="*/ 105 h 208"/>
                <a:gd name="T6" fmla="*/ 30 w 209"/>
                <a:gd name="T7" fmla="*/ 31 h 208"/>
                <a:gd name="T8" fmla="*/ 105 w 209"/>
                <a:gd name="T9" fmla="*/ 0 h 208"/>
                <a:gd name="T10" fmla="*/ 178 w 209"/>
                <a:gd name="T11" fmla="*/ 29 h 208"/>
                <a:gd name="T12" fmla="*/ 209 w 209"/>
                <a:gd name="T13" fmla="*/ 102 h 208"/>
                <a:gd name="T14" fmla="*/ 180 w 209"/>
                <a:gd name="T15" fmla="*/ 176 h 208"/>
                <a:gd name="T16" fmla="*/ 105 w 209"/>
                <a:gd name="T17" fmla="*/ 208 h 208"/>
                <a:gd name="T18" fmla="*/ 105 w 209"/>
                <a:gd name="T19" fmla="*/ 24 h 208"/>
                <a:gd name="T20" fmla="*/ 48 w 209"/>
                <a:gd name="T21" fmla="*/ 48 h 208"/>
                <a:gd name="T22" fmla="*/ 25 w 209"/>
                <a:gd name="T23" fmla="*/ 105 h 208"/>
                <a:gd name="T24" fmla="*/ 49 w 209"/>
                <a:gd name="T25" fmla="*/ 161 h 208"/>
                <a:gd name="T26" fmla="*/ 105 w 209"/>
                <a:gd name="T27" fmla="*/ 184 h 208"/>
                <a:gd name="T28" fmla="*/ 162 w 209"/>
                <a:gd name="T29" fmla="*/ 160 h 208"/>
                <a:gd name="T30" fmla="*/ 185 w 209"/>
                <a:gd name="T31" fmla="*/ 103 h 208"/>
                <a:gd name="T32" fmla="*/ 161 w 209"/>
                <a:gd name="T33" fmla="*/ 46 h 208"/>
                <a:gd name="T34" fmla="*/ 105 w 209"/>
                <a:gd name="T3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08">
                  <a:moveTo>
                    <a:pt x="105" y="208"/>
                  </a:moveTo>
                  <a:cubicBezTo>
                    <a:pt x="78" y="208"/>
                    <a:pt x="52" y="197"/>
                    <a:pt x="32" y="178"/>
                  </a:cubicBezTo>
                  <a:cubicBezTo>
                    <a:pt x="12" y="159"/>
                    <a:pt x="1" y="133"/>
                    <a:pt x="1" y="105"/>
                  </a:cubicBezTo>
                  <a:cubicBezTo>
                    <a:pt x="0" y="77"/>
                    <a:pt x="11" y="51"/>
                    <a:pt x="30" y="31"/>
                  </a:cubicBezTo>
                  <a:cubicBezTo>
                    <a:pt x="50" y="11"/>
                    <a:pt x="77" y="0"/>
                    <a:pt x="105" y="0"/>
                  </a:cubicBezTo>
                  <a:cubicBezTo>
                    <a:pt x="132" y="0"/>
                    <a:pt x="158" y="10"/>
                    <a:pt x="178" y="29"/>
                  </a:cubicBezTo>
                  <a:cubicBezTo>
                    <a:pt x="198" y="48"/>
                    <a:pt x="209" y="74"/>
                    <a:pt x="209" y="102"/>
                  </a:cubicBezTo>
                  <a:cubicBezTo>
                    <a:pt x="209" y="130"/>
                    <a:pt x="199" y="156"/>
                    <a:pt x="180" y="176"/>
                  </a:cubicBezTo>
                  <a:cubicBezTo>
                    <a:pt x="160" y="197"/>
                    <a:pt x="133" y="208"/>
                    <a:pt x="105" y="208"/>
                  </a:cubicBezTo>
                  <a:close/>
                  <a:moveTo>
                    <a:pt x="105" y="24"/>
                  </a:moveTo>
                  <a:cubicBezTo>
                    <a:pt x="83" y="24"/>
                    <a:pt x="63" y="32"/>
                    <a:pt x="48" y="48"/>
                  </a:cubicBezTo>
                  <a:cubicBezTo>
                    <a:pt x="33" y="63"/>
                    <a:pt x="25" y="83"/>
                    <a:pt x="25" y="105"/>
                  </a:cubicBezTo>
                  <a:cubicBezTo>
                    <a:pt x="25" y="126"/>
                    <a:pt x="34" y="146"/>
                    <a:pt x="49" y="161"/>
                  </a:cubicBezTo>
                  <a:cubicBezTo>
                    <a:pt x="64" y="176"/>
                    <a:pt x="84" y="184"/>
                    <a:pt x="105" y="184"/>
                  </a:cubicBezTo>
                  <a:cubicBezTo>
                    <a:pt x="127" y="184"/>
                    <a:pt x="147" y="175"/>
                    <a:pt x="162" y="160"/>
                  </a:cubicBezTo>
                  <a:cubicBezTo>
                    <a:pt x="177" y="144"/>
                    <a:pt x="185" y="124"/>
                    <a:pt x="185" y="103"/>
                  </a:cubicBezTo>
                  <a:cubicBezTo>
                    <a:pt x="185" y="81"/>
                    <a:pt x="176" y="61"/>
                    <a:pt x="161" y="46"/>
                  </a:cubicBezTo>
                  <a:cubicBezTo>
                    <a:pt x="146" y="32"/>
                    <a:pt x="126" y="24"/>
                    <a:pt x="105"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59">
              <a:extLst>
                <a:ext uri="{FF2B5EF4-FFF2-40B4-BE49-F238E27FC236}">
                  <a16:creationId xmlns:a16="http://schemas.microsoft.com/office/drawing/2014/main" id="{024321A0-CFCF-4B05-980E-89B6FC04B0E3}"/>
                </a:ext>
              </a:extLst>
            </p:cNvPr>
            <p:cNvSpPr>
              <a:spLocks noEditPoints="1"/>
            </p:cNvSpPr>
            <p:nvPr/>
          </p:nvSpPr>
          <p:spPr bwMode="auto">
            <a:xfrm>
              <a:off x="4224338" y="3395663"/>
              <a:ext cx="1041400" cy="487363"/>
            </a:xfrm>
            <a:custGeom>
              <a:avLst/>
              <a:gdLst>
                <a:gd name="T0" fmla="*/ 496 w 642"/>
                <a:gd name="T1" fmla="*/ 300 h 300"/>
                <a:gd name="T2" fmla="*/ 352 w 642"/>
                <a:gd name="T3" fmla="*/ 183 h 300"/>
                <a:gd name="T4" fmla="*/ 289 w 642"/>
                <a:gd name="T5" fmla="*/ 182 h 300"/>
                <a:gd name="T6" fmla="*/ 149 w 642"/>
                <a:gd name="T7" fmla="*/ 293 h 300"/>
                <a:gd name="T8" fmla="*/ 147 w 642"/>
                <a:gd name="T9" fmla="*/ 293 h 300"/>
                <a:gd name="T10" fmla="*/ 1 w 642"/>
                <a:gd name="T11" fmla="*/ 149 h 300"/>
                <a:gd name="T12" fmla="*/ 42 w 642"/>
                <a:gd name="T13" fmla="*/ 45 h 300"/>
                <a:gd name="T14" fmla="*/ 145 w 642"/>
                <a:gd name="T15" fmla="*/ 0 h 300"/>
                <a:gd name="T16" fmla="*/ 147 w 642"/>
                <a:gd name="T17" fmla="*/ 0 h 300"/>
                <a:gd name="T18" fmla="*/ 274 w 642"/>
                <a:gd name="T19" fmla="*/ 75 h 300"/>
                <a:gd name="T20" fmla="*/ 373 w 642"/>
                <a:gd name="T21" fmla="*/ 75 h 300"/>
                <a:gd name="T22" fmla="*/ 494 w 642"/>
                <a:gd name="T23" fmla="*/ 7 h 300"/>
                <a:gd name="T24" fmla="*/ 496 w 642"/>
                <a:gd name="T25" fmla="*/ 7 h 300"/>
                <a:gd name="T26" fmla="*/ 642 w 642"/>
                <a:gd name="T27" fmla="*/ 152 h 300"/>
                <a:gd name="T28" fmla="*/ 600 w 642"/>
                <a:gd name="T29" fmla="*/ 255 h 300"/>
                <a:gd name="T30" fmla="*/ 498 w 642"/>
                <a:gd name="T31" fmla="*/ 300 h 300"/>
                <a:gd name="T32" fmla="*/ 496 w 642"/>
                <a:gd name="T33" fmla="*/ 300 h 300"/>
                <a:gd name="T34" fmla="*/ 321 w 642"/>
                <a:gd name="T35" fmla="*/ 153 h 300"/>
                <a:gd name="T36" fmla="*/ 369 w 642"/>
                <a:gd name="T37" fmla="*/ 164 h 300"/>
                <a:gd name="T38" fmla="*/ 375 w 642"/>
                <a:gd name="T39" fmla="*/ 173 h 300"/>
                <a:gd name="T40" fmla="*/ 496 w 642"/>
                <a:gd name="T41" fmla="*/ 276 h 300"/>
                <a:gd name="T42" fmla="*/ 497 w 642"/>
                <a:gd name="T43" fmla="*/ 276 h 300"/>
                <a:gd name="T44" fmla="*/ 583 w 642"/>
                <a:gd name="T45" fmla="*/ 239 h 300"/>
                <a:gd name="T46" fmla="*/ 618 w 642"/>
                <a:gd name="T47" fmla="*/ 152 h 300"/>
                <a:gd name="T48" fmla="*/ 496 w 642"/>
                <a:gd name="T49" fmla="*/ 31 h 300"/>
                <a:gd name="T50" fmla="*/ 494 w 642"/>
                <a:gd name="T51" fmla="*/ 31 h 300"/>
                <a:gd name="T52" fmla="*/ 390 w 642"/>
                <a:gd name="T53" fmla="*/ 93 h 300"/>
                <a:gd name="T54" fmla="*/ 379 w 642"/>
                <a:gd name="T55" fmla="*/ 99 h 300"/>
                <a:gd name="T56" fmla="*/ 267 w 642"/>
                <a:gd name="T57" fmla="*/ 99 h 300"/>
                <a:gd name="T58" fmla="*/ 267 w 642"/>
                <a:gd name="T59" fmla="*/ 99 h 300"/>
                <a:gd name="T60" fmla="*/ 256 w 642"/>
                <a:gd name="T61" fmla="*/ 92 h 300"/>
                <a:gd name="T62" fmla="*/ 147 w 642"/>
                <a:gd name="T63" fmla="*/ 24 h 300"/>
                <a:gd name="T64" fmla="*/ 145 w 642"/>
                <a:gd name="T65" fmla="*/ 24 h 300"/>
                <a:gd name="T66" fmla="*/ 59 w 642"/>
                <a:gd name="T67" fmla="*/ 61 h 300"/>
                <a:gd name="T68" fmla="*/ 25 w 642"/>
                <a:gd name="T69" fmla="*/ 148 h 300"/>
                <a:gd name="T70" fmla="*/ 147 w 642"/>
                <a:gd name="T71" fmla="*/ 269 h 300"/>
                <a:gd name="T72" fmla="*/ 149 w 642"/>
                <a:gd name="T73" fmla="*/ 269 h 300"/>
                <a:gd name="T74" fmla="*/ 267 w 642"/>
                <a:gd name="T75" fmla="*/ 170 h 300"/>
                <a:gd name="T76" fmla="*/ 275 w 642"/>
                <a:gd name="T77" fmla="*/ 161 h 300"/>
                <a:gd name="T78" fmla="*/ 321 w 642"/>
                <a:gd name="T79" fmla="*/ 15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2" h="300">
                  <a:moveTo>
                    <a:pt x="496" y="300"/>
                  </a:moveTo>
                  <a:cubicBezTo>
                    <a:pt x="426" y="300"/>
                    <a:pt x="366" y="251"/>
                    <a:pt x="352" y="183"/>
                  </a:cubicBezTo>
                  <a:cubicBezTo>
                    <a:pt x="334" y="175"/>
                    <a:pt x="312" y="175"/>
                    <a:pt x="289" y="182"/>
                  </a:cubicBezTo>
                  <a:cubicBezTo>
                    <a:pt x="273" y="246"/>
                    <a:pt x="215" y="292"/>
                    <a:pt x="149" y="293"/>
                  </a:cubicBezTo>
                  <a:cubicBezTo>
                    <a:pt x="147" y="293"/>
                    <a:pt x="147" y="293"/>
                    <a:pt x="147" y="293"/>
                  </a:cubicBezTo>
                  <a:cubicBezTo>
                    <a:pt x="67" y="293"/>
                    <a:pt x="2" y="228"/>
                    <a:pt x="1" y="149"/>
                  </a:cubicBezTo>
                  <a:cubicBezTo>
                    <a:pt x="0" y="109"/>
                    <a:pt x="15" y="73"/>
                    <a:pt x="42" y="45"/>
                  </a:cubicBezTo>
                  <a:cubicBezTo>
                    <a:pt x="69" y="17"/>
                    <a:pt x="106" y="1"/>
                    <a:pt x="145" y="0"/>
                  </a:cubicBezTo>
                  <a:cubicBezTo>
                    <a:pt x="147" y="0"/>
                    <a:pt x="147" y="0"/>
                    <a:pt x="147" y="0"/>
                  </a:cubicBezTo>
                  <a:cubicBezTo>
                    <a:pt x="200" y="0"/>
                    <a:pt x="248" y="29"/>
                    <a:pt x="274" y="75"/>
                  </a:cubicBezTo>
                  <a:cubicBezTo>
                    <a:pt x="373" y="75"/>
                    <a:pt x="373" y="75"/>
                    <a:pt x="373" y="75"/>
                  </a:cubicBezTo>
                  <a:cubicBezTo>
                    <a:pt x="399" y="34"/>
                    <a:pt x="445" y="8"/>
                    <a:pt x="494" y="7"/>
                  </a:cubicBezTo>
                  <a:cubicBezTo>
                    <a:pt x="496" y="7"/>
                    <a:pt x="496" y="7"/>
                    <a:pt x="496" y="7"/>
                  </a:cubicBezTo>
                  <a:cubicBezTo>
                    <a:pt x="575" y="7"/>
                    <a:pt x="641" y="72"/>
                    <a:pt x="642" y="152"/>
                  </a:cubicBezTo>
                  <a:cubicBezTo>
                    <a:pt x="642" y="191"/>
                    <a:pt x="628" y="228"/>
                    <a:pt x="600" y="255"/>
                  </a:cubicBezTo>
                  <a:cubicBezTo>
                    <a:pt x="573" y="283"/>
                    <a:pt x="537" y="299"/>
                    <a:pt x="498" y="300"/>
                  </a:cubicBezTo>
                  <a:lnTo>
                    <a:pt x="496" y="300"/>
                  </a:lnTo>
                  <a:close/>
                  <a:moveTo>
                    <a:pt x="321" y="153"/>
                  </a:moveTo>
                  <a:cubicBezTo>
                    <a:pt x="338" y="153"/>
                    <a:pt x="354" y="157"/>
                    <a:pt x="369" y="164"/>
                  </a:cubicBezTo>
                  <a:cubicBezTo>
                    <a:pt x="372" y="166"/>
                    <a:pt x="374" y="169"/>
                    <a:pt x="375" y="173"/>
                  </a:cubicBezTo>
                  <a:cubicBezTo>
                    <a:pt x="384" y="232"/>
                    <a:pt x="435" y="276"/>
                    <a:pt x="496" y="276"/>
                  </a:cubicBezTo>
                  <a:cubicBezTo>
                    <a:pt x="497" y="276"/>
                    <a:pt x="497" y="276"/>
                    <a:pt x="497" y="276"/>
                  </a:cubicBezTo>
                  <a:cubicBezTo>
                    <a:pt x="530" y="275"/>
                    <a:pt x="560" y="262"/>
                    <a:pt x="583" y="239"/>
                  </a:cubicBezTo>
                  <a:cubicBezTo>
                    <a:pt x="606" y="215"/>
                    <a:pt x="618" y="185"/>
                    <a:pt x="618" y="152"/>
                  </a:cubicBezTo>
                  <a:cubicBezTo>
                    <a:pt x="617" y="85"/>
                    <a:pt x="562" y="31"/>
                    <a:pt x="496" y="31"/>
                  </a:cubicBezTo>
                  <a:cubicBezTo>
                    <a:pt x="494" y="31"/>
                    <a:pt x="494" y="31"/>
                    <a:pt x="494" y="31"/>
                  </a:cubicBezTo>
                  <a:cubicBezTo>
                    <a:pt x="451" y="32"/>
                    <a:pt x="411" y="55"/>
                    <a:pt x="390" y="93"/>
                  </a:cubicBezTo>
                  <a:cubicBezTo>
                    <a:pt x="388" y="96"/>
                    <a:pt x="384" y="99"/>
                    <a:pt x="379" y="99"/>
                  </a:cubicBezTo>
                  <a:cubicBezTo>
                    <a:pt x="267" y="99"/>
                    <a:pt x="267" y="99"/>
                    <a:pt x="267" y="99"/>
                  </a:cubicBezTo>
                  <a:cubicBezTo>
                    <a:pt x="267" y="99"/>
                    <a:pt x="267" y="99"/>
                    <a:pt x="267" y="99"/>
                  </a:cubicBezTo>
                  <a:cubicBezTo>
                    <a:pt x="263" y="99"/>
                    <a:pt x="258" y="96"/>
                    <a:pt x="256" y="92"/>
                  </a:cubicBezTo>
                  <a:cubicBezTo>
                    <a:pt x="236" y="50"/>
                    <a:pt x="194" y="24"/>
                    <a:pt x="147" y="24"/>
                  </a:cubicBezTo>
                  <a:cubicBezTo>
                    <a:pt x="145" y="24"/>
                    <a:pt x="145" y="24"/>
                    <a:pt x="145" y="24"/>
                  </a:cubicBezTo>
                  <a:cubicBezTo>
                    <a:pt x="113" y="25"/>
                    <a:pt x="82" y="38"/>
                    <a:pt x="59" y="61"/>
                  </a:cubicBezTo>
                  <a:cubicBezTo>
                    <a:pt x="37" y="85"/>
                    <a:pt x="24" y="116"/>
                    <a:pt x="25" y="148"/>
                  </a:cubicBezTo>
                  <a:cubicBezTo>
                    <a:pt x="26" y="215"/>
                    <a:pt x="80" y="269"/>
                    <a:pt x="147" y="269"/>
                  </a:cubicBezTo>
                  <a:cubicBezTo>
                    <a:pt x="149" y="269"/>
                    <a:pt x="149" y="269"/>
                    <a:pt x="149" y="269"/>
                  </a:cubicBezTo>
                  <a:cubicBezTo>
                    <a:pt x="206" y="268"/>
                    <a:pt x="256" y="227"/>
                    <a:pt x="267" y="170"/>
                  </a:cubicBezTo>
                  <a:cubicBezTo>
                    <a:pt x="268" y="166"/>
                    <a:pt x="271" y="163"/>
                    <a:pt x="275" y="161"/>
                  </a:cubicBezTo>
                  <a:cubicBezTo>
                    <a:pt x="290" y="156"/>
                    <a:pt x="306" y="153"/>
                    <a:pt x="321" y="1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60">
              <a:extLst>
                <a:ext uri="{FF2B5EF4-FFF2-40B4-BE49-F238E27FC236}">
                  <a16:creationId xmlns:a16="http://schemas.microsoft.com/office/drawing/2014/main" id="{001BA492-56AA-4B27-A269-6F330BE28CC5}"/>
                </a:ext>
              </a:extLst>
            </p:cNvPr>
            <p:cNvSpPr>
              <a:spLocks noEditPoints="1"/>
            </p:cNvSpPr>
            <p:nvPr/>
          </p:nvSpPr>
          <p:spPr bwMode="auto">
            <a:xfrm>
              <a:off x="4841875" y="3475038"/>
              <a:ext cx="355600" cy="339725"/>
            </a:xfrm>
            <a:custGeom>
              <a:avLst/>
              <a:gdLst>
                <a:gd name="T0" fmla="*/ 115 w 219"/>
                <a:gd name="T1" fmla="*/ 209 h 209"/>
                <a:gd name="T2" fmla="*/ 42 w 219"/>
                <a:gd name="T3" fmla="*/ 179 h 209"/>
                <a:gd name="T4" fmla="*/ 40 w 219"/>
                <a:gd name="T5" fmla="*/ 32 h 209"/>
                <a:gd name="T6" fmla="*/ 115 w 219"/>
                <a:gd name="T7" fmla="*/ 0 h 209"/>
                <a:gd name="T8" fmla="*/ 187 w 219"/>
                <a:gd name="T9" fmla="*/ 30 h 209"/>
                <a:gd name="T10" fmla="*/ 219 w 219"/>
                <a:gd name="T11" fmla="*/ 103 h 209"/>
                <a:gd name="T12" fmla="*/ 189 w 219"/>
                <a:gd name="T13" fmla="*/ 177 h 209"/>
                <a:gd name="T14" fmla="*/ 115 w 219"/>
                <a:gd name="T15" fmla="*/ 209 h 209"/>
                <a:gd name="T16" fmla="*/ 115 w 219"/>
                <a:gd name="T17" fmla="*/ 24 h 209"/>
                <a:gd name="T18" fmla="*/ 57 w 219"/>
                <a:gd name="T19" fmla="*/ 49 h 209"/>
                <a:gd name="T20" fmla="*/ 59 w 219"/>
                <a:gd name="T21" fmla="*/ 162 h 209"/>
                <a:gd name="T22" fmla="*/ 115 w 219"/>
                <a:gd name="T23" fmla="*/ 185 h 209"/>
                <a:gd name="T24" fmla="*/ 172 w 219"/>
                <a:gd name="T25" fmla="*/ 160 h 209"/>
                <a:gd name="T26" fmla="*/ 195 w 219"/>
                <a:gd name="T27" fmla="*/ 103 h 209"/>
                <a:gd name="T28" fmla="*/ 171 w 219"/>
                <a:gd name="T29" fmla="*/ 47 h 209"/>
                <a:gd name="T30" fmla="*/ 115 w 219"/>
                <a:gd name="T31" fmla="*/ 2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209">
                  <a:moveTo>
                    <a:pt x="115" y="209"/>
                  </a:moveTo>
                  <a:cubicBezTo>
                    <a:pt x="87" y="209"/>
                    <a:pt x="62" y="198"/>
                    <a:pt x="42" y="179"/>
                  </a:cubicBezTo>
                  <a:cubicBezTo>
                    <a:pt x="1" y="139"/>
                    <a:pt x="0" y="73"/>
                    <a:pt x="40" y="32"/>
                  </a:cubicBezTo>
                  <a:cubicBezTo>
                    <a:pt x="60" y="12"/>
                    <a:pt x="86" y="0"/>
                    <a:pt x="115" y="0"/>
                  </a:cubicBezTo>
                  <a:cubicBezTo>
                    <a:pt x="142" y="0"/>
                    <a:pt x="168" y="11"/>
                    <a:pt x="187" y="30"/>
                  </a:cubicBezTo>
                  <a:cubicBezTo>
                    <a:pt x="207" y="49"/>
                    <a:pt x="218" y="75"/>
                    <a:pt x="219" y="103"/>
                  </a:cubicBezTo>
                  <a:cubicBezTo>
                    <a:pt x="219" y="131"/>
                    <a:pt x="209" y="157"/>
                    <a:pt x="189" y="177"/>
                  </a:cubicBezTo>
                  <a:cubicBezTo>
                    <a:pt x="169" y="197"/>
                    <a:pt x="143" y="209"/>
                    <a:pt x="115" y="209"/>
                  </a:cubicBezTo>
                  <a:close/>
                  <a:moveTo>
                    <a:pt x="115" y="24"/>
                  </a:moveTo>
                  <a:cubicBezTo>
                    <a:pt x="93" y="24"/>
                    <a:pt x="72" y="33"/>
                    <a:pt x="57" y="49"/>
                  </a:cubicBezTo>
                  <a:cubicBezTo>
                    <a:pt x="26" y="80"/>
                    <a:pt x="27" y="131"/>
                    <a:pt x="59" y="162"/>
                  </a:cubicBezTo>
                  <a:cubicBezTo>
                    <a:pt x="74" y="176"/>
                    <a:pt x="94" y="185"/>
                    <a:pt x="115" y="185"/>
                  </a:cubicBezTo>
                  <a:cubicBezTo>
                    <a:pt x="136" y="185"/>
                    <a:pt x="157" y="176"/>
                    <a:pt x="172" y="160"/>
                  </a:cubicBezTo>
                  <a:cubicBezTo>
                    <a:pt x="187" y="145"/>
                    <a:pt x="195" y="125"/>
                    <a:pt x="195" y="103"/>
                  </a:cubicBezTo>
                  <a:cubicBezTo>
                    <a:pt x="194" y="82"/>
                    <a:pt x="186" y="62"/>
                    <a:pt x="171" y="47"/>
                  </a:cubicBezTo>
                  <a:cubicBezTo>
                    <a:pt x="156" y="32"/>
                    <a:pt x="136" y="24"/>
                    <a:pt x="115"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23" name="Groep 322">
            <a:extLst>
              <a:ext uri="{FF2B5EF4-FFF2-40B4-BE49-F238E27FC236}">
                <a16:creationId xmlns:a16="http://schemas.microsoft.com/office/drawing/2014/main" id="{02830B70-95A7-495B-B056-8A2724DF1075}"/>
              </a:ext>
            </a:extLst>
          </p:cNvPr>
          <p:cNvGrpSpPr/>
          <p:nvPr/>
        </p:nvGrpSpPr>
        <p:grpSpPr>
          <a:xfrm>
            <a:off x="6110564" y="3395819"/>
            <a:ext cx="354105" cy="354105"/>
            <a:chOff x="6802000" y="2494265"/>
            <a:chExt cx="342900" cy="342900"/>
          </a:xfrm>
          <a:solidFill>
            <a:schemeClr val="accent2"/>
          </a:solidFill>
        </p:grpSpPr>
        <p:grpSp>
          <p:nvGrpSpPr>
            <p:cNvPr id="324" name="Groep 323">
              <a:extLst>
                <a:ext uri="{FF2B5EF4-FFF2-40B4-BE49-F238E27FC236}">
                  <a16:creationId xmlns:a16="http://schemas.microsoft.com/office/drawing/2014/main" id="{A6933543-7763-4D3B-BD91-7B77F41B345C}"/>
                </a:ext>
              </a:extLst>
            </p:cNvPr>
            <p:cNvGrpSpPr/>
            <p:nvPr/>
          </p:nvGrpSpPr>
          <p:grpSpPr>
            <a:xfrm>
              <a:off x="6802000" y="2494265"/>
              <a:ext cx="342900" cy="342900"/>
              <a:chOff x="5105401" y="2057402"/>
              <a:chExt cx="342900" cy="342900"/>
            </a:xfrm>
            <a:grpFill/>
          </p:grpSpPr>
          <p:sp>
            <p:nvSpPr>
              <p:cNvPr id="326" name="Freeform 780">
                <a:extLst>
                  <a:ext uri="{FF2B5EF4-FFF2-40B4-BE49-F238E27FC236}">
                    <a16:creationId xmlns:a16="http://schemas.microsoft.com/office/drawing/2014/main" id="{F086EE41-32E0-45F6-BDCB-CDAF0C03EDC4}"/>
                  </a:ext>
                </a:extLst>
              </p:cNvPr>
              <p:cNvSpPr>
                <a:spLocks noEditPoints="1"/>
              </p:cNvSpPr>
              <p:nvPr/>
            </p:nvSpPr>
            <p:spPr bwMode="auto">
              <a:xfrm>
                <a:off x="5105401" y="2057402"/>
                <a:ext cx="342900" cy="342900"/>
              </a:xfrm>
              <a:custGeom>
                <a:avLst/>
                <a:gdLst>
                  <a:gd name="T0" fmla="*/ 119 w 216"/>
                  <a:gd name="T1" fmla="*/ 10 h 216"/>
                  <a:gd name="T2" fmla="*/ 10 w 216"/>
                  <a:gd name="T3" fmla="*/ 119 h 216"/>
                  <a:gd name="T4" fmla="*/ 97 w 216"/>
                  <a:gd name="T5" fmla="*/ 206 h 216"/>
                  <a:gd name="T6" fmla="*/ 206 w 216"/>
                  <a:gd name="T7" fmla="*/ 97 h 216"/>
                  <a:gd name="T8" fmla="*/ 206 w 216"/>
                  <a:gd name="T9" fmla="*/ 10 h 216"/>
                  <a:gd name="T10" fmla="*/ 119 w 216"/>
                  <a:gd name="T11" fmla="*/ 10 h 216"/>
                  <a:gd name="T12" fmla="*/ 119 w 216"/>
                  <a:gd name="T13" fmla="*/ 0 h 216"/>
                  <a:gd name="T14" fmla="*/ 206 w 216"/>
                  <a:gd name="T15" fmla="*/ 0 h 216"/>
                  <a:gd name="T16" fmla="*/ 209 w 216"/>
                  <a:gd name="T17" fmla="*/ 1 h 216"/>
                  <a:gd name="T18" fmla="*/ 213 w 216"/>
                  <a:gd name="T19" fmla="*/ 3 h 216"/>
                  <a:gd name="T20" fmla="*/ 215 w 216"/>
                  <a:gd name="T21" fmla="*/ 7 h 216"/>
                  <a:gd name="T22" fmla="*/ 216 w 216"/>
                  <a:gd name="T23" fmla="*/ 10 h 216"/>
                  <a:gd name="T24" fmla="*/ 216 w 216"/>
                  <a:gd name="T25" fmla="*/ 97 h 216"/>
                  <a:gd name="T26" fmla="*/ 215 w 216"/>
                  <a:gd name="T27" fmla="*/ 101 h 216"/>
                  <a:gd name="T28" fmla="*/ 213 w 216"/>
                  <a:gd name="T29" fmla="*/ 105 h 216"/>
                  <a:gd name="T30" fmla="*/ 105 w 216"/>
                  <a:gd name="T31" fmla="*/ 213 h 216"/>
                  <a:gd name="T32" fmla="*/ 101 w 216"/>
                  <a:gd name="T33" fmla="*/ 215 h 216"/>
                  <a:gd name="T34" fmla="*/ 97 w 216"/>
                  <a:gd name="T35" fmla="*/ 216 h 216"/>
                  <a:gd name="T36" fmla="*/ 93 w 216"/>
                  <a:gd name="T37" fmla="*/ 215 h 216"/>
                  <a:gd name="T38" fmla="*/ 89 w 216"/>
                  <a:gd name="T39" fmla="*/ 213 h 216"/>
                  <a:gd name="T40" fmla="*/ 3 w 216"/>
                  <a:gd name="T41" fmla="*/ 127 h 216"/>
                  <a:gd name="T42" fmla="*/ 1 w 216"/>
                  <a:gd name="T43" fmla="*/ 123 h 216"/>
                  <a:gd name="T44" fmla="*/ 0 w 216"/>
                  <a:gd name="T45" fmla="*/ 119 h 216"/>
                  <a:gd name="T46" fmla="*/ 1 w 216"/>
                  <a:gd name="T47" fmla="*/ 115 h 216"/>
                  <a:gd name="T48" fmla="*/ 3 w 216"/>
                  <a:gd name="T49" fmla="*/ 111 h 216"/>
                  <a:gd name="T50" fmla="*/ 111 w 216"/>
                  <a:gd name="T51" fmla="*/ 3 h 216"/>
                  <a:gd name="T52" fmla="*/ 115 w 216"/>
                  <a:gd name="T53" fmla="*/ 1 h 216"/>
                  <a:gd name="T54" fmla="*/ 119 w 216"/>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16">
                    <a:moveTo>
                      <a:pt x="119" y="10"/>
                    </a:moveTo>
                    <a:lnTo>
                      <a:pt x="10" y="119"/>
                    </a:lnTo>
                    <a:lnTo>
                      <a:pt x="97" y="206"/>
                    </a:lnTo>
                    <a:lnTo>
                      <a:pt x="206" y="97"/>
                    </a:lnTo>
                    <a:lnTo>
                      <a:pt x="206" y="10"/>
                    </a:lnTo>
                    <a:lnTo>
                      <a:pt x="119" y="10"/>
                    </a:lnTo>
                    <a:close/>
                    <a:moveTo>
                      <a:pt x="119" y="0"/>
                    </a:moveTo>
                    <a:lnTo>
                      <a:pt x="206" y="0"/>
                    </a:lnTo>
                    <a:lnTo>
                      <a:pt x="209" y="1"/>
                    </a:lnTo>
                    <a:lnTo>
                      <a:pt x="213" y="3"/>
                    </a:lnTo>
                    <a:lnTo>
                      <a:pt x="215" y="7"/>
                    </a:lnTo>
                    <a:lnTo>
                      <a:pt x="216" y="10"/>
                    </a:lnTo>
                    <a:lnTo>
                      <a:pt x="216" y="97"/>
                    </a:lnTo>
                    <a:lnTo>
                      <a:pt x="215" y="101"/>
                    </a:lnTo>
                    <a:lnTo>
                      <a:pt x="213" y="105"/>
                    </a:lnTo>
                    <a:lnTo>
                      <a:pt x="105" y="213"/>
                    </a:lnTo>
                    <a:lnTo>
                      <a:pt x="101" y="215"/>
                    </a:lnTo>
                    <a:lnTo>
                      <a:pt x="97" y="216"/>
                    </a:lnTo>
                    <a:lnTo>
                      <a:pt x="93" y="215"/>
                    </a:lnTo>
                    <a:lnTo>
                      <a:pt x="89" y="213"/>
                    </a:lnTo>
                    <a:lnTo>
                      <a:pt x="3" y="127"/>
                    </a:lnTo>
                    <a:lnTo>
                      <a:pt x="1" y="123"/>
                    </a:lnTo>
                    <a:lnTo>
                      <a:pt x="0" y="119"/>
                    </a:lnTo>
                    <a:lnTo>
                      <a:pt x="1" y="115"/>
                    </a:lnTo>
                    <a:lnTo>
                      <a:pt x="3" y="111"/>
                    </a:lnTo>
                    <a:lnTo>
                      <a:pt x="111" y="3"/>
                    </a:lnTo>
                    <a:lnTo>
                      <a:pt x="115" y="1"/>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781">
                <a:extLst>
                  <a:ext uri="{FF2B5EF4-FFF2-40B4-BE49-F238E27FC236}">
                    <a16:creationId xmlns:a16="http://schemas.microsoft.com/office/drawing/2014/main" id="{2949D70D-8A12-4512-915F-D7E85BA3A57A}"/>
                  </a:ext>
                </a:extLst>
              </p:cNvPr>
              <p:cNvSpPr>
                <a:spLocks noEditPoints="1"/>
              </p:cNvSpPr>
              <p:nvPr/>
            </p:nvSpPr>
            <p:spPr bwMode="auto">
              <a:xfrm>
                <a:off x="5346701" y="2092327"/>
                <a:ext cx="68263" cy="68263"/>
              </a:xfrm>
              <a:custGeom>
                <a:avLst/>
                <a:gdLst>
                  <a:gd name="T0" fmla="*/ 21 w 43"/>
                  <a:gd name="T1" fmla="*/ 11 h 43"/>
                  <a:gd name="T2" fmla="*/ 17 w 43"/>
                  <a:gd name="T3" fmla="*/ 11 h 43"/>
                  <a:gd name="T4" fmla="*/ 13 w 43"/>
                  <a:gd name="T5" fmla="*/ 13 h 43"/>
                  <a:gd name="T6" fmla="*/ 10 w 43"/>
                  <a:gd name="T7" fmla="*/ 17 h 43"/>
                  <a:gd name="T8" fmla="*/ 10 w 43"/>
                  <a:gd name="T9" fmla="*/ 21 h 43"/>
                  <a:gd name="T10" fmla="*/ 10 w 43"/>
                  <a:gd name="T11" fmla="*/ 25 h 43"/>
                  <a:gd name="T12" fmla="*/ 13 w 43"/>
                  <a:gd name="T13" fmla="*/ 29 h 43"/>
                  <a:gd name="T14" fmla="*/ 17 w 43"/>
                  <a:gd name="T15" fmla="*/ 32 h 43"/>
                  <a:gd name="T16" fmla="*/ 21 w 43"/>
                  <a:gd name="T17" fmla="*/ 32 h 43"/>
                  <a:gd name="T18" fmla="*/ 25 w 43"/>
                  <a:gd name="T19" fmla="*/ 32 h 43"/>
                  <a:gd name="T20" fmla="*/ 29 w 43"/>
                  <a:gd name="T21" fmla="*/ 29 h 43"/>
                  <a:gd name="T22" fmla="*/ 31 w 43"/>
                  <a:gd name="T23" fmla="*/ 25 h 43"/>
                  <a:gd name="T24" fmla="*/ 31 w 43"/>
                  <a:gd name="T25" fmla="*/ 21 h 43"/>
                  <a:gd name="T26" fmla="*/ 31 w 43"/>
                  <a:gd name="T27" fmla="*/ 17 h 43"/>
                  <a:gd name="T28" fmla="*/ 29 w 43"/>
                  <a:gd name="T29" fmla="*/ 13 h 43"/>
                  <a:gd name="T30" fmla="*/ 25 w 43"/>
                  <a:gd name="T31" fmla="*/ 11 h 43"/>
                  <a:gd name="T32" fmla="*/ 21 w 43"/>
                  <a:gd name="T33" fmla="*/ 11 h 43"/>
                  <a:gd name="T34" fmla="*/ 21 w 43"/>
                  <a:gd name="T35" fmla="*/ 0 h 43"/>
                  <a:gd name="T36" fmla="*/ 31 w 43"/>
                  <a:gd name="T37" fmla="*/ 3 h 43"/>
                  <a:gd name="T38" fmla="*/ 39 w 43"/>
                  <a:gd name="T39" fmla="*/ 11 h 43"/>
                  <a:gd name="T40" fmla="*/ 43 w 43"/>
                  <a:gd name="T41" fmla="*/ 21 h 43"/>
                  <a:gd name="T42" fmla="*/ 39 w 43"/>
                  <a:gd name="T43" fmla="*/ 32 h 43"/>
                  <a:gd name="T44" fmla="*/ 31 w 43"/>
                  <a:gd name="T45" fmla="*/ 40 h 43"/>
                  <a:gd name="T46" fmla="*/ 21 w 43"/>
                  <a:gd name="T47" fmla="*/ 43 h 43"/>
                  <a:gd name="T48" fmla="*/ 10 w 43"/>
                  <a:gd name="T49" fmla="*/ 40 h 43"/>
                  <a:gd name="T50" fmla="*/ 2 w 43"/>
                  <a:gd name="T51" fmla="*/ 32 h 43"/>
                  <a:gd name="T52" fmla="*/ 0 w 43"/>
                  <a:gd name="T53" fmla="*/ 21 h 43"/>
                  <a:gd name="T54" fmla="*/ 2 w 43"/>
                  <a:gd name="T55" fmla="*/ 11 h 43"/>
                  <a:gd name="T56" fmla="*/ 10 w 43"/>
                  <a:gd name="T57" fmla="*/ 3 h 43"/>
                  <a:gd name="T58" fmla="*/ 21 w 43"/>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3">
                    <a:moveTo>
                      <a:pt x="21" y="11"/>
                    </a:moveTo>
                    <a:lnTo>
                      <a:pt x="17" y="11"/>
                    </a:lnTo>
                    <a:lnTo>
                      <a:pt x="13" y="13"/>
                    </a:lnTo>
                    <a:lnTo>
                      <a:pt x="10" y="17"/>
                    </a:lnTo>
                    <a:lnTo>
                      <a:pt x="10" y="21"/>
                    </a:lnTo>
                    <a:lnTo>
                      <a:pt x="10" y="25"/>
                    </a:lnTo>
                    <a:lnTo>
                      <a:pt x="13" y="29"/>
                    </a:lnTo>
                    <a:lnTo>
                      <a:pt x="17" y="32"/>
                    </a:lnTo>
                    <a:lnTo>
                      <a:pt x="21" y="32"/>
                    </a:lnTo>
                    <a:lnTo>
                      <a:pt x="25" y="32"/>
                    </a:lnTo>
                    <a:lnTo>
                      <a:pt x="29" y="29"/>
                    </a:lnTo>
                    <a:lnTo>
                      <a:pt x="31" y="25"/>
                    </a:lnTo>
                    <a:lnTo>
                      <a:pt x="31" y="21"/>
                    </a:lnTo>
                    <a:lnTo>
                      <a:pt x="31" y="17"/>
                    </a:lnTo>
                    <a:lnTo>
                      <a:pt x="29" y="13"/>
                    </a:lnTo>
                    <a:lnTo>
                      <a:pt x="25" y="11"/>
                    </a:lnTo>
                    <a:lnTo>
                      <a:pt x="21" y="11"/>
                    </a:lnTo>
                    <a:close/>
                    <a:moveTo>
                      <a:pt x="21" y="0"/>
                    </a:moveTo>
                    <a:lnTo>
                      <a:pt x="31" y="3"/>
                    </a:lnTo>
                    <a:lnTo>
                      <a:pt x="39" y="11"/>
                    </a:lnTo>
                    <a:lnTo>
                      <a:pt x="43" y="21"/>
                    </a:lnTo>
                    <a:lnTo>
                      <a:pt x="39" y="32"/>
                    </a:lnTo>
                    <a:lnTo>
                      <a:pt x="31" y="40"/>
                    </a:lnTo>
                    <a:lnTo>
                      <a:pt x="21" y="43"/>
                    </a:lnTo>
                    <a:lnTo>
                      <a:pt x="10" y="40"/>
                    </a:lnTo>
                    <a:lnTo>
                      <a:pt x="2" y="32"/>
                    </a:lnTo>
                    <a:lnTo>
                      <a:pt x="0" y="21"/>
                    </a:lnTo>
                    <a:lnTo>
                      <a:pt x="2" y="11"/>
                    </a:lnTo>
                    <a:lnTo>
                      <a:pt x="10"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5" name="Freeform 694">
              <a:extLst>
                <a:ext uri="{FF2B5EF4-FFF2-40B4-BE49-F238E27FC236}">
                  <a16:creationId xmlns:a16="http://schemas.microsoft.com/office/drawing/2014/main" id="{EE5B459A-1C7B-448B-AEB6-63209312550A}"/>
                </a:ext>
              </a:extLst>
            </p:cNvPr>
            <p:cNvSpPr>
              <a:spLocks/>
            </p:cNvSpPr>
            <p:nvPr/>
          </p:nvSpPr>
          <p:spPr bwMode="auto">
            <a:xfrm>
              <a:off x="6879863" y="2602880"/>
              <a:ext cx="139548" cy="147896"/>
            </a:xfrm>
            <a:custGeom>
              <a:avLst/>
              <a:gdLst>
                <a:gd name="T0" fmla="*/ 87 w 117"/>
                <a:gd name="T1" fmla="*/ 2 h 124"/>
                <a:gd name="T2" fmla="*/ 106 w 117"/>
                <a:gd name="T3" fmla="*/ 14 h 124"/>
                <a:gd name="T4" fmla="*/ 113 w 117"/>
                <a:gd name="T5" fmla="*/ 25 h 124"/>
                <a:gd name="T6" fmla="*/ 115 w 117"/>
                <a:gd name="T7" fmla="*/ 33 h 124"/>
                <a:gd name="T8" fmla="*/ 113 w 117"/>
                <a:gd name="T9" fmla="*/ 36 h 124"/>
                <a:gd name="T10" fmla="*/ 109 w 117"/>
                <a:gd name="T11" fmla="*/ 36 h 124"/>
                <a:gd name="T12" fmla="*/ 105 w 117"/>
                <a:gd name="T13" fmla="*/ 34 h 124"/>
                <a:gd name="T14" fmla="*/ 101 w 117"/>
                <a:gd name="T15" fmla="*/ 25 h 124"/>
                <a:gd name="T16" fmla="*/ 92 w 117"/>
                <a:gd name="T17" fmla="*/ 16 h 124"/>
                <a:gd name="T18" fmla="*/ 68 w 117"/>
                <a:gd name="T19" fmla="*/ 9 h 124"/>
                <a:gd name="T20" fmla="*/ 41 w 117"/>
                <a:gd name="T21" fmla="*/ 19 h 124"/>
                <a:gd name="T22" fmla="*/ 25 w 117"/>
                <a:gd name="T23" fmla="*/ 48 h 124"/>
                <a:gd name="T24" fmla="*/ 91 w 117"/>
                <a:gd name="T25" fmla="*/ 48 h 124"/>
                <a:gd name="T26" fmla="*/ 93 w 117"/>
                <a:gd name="T27" fmla="*/ 51 h 124"/>
                <a:gd name="T28" fmla="*/ 93 w 117"/>
                <a:gd name="T29" fmla="*/ 55 h 124"/>
                <a:gd name="T30" fmla="*/ 91 w 117"/>
                <a:gd name="T31" fmla="*/ 57 h 124"/>
                <a:gd name="T32" fmla="*/ 25 w 117"/>
                <a:gd name="T33" fmla="*/ 57 h 124"/>
                <a:gd name="T34" fmla="*/ 87 w 117"/>
                <a:gd name="T35" fmla="*/ 68 h 124"/>
                <a:gd name="T36" fmla="*/ 91 w 117"/>
                <a:gd name="T37" fmla="*/ 69 h 124"/>
                <a:gd name="T38" fmla="*/ 92 w 117"/>
                <a:gd name="T39" fmla="*/ 72 h 124"/>
                <a:gd name="T40" fmla="*/ 91 w 117"/>
                <a:gd name="T41" fmla="*/ 74 h 124"/>
                <a:gd name="T42" fmla="*/ 85 w 117"/>
                <a:gd name="T43" fmla="*/ 77 h 124"/>
                <a:gd name="T44" fmla="*/ 30 w 117"/>
                <a:gd name="T45" fmla="*/ 93 h 124"/>
                <a:gd name="T46" fmla="*/ 53 w 117"/>
                <a:gd name="T47" fmla="*/ 112 h 124"/>
                <a:gd name="T48" fmla="*/ 81 w 117"/>
                <a:gd name="T49" fmla="*/ 114 h 124"/>
                <a:gd name="T50" fmla="*/ 98 w 117"/>
                <a:gd name="T51" fmla="*/ 105 h 124"/>
                <a:gd name="T52" fmla="*/ 105 w 117"/>
                <a:gd name="T53" fmla="*/ 93 h 124"/>
                <a:gd name="T54" fmla="*/ 109 w 117"/>
                <a:gd name="T55" fmla="*/ 89 h 124"/>
                <a:gd name="T56" fmla="*/ 113 w 117"/>
                <a:gd name="T57" fmla="*/ 89 h 124"/>
                <a:gd name="T58" fmla="*/ 115 w 117"/>
                <a:gd name="T59" fmla="*/ 91 h 124"/>
                <a:gd name="T60" fmla="*/ 115 w 117"/>
                <a:gd name="T61" fmla="*/ 95 h 124"/>
                <a:gd name="T62" fmla="*/ 108 w 117"/>
                <a:gd name="T63" fmla="*/ 108 h 124"/>
                <a:gd name="T64" fmla="*/ 87 w 117"/>
                <a:gd name="T65" fmla="*/ 122 h 124"/>
                <a:gd name="T66" fmla="*/ 49 w 117"/>
                <a:gd name="T67" fmla="*/ 122 h 124"/>
                <a:gd name="T68" fmla="*/ 21 w 117"/>
                <a:gd name="T69" fmla="*/ 97 h 124"/>
                <a:gd name="T70" fmla="*/ 5 w 117"/>
                <a:gd name="T71" fmla="*/ 77 h 124"/>
                <a:gd name="T72" fmla="*/ 2 w 117"/>
                <a:gd name="T73" fmla="*/ 74 h 124"/>
                <a:gd name="T74" fmla="*/ 0 w 117"/>
                <a:gd name="T75" fmla="*/ 72 h 124"/>
                <a:gd name="T76" fmla="*/ 2 w 117"/>
                <a:gd name="T77" fmla="*/ 69 h 124"/>
                <a:gd name="T78" fmla="*/ 5 w 117"/>
                <a:gd name="T79" fmla="*/ 68 h 124"/>
                <a:gd name="T80" fmla="*/ 15 w 117"/>
                <a:gd name="T81" fmla="*/ 57 h 124"/>
                <a:gd name="T82" fmla="*/ 3 w 117"/>
                <a:gd name="T83" fmla="*/ 57 h 124"/>
                <a:gd name="T84" fmla="*/ 0 w 117"/>
                <a:gd name="T85" fmla="*/ 55 h 124"/>
                <a:gd name="T86" fmla="*/ 2 w 117"/>
                <a:gd name="T87" fmla="*/ 51 h 124"/>
                <a:gd name="T88" fmla="*/ 4 w 117"/>
                <a:gd name="T89" fmla="*/ 48 h 124"/>
                <a:gd name="T90" fmla="*/ 15 w 117"/>
                <a:gd name="T91" fmla="*/ 48 h 124"/>
                <a:gd name="T92" fmla="*/ 33 w 117"/>
                <a:gd name="T93" fmla="*/ 13 h 124"/>
                <a:gd name="T94" fmla="*/ 68 w 117"/>
                <a:gd name="T9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124">
                  <a:moveTo>
                    <a:pt x="68" y="0"/>
                  </a:moveTo>
                  <a:lnTo>
                    <a:pt x="87" y="2"/>
                  </a:lnTo>
                  <a:lnTo>
                    <a:pt x="102" y="10"/>
                  </a:lnTo>
                  <a:lnTo>
                    <a:pt x="106" y="14"/>
                  </a:lnTo>
                  <a:lnTo>
                    <a:pt x="110" y="19"/>
                  </a:lnTo>
                  <a:lnTo>
                    <a:pt x="113" y="25"/>
                  </a:lnTo>
                  <a:lnTo>
                    <a:pt x="115" y="30"/>
                  </a:lnTo>
                  <a:lnTo>
                    <a:pt x="115" y="33"/>
                  </a:lnTo>
                  <a:lnTo>
                    <a:pt x="114" y="35"/>
                  </a:lnTo>
                  <a:lnTo>
                    <a:pt x="113" y="36"/>
                  </a:lnTo>
                  <a:lnTo>
                    <a:pt x="111" y="36"/>
                  </a:lnTo>
                  <a:lnTo>
                    <a:pt x="109" y="36"/>
                  </a:lnTo>
                  <a:lnTo>
                    <a:pt x="108" y="35"/>
                  </a:lnTo>
                  <a:lnTo>
                    <a:pt x="105" y="34"/>
                  </a:lnTo>
                  <a:lnTo>
                    <a:pt x="105" y="33"/>
                  </a:lnTo>
                  <a:lnTo>
                    <a:pt x="101" y="25"/>
                  </a:lnTo>
                  <a:lnTo>
                    <a:pt x="97" y="19"/>
                  </a:lnTo>
                  <a:lnTo>
                    <a:pt x="92" y="16"/>
                  </a:lnTo>
                  <a:lnTo>
                    <a:pt x="81" y="10"/>
                  </a:lnTo>
                  <a:lnTo>
                    <a:pt x="68" y="9"/>
                  </a:lnTo>
                  <a:lnTo>
                    <a:pt x="54" y="12"/>
                  </a:lnTo>
                  <a:lnTo>
                    <a:pt x="41" y="19"/>
                  </a:lnTo>
                  <a:lnTo>
                    <a:pt x="30" y="33"/>
                  </a:lnTo>
                  <a:lnTo>
                    <a:pt x="25" y="48"/>
                  </a:lnTo>
                  <a:lnTo>
                    <a:pt x="89" y="48"/>
                  </a:lnTo>
                  <a:lnTo>
                    <a:pt x="91" y="48"/>
                  </a:lnTo>
                  <a:lnTo>
                    <a:pt x="93" y="50"/>
                  </a:lnTo>
                  <a:lnTo>
                    <a:pt x="93" y="51"/>
                  </a:lnTo>
                  <a:lnTo>
                    <a:pt x="93" y="52"/>
                  </a:lnTo>
                  <a:lnTo>
                    <a:pt x="93" y="55"/>
                  </a:lnTo>
                  <a:lnTo>
                    <a:pt x="92" y="56"/>
                  </a:lnTo>
                  <a:lnTo>
                    <a:pt x="91" y="57"/>
                  </a:lnTo>
                  <a:lnTo>
                    <a:pt x="88" y="57"/>
                  </a:lnTo>
                  <a:lnTo>
                    <a:pt x="25" y="57"/>
                  </a:lnTo>
                  <a:lnTo>
                    <a:pt x="25" y="68"/>
                  </a:lnTo>
                  <a:lnTo>
                    <a:pt x="87" y="68"/>
                  </a:lnTo>
                  <a:lnTo>
                    <a:pt x="89" y="68"/>
                  </a:lnTo>
                  <a:lnTo>
                    <a:pt x="91" y="69"/>
                  </a:lnTo>
                  <a:lnTo>
                    <a:pt x="92" y="71"/>
                  </a:lnTo>
                  <a:lnTo>
                    <a:pt x="92" y="72"/>
                  </a:lnTo>
                  <a:lnTo>
                    <a:pt x="91" y="73"/>
                  </a:lnTo>
                  <a:lnTo>
                    <a:pt x="91" y="74"/>
                  </a:lnTo>
                  <a:lnTo>
                    <a:pt x="88" y="76"/>
                  </a:lnTo>
                  <a:lnTo>
                    <a:pt x="85" y="77"/>
                  </a:lnTo>
                  <a:lnTo>
                    <a:pt x="25" y="77"/>
                  </a:lnTo>
                  <a:lnTo>
                    <a:pt x="30" y="93"/>
                  </a:lnTo>
                  <a:lnTo>
                    <a:pt x="41" y="106"/>
                  </a:lnTo>
                  <a:lnTo>
                    <a:pt x="53" y="112"/>
                  </a:lnTo>
                  <a:lnTo>
                    <a:pt x="68" y="115"/>
                  </a:lnTo>
                  <a:lnTo>
                    <a:pt x="81" y="114"/>
                  </a:lnTo>
                  <a:lnTo>
                    <a:pt x="92" y="108"/>
                  </a:lnTo>
                  <a:lnTo>
                    <a:pt x="98" y="105"/>
                  </a:lnTo>
                  <a:lnTo>
                    <a:pt x="102" y="99"/>
                  </a:lnTo>
                  <a:lnTo>
                    <a:pt x="105" y="93"/>
                  </a:lnTo>
                  <a:lnTo>
                    <a:pt x="106" y="90"/>
                  </a:lnTo>
                  <a:lnTo>
                    <a:pt x="109" y="89"/>
                  </a:lnTo>
                  <a:lnTo>
                    <a:pt x="110" y="89"/>
                  </a:lnTo>
                  <a:lnTo>
                    <a:pt x="113" y="89"/>
                  </a:lnTo>
                  <a:lnTo>
                    <a:pt x="114" y="90"/>
                  </a:lnTo>
                  <a:lnTo>
                    <a:pt x="115" y="91"/>
                  </a:lnTo>
                  <a:lnTo>
                    <a:pt x="117" y="93"/>
                  </a:lnTo>
                  <a:lnTo>
                    <a:pt x="115" y="95"/>
                  </a:lnTo>
                  <a:lnTo>
                    <a:pt x="113" y="103"/>
                  </a:lnTo>
                  <a:lnTo>
                    <a:pt x="108" y="108"/>
                  </a:lnTo>
                  <a:lnTo>
                    <a:pt x="102" y="115"/>
                  </a:lnTo>
                  <a:lnTo>
                    <a:pt x="87" y="122"/>
                  </a:lnTo>
                  <a:lnTo>
                    <a:pt x="68" y="124"/>
                  </a:lnTo>
                  <a:lnTo>
                    <a:pt x="49" y="122"/>
                  </a:lnTo>
                  <a:lnTo>
                    <a:pt x="33" y="112"/>
                  </a:lnTo>
                  <a:lnTo>
                    <a:pt x="21" y="97"/>
                  </a:lnTo>
                  <a:lnTo>
                    <a:pt x="15" y="77"/>
                  </a:lnTo>
                  <a:lnTo>
                    <a:pt x="5" y="77"/>
                  </a:lnTo>
                  <a:lnTo>
                    <a:pt x="3" y="76"/>
                  </a:lnTo>
                  <a:lnTo>
                    <a:pt x="2" y="74"/>
                  </a:lnTo>
                  <a:lnTo>
                    <a:pt x="0" y="73"/>
                  </a:lnTo>
                  <a:lnTo>
                    <a:pt x="0" y="72"/>
                  </a:lnTo>
                  <a:lnTo>
                    <a:pt x="2" y="71"/>
                  </a:lnTo>
                  <a:lnTo>
                    <a:pt x="2" y="69"/>
                  </a:lnTo>
                  <a:lnTo>
                    <a:pt x="4" y="68"/>
                  </a:lnTo>
                  <a:lnTo>
                    <a:pt x="5" y="68"/>
                  </a:lnTo>
                  <a:lnTo>
                    <a:pt x="15" y="68"/>
                  </a:lnTo>
                  <a:lnTo>
                    <a:pt x="15" y="57"/>
                  </a:lnTo>
                  <a:lnTo>
                    <a:pt x="5" y="57"/>
                  </a:lnTo>
                  <a:lnTo>
                    <a:pt x="3" y="57"/>
                  </a:lnTo>
                  <a:lnTo>
                    <a:pt x="2" y="56"/>
                  </a:lnTo>
                  <a:lnTo>
                    <a:pt x="0" y="55"/>
                  </a:lnTo>
                  <a:lnTo>
                    <a:pt x="0" y="52"/>
                  </a:lnTo>
                  <a:lnTo>
                    <a:pt x="2" y="51"/>
                  </a:lnTo>
                  <a:lnTo>
                    <a:pt x="2" y="50"/>
                  </a:lnTo>
                  <a:lnTo>
                    <a:pt x="4" y="48"/>
                  </a:lnTo>
                  <a:lnTo>
                    <a:pt x="5" y="48"/>
                  </a:lnTo>
                  <a:lnTo>
                    <a:pt x="15" y="48"/>
                  </a:lnTo>
                  <a:lnTo>
                    <a:pt x="21" y="29"/>
                  </a:lnTo>
                  <a:lnTo>
                    <a:pt x="33" y="13"/>
                  </a:lnTo>
                  <a:lnTo>
                    <a:pt x="49"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8" name="Freeform 707">
            <a:extLst>
              <a:ext uri="{FF2B5EF4-FFF2-40B4-BE49-F238E27FC236}">
                <a16:creationId xmlns:a16="http://schemas.microsoft.com/office/drawing/2014/main" id="{5F3FB913-D256-4092-B2E9-A94966C213E2}"/>
              </a:ext>
            </a:extLst>
          </p:cNvPr>
          <p:cNvSpPr>
            <a:spLocks noEditPoints="1"/>
          </p:cNvSpPr>
          <p:nvPr/>
        </p:nvSpPr>
        <p:spPr bwMode="auto">
          <a:xfrm>
            <a:off x="7805537" y="3434476"/>
            <a:ext cx="311727" cy="311727"/>
          </a:xfrm>
          <a:custGeom>
            <a:avLst/>
            <a:gdLst>
              <a:gd name="T0" fmla="*/ 131 w 216"/>
              <a:gd name="T1" fmla="*/ 203 h 216"/>
              <a:gd name="T2" fmla="*/ 164 w 216"/>
              <a:gd name="T3" fmla="*/ 174 h 216"/>
              <a:gd name="T4" fmla="*/ 52 w 216"/>
              <a:gd name="T5" fmla="*/ 174 h 216"/>
              <a:gd name="T6" fmla="*/ 85 w 216"/>
              <a:gd name="T7" fmla="*/ 203 h 216"/>
              <a:gd name="T8" fmla="*/ 114 w 216"/>
              <a:gd name="T9" fmla="*/ 162 h 216"/>
              <a:gd name="T10" fmla="*/ 143 w 216"/>
              <a:gd name="T11" fmla="*/ 166 h 216"/>
              <a:gd name="T12" fmla="*/ 73 w 216"/>
              <a:gd name="T13" fmla="*/ 166 h 216"/>
              <a:gd name="T14" fmla="*/ 102 w 216"/>
              <a:gd name="T15" fmla="*/ 162 h 216"/>
              <a:gd name="T16" fmla="*/ 157 w 216"/>
              <a:gd name="T17" fmla="*/ 160 h 216"/>
              <a:gd name="T18" fmla="*/ 202 w 216"/>
              <a:gd name="T19" fmla="*/ 135 h 216"/>
              <a:gd name="T20" fmla="*/ 114 w 216"/>
              <a:gd name="T21" fmla="*/ 114 h 216"/>
              <a:gd name="T22" fmla="*/ 147 w 216"/>
              <a:gd name="T23" fmla="*/ 157 h 216"/>
              <a:gd name="T24" fmla="*/ 114 w 216"/>
              <a:gd name="T25" fmla="*/ 114 h 216"/>
              <a:gd name="T26" fmla="*/ 69 w 216"/>
              <a:gd name="T27" fmla="*/ 157 h 216"/>
              <a:gd name="T28" fmla="*/ 102 w 216"/>
              <a:gd name="T29" fmla="*/ 114 h 216"/>
              <a:gd name="T30" fmla="*/ 14 w 216"/>
              <a:gd name="T31" fmla="*/ 135 h 216"/>
              <a:gd name="T32" fmla="*/ 59 w 216"/>
              <a:gd name="T33" fmla="*/ 160 h 216"/>
              <a:gd name="T34" fmla="*/ 10 w 216"/>
              <a:gd name="T35" fmla="*/ 114 h 216"/>
              <a:gd name="T36" fmla="*/ 114 w 216"/>
              <a:gd name="T37" fmla="*/ 64 h 216"/>
              <a:gd name="T38" fmla="*/ 153 w 216"/>
              <a:gd name="T39" fmla="*/ 80 h 216"/>
              <a:gd name="T40" fmla="*/ 63 w 216"/>
              <a:gd name="T41" fmla="*/ 80 h 216"/>
              <a:gd name="T42" fmla="*/ 102 w 216"/>
              <a:gd name="T43" fmla="*/ 64 h 216"/>
              <a:gd name="T44" fmla="*/ 181 w 216"/>
              <a:gd name="T45" fmla="*/ 45 h 216"/>
              <a:gd name="T46" fmla="*/ 168 w 216"/>
              <a:gd name="T47" fmla="*/ 102 h 216"/>
              <a:gd name="T48" fmla="*/ 194 w 216"/>
              <a:gd name="T49" fmla="*/ 62 h 216"/>
              <a:gd name="T50" fmla="*/ 22 w 216"/>
              <a:gd name="T51" fmla="*/ 62 h 216"/>
              <a:gd name="T52" fmla="*/ 48 w 216"/>
              <a:gd name="T53" fmla="*/ 102 h 216"/>
              <a:gd name="T54" fmla="*/ 35 w 216"/>
              <a:gd name="T55" fmla="*/ 45 h 216"/>
              <a:gd name="T56" fmla="*/ 153 w 216"/>
              <a:gd name="T57" fmla="*/ 46 h 216"/>
              <a:gd name="T58" fmla="*/ 153 w 216"/>
              <a:gd name="T59" fmla="*/ 22 h 216"/>
              <a:gd name="T60" fmla="*/ 63 w 216"/>
              <a:gd name="T61" fmla="*/ 22 h 216"/>
              <a:gd name="T62" fmla="*/ 63 w 216"/>
              <a:gd name="T63" fmla="*/ 46 h 216"/>
              <a:gd name="T64" fmla="*/ 114 w 216"/>
              <a:gd name="T65" fmla="*/ 12 h 216"/>
              <a:gd name="T66" fmla="*/ 130 w 216"/>
              <a:gd name="T67" fmla="*/ 29 h 216"/>
              <a:gd name="T68" fmla="*/ 86 w 216"/>
              <a:gd name="T69" fmla="*/ 29 h 216"/>
              <a:gd name="T70" fmla="*/ 102 w 216"/>
              <a:gd name="T71" fmla="*/ 12 h 216"/>
              <a:gd name="T72" fmla="*/ 162 w 216"/>
              <a:gd name="T73" fmla="*/ 14 h 216"/>
              <a:gd name="T74" fmla="*/ 212 w 216"/>
              <a:gd name="T75" fmla="*/ 80 h 216"/>
              <a:gd name="T76" fmla="*/ 202 w 216"/>
              <a:gd name="T77" fmla="*/ 162 h 216"/>
              <a:gd name="T78" fmla="*/ 136 w 216"/>
              <a:gd name="T79" fmla="*/ 212 h 216"/>
              <a:gd name="T80" fmla="*/ 54 w 216"/>
              <a:gd name="T81" fmla="*/ 202 h 216"/>
              <a:gd name="T82" fmla="*/ 4 w 216"/>
              <a:gd name="T83" fmla="*/ 136 h 216"/>
              <a:gd name="T84" fmla="*/ 14 w 216"/>
              <a:gd name="T85" fmla="*/ 54 h 216"/>
              <a:gd name="T86" fmla="*/ 80 w 216"/>
              <a:gd name="T8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16">
                <a:moveTo>
                  <a:pt x="153" y="170"/>
                </a:moveTo>
                <a:lnTo>
                  <a:pt x="143" y="187"/>
                </a:lnTo>
                <a:lnTo>
                  <a:pt x="131" y="203"/>
                </a:lnTo>
                <a:lnTo>
                  <a:pt x="153" y="194"/>
                </a:lnTo>
                <a:lnTo>
                  <a:pt x="173" y="179"/>
                </a:lnTo>
                <a:lnTo>
                  <a:pt x="164" y="174"/>
                </a:lnTo>
                <a:lnTo>
                  <a:pt x="153" y="170"/>
                </a:lnTo>
                <a:close/>
                <a:moveTo>
                  <a:pt x="63" y="170"/>
                </a:moveTo>
                <a:lnTo>
                  <a:pt x="52" y="174"/>
                </a:lnTo>
                <a:lnTo>
                  <a:pt x="43" y="179"/>
                </a:lnTo>
                <a:lnTo>
                  <a:pt x="63" y="194"/>
                </a:lnTo>
                <a:lnTo>
                  <a:pt x="85" y="203"/>
                </a:lnTo>
                <a:lnTo>
                  <a:pt x="73" y="187"/>
                </a:lnTo>
                <a:lnTo>
                  <a:pt x="63" y="170"/>
                </a:lnTo>
                <a:close/>
                <a:moveTo>
                  <a:pt x="114" y="162"/>
                </a:moveTo>
                <a:lnTo>
                  <a:pt x="114" y="204"/>
                </a:lnTo>
                <a:lnTo>
                  <a:pt x="130" y="187"/>
                </a:lnTo>
                <a:lnTo>
                  <a:pt x="143" y="166"/>
                </a:lnTo>
                <a:lnTo>
                  <a:pt x="114" y="162"/>
                </a:lnTo>
                <a:close/>
                <a:moveTo>
                  <a:pt x="102" y="162"/>
                </a:moveTo>
                <a:lnTo>
                  <a:pt x="73" y="166"/>
                </a:lnTo>
                <a:lnTo>
                  <a:pt x="86" y="187"/>
                </a:lnTo>
                <a:lnTo>
                  <a:pt x="102" y="204"/>
                </a:lnTo>
                <a:lnTo>
                  <a:pt x="102" y="162"/>
                </a:lnTo>
                <a:close/>
                <a:moveTo>
                  <a:pt x="168" y="114"/>
                </a:moveTo>
                <a:lnTo>
                  <a:pt x="164" y="137"/>
                </a:lnTo>
                <a:lnTo>
                  <a:pt x="157" y="160"/>
                </a:lnTo>
                <a:lnTo>
                  <a:pt x="181" y="171"/>
                </a:lnTo>
                <a:lnTo>
                  <a:pt x="194" y="154"/>
                </a:lnTo>
                <a:lnTo>
                  <a:pt x="202" y="135"/>
                </a:lnTo>
                <a:lnTo>
                  <a:pt x="206" y="114"/>
                </a:lnTo>
                <a:lnTo>
                  <a:pt x="168" y="114"/>
                </a:lnTo>
                <a:close/>
                <a:moveTo>
                  <a:pt x="114" y="114"/>
                </a:moveTo>
                <a:lnTo>
                  <a:pt x="114" y="152"/>
                </a:lnTo>
                <a:lnTo>
                  <a:pt x="131" y="153"/>
                </a:lnTo>
                <a:lnTo>
                  <a:pt x="147" y="157"/>
                </a:lnTo>
                <a:lnTo>
                  <a:pt x="153" y="136"/>
                </a:lnTo>
                <a:lnTo>
                  <a:pt x="156" y="114"/>
                </a:lnTo>
                <a:lnTo>
                  <a:pt x="114" y="114"/>
                </a:lnTo>
                <a:close/>
                <a:moveTo>
                  <a:pt x="60" y="114"/>
                </a:moveTo>
                <a:lnTo>
                  <a:pt x="63" y="136"/>
                </a:lnTo>
                <a:lnTo>
                  <a:pt x="69" y="157"/>
                </a:lnTo>
                <a:lnTo>
                  <a:pt x="85" y="153"/>
                </a:lnTo>
                <a:lnTo>
                  <a:pt x="102" y="152"/>
                </a:lnTo>
                <a:lnTo>
                  <a:pt x="102" y="114"/>
                </a:lnTo>
                <a:lnTo>
                  <a:pt x="60" y="114"/>
                </a:lnTo>
                <a:close/>
                <a:moveTo>
                  <a:pt x="10" y="114"/>
                </a:moveTo>
                <a:lnTo>
                  <a:pt x="14" y="135"/>
                </a:lnTo>
                <a:lnTo>
                  <a:pt x="22" y="154"/>
                </a:lnTo>
                <a:lnTo>
                  <a:pt x="35" y="171"/>
                </a:lnTo>
                <a:lnTo>
                  <a:pt x="59" y="160"/>
                </a:lnTo>
                <a:lnTo>
                  <a:pt x="52" y="137"/>
                </a:lnTo>
                <a:lnTo>
                  <a:pt x="48" y="114"/>
                </a:lnTo>
                <a:lnTo>
                  <a:pt x="10" y="114"/>
                </a:lnTo>
                <a:close/>
                <a:moveTo>
                  <a:pt x="147" y="59"/>
                </a:moveTo>
                <a:lnTo>
                  <a:pt x="131" y="63"/>
                </a:lnTo>
                <a:lnTo>
                  <a:pt x="114" y="64"/>
                </a:lnTo>
                <a:lnTo>
                  <a:pt x="114" y="102"/>
                </a:lnTo>
                <a:lnTo>
                  <a:pt x="156" y="102"/>
                </a:lnTo>
                <a:lnTo>
                  <a:pt x="153" y="80"/>
                </a:lnTo>
                <a:lnTo>
                  <a:pt x="147" y="59"/>
                </a:lnTo>
                <a:close/>
                <a:moveTo>
                  <a:pt x="69" y="59"/>
                </a:moveTo>
                <a:lnTo>
                  <a:pt x="63" y="80"/>
                </a:lnTo>
                <a:lnTo>
                  <a:pt x="60" y="102"/>
                </a:lnTo>
                <a:lnTo>
                  <a:pt x="102" y="102"/>
                </a:lnTo>
                <a:lnTo>
                  <a:pt x="102" y="64"/>
                </a:lnTo>
                <a:lnTo>
                  <a:pt x="85" y="63"/>
                </a:lnTo>
                <a:lnTo>
                  <a:pt x="69" y="59"/>
                </a:lnTo>
                <a:close/>
                <a:moveTo>
                  <a:pt x="181" y="45"/>
                </a:moveTo>
                <a:lnTo>
                  <a:pt x="157" y="56"/>
                </a:lnTo>
                <a:lnTo>
                  <a:pt x="164" y="79"/>
                </a:lnTo>
                <a:lnTo>
                  <a:pt x="168" y="102"/>
                </a:lnTo>
                <a:lnTo>
                  <a:pt x="206" y="102"/>
                </a:lnTo>
                <a:lnTo>
                  <a:pt x="202" y="81"/>
                </a:lnTo>
                <a:lnTo>
                  <a:pt x="194" y="62"/>
                </a:lnTo>
                <a:lnTo>
                  <a:pt x="181" y="45"/>
                </a:lnTo>
                <a:close/>
                <a:moveTo>
                  <a:pt x="35" y="45"/>
                </a:moveTo>
                <a:lnTo>
                  <a:pt x="22" y="62"/>
                </a:lnTo>
                <a:lnTo>
                  <a:pt x="14" y="81"/>
                </a:lnTo>
                <a:lnTo>
                  <a:pt x="10" y="102"/>
                </a:lnTo>
                <a:lnTo>
                  <a:pt x="48" y="102"/>
                </a:lnTo>
                <a:lnTo>
                  <a:pt x="52" y="79"/>
                </a:lnTo>
                <a:lnTo>
                  <a:pt x="59" y="56"/>
                </a:lnTo>
                <a:lnTo>
                  <a:pt x="35" y="45"/>
                </a:lnTo>
                <a:close/>
                <a:moveTo>
                  <a:pt x="131" y="13"/>
                </a:moveTo>
                <a:lnTo>
                  <a:pt x="143" y="29"/>
                </a:lnTo>
                <a:lnTo>
                  <a:pt x="153" y="46"/>
                </a:lnTo>
                <a:lnTo>
                  <a:pt x="164" y="42"/>
                </a:lnTo>
                <a:lnTo>
                  <a:pt x="173" y="37"/>
                </a:lnTo>
                <a:lnTo>
                  <a:pt x="153" y="22"/>
                </a:lnTo>
                <a:lnTo>
                  <a:pt x="131" y="13"/>
                </a:lnTo>
                <a:close/>
                <a:moveTo>
                  <a:pt x="85" y="13"/>
                </a:moveTo>
                <a:lnTo>
                  <a:pt x="63" y="22"/>
                </a:lnTo>
                <a:lnTo>
                  <a:pt x="43" y="37"/>
                </a:lnTo>
                <a:lnTo>
                  <a:pt x="52" y="42"/>
                </a:lnTo>
                <a:lnTo>
                  <a:pt x="63" y="46"/>
                </a:lnTo>
                <a:lnTo>
                  <a:pt x="73" y="29"/>
                </a:lnTo>
                <a:lnTo>
                  <a:pt x="85" y="13"/>
                </a:lnTo>
                <a:close/>
                <a:moveTo>
                  <a:pt x="114" y="12"/>
                </a:moveTo>
                <a:lnTo>
                  <a:pt x="114" y="54"/>
                </a:lnTo>
                <a:lnTo>
                  <a:pt x="143" y="50"/>
                </a:lnTo>
                <a:lnTo>
                  <a:pt x="130" y="29"/>
                </a:lnTo>
                <a:lnTo>
                  <a:pt x="114" y="12"/>
                </a:lnTo>
                <a:close/>
                <a:moveTo>
                  <a:pt x="102" y="12"/>
                </a:moveTo>
                <a:lnTo>
                  <a:pt x="86" y="29"/>
                </a:lnTo>
                <a:lnTo>
                  <a:pt x="73" y="50"/>
                </a:lnTo>
                <a:lnTo>
                  <a:pt x="102" y="54"/>
                </a:lnTo>
                <a:lnTo>
                  <a:pt x="102" y="12"/>
                </a:lnTo>
                <a:close/>
                <a:moveTo>
                  <a:pt x="107" y="0"/>
                </a:moveTo>
                <a:lnTo>
                  <a:pt x="136" y="4"/>
                </a:lnTo>
                <a:lnTo>
                  <a:pt x="162" y="14"/>
                </a:lnTo>
                <a:lnTo>
                  <a:pt x="185" y="31"/>
                </a:lnTo>
                <a:lnTo>
                  <a:pt x="202" y="54"/>
                </a:lnTo>
                <a:lnTo>
                  <a:pt x="212" y="80"/>
                </a:lnTo>
                <a:lnTo>
                  <a:pt x="216" y="109"/>
                </a:lnTo>
                <a:lnTo>
                  <a:pt x="212" y="136"/>
                </a:lnTo>
                <a:lnTo>
                  <a:pt x="202" y="162"/>
                </a:lnTo>
                <a:lnTo>
                  <a:pt x="185" y="185"/>
                </a:lnTo>
                <a:lnTo>
                  <a:pt x="162" y="202"/>
                </a:lnTo>
                <a:lnTo>
                  <a:pt x="136" y="212"/>
                </a:lnTo>
                <a:lnTo>
                  <a:pt x="107" y="216"/>
                </a:lnTo>
                <a:lnTo>
                  <a:pt x="80" y="212"/>
                </a:lnTo>
                <a:lnTo>
                  <a:pt x="54" y="202"/>
                </a:lnTo>
                <a:lnTo>
                  <a:pt x="31" y="185"/>
                </a:lnTo>
                <a:lnTo>
                  <a:pt x="14" y="162"/>
                </a:lnTo>
                <a:lnTo>
                  <a:pt x="4" y="136"/>
                </a:lnTo>
                <a:lnTo>
                  <a:pt x="0" y="109"/>
                </a:lnTo>
                <a:lnTo>
                  <a:pt x="4" y="80"/>
                </a:lnTo>
                <a:lnTo>
                  <a:pt x="14" y="54"/>
                </a:lnTo>
                <a:lnTo>
                  <a:pt x="31" y="31"/>
                </a:lnTo>
                <a:lnTo>
                  <a:pt x="54" y="14"/>
                </a:lnTo>
                <a:lnTo>
                  <a:pt x="80" y="4"/>
                </a:lnTo>
                <a:lnTo>
                  <a:pt x="10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Slide Number Placeholder 2">
            <a:extLst>
              <a:ext uri="{FF2B5EF4-FFF2-40B4-BE49-F238E27FC236}">
                <a16:creationId xmlns:a16="http://schemas.microsoft.com/office/drawing/2014/main" id="{F7EF28F5-EF36-439A-BF9C-8FE904D7A295}"/>
              </a:ext>
            </a:extLst>
          </p:cNvPr>
          <p:cNvSpPr txBox="1">
            <a:spLocks/>
          </p:cNvSpPr>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B9C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39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5F387-E1FD-4B11-8B5C-E0C0F3DE2264}"/>
              </a:ext>
            </a:extLst>
          </p:cNvPr>
          <p:cNvSpPr>
            <a:spLocks noGrp="1"/>
          </p:cNvSpPr>
          <p:nvPr>
            <p:ph type="body" sz="quarter" idx="13"/>
          </p:nvPr>
        </p:nvSpPr>
        <p:spPr/>
        <p:txBody>
          <a:bodyPr/>
          <a:lstStyle/>
          <a:p>
            <a:r>
              <a:rPr lang="en-US"/>
              <a:t>We are active globally</a:t>
            </a:r>
            <a:endParaRPr lang="nl-NL"/>
          </a:p>
        </p:txBody>
      </p:sp>
      <p:grpSp>
        <p:nvGrpSpPr>
          <p:cNvPr id="17" name="GRID" hidden="1">
            <a:extLst>
              <a:ext uri="{FF2B5EF4-FFF2-40B4-BE49-F238E27FC236}">
                <a16:creationId xmlns:a16="http://schemas.microsoft.com/office/drawing/2014/main" id="{D4D01A92-6DF8-4BF1-875C-EC1D00A38054}"/>
              </a:ext>
            </a:extLst>
          </p:cNvPr>
          <p:cNvGrpSpPr/>
          <p:nvPr/>
        </p:nvGrpSpPr>
        <p:grpSpPr>
          <a:xfrm>
            <a:off x="-4764" y="0"/>
            <a:ext cx="12198428" cy="6858000"/>
            <a:chOff x="-4764" y="0"/>
            <a:chExt cx="12198428" cy="6858000"/>
          </a:xfrm>
          <a:solidFill>
            <a:schemeClr val="accent5">
              <a:alpha val="49000"/>
            </a:schemeClr>
          </a:solidFill>
        </p:grpSpPr>
        <p:sp>
          <p:nvSpPr>
            <p:cNvPr id="18" name="Rechthoek 17">
              <a:extLst>
                <a:ext uri="{FF2B5EF4-FFF2-40B4-BE49-F238E27FC236}">
                  <a16:creationId xmlns:a16="http://schemas.microsoft.com/office/drawing/2014/main" id="{FBAAEA8F-D730-4DE2-A60C-BDA0AA1150C9}"/>
                </a:ext>
              </a:extLst>
            </p:cNvPr>
            <p:cNvSpPr/>
            <p:nvPr userDrawn="1"/>
          </p:nvSpPr>
          <p:spPr>
            <a:xfrm>
              <a:off x="-4764" y="620047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hthoek 18">
              <a:extLst>
                <a:ext uri="{FF2B5EF4-FFF2-40B4-BE49-F238E27FC236}">
                  <a16:creationId xmlns:a16="http://schemas.microsoft.com/office/drawing/2014/main" id="{8B936C7E-626B-46B7-B0A2-7AFC87EC340A}"/>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hthoek 19">
              <a:extLst>
                <a:ext uri="{FF2B5EF4-FFF2-40B4-BE49-F238E27FC236}">
                  <a16:creationId xmlns:a16="http://schemas.microsoft.com/office/drawing/2014/main" id="{C1EA2394-55FB-4996-9ABA-D302F37544A1}"/>
                </a:ext>
              </a:extLst>
            </p:cNvPr>
            <p:cNvSpPr/>
            <p:nvPr userDrawn="1"/>
          </p:nvSpPr>
          <p:spPr>
            <a:xfrm>
              <a:off x="11738414"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hthoek 20">
              <a:extLst>
                <a:ext uri="{FF2B5EF4-FFF2-40B4-BE49-F238E27FC236}">
                  <a16:creationId xmlns:a16="http://schemas.microsoft.com/office/drawing/2014/main" id="{B1F3583F-A2BA-4EAF-9F22-39E51DC6C53A}"/>
                </a:ext>
              </a:extLst>
            </p:cNvPr>
            <p:cNvSpPr/>
            <p:nvPr userDrawn="1"/>
          </p:nvSpPr>
          <p:spPr>
            <a:xfrm>
              <a:off x="-4764" y="445573"/>
              <a:ext cx="12196543" cy="54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hthoek 21">
              <a:extLst>
                <a:ext uri="{FF2B5EF4-FFF2-40B4-BE49-F238E27FC236}">
                  <a16:creationId xmlns:a16="http://schemas.microsoft.com/office/drawing/2014/main" id="{90C45B18-9B9C-4576-8278-1C6047D2E9E8}"/>
                </a:ext>
              </a:extLst>
            </p:cNvPr>
            <p:cNvSpPr/>
            <p:nvPr userDrawn="1"/>
          </p:nvSpPr>
          <p:spPr>
            <a:xfrm>
              <a:off x="-4764" y="0"/>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hthoek 22">
              <a:extLst>
                <a:ext uri="{FF2B5EF4-FFF2-40B4-BE49-F238E27FC236}">
                  <a16:creationId xmlns:a16="http://schemas.microsoft.com/office/drawing/2014/main" id="{19EC2F63-57D9-4E7B-A6AA-7A74157379AE}"/>
                </a:ext>
              </a:extLst>
            </p:cNvPr>
            <p:cNvSpPr/>
            <p:nvPr userDrawn="1"/>
          </p:nvSpPr>
          <p:spPr>
            <a:xfrm>
              <a:off x="10890699" y="0"/>
              <a:ext cx="453586" cy="1034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hthoek 23">
              <a:extLst>
                <a:ext uri="{FF2B5EF4-FFF2-40B4-BE49-F238E27FC236}">
                  <a16:creationId xmlns:a16="http://schemas.microsoft.com/office/drawing/2014/main" id="{76243548-E4C3-435A-B329-6B41ABC74C1B}"/>
                </a:ext>
              </a:extLst>
            </p:cNvPr>
            <p:cNvSpPr/>
            <p:nvPr userDrawn="1"/>
          </p:nvSpPr>
          <p:spPr>
            <a:xfrm>
              <a:off x="-4764" y="6604368"/>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hthoek 24">
              <a:extLst>
                <a:ext uri="{FF2B5EF4-FFF2-40B4-BE49-F238E27FC236}">
                  <a16:creationId xmlns:a16="http://schemas.microsoft.com/office/drawing/2014/main" id="{97ABB4D0-B3EA-4EA4-B1E6-96880521647B}"/>
                </a:ext>
              </a:extLst>
            </p:cNvPr>
            <p:cNvSpPr/>
            <p:nvPr userDrawn="1"/>
          </p:nvSpPr>
          <p:spPr>
            <a:xfrm>
              <a:off x="-2879" y="787615"/>
              <a:ext cx="12196543"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hthoek 25">
              <a:extLst>
                <a:ext uri="{FF2B5EF4-FFF2-40B4-BE49-F238E27FC236}">
                  <a16:creationId xmlns:a16="http://schemas.microsoft.com/office/drawing/2014/main" id="{F59CDE3B-4CA1-4245-AB96-8993A20142A5}"/>
                </a:ext>
              </a:extLst>
            </p:cNvPr>
            <p:cNvSpPr/>
            <p:nvPr userDrawn="1"/>
          </p:nvSpPr>
          <p:spPr>
            <a:xfrm>
              <a:off x="-4764" y="658510"/>
              <a:ext cx="12196543" cy="117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3321" name="Afbeelding 3320" descr="Afbeelding met kaart, tekst&#10;&#10;Automatisch gegenereerde beschrijving">
            <a:extLst>
              <a:ext uri="{FF2B5EF4-FFF2-40B4-BE49-F238E27FC236}">
                <a16:creationId xmlns:a16="http://schemas.microsoft.com/office/drawing/2014/main" id="{6A85D525-97B9-452F-A3F1-D01BCF84C558}"/>
              </a:ext>
            </a:extLst>
          </p:cNvPr>
          <p:cNvPicPr>
            <a:picLocks noChangeAspect="1"/>
          </p:cNvPicPr>
          <p:nvPr/>
        </p:nvPicPr>
        <p:blipFill rotWithShape="1">
          <a:blip r:embed="rId3">
            <a:extLst>
              <a:ext uri="{28A0092B-C50C-407E-A947-70E740481C1C}">
                <a14:useLocalDpi xmlns:a14="http://schemas.microsoft.com/office/drawing/2010/main" val="0"/>
              </a:ext>
            </a:extLst>
          </a:blip>
          <a:srcRect l="3052" b="4723"/>
          <a:stretch/>
        </p:blipFill>
        <p:spPr>
          <a:xfrm>
            <a:off x="2212283" y="1247907"/>
            <a:ext cx="9752924" cy="5163361"/>
          </a:xfrm>
          <a:prstGeom prst="rect">
            <a:avLst/>
          </a:prstGeom>
        </p:spPr>
      </p:pic>
      <p:sp>
        <p:nvSpPr>
          <p:cNvPr id="3322" name="Tekstvak 3321">
            <a:extLst>
              <a:ext uri="{FF2B5EF4-FFF2-40B4-BE49-F238E27FC236}">
                <a16:creationId xmlns:a16="http://schemas.microsoft.com/office/drawing/2014/main" id="{D35DEC3F-A5D6-4D3A-A671-6A4BE51000C0}"/>
              </a:ext>
            </a:extLst>
          </p:cNvPr>
          <p:cNvSpPr txBox="1"/>
          <p:nvPr/>
        </p:nvSpPr>
        <p:spPr>
          <a:xfrm>
            <a:off x="430376" y="4680432"/>
            <a:ext cx="3765704" cy="929661"/>
          </a:xfrm>
          <a:prstGeom prst="rect">
            <a:avLst/>
          </a:prstGeom>
          <a:noFill/>
        </p:spPr>
        <p:txBody>
          <a:bodyPr wrap="non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srgbClr val="0A5D7A"/>
                </a:solidFill>
                <a:effectLst/>
                <a:uLnTx/>
                <a:uFillTx/>
                <a:latin typeface="Arial" panose="020B0604020202020204"/>
                <a:ea typeface="+mn-ea"/>
                <a:cs typeface="+mn-cs"/>
              </a:rPr>
              <a:t>Countries which we continuously research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5497BE"/>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srgbClr val="5497BE"/>
                </a:solidFill>
                <a:effectLst/>
                <a:uLnTx/>
                <a:uFillTx/>
                <a:latin typeface="Arial" panose="020B0604020202020204"/>
                <a:ea typeface="+mn-ea"/>
                <a:cs typeface="+mn-cs"/>
              </a:rPr>
              <a:t>Other countries which have been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srgbClr val="5497BE"/>
                </a:solidFill>
                <a:effectLst/>
                <a:uLnTx/>
                <a:uFillTx/>
                <a:latin typeface="Arial" panose="020B0604020202020204"/>
                <a:ea typeface="+mn-ea"/>
                <a:cs typeface="+mn-cs"/>
              </a:rPr>
              <a:t>researched in past 2 years</a:t>
            </a:r>
          </a:p>
        </p:txBody>
      </p:sp>
      <p:sp>
        <p:nvSpPr>
          <p:cNvPr id="27" name="Slide Number Placeholder 2">
            <a:extLst>
              <a:ext uri="{FF2B5EF4-FFF2-40B4-BE49-F238E27FC236}">
                <a16:creationId xmlns:a16="http://schemas.microsoft.com/office/drawing/2014/main" id="{F91978FC-0D3D-44E4-8895-1B4F00A7257A}"/>
              </a:ext>
            </a:extLst>
          </p:cNvPr>
          <p:cNvSpPr txBox="1">
            <a:spLocks/>
          </p:cNvSpPr>
          <p:nvPr/>
        </p:nvSpPr>
        <p:spPr>
          <a:xfrm>
            <a:off x="11478827" y="6467445"/>
            <a:ext cx="221599" cy="133835"/>
          </a:xfrm>
          <a:prstGeom prst="rect">
            <a:avLst/>
          </a:prstGeom>
        </p:spPr>
        <p:txBody>
          <a:bodyPr vert="horz" lIns="0" tIns="0" rIns="0" bIns="0" rtlCol="0" anchor="ctr">
            <a:noAutofit/>
          </a:bodyPr>
          <a:lstStyle>
            <a:defPPr>
              <a:defRPr lang="nl-NL"/>
            </a:defPPr>
            <a:lvl1pPr marL="0" algn="ctr" defTabSz="914400" rtl="0" eaLnBrk="1" latinLnBrk="0" hangingPunct="1">
              <a:defRPr sz="800" b="1" kern="1200">
                <a:solidFill>
                  <a:srgbClr val="B9C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165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D6FBFA-13E5-4A84-B050-055861E3EEE5}"/>
              </a:ext>
            </a:extLst>
          </p:cNvPr>
          <p:cNvSpPr>
            <a:spLocks noGrp="1"/>
          </p:cNvSpPr>
          <p:nvPr>
            <p:ph type="body" sz="quarter" idx="13"/>
          </p:nvPr>
        </p:nvSpPr>
        <p:spPr/>
        <p:txBody>
          <a:bodyPr/>
          <a:lstStyle/>
          <a:p>
            <a:r>
              <a:rPr lang="en-GB"/>
              <a:t>Principals of USP</a:t>
            </a:r>
            <a:endParaRPr lang="nl-NL"/>
          </a:p>
        </p:txBody>
      </p:sp>
      <p:grpSp>
        <p:nvGrpSpPr>
          <p:cNvPr id="5" name="Group 4">
            <a:extLst>
              <a:ext uri="{FF2B5EF4-FFF2-40B4-BE49-F238E27FC236}">
                <a16:creationId xmlns:a16="http://schemas.microsoft.com/office/drawing/2014/main" id="{EA6A0360-83B0-42ED-A8C9-C12E48CDF4AE}"/>
              </a:ext>
            </a:extLst>
          </p:cNvPr>
          <p:cNvGrpSpPr/>
          <p:nvPr/>
        </p:nvGrpSpPr>
        <p:grpSpPr>
          <a:xfrm>
            <a:off x="418476" y="2029868"/>
            <a:ext cx="11307869" cy="548640"/>
            <a:chOff x="438796" y="1806348"/>
            <a:chExt cx="11307869" cy="576000"/>
          </a:xfrm>
        </p:grpSpPr>
        <p:sp>
          <p:nvSpPr>
            <p:cNvPr id="87" name="Rechthoek 86">
              <a:extLst>
                <a:ext uri="{FF2B5EF4-FFF2-40B4-BE49-F238E27FC236}">
                  <a16:creationId xmlns:a16="http://schemas.microsoft.com/office/drawing/2014/main" id="{751C45C0-5227-476B-8B9A-47C5FF65EE86}"/>
                </a:ext>
              </a:extLst>
            </p:cNvPr>
            <p:cNvSpPr/>
            <p:nvPr/>
          </p:nvSpPr>
          <p:spPr>
            <a:xfrm>
              <a:off x="438796"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17" name="Rechthoek 116">
              <a:extLst>
                <a:ext uri="{FF2B5EF4-FFF2-40B4-BE49-F238E27FC236}">
                  <a16:creationId xmlns:a16="http://schemas.microsoft.com/office/drawing/2014/main" id="{A0E07BED-DD1E-4F44-A8A2-8B3BE75F8798}"/>
                </a:ext>
              </a:extLst>
            </p:cNvPr>
            <p:cNvSpPr/>
            <p:nvPr/>
          </p:nvSpPr>
          <p:spPr>
            <a:xfrm>
              <a:off x="1842026"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4" name="Rechthoek 123">
              <a:extLst>
                <a:ext uri="{FF2B5EF4-FFF2-40B4-BE49-F238E27FC236}">
                  <a16:creationId xmlns:a16="http://schemas.microsoft.com/office/drawing/2014/main" id="{C4DA81F7-3A52-44EB-8D4C-31DC6D4620D3}"/>
                </a:ext>
              </a:extLst>
            </p:cNvPr>
            <p:cNvSpPr/>
            <p:nvPr/>
          </p:nvSpPr>
          <p:spPr>
            <a:xfrm>
              <a:off x="9056034"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1" name="Rechthoek 130">
              <a:extLst>
                <a:ext uri="{FF2B5EF4-FFF2-40B4-BE49-F238E27FC236}">
                  <a16:creationId xmlns:a16="http://schemas.microsoft.com/office/drawing/2014/main" id="{01BED3E2-7EFA-4FDA-847D-1D19D8CCE05B}"/>
                </a:ext>
              </a:extLst>
            </p:cNvPr>
            <p:cNvSpPr/>
            <p:nvPr/>
          </p:nvSpPr>
          <p:spPr>
            <a:xfrm>
              <a:off x="10450665"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8" name="Rechthoek 137">
              <a:extLst>
                <a:ext uri="{FF2B5EF4-FFF2-40B4-BE49-F238E27FC236}">
                  <a16:creationId xmlns:a16="http://schemas.microsoft.com/office/drawing/2014/main" id="{FE869038-8A0C-40C4-AFE1-5C57242CED5E}"/>
                </a:ext>
              </a:extLst>
            </p:cNvPr>
            <p:cNvSpPr/>
            <p:nvPr/>
          </p:nvSpPr>
          <p:spPr>
            <a:xfrm>
              <a:off x="3245257"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5" name="Rechthoek 144">
              <a:extLst>
                <a:ext uri="{FF2B5EF4-FFF2-40B4-BE49-F238E27FC236}">
                  <a16:creationId xmlns:a16="http://schemas.microsoft.com/office/drawing/2014/main" id="{1236B182-5F12-4C6A-A992-B229E18E3D9E}"/>
                </a:ext>
              </a:extLst>
            </p:cNvPr>
            <p:cNvSpPr/>
            <p:nvPr/>
          </p:nvSpPr>
          <p:spPr>
            <a:xfrm>
              <a:off x="4648487"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2" name="Rechthoek 151">
              <a:extLst>
                <a:ext uri="{FF2B5EF4-FFF2-40B4-BE49-F238E27FC236}">
                  <a16:creationId xmlns:a16="http://schemas.microsoft.com/office/drawing/2014/main" id="{FC41F541-A999-450E-972D-2F5D7AD67E38}"/>
                </a:ext>
              </a:extLst>
            </p:cNvPr>
            <p:cNvSpPr/>
            <p:nvPr/>
          </p:nvSpPr>
          <p:spPr>
            <a:xfrm>
              <a:off x="6146372"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9" name="Rechthoek 158">
              <a:extLst>
                <a:ext uri="{FF2B5EF4-FFF2-40B4-BE49-F238E27FC236}">
                  <a16:creationId xmlns:a16="http://schemas.microsoft.com/office/drawing/2014/main" id="{1F870EAA-6C9D-4B57-92EC-050E00DF55C6}"/>
                </a:ext>
              </a:extLst>
            </p:cNvPr>
            <p:cNvSpPr/>
            <p:nvPr/>
          </p:nvSpPr>
          <p:spPr>
            <a:xfrm>
              <a:off x="7541003" y="1806348"/>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66" name="Afbeelding 165">
              <a:extLst>
                <a:ext uri="{FF2B5EF4-FFF2-40B4-BE49-F238E27FC236}">
                  <a16:creationId xmlns:a16="http://schemas.microsoft.com/office/drawing/2014/main" id="{EE5E1F15-B388-4B34-93EC-CDA867103796}"/>
                </a:ext>
              </a:extLst>
            </p:cNvPr>
            <p:cNvPicPr>
              <a:picLocks noChangeAspect="1"/>
            </p:cNvPicPr>
            <p:nvPr/>
          </p:nvPicPr>
          <p:blipFill rotWithShape="1">
            <a:blip r:embed="rId2">
              <a:extLst>
                <a:ext uri="{28A0092B-C50C-407E-A947-70E740481C1C}">
                  <a14:useLocalDpi xmlns:a14="http://schemas.microsoft.com/office/drawing/2010/main" val="0"/>
                </a:ext>
              </a:extLst>
            </a:blip>
            <a:srcRect l="-1962" r="-4107" b="-1033"/>
            <a:stretch/>
          </p:blipFill>
          <p:spPr>
            <a:xfrm>
              <a:off x="7807694" y="1882301"/>
              <a:ext cx="750498" cy="406893"/>
            </a:xfrm>
            <a:prstGeom prst="rect">
              <a:avLst/>
            </a:prstGeom>
          </p:spPr>
        </p:pic>
        <p:pic>
          <p:nvPicPr>
            <p:cNvPr id="1040" name="Picture 8" descr="Afbeeldingsresultaat voor logo obi">
              <a:extLst>
                <a:ext uri="{FF2B5EF4-FFF2-40B4-BE49-F238E27FC236}">
                  <a16:creationId xmlns:a16="http://schemas.microsoft.com/office/drawing/2014/main" id="{F809F297-1001-4A95-8F32-51D667DED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94609" y="1959499"/>
              <a:ext cx="999526" cy="269698"/>
            </a:xfrm>
            <a:prstGeom prst="rect">
              <a:avLst/>
            </a:prstGeom>
            <a:noFill/>
            <a:extLst>
              <a:ext uri="{909E8E84-426E-40DD-AFC4-6F175D3DCCD1}">
                <a14:hiddenFill xmlns:a14="http://schemas.microsoft.com/office/drawing/2010/main">
                  <a:solidFill>
                    <a:srgbClr val="FFFFFF"/>
                  </a:solidFill>
                </a14:hiddenFill>
              </a:ext>
            </a:extLst>
          </p:spPr>
        </p:pic>
        <p:pic>
          <p:nvPicPr>
            <p:cNvPr id="207" name="Tijdelijke aanduiding voor afbeelding 418">
              <a:extLst>
                <a:ext uri="{FF2B5EF4-FFF2-40B4-BE49-F238E27FC236}">
                  <a16:creationId xmlns:a16="http://schemas.microsoft.com/office/drawing/2014/main" id="{125F6F8C-AB2A-42ED-983E-E597904F85C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7078" y="1977376"/>
              <a:ext cx="622661" cy="251821"/>
            </a:xfrm>
            <a:prstGeom prst="rect">
              <a:avLst/>
            </a:prstGeom>
          </p:spPr>
        </p:pic>
        <p:pic>
          <p:nvPicPr>
            <p:cNvPr id="208" name="Tijdelijke aanduiding voor afbeelding 421">
              <a:extLst>
                <a:ext uri="{FF2B5EF4-FFF2-40B4-BE49-F238E27FC236}">
                  <a16:creationId xmlns:a16="http://schemas.microsoft.com/office/drawing/2014/main" id="{F69E6986-A72E-4567-B0A9-34F973546EA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93418" y="1882301"/>
              <a:ext cx="939161" cy="406894"/>
            </a:xfrm>
            <a:prstGeom prst="rect">
              <a:avLst/>
            </a:prstGeom>
          </p:spPr>
        </p:pic>
        <p:pic>
          <p:nvPicPr>
            <p:cNvPr id="224" name="Tijdelijke aanduiding voor afbeelding 364">
              <a:extLst>
                <a:ext uri="{FF2B5EF4-FFF2-40B4-BE49-F238E27FC236}">
                  <a16:creationId xmlns:a16="http://schemas.microsoft.com/office/drawing/2014/main" id="{F3257CDD-0CAF-4AC0-AA44-A391364FE9E3}"/>
                </a:ext>
              </a:extLst>
            </p:cNvPr>
            <p:cNvPicPr>
              <a:picLocks noChangeAspect="1"/>
            </p:cNvPicPr>
            <p:nvPr/>
          </p:nvPicPr>
          <p:blipFill rotWithShape="1">
            <a:blip r:embed="rId6">
              <a:extLst>
                <a:ext uri="{28A0092B-C50C-407E-A947-70E740481C1C}">
                  <a14:useLocalDpi xmlns:a14="http://schemas.microsoft.com/office/drawing/2010/main" val="0"/>
                </a:ext>
              </a:extLst>
            </a:blip>
            <a:srcRect l="11112" t="22777" r="15697" b="27181"/>
            <a:stretch/>
          </p:blipFill>
          <p:spPr>
            <a:xfrm>
              <a:off x="9225859" y="1952983"/>
              <a:ext cx="944876" cy="281533"/>
            </a:xfrm>
            <a:prstGeom prst="rect">
              <a:avLst/>
            </a:prstGeom>
            <a:ln>
              <a:noFill/>
            </a:ln>
          </p:spPr>
        </p:pic>
        <p:pic>
          <p:nvPicPr>
            <p:cNvPr id="231" name="Tijdelijke aanduiding voor afbeelding 391">
              <a:extLst>
                <a:ext uri="{FF2B5EF4-FFF2-40B4-BE49-F238E27FC236}">
                  <a16:creationId xmlns:a16="http://schemas.microsoft.com/office/drawing/2014/main" id="{3630C939-C950-46D6-8ED6-482B723B2DB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572884" y="1977376"/>
              <a:ext cx="1051560" cy="251299"/>
            </a:xfrm>
            <a:prstGeom prst="rect">
              <a:avLst/>
            </a:prstGeom>
            <a:ln>
              <a:noFill/>
            </a:ln>
          </p:spPr>
        </p:pic>
        <p:pic>
          <p:nvPicPr>
            <p:cNvPr id="2050" name="Picture 2" descr="Afbeeldingsresultaat voor gira logo">
              <a:extLst>
                <a:ext uri="{FF2B5EF4-FFF2-40B4-BE49-F238E27FC236}">
                  <a16:creationId xmlns:a16="http://schemas.microsoft.com/office/drawing/2014/main" id="{E11F2D00-AFBE-46FA-830D-27F4C4637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3361" y="1989466"/>
              <a:ext cx="705609" cy="22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sfa logo">
              <a:extLst>
                <a:ext uri="{FF2B5EF4-FFF2-40B4-BE49-F238E27FC236}">
                  <a16:creationId xmlns:a16="http://schemas.microsoft.com/office/drawing/2014/main" id="{19358367-4A7D-4FE2-BC5A-A8AC1AFD02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3952" b="25096"/>
            <a:stretch/>
          </p:blipFill>
          <p:spPr bwMode="auto">
            <a:xfrm>
              <a:off x="4801982" y="1909052"/>
              <a:ext cx="992129" cy="4062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98694207-90AD-4D6C-AFD8-8911983A4468}"/>
              </a:ext>
            </a:extLst>
          </p:cNvPr>
          <p:cNvGrpSpPr/>
          <p:nvPr/>
        </p:nvGrpSpPr>
        <p:grpSpPr>
          <a:xfrm>
            <a:off x="418476" y="2664998"/>
            <a:ext cx="11307869" cy="548640"/>
            <a:chOff x="438796" y="2483899"/>
            <a:chExt cx="11307869" cy="579298"/>
          </a:xfrm>
        </p:grpSpPr>
        <p:sp>
          <p:nvSpPr>
            <p:cNvPr id="112" name="Rechthoek 111">
              <a:extLst>
                <a:ext uri="{FF2B5EF4-FFF2-40B4-BE49-F238E27FC236}">
                  <a16:creationId xmlns:a16="http://schemas.microsoft.com/office/drawing/2014/main" id="{CA5ACDA5-7DBA-491B-BA92-EADF518A7CA5}"/>
                </a:ext>
              </a:extLst>
            </p:cNvPr>
            <p:cNvSpPr/>
            <p:nvPr/>
          </p:nvSpPr>
          <p:spPr>
            <a:xfrm>
              <a:off x="438796"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19" name="Rechthoek 118">
              <a:extLst>
                <a:ext uri="{FF2B5EF4-FFF2-40B4-BE49-F238E27FC236}">
                  <a16:creationId xmlns:a16="http://schemas.microsoft.com/office/drawing/2014/main" id="{D2FFD6E9-47F0-49B5-8DEF-0B4FCF133C96}"/>
                </a:ext>
              </a:extLst>
            </p:cNvPr>
            <p:cNvSpPr/>
            <p:nvPr/>
          </p:nvSpPr>
          <p:spPr>
            <a:xfrm>
              <a:off x="1842026"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6" name="Rechthoek 125">
              <a:extLst>
                <a:ext uri="{FF2B5EF4-FFF2-40B4-BE49-F238E27FC236}">
                  <a16:creationId xmlns:a16="http://schemas.microsoft.com/office/drawing/2014/main" id="{0927F652-5AB7-4C56-9E87-F42AF79C75AF}"/>
                </a:ext>
              </a:extLst>
            </p:cNvPr>
            <p:cNvSpPr/>
            <p:nvPr/>
          </p:nvSpPr>
          <p:spPr>
            <a:xfrm>
              <a:off x="9056034"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3" name="Rechthoek 132">
              <a:extLst>
                <a:ext uri="{FF2B5EF4-FFF2-40B4-BE49-F238E27FC236}">
                  <a16:creationId xmlns:a16="http://schemas.microsoft.com/office/drawing/2014/main" id="{3458FB98-5464-41C4-9472-CDF76BA948E4}"/>
                </a:ext>
              </a:extLst>
            </p:cNvPr>
            <p:cNvSpPr/>
            <p:nvPr/>
          </p:nvSpPr>
          <p:spPr>
            <a:xfrm>
              <a:off x="10450665"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0" name="Rechthoek 139">
              <a:extLst>
                <a:ext uri="{FF2B5EF4-FFF2-40B4-BE49-F238E27FC236}">
                  <a16:creationId xmlns:a16="http://schemas.microsoft.com/office/drawing/2014/main" id="{97F97393-F7F3-4C84-AF05-72583F0F2884}"/>
                </a:ext>
              </a:extLst>
            </p:cNvPr>
            <p:cNvSpPr/>
            <p:nvPr/>
          </p:nvSpPr>
          <p:spPr>
            <a:xfrm>
              <a:off x="3245257"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7" name="Rechthoek 146">
              <a:extLst>
                <a:ext uri="{FF2B5EF4-FFF2-40B4-BE49-F238E27FC236}">
                  <a16:creationId xmlns:a16="http://schemas.microsoft.com/office/drawing/2014/main" id="{192CA81D-F28A-46B9-8A93-CC7872A34BD7}"/>
                </a:ext>
              </a:extLst>
            </p:cNvPr>
            <p:cNvSpPr/>
            <p:nvPr/>
          </p:nvSpPr>
          <p:spPr>
            <a:xfrm>
              <a:off x="4648487" y="2483899"/>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4" name="Rechthoek 153">
              <a:extLst>
                <a:ext uri="{FF2B5EF4-FFF2-40B4-BE49-F238E27FC236}">
                  <a16:creationId xmlns:a16="http://schemas.microsoft.com/office/drawing/2014/main" id="{01A406EB-BFFE-41D8-A519-0A233EBD7DA9}"/>
                </a:ext>
              </a:extLst>
            </p:cNvPr>
            <p:cNvSpPr/>
            <p:nvPr/>
          </p:nvSpPr>
          <p:spPr>
            <a:xfrm>
              <a:off x="6146372"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1" name="Rechthoek 160">
              <a:extLst>
                <a:ext uri="{FF2B5EF4-FFF2-40B4-BE49-F238E27FC236}">
                  <a16:creationId xmlns:a16="http://schemas.microsoft.com/office/drawing/2014/main" id="{6A098EE1-F071-417C-8C96-F8B42AC08284}"/>
                </a:ext>
              </a:extLst>
            </p:cNvPr>
            <p:cNvSpPr/>
            <p:nvPr/>
          </p:nvSpPr>
          <p:spPr>
            <a:xfrm>
              <a:off x="7541003" y="2487197"/>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83" name="Tijdelijke aanduiding voor afbeelding 370">
              <a:extLst>
                <a:ext uri="{FF2B5EF4-FFF2-40B4-BE49-F238E27FC236}">
                  <a16:creationId xmlns:a16="http://schemas.microsoft.com/office/drawing/2014/main" id="{666F44F8-AA8C-4F3F-A148-453FFF92262A}"/>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487332" y="2495871"/>
              <a:ext cx="614081" cy="558652"/>
            </a:xfrm>
            <a:prstGeom prst="rect">
              <a:avLst/>
            </a:prstGeom>
            <a:solidFill>
              <a:schemeClr val="bg1"/>
            </a:solidFill>
            <a:ln>
              <a:noFill/>
            </a:ln>
          </p:spPr>
        </p:pic>
        <p:pic>
          <p:nvPicPr>
            <p:cNvPr id="1043" name="Picture 14" descr="Gerelateerde afbeelding">
              <a:extLst>
                <a:ext uri="{FF2B5EF4-FFF2-40B4-BE49-F238E27FC236}">
                  <a16:creationId xmlns:a16="http://schemas.microsoft.com/office/drawing/2014/main" id="{80512BFA-ADBB-4C55-B217-B474B1736A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9345" y="2581609"/>
              <a:ext cx="927658" cy="378190"/>
            </a:xfrm>
            <a:prstGeom prst="rect">
              <a:avLst/>
            </a:prstGeom>
            <a:noFill/>
            <a:extLst>
              <a:ext uri="{909E8E84-426E-40DD-AFC4-6F175D3DCCD1}">
                <a14:hiddenFill xmlns:a14="http://schemas.microsoft.com/office/drawing/2010/main">
                  <a:solidFill>
                    <a:srgbClr val="FFFFFF"/>
                  </a:solidFill>
                </a14:hiddenFill>
              </a:ext>
            </a:extLst>
          </p:spPr>
        </p:pic>
        <p:pic>
          <p:nvPicPr>
            <p:cNvPr id="204" name="Tijdelijke aanduiding voor afbeelding 406">
              <a:extLst>
                <a:ext uri="{FF2B5EF4-FFF2-40B4-BE49-F238E27FC236}">
                  <a16:creationId xmlns:a16="http://schemas.microsoft.com/office/drawing/2014/main" id="{2141A576-F76D-4A02-8041-4E3E748F400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141109" y="2597179"/>
              <a:ext cx="723607" cy="387997"/>
            </a:xfrm>
            <a:prstGeom prst="rect">
              <a:avLst/>
            </a:prstGeom>
          </p:spPr>
        </p:pic>
        <p:pic>
          <p:nvPicPr>
            <p:cNvPr id="206" name="Tijdelijke aanduiding voor afbeelding 412">
              <a:extLst>
                <a:ext uri="{FF2B5EF4-FFF2-40B4-BE49-F238E27FC236}">
                  <a16:creationId xmlns:a16="http://schemas.microsoft.com/office/drawing/2014/main" id="{E98358FD-C4CF-40E4-9E98-A8FE52AE395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317" y="2634663"/>
              <a:ext cx="1136611" cy="295482"/>
            </a:xfrm>
            <a:prstGeom prst="rect">
              <a:avLst/>
            </a:prstGeom>
          </p:spPr>
        </p:pic>
        <p:pic>
          <p:nvPicPr>
            <p:cNvPr id="232" name="Tijdelijke aanduiding voor afbeelding 394">
              <a:extLst>
                <a:ext uri="{FF2B5EF4-FFF2-40B4-BE49-F238E27FC236}">
                  <a16:creationId xmlns:a16="http://schemas.microsoft.com/office/drawing/2014/main" id="{5BC47E2A-DD17-4EA4-A54E-EA5982EA298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0800485" y="2514453"/>
              <a:ext cx="563260" cy="538785"/>
            </a:xfrm>
            <a:prstGeom prst="rect">
              <a:avLst/>
            </a:prstGeom>
            <a:ln>
              <a:noFill/>
            </a:ln>
          </p:spPr>
        </p:pic>
        <p:pic>
          <p:nvPicPr>
            <p:cNvPr id="240" name="Afbeelding 239">
              <a:extLst>
                <a:ext uri="{FF2B5EF4-FFF2-40B4-BE49-F238E27FC236}">
                  <a16:creationId xmlns:a16="http://schemas.microsoft.com/office/drawing/2014/main" id="{114DDF1C-50CE-4D58-BA57-D7F1B58BA3C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65147" y="2532011"/>
              <a:ext cx="974426" cy="469168"/>
            </a:xfrm>
            <a:prstGeom prst="rect">
              <a:avLst/>
            </a:prstGeom>
            <a:ln>
              <a:noFill/>
            </a:ln>
          </p:spPr>
        </p:pic>
        <p:pic>
          <p:nvPicPr>
            <p:cNvPr id="2054" name="Picture 6" descr="Afbeeldingsresultaat voor technische unie logo">
              <a:extLst>
                <a:ext uri="{FF2B5EF4-FFF2-40B4-BE49-F238E27FC236}">
                  <a16:creationId xmlns:a16="http://schemas.microsoft.com/office/drawing/2014/main" id="{1D59FFE6-A7A3-4B50-9A9C-95DA5CA19B0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a:stretch/>
          </p:blipFill>
          <p:spPr bwMode="auto">
            <a:xfrm>
              <a:off x="3311580" y="2614747"/>
              <a:ext cx="1215873" cy="2946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relateerde afbeelding">
              <a:extLst>
                <a:ext uri="{FF2B5EF4-FFF2-40B4-BE49-F238E27FC236}">
                  <a16:creationId xmlns:a16="http://schemas.microsoft.com/office/drawing/2014/main" id="{D661443A-EFD6-4DC0-B8EA-5CB76F6B108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4912303" y="2547337"/>
              <a:ext cx="749021" cy="419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471ECAC-33D1-4651-94E1-1B2922980A83}"/>
              </a:ext>
            </a:extLst>
          </p:cNvPr>
          <p:cNvGrpSpPr/>
          <p:nvPr/>
        </p:nvGrpSpPr>
        <p:grpSpPr>
          <a:xfrm>
            <a:off x="418476" y="3300128"/>
            <a:ext cx="11307869" cy="548640"/>
            <a:chOff x="438796" y="3168046"/>
            <a:chExt cx="11307869" cy="576000"/>
          </a:xfrm>
        </p:grpSpPr>
        <p:sp>
          <p:nvSpPr>
            <p:cNvPr id="113" name="Rechthoek 112">
              <a:extLst>
                <a:ext uri="{FF2B5EF4-FFF2-40B4-BE49-F238E27FC236}">
                  <a16:creationId xmlns:a16="http://schemas.microsoft.com/office/drawing/2014/main" id="{CF39915F-AB53-42B6-948D-5430FB3B10D6}"/>
                </a:ext>
              </a:extLst>
            </p:cNvPr>
            <p:cNvSpPr/>
            <p:nvPr/>
          </p:nvSpPr>
          <p:spPr>
            <a:xfrm>
              <a:off x="438796" y="3168046"/>
              <a:ext cx="1296000" cy="576000"/>
            </a:xfrm>
            <a:prstGeom prst="rect">
              <a:avLst/>
            </a:prstGeom>
            <a:solidFill>
              <a:srgbClr val="3DCD58"/>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0" name="Rechthoek 119">
              <a:extLst>
                <a:ext uri="{FF2B5EF4-FFF2-40B4-BE49-F238E27FC236}">
                  <a16:creationId xmlns:a16="http://schemas.microsoft.com/office/drawing/2014/main" id="{6A57F045-DEA6-4650-A8B4-63DB2A68B2A3}"/>
                </a:ext>
              </a:extLst>
            </p:cNvPr>
            <p:cNvSpPr/>
            <p:nvPr/>
          </p:nvSpPr>
          <p:spPr>
            <a:xfrm>
              <a:off x="1842026"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7" name="Rechthoek 126">
              <a:extLst>
                <a:ext uri="{FF2B5EF4-FFF2-40B4-BE49-F238E27FC236}">
                  <a16:creationId xmlns:a16="http://schemas.microsoft.com/office/drawing/2014/main" id="{2462A0DE-5DA4-4B2C-A249-C7E698A00331}"/>
                </a:ext>
              </a:extLst>
            </p:cNvPr>
            <p:cNvSpPr/>
            <p:nvPr/>
          </p:nvSpPr>
          <p:spPr>
            <a:xfrm>
              <a:off x="9056034"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4" name="Rechthoek 133">
              <a:extLst>
                <a:ext uri="{FF2B5EF4-FFF2-40B4-BE49-F238E27FC236}">
                  <a16:creationId xmlns:a16="http://schemas.microsoft.com/office/drawing/2014/main" id="{7B718E63-5E85-443F-9B30-EDC1E2289EEC}"/>
                </a:ext>
              </a:extLst>
            </p:cNvPr>
            <p:cNvSpPr/>
            <p:nvPr/>
          </p:nvSpPr>
          <p:spPr>
            <a:xfrm>
              <a:off x="10450665"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1" name="Rechthoek 140">
              <a:extLst>
                <a:ext uri="{FF2B5EF4-FFF2-40B4-BE49-F238E27FC236}">
                  <a16:creationId xmlns:a16="http://schemas.microsoft.com/office/drawing/2014/main" id="{C2964EEC-A874-456C-B0F3-67E935BE98F0}"/>
                </a:ext>
              </a:extLst>
            </p:cNvPr>
            <p:cNvSpPr/>
            <p:nvPr/>
          </p:nvSpPr>
          <p:spPr>
            <a:xfrm>
              <a:off x="3245257"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8" name="Rechthoek 147">
              <a:extLst>
                <a:ext uri="{FF2B5EF4-FFF2-40B4-BE49-F238E27FC236}">
                  <a16:creationId xmlns:a16="http://schemas.microsoft.com/office/drawing/2014/main" id="{DE696CE8-6E0A-4AED-99D4-2AE327D81CF3}"/>
                </a:ext>
              </a:extLst>
            </p:cNvPr>
            <p:cNvSpPr/>
            <p:nvPr/>
          </p:nvSpPr>
          <p:spPr>
            <a:xfrm>
              <a:off x="4648487"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5" name="Rechthoek 154">
              <a:extLst>
                <a:ext uri="{FF2B5EF4-FFF2-40B4-BE49-F238E27FC236}">
                  <a16:creationId xmlns:a16="http://schemas.microsoft.com/office/drawing/2014/main" id="{7D069E9A-A1B2-4F55-8279-396BEDFBFDB0}"/>
                </a:ext>
              </a:extLst>
            </p:cNvPr>
            <p:cNvSpPr/>
            <p:nvPr/>
          </p:nvSpPr>
          <p:spPr>
            <a:xfrm>
              <a:off x="6146372" y="3168046"/>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2" name="Rechthoek 161">
              <a:extLst>
                <a:ext uri="{FF2B5EF4-FFF2-40B4-BE49-F238E27FC236}">
                  <a16:creationId xmlns:a16="http://schemas.microsoft.com/office/drawing/2014/main" id="{565B08CD-59D5-4728-BA3C-6DAAD7F5A926}"/>
                </a:ext>
              </a:extLst>
            </p:cNvPr>
            <p:cNvSpPr/>
            <p:nvPr/>
          </p:nvSpPr>
          <p:spPr>
            <a:xfrm>
              <a:off x="7541003" y="3168046"/>
              <a:ext cx="1296000" cy="576000"/>
            </a:xfrm>
            <a:prstGeom prst="rect">
              <a:avLst/>
            </a:prstGeom>
            <a:solidFill>
              <a:srgbClr val="FF000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77" name="Tijdelijke aanduiding voor afbeelding 367">
              <a:extLst>
                <a:ext uri="{FF2B5EF4-FFF2-40B4-BE49-F238E27FC236}">
                  <a16:creationId xmlns:a16="http://schemas.microsoft.com/office/drawing/2014/main" id="{B1D742F0-05CF-4FB9-95C9-6A211637C407}"/>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723662" y="3249834"/>
              <a:ext cx="953067" cy="412423"/>
            </a:xfrm>
            <a:prstGeom prst="rect">
              <a:avLst/>
            </a:prstGeom>
            <a:solidFill>
              <a:schemeClr val="bg1"/>
            </a:solidFill>
            <a:ln>
              <a:noFill/>
            </a:ln>
          </p:spPr>
        </p:pic>
        <p:pic>
          <p:nvPicPr>
            <p:cNvPr id="184" name="Tijdelijke aanduiding voor afbeelding 379">
              <a:extLst>
                <a:ext uri="{FF2B5EF4-FFF2-40B4-BE49-F238E27FC236}">
                  <a16:creationId xmlns:a16="http://schemas.microsoft.com/office/drawing/2014/main" id="{606ECC92-41BE-4B46-8A09-2DE426DC0669}"/>
                </a:ext>
              </a:extLst>
            </p:cNvPr>
            <p:cNvPicPr>
              <a:picLocks noChangeAspect="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52502" y="3249833"/>
              <a:ext cx="883741" cy="406291"/>
            </a:xfrm>
            <a:prstGeom prst="rect">
              <a:avLst/>
            </a:prstGeom>
            <a:solidFill>
              <a:schemeClr val="bg1"/>
            </a:solidFill>
            <a:ln>
              <a:noFill/>
            </a:ln>
          </p:spPr>
        </p:pic>
        <p:pic>
          <p:nvPicPr>
            <p:cNvPr id="209" name="Tijdelijke aanduiding voor afbeelding 424">
              <a:extLst>
                <a:ext uri="{FF2B5EF4-FFF2-40B4-BE49-F238E27FC236}">
                  <a16:creationId xmlns:a16="http://schemas.microsoft.com/office/drawing/2014/main" id="{B9CD297A-ECFD-4D77-932A-A8C3D4845C02}"/>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2107716" y="3257573"/>
              <a:ext cx="769621" cy="355140"/>
            </a:xfrm>
            <a:prstGeom prst="rect">
              <a:avLst/>
            </a:prstGeom>
          </p:spPr>
        </p:pic>
        <p:pic>
          <p:nvPicPr>
            <p:cNvPr id="217" name="Afbeelding 216">
              <a:extLst>
                <a:ext uri="{FF2B5EF4-FFF2-40B4-BE49-F238E27FC236}">
                  <a16:creationId xmlns:a16="http://schemas.microsoft.com/office/drawing/2014/main" id="{203202D0-0DBE-41D3-B93E-CFCEE0F71F9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1680" y="3257573"/>
              <a:ext cx="1132510" cy="399709"/>
            </a:xfrm>
            <a:prstGeom prst="rect">
              <a:avLst/>
            </a:prstGeom>
          </p:spPr>
        </p:pic>
        <p:pic>
          <p:nvPicPr>
            <p:cNvPr id="235" name="Tijdelijke aanduiding voor afbeelding 403">
              <a:extLst>
                <a:ext uri="{FF2B5EF4-FFF2-40B4-BE49-F238E27FC236}">
                  <a16:creationId xmlns:a16="http://schemas.microsoft.com/office/drawing/2014/main" id="{76C1D0D1-60F4-4ECB-887D-4B1A6FBB5DA6}"/>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0672702" y="3351598"/>
              <a:ext cx="875836" cy="249413"/>
            </a:xfrm>
            <a:prstGeom prst="rect">
              <a:avLst/>
            </a:prstGeom>
            <a:ln>
              <a:noFill/>
            </a:ln>
          </p:spPr>
        </p:pic>
        <p:pic>
          <p:nvPicPr>
            <p:cNvPr id="237" name="Afbeelding 236">
              <a:extLst>
                <a:ext uri="{FF2B5EF4-FFF2-40B4-BE49-F238E27FC236}">
                  <a16:creationId xmlns:a16="http://schemas.microsoft.com/office/drawing/2014/main" id="{9629F685-B6D8-4570-8912-8F1560BB3E5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60372" y="3275319"/>
              <a:ext cx="879201" cy="380805"/>
            </a:xfrm>
            <a:prstGeom prst="rect">
              <a:avLst/>
            </a:prstGeom>
            <a:ln>
              <a:noFill/>
            </a:ln>
          </p:spPr>
        </p:pic>
        <p:pic>
          <p:nvPicPr>
            <p:cNvPr id="2058" name="Picture 10" descr="Afbeeldingsresultaat voor pipelife logo">
              <a:extLst>
                <a:ext uri="{FF2B5EF4-FFF2-40B4-BE49-F238E27FC236}">
                  <a16:creationId xmlns:a16="http://schemas.microsoft.com/office/drawing/2014/main" id="{E5461634-FDA0-4255-BAB0-331EED395F0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4856" y="3302766"/>
              <a:ext cx="1036802" cy="2524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fbeeldingsresultaat voor kaldewei logo">
              <a:extLst>
                <a:ext uri="{FF2B5EF4-FFF2-40B4-BE49-F238E27FC236}">
                  <a16:creationId xmlns:a16="http://schemas.microsoft.com/office/drawing/2014/main" id="{17C3C455-C20C-4133-B440-D2D3584476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0138" y="3391262"/>
              <a:ext cx="1045225" cy="1548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5E66E1D-058B-4404-A2D3-AC1DD745A103}"/>
              </a:ext>
            </a:extLst>
          </p:cNvPr>
          <p:cNvGrpSpPr/>
          <p:nvPr/>
        </p:nvGrpSpPr>
        <p:grpSpPr>
          <a:xfrm>
            <a:off x="418476" y="3935258"/>
            <a:ext cx="11307869" cy="548640"/>
            <a:chOff x="438796" y="3848895"/>
            <a:chExt cx="11307869" cy="576000"/>
          </a:xfrm>
        </p:grpSpPr>
        <p:sp>
          <p:nvSpPr>
            <p:cNvPr id="111" name="Rechthoek 110">
              <a:extLst>
                <a:ext uri="{FF2B5EF4-FFF2-40B4-BE49-F238E27FC236}">
                  <a16:creationId xmlns:a16="http://schemas.microsoft.com/office/drawing/2014/main" id="{A91BA5FB-D6BF-46CF-9D53-3632AF0A36EE}"/>
                </a:ext>
              </a:extLst>
            </p:cNvPr>
            <p:cNvSpPr/>
            <p:nvPr/>
          </p:nvSpPr>
          <p:spPr>
            <a:xfrm>
              <a:off x="438796"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18" name="Rechthoek 117">
              <a:extLst>
                <a:ext uri="{FF2B5EF4-FFF2-40B4-BE49-F238E27FC236}">
                  <a16:creationId xmlns:a16="http://schemas.microsoft.com/office/drawing/2014/main" id="{A891AC35-E11A-4CE5-80FF-C5592F7E03E4}"/>
                </a:ext>
              </a:extLst>
            </p:cNvPr>
            <p:cNvSpPr/>
            <p:nvPr/>
          </p:nvSpPr>
          <p:spPr>
            <a:xfrm>
              <a:off x="1842026"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5" name="Rechthoek 124">
              <a:extLst>
                <a:ext uri="{FF2B5EF4-FFF2-40B4-BE49-F238E27FC236}">
                  <a16:creationId xmlns:a16="http://schemas.microsoft.com/office/drawing/2014/main" id="{96D6E387-47D5-42B6-A859-6D5A0366075E}"/>
                </a:ext>
              </a:extLst>
            </p:cNvPr>
            <p:cNvSpPr/>
            <p:nvPr/>
          </p:nvSpPr>
          <p:spPr>
            <a:xfrm>
              <a:off x="9056034"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2" name="Rechthoek 131">
              <a:extLst>
                <a:ext uri="{FF2B5EF4-FFF2-40B4-BE49-F238E27FC236}">
                  <a16:creationId xmlns:a16="http://schemas.microsoft.com/office/drawing/2014/main" id="{7404B9FC-E431-414A-9CC3-F6A596C30D5C}"/>
                </a:ext>
              </a:extLst>
            </p:cNvPr>
            <p:cNvSpPr/>
            <p:nvPr/>
          </p:nvSpPr>
          <p:spPr>
            <a:xfrm>
              <a:off x="10450665"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9" name="Rechthoek 138">
              <a:extLst>
                <a:ext uri="{FF2B5EF4-FFF2-40B4-BE49-F238E27FC236}">
                  <a16:creationId xmlns:a16="http://schemas.microsoft.com/office/drawing/2014/main" id="{55EA8CEC-AE51-4FCF-A295-67D9129E7EA0}"/>
                </a:ext>
              </a:extLst>
            </p:cNvPr>
            <p:cNvSpPr/>
            <p:nvPr/>
          </p:nvSpPr>
          <p:spPr>
            <a:xfrm>
              <a:off x="3245257"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6" name="Rechthoek 145">
              <a:extLst>
                <a:ext uri="{FF2B5EF4-FFF2-40B4-BE49-F238E27FC236}">
                  <a16:creationId xmlns:a16="http://schemas.microsoft.com/office/drawing/2014/main" id="{D5C0CCB2-669E-4421-A4F7-F1D09236EAC9}"/>
                </a:ext>
              </a:extLst>
            </p:cNvPr>
            <p:cNvSpPr/>
            <p:nvPr/>
          </p:nvSpPr>
          <p:spPr>
            <a:xfrm>
              <a:off x="4648487"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3" name="Rechthoek 152">
              <a:extLst>
                <a:ext uri="{FF2B5EF4-FFF2-40B4-BE49-F238E27FC236}">
                  <a16:creationId xmlns:a16="http://schemas.microsoft.com/office/drawing/2014/main" id="{F04F90D4-C652-4C85-AD28-1CECD55A74CD}"/>
                </a:ext>
              </a:extLst>
            </p:cNvPr>
            <p:cNvSpPr/>
            <p:nvPr/>
          </p:nvSpPr>
          <p:spPr>
            <a:xfrm>
              <a:off x="6146372"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0" name="Rechthoek 159">
              <a:extLst>
                <a:ext uri="{FF2B5EF4-FFF2-40B4-BE49-F238E27FC236}">
                  <a16:creationId xmlns:a16="http://schemas.microsoft.com/office/drawing/2014/main" id="{0CD533EB-9E83-4359-A96C-8C4BEE810B35}"/>
                </a:ext>
              </a:extLst>
            </p:cNvPr>
            <p:cNvSpPr/>
            <p:nvPr/>
          </p:nvSpPr>
          <p:spPr>
            <a:xfrm>
              <a:off x="7541003" y="384889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68" name="Tijdelijke aanduiding voor afbeelding 448">
              <a:extLst>
                <a:ext uri="{FF2B5EF4-FFF2-40B4-BE49-F238E27FC236}">
                  <a16:creationId xmlns:a16="http://schemas.microsoft.com/office/drawing/2014/main" id="{216444B3-1EDF-42F1-B84D-539B69CB2189}"/>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6378602" y="3948235"/>
              <a:ext cx="823912" cy="454248"/>
            </a:xfrm>
            <a:prstGeom prst="rect">
              <a:avLst/>
            </a:prstGeom>
            <a:solidFill>
              <a:schemeClr val="bg1"/>
            </a:solidFill>
            <a:ln>
              <a:noFill/>
            </a:ln>
          </p:spPr>
        </p:pic>
        <p:pic>
          <p:nvPicPr>
            <p:cNvPr id="174" name="Afbeelding 173">
              <a:extLst>
                <a:ext uri="{FF2B5EF4-FFF2-40B4-BE49-F238E27FC236}">
                  <a16:creationId xmlns:a16="http://schemas.microsoft.com/office/drawing/2014/main" id="{ECAFC12E-2C53-4A3F-AC4A-F38AC8B29CE9}"/>
                </a:ext>
              </a:extLst>
            </p:cNvPr>
            <p:cNvPicPr>
              <a:picLocks noChangeAspect="1"/>
            </p:cNvPicPr>
            <p:nvPr/>
          </p:nvPicPr>
          <p:blipFill rotWithShape="1">
            <a:blip r:embed="rId27">
              <a:extLst>
                <a:ext uri="{28A0092B-C50C-407E-A947-70E740481C1C}">
                  <a14:useLocalDpi xmlns:a14="http://schemas.microsoft.com/office/drawing/2010/main" val="0"/>
                </a:ext>
              </a:extLst>
            </a:blip>
            <a:srcRect l="-175" t="2542" r="-350" b="5904"/>
            <a:stretch/>
          </p:blipFill>
          <p:spPr>
            <a:xfrm>
              <a:off x="7722636" y="3918975"/>
              <a:ext cx="942975" cy="454248"/>
            </a:xfrm>
            <a:prstGeom prst="rect">
              <a:avLst/>
            </a:prstGeom>
            <a:ln>
              <a:noFill/>
            </a:ln>
          </p:spPr>
        </p:pic>
        <p:pic>
          <p:nvPicPr>
            <p:cNvPr id="210" name="Tijdelijke aanduiding voor afbeelding 427">
              <a:extLst>
                <a:ext uri="{FF2B5EF4-FFF2-40B4-BE49-F238E27FC236}">
                  <a16:creationId xmlns:a16="http://schemas.microsoft.com/office/drawing/2014/main" id="{117FD738-4963-498A-8DD2-92F977F49DED}"/>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608513" y="3954541"/>
              <a:ext cx="998218" cy="364067"/>
            </a:xfrm>
            <a:prstGeom prst="rect">
              <a:avLst/>
            </a:prstGeom>
          </p:spPr>
        </p:pic>
        <p:pic>
          <p:nvPicPr>
            <p:cNvPr id="211" name="Tijdelijke aanduiding voor afbeelding 430">
              <a:extLst>
                <a:ext uri="{FF2B5EF4-FFF2-40B4-BE49-F238E27FC236}">
                  <a16:creationId xmlns:a16="http://schemas.microsoft.com/office/drawing/2014/main" id="{3B2D54BC-D193-4010-8085-2BA3537F18C4}"/>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2000097" y="4002130"/>
              <a:ext cx="998218" cy="268890"/>
            </a:xfrm>
            <a:prstGeom prst="rect">
              <a:avLst/>
            </a:prstGeom>
          </p:spPr>
        </p:pic>
        <p:pic>
          <p:nvPicPr>
            <p:cNvPr id="243" name="Tijdelijke aanduiding voor afbeelding 373">
              <a:extLst>
                <a:ext uri="{FF2B5EF4-FFF2-40B4-BE49-F238E27FC236}">
                  <a16:creationId xmlns:a16="http://schemas.microsoft.com/office/drawing/2014/main" id="{0569D799-FB89-4883-BA66-0E63C20E0993}"/>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9420881" y="3857648"/>
              <a:ext cx="554832" cy="558652"/>
            </a:xfrm>
            <a:prstGeom prst="rect">
              <a:avLst/>
            </a:prstGeom>
            <a:ln>
              <a:noFill/>
            </a:ln>
          </p:spPr>
        </p:pic>
        <p:pic>
          <p:nvPicPr>
            <p:cNvPr id="245" name="Afbeelding 244">
              <a:extLst>
                <a:ext uri="{FF2B5EF4-FFF2-40B4-BE49-F238E27FC236}">
                  <a16:creationId xmlns:a16="http://schemas.microsoft.com/office/drawing/2014/main" id="{D88CE4DD-9941-4833-8ACA-C4C43D072E8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621739" y="4019828"/>
              <a:ext cx="977762" cy="255650"/>
            </a:xfrm>
            <a:prstGeom prst="rect">
              <a:avLst/>
            </a:prstGeom>
            <a:ln>
              <a:noFill/>
            </a:ln>
          </p:spPr>
        </p:pic>
        <p:pic>
          <p:nvPicPr>
            <p:cNvPr id="2062" name="Picture 14" descr="Afbeeldingsresultaat voor trilux logo">
              <a:extLst>
                <a:ext uri="{FF2B5EF4-FFF2-40B4-BE49-F238E27FC236}">
                  <a16:creationId xmlns:a16="http://schemas.microsoft.com/office/drawing/2014/main" id="{18258B33-5AB3-409C-97F5-DEADEAB320F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319659" y="4002130"/>
              <a:ext cx="1126749" cy="2843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fbeeldingsresultaat voor uponor logo">
              <a:extLst>
                <a:ext uri="{FF2B5EF4-FFF2-40B4-BE49-F238E27FC236}">
                  <a16:creationId xmlns:a16="http://schemas.microsoft.com/office/drawing/2014/main" id="{C6305C0B-AAEF-4C7C-A737-45A1B1006F8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65222" y="4033672"/>
              <a:ext cx="1028889" cy="2560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3E41A572-BC18-4272-97BD-D0DBA87DE6EF}"/>
              </a:ext>
            </a:extLst>
          </p:cNvPr>
          <p:cNvGrpSpPr/>
          <p:nvPr/>
        </p:nvGrpSpPr>
        <p:grpSpPr>
          <a:xfrm>
            <a:off x="418476" y="4570388"/>
            <a:ext cx="11307869" cy="548640"/>
            <a:chOff x="438796" y="4514842"/>
            <a:chExt cx="11307869" cy="590902"/>
          </a:xfrm>
        </p:grpSpPr>
        <p:sp>
          <p:nvSpPr>
            <p:cNvPr id="114" name="Rechthoek 113">
              <a:extLst>
                <a:ext uri="{FF2B5EF4-FFF2-40B4-BE49-F238E27FC236}">
                  <a16:creationId xmlns:a16="http://schemas.microsoft.com/office/drawing/2014/main" id="{94EB711A-503E-41F7-8400-446BD3CE61DB}"/>
                </a:ext>
              </a:extLst>
            </p:cNvPr>
            <p:cNvSpPr/>
            <p:nvPr/>
          </p:nvSpPr>
          <p:spPr>
            <a:xfrm>
              <a:off x="438796"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1" name="Rechthoek 120">
              <a:extLst>
                <a:ext uri="{FF2B5EF4-FFF2-40B4-BE49-F238E27FC236}">
                  <a16:creationId xmlns:a16="http://schemas.microsoft.com/office/drawing/2014/main" id="{8BE32843-F822-4119-9F92-9137A4B17751}"/>
                </a:ext>
              </a:extLst>
            </p:cNvPr>
            <p:cNvSpPr/>
            <p:nvPr/>
          </p:nvSpPr>
          <p:spPr>
            <a:xfrm>
              <a:off x="1842026"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8" name="Rechthoek 127">
              <a:extLst>
                <a:ext uri="{FF2B5EF4-FFF2-40B4-BE49-F238E27FC236}">
                  <a16:creationId xmlns:a16="http://schemas.microsoft.com/office/drawing/2014/main" id="{06FD8AE2-1442-4DBB-A32A-008E8A421EFE}"/>
                </a:ext>
              </a:extLst>
            </p:cNvPr>
            <p:cNvSpPr/>
            <p:nvPr/>
          </p:nvSpPr>
          <p:spPr>
            <a:xfrm>
              <a:off x="9056034" y="4514842"/>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5" name="Rechthoek 134">
              <a:extLst>
                <a:ext uri="{FF2B5EF4-FFF2-40B4-BE49-F238E27FC236}">
                  <a16:creationId xmlns:a16="http://schemas.microsoft.com/office/drawing/2014/main" id="{A9FC2C8A-70E8-41CC-9E48-B87300E0DC2A}"/>
                </a:ext>
              </a:extLst>
            </p:cNvPr>
            <p:cNvSpPr/>
            <p:nvPr/>
          </p:nvSpPr>
          <p:spPr>
            <a:xfrm>
              <a:off x="10450665"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2" name="Rechthoek 141">
              <a:extLst>
                <a:ext uri="{FF2B5EF4-FFF2-40B4-BE49-F238E27FC236}">
                  <a16:creationId xmlns:a16="http://schemas.microsoft.com/office/drawing/2014/main" id="{9B0329FB-50DE-42F5-B1F1-AF1D31FFDEB2}"/>
                </a:ext>
              </a:extLst>
            </p:cNvPr>
            <p:cNvSpPr/>
            <p:nvPr/>
          </p:nvSpPr>
          <p:spPr>
            <a:xfrm>
              <a:off x="3245257"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9" name="Rechthoek 148">
              <a:extLst>
                <a:ext uri="{FF2B5EF4-FFF2-40B4-BE49-F238E27FC236}">
                  <a16:creationId xmlns:a16="http://schemas.microsoft.com/office/drawing/2014/main" id="{3BD7FFFC-2692-470E-8FD5-97FBD74C217A}"/>
                </a:ext>
              </a:extLst>
            </p:cNvPr>
            <p:cNvSpPr/>
            <p:nvPr/>
          </p:nvSpPr>
          <p:spPr>
            <a:xfrm>
              <a:off x="4648487"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6" name="Rechthoek 155">
              <a:extLst>
                <a:ext uri="{FF2B5EF4-FFF2-40B4-BE49-F238E27FC236}">
                  <a16:creationId xmlns:a16="http://schemas.microsoft.com/office/drawing/2014/main" id="{891EEEB9-270A-4F37-8B84-5D2D0A4F4BEF}"/>
                </a:ext>
              </a:extLst>
            </p:cNvPr>
            <p:cNvSpPr/>
            <p:nvPr/>
          </p:nvSpPr>
          <p:spPr>
            <a:xfrm>
              <a:off x="6146372" y="4529744"/>
              <a:ext cx="1296000" cy="576000"/>
            </a:xfrm>
            <a:prstGeom prst="rect">
              <a:avLst/>
            </a:prstGeom>
            <a:solidFill>
              <a:srgbClr val="FFFFFF"/>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3" name="Rechthoek 162">
              <a:extLst>
                <a:ext uri="{FF2B5EF4-FFF2-40B4-BE49-F238E27FC236}">
                  <a16:creationId xmlns:a16="http://schemas.microsoft.com/office/drawing/2014/main" id="{FC3DB5D2-2F27-424E-8F63-4D94AD9E013A}"/>
                </a:ext>
              </a:extLst>
            </p:cNvPr>
            <p:cNvSpPr/>
            <p:nvPr/>
          </p:nvSpPr>
          <p:spPr>
            <a:xfrm>
              <a:off x="7541003" y="4529744"/>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73" name="Tijdelijke aanduiding voor afbeelding 481">
              <a:extLst>
                <a:ext uri="{FF2B5EF4-FFF2-40B4-BE49-F238E27FC236}">
                  <a16:creationId xmlns:a16="http://schemas.microsoft.com/office/drawing/2014/main" id="{0B336F6B-A187-407E-804C-92653D22AACC}"/>
                </a:ext>
              </a:extLst>
            </p:cNvPr>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6385745" y="4664087"/>
              <a:ext cx="809625" cy="349396"/>
            </a:xfrm>
            <a:prstGeom prst="rect">
              <a:avLst/>
            </a:prstGeom>
            <a:solidFill>
              <a:schemeClr val="bg1"/>
            </a:solidFill>
            <a:ln>
              <a:noFill/>
            </a:ln>
          </p:spPr>
        </p:pic>
        <p:pic>
          <p:nvPicPr>
            <p:cNvPr id="187" name="Afbeelding 186">
              <a:extLst>
                <a:ext uri="{FF2B5EF4-FFF2-40B4-BE49-F238E27FC236}">
                  <a16:creationId xmlns:a16="http://schemas.microsoft.com/office/drawing/2014/main" id="{F0BE7633-34E0-4511-9A4F-0704B128D10A}"/>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673718" y="4686300"/>
              <a:ext cx="1052954" cy="304971"/>
            </a:xfrm>
            <a:prstGeom prst="rect">
              <a:avLst/>
            </a:prstGeom>
            <a:ln>
              <a:noFill/>
            </a:ln>
          </p:spPr>
        </p:pic>
        <p:pic>
          <p:nvPicPr>
            <p:cNvPr id="213" name="Tijdelijke aanduiding voor afbeelding 436">
              <a:extLst>
                <a:ext uri="{FF2B5EF4-FFF2-40B4-BE49-F238E27FC236}">
                  <a16:creationId xmlns:a16="http://schemas.microsoft.com/office/drawing/2014/main" id="{B929EB2A-0D64-4F53-87B1-B59A4E9A4413}"/>
                </a:ext>
              </a:extLst>
            </p:cNvPr>
            <p:cNvPicPr>
              <a:picLocks noChangeAspect="1"/>
            </p:cNvPicPr>
            <p:nvPr/>
          </p:nvPicPr>
          <p:blipFill rotWithShape="1">
            <a:blip r:embed="rId36">
              <a:extLst>
                <a:ext uri="{28A0092B-C50C-407E-A947-70E740481C1C}">
                  <a14:useLocalDpi xmlns:a14="http://schemas.microsoft.com/office/drawing/2010/main" val="0"/>
                </a:ext>
              </a:extLst>
            </a:blip>
            <a:srcRect/>
            <a:stretch/>
          </p:blipFill>
          <p:spPr>
            <a:xfrm>
              <a:off x="2016906" y="4651174"/>
              <a:ext cx="948620" cy="329459"/>
            </a:xfrm>
            <a:prstGeom prst="rect">
              <a:avLst/>
            </a:prstGeom>
          </p:spPr>
        </p:pic>
        <p:pic>
          <p:nvPicPr>
            <p:cNvPr id="215" name="Tijdelijke aanduiding voor afbeelding 442">
              <a:extLst>
                <a:ext uri="{FF2B5EF4-FFF2-40B4-BE49-F238E27FC236}">
                  <a16:creationId xmlns:a16="http://schemas.microsoft.com/office/drawing/2014/main" id="{59CCD025-7560-4422-BE4A-96387D833514}"/>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576581" y="4653091"/>
              <a:ext cx="1020430" cy="347297"/>
            </a:xfrm>
            <a:prstGeom prst="rect">
              <a:avLst/>
            </a:prstGeom>
          </p:spPr>
        </p:pic>
        <p:pic>
          <p:nvPicPr>
            <p:cNvPr id="233" name="Tijdelijke aanduiding voor afbeelding 397">
              <a:extLst>
                <a:ext uri="{FF2B5EF4-FFF2-40B4-BE49-F238E27FC236}">
                  <a16:creationId xmlns:a16="http://schemas.microsoft.com/office/drawing/2014/main" id="{E0117508-3D23-4728-9D76-5B37A5B709CC}"/>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803019" y="4537013"/>
              <a:ext cx="609599" cy="558652"/>
            </a:xfrm>
            <a:prstGeom prst="rect">
              <a:avLst/>
            </a:prstGeom>
            <a:ln>
              <a:noFill/>
            </a:ln>
          </p:spPr>
        </p:pic>
        <p:pic>
          <p:nvPicPr>
            <p:cNvPr id="242" name="Tijdelijke aanduiding voor afbeelding 382">
              <a:extLst>
                <a:ext uri="{FF2B5EF4-FFF2-40B4-BE49-F238E27FC236}">
                  <a16:creationId xmlns:a16="http://schemas.microsoft.com/office/drawing/2014/main" id="{D5B27D0F-07B8-475E-AFB5-455DA695B049}"/>
                </a:ext>
              </a:extLst>
            </p:cNvPr>
            <p:cNvPicPr>
              <a:picLocks noChangeAspect="1"/>
            </p:cNvPicPr>
            <p:nvPr/>
          </p:nvPicPr>
          <p:blipFill rotWithShape="1">
            <a:blip r:embed="rId39">
              <a:extLst>
                <a:ext uri="{28A0092B-C50C-407E-A947-70E740481C1C}">
                  <a14:useLocalDpi xmlns:a14="http://schemas.microsoft.com/office/drawing/2010/main" val="0"/>
                </a:ext>
              </a:extLst>
            </a:blip>
            <a:srcRect/>
            <a:stretch/>
          </p:blipFill>
          <p:spPr>
            <a:xfrm>
              <a:off x="9385701" y="4605282"/>
              <a:ext cx="666836" cy="395106"/>
            </a:xfrm>
            <a:prstGeom prst="rect">
              <a:avLst/>
            </a:prstGeom>
            <a:solidFill>
              <a:schemeClr val="bg1"/>
            </a:solidFill>
            <a:ln>
              <a:noFill/>
            </a:ln>
          </p:spPr>
        </p:pic>
        <p:pic>
          <p:nvPicPr>
            <p:cNvPr id="2066" name="Picture 18" descr="Afbeeldingsresultaat voor engie logo">
              <a:extLst>
                <a:ext uri="{FF2B5EF4-FFF2-40B4-BE49-F238E27FC236}">
                  <a16:creationId xmlns:a16="http://schemas.microsoft.com/office/drawing/2014/main" id="{65F6137F-A5BC-4440-8E60-985DFD4FE134}"/>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a:stretch/>
          </p:blipFill>
          <p:spPr bwMode="auto">
            <a:xfrm>
              <a:off x="3461578" y="4680247"/>
              <a:ext cx="818599" cy="27131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Afbeeldingsresultaat voor emerson logo">
              <a:extLst>
                <a:ext uri="{FF2B5EF4-FFF2-40B4-BE49-F238E27FC236}">
                  <a16:creationId xmlns:a16="http://schemas.microsoft.com/office/drawing/2014/main" id="{F0E55815-D9EA-4F75-ACAA-AAC9A7156B9D}"/>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862660" y="4568221"/>
              <a:ext cx="883741" cy="412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4F354C23-7F24-4037-8BB0-9AEF4F22F788}"/>
              </a:ext>
            </a:extLst>
          </p:cNvPr>
          <p:cNvGrpSpPr/>
          <p:nvPr/>
        </p:nvGrpSpPr>
        <p:grpSpPr>
          <a:xfrm>
            <a:off x="418476" y="5205517"/>
            <a:ext cx="11307869" cy="548640"/>
            <a:chOff x="438796" y="5210593"/>
            <a:chExt cx="11307869" cy="576000"/>
          </a:xfrm>
        </p:grpSpPr>
        <p:sp>
          <p:nvSpPr>
            <p:cNvPr id="115" name="Rechthoek 114">
              <a:extLst>
                <a:ext uri="{FF2B5EF4-FFF2-40B4-BE49-F238E27FC236}">
                  <a16:creationId xmlns:a16="http://schemas.microsoft.com/office/drawing/2014/main" id="{99DEE84B-90D7-4698-BF1D-D60AB6E334A9}"/>
                </a:ext>
              </a:extLst>
            </p:cNvPr>
            <p:cNvSpPr/>
            <p:nvPr/>
          </p:nvSpPr>
          <p:spPr>
            <a:xfrm>
              <a:off x="438796"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2" name="Rechthoek 121">
              <a:extLst>
                <a:ext uri="{FF2B5EF4-FFF2-40B4-BE49-F238E27FC236}">
                  <a16:creationId xmlns:a16="http://schemas.microsoft.com/office/drawing/2014/main" id="{7B914446-7DD5-40EC-AAD0-58925D3E444B}"/>
                </a:ext>
              </a:extLst>
            </p:cNvPr>
            <p:cNvSpPr/>
            <p:nvPr/>
          </p:nvSpPr>
          <p:spPr>
            <a:xfrm>
              <a:off x="1842026"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9" name="Rechthoek 128">
              <a:extLst>
                <a:ext uri="{FF2B5EF4-FFF2-40B4-BE49-F238E27FC236}">
                  <a16:creationId xmlns:a16="http://schemas.microsoft.com/office/drawing/2014/main" id="{51B0E5C3-2A20-4423-9CA2-6E5D0835D8F6}"/>
                </a:ext>
              </a:extLst>
            </p:cNvPr>
            <p:cNvSpPr/>
            <p:nvPr/>
          </p:nvSpPr>
          <p:spPr>
            <a:xfrm>
              <a:off x="9056034"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6" name="Rechthoek 135">
              <a:extLst>
                <a:ext uri="{FF2B5EF4-FFF2-40B4-BE49-F238E27FC236}">
                  <a16:creationId xmlns:a16="http://schemas.microsoft.com/office/drawing/2014/main" id="{14DEBE22-2DAF-491E-A027-4475A16B1E69}"/>
                </a:ext>
              </a:extLst>
            </p:cNvPr>
            <p:cNvSpPr/>
            <p:nvPr/>
          </p:nvSpPr>
          <p:spPr>
            <a:xfrm>
              <a:off x="10450665"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3" name="Rechthoek 142">
              <a:extLst>
                <a:ext uri="{FF2B5EF4-FFF2-40B4-BE49-F238E27FC236}">
                  <a16:creationId xmlns:a16="http://schemas.microsoft.com/office/drawing/2014/main" id="{68273631-B3EC-42DA-BB79-9F1F558F9D31}"/>
                </a:ext>
              </a:extLst>
            </p:cNvPr>
            <p:cNvSpPr/>
            <p:nvPr/>
          </p:nvSpPr>
          <p:spPr>
            <a:xfrm>
              <a:off x="3245257"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0" name="Rechthoek 149">
              <a:extLst>
                <a:ext uri="{FF2B5EF4-FFF2-40B4-BE49-F238E27FC236}">
                  <a16:creationId xmlns:a16="http://schemas.microsoft.com/office/drawing/2014/main" id="{83D7ECEB-0B27-4C1B-BDBF-3DDD59B77464}"/>
                </a:ext>
              </a:extLst>
            </p:cNvPr>
            <p:cNvSpPr/>
            <p:nvPr/>
          </p:nvSpPr>
          <p:spPr>
            <a:xfrm>
              <a:off x="4648487" y="5210593"/>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7" name="Rechthoek 156">
              <a:extLst>
                <a:ext uri="{FF2B5EF4-FFF2-40B4-BE49-F238E27FC236}">
                  <a16:creationId xmlns:a16="http://schemas.microsoft.com/office/drawing/2014/main" id="{5DE8DA22-E41B-448A-950C-FD894A33F634}"/>
                </a:ext>
              </a:extLst>
            </p:cNvPr>
            <p:cNvSpPr/>
            <p:nvPr/>
          </p:nvSpPr>
          <p:spPr>
            <a:xfrm>
              <a:off x="6146372" y="5210593"/>
              <a:ext cx="1296000" cy="576000"/>
            </a:xfrm>
            <a:prstGeom prst="rect">
              <a:avLst/>
            </a:prstGeom>
            <a:solidFill>
              <a:srgbClr val="FFAF00"/>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4" name="Rechthoek 163">
              <a:extLst>
                <a:ext uri="{FF2B5EF4-FFF2-40B4-BE49-F238E27FC236}">
                  <a16:creationId xmlns:a16="http://schemas.microsoft.com/office/drawing/2014/main" id="{0ED45724-98AC-4BF6-A0D9-468F17C3CD86}"/>
                </a:ext>
              </a:extLst>
            </p:cNvPr>
            <p:cNvSpPr/>
            <p:nvPr/>
          </p:nvSpPr>
          <p:spPr>
            <a:xfrm>
              <a:off x="7541003" y="5210593"/>
              <a:ext cx="1296000" cy="576000"/>
            </a:xfrm>
            <a:prstGeom prst="rect">
              <a:avLst/>
            </a:prstGeom>
            <a:solidFill>
              <a:srgbClr val="132A52"/>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039" name="Picture 6" descr="Afbeeldingsresultaat voor grohe logo">
              <a:extLst>
                <a:ext uri="{FF2B5EF4-FFF2-40B4-BE49-F238E27FC236}">
                  <a16:creationId xmlns:a16="http://schemas.microsoft.com/office/drawing/2014/main" id="{A2016A02-88A3-4EF3-8F89-B160597FD92D}"/>
                </a:ext>
              </a:extLst>
            </p:cNvPr>
            <p:cNvPicPr>
              <a:picLocks noChangeAspect="1" noChangeArrowheads="1"/>
            </p:cNvPicPr>
            <p:nvPr/>
          </p:nvPicPr>
          <p:blipFill rotWithShape="1">
            <a:blip r:embed="rId42">
              <a:extLst>
                <a:ext uri="{28A0092B-C50C-407E-A947-70E740481C1C}">
                  <a14:useLocalDpi xmlns:a14="http://schemas.microsoft.com/office/drawing/2010/main" val="0"/>
                </a:ext>
              </a:extLst>
            </a:blip>
            <a:srcRect/>
            <a:stretch/>
          </p:blipFill>
          <p:spPr bwMode="auto">
            <a:xfrm>
              <a:off x="7898962" y="5287664"/>
              <a:ext cx="640575" cy="440912"/>
            </a:xfrm>
            <a:prstGeom prst="rect">
              <a:avLst/>
            </a:prstGeom>
            <a:noFill/>
            <a:extLst>
              <a:ext uri="{909E8E84-426E-40DD-AFC4-6F175D3DCCD1}">
                <a14:hiddenFill xmlns:a14="http://schemas.microsoft.com/office/drawing/2010/main">
                  <a:solidFill>
                    <a:srgbClr val="FFFFFF"/>
                  </a:solidFill>
                </a14:hiddenFill>
              </a:ext>
            </a:extLst>
          </p:spPr>
        </p:pic>
        <p:pic>
          <p:nvPicPr>
            <p:cNvPr id="192" name="Tijdelijke aanduiding voor afbeelding 466">
              <a:extLst>
                <a:ext uri="{FF2B5EF4-FFF2-40B4-BE49-F238E27FC236}">
                  <a16:creationId xmlns:a16="http://schemas.microsoft.com/office/drawing/2014/main" id="{0E89C032-602A-4AA6-A8D9-A8CF9B801ABE}"/>
                </a:ext>
              </a:extLst>
            </p:cNvPr>
            <p:cNvPicPr>
              <a:picLocks noChangeAspect="1"/>
            </p:cNvPicPr>
            <p:nvPr/>
          </p:nvPicPr>
          <p:blipFill rotWithShape="1">
            <a:blip r:embed="rId43">
              <a:extLst>
                <a:ext uri="{28A0092B-C50C-407E-A947-70E740481C1C}">
                  <a14:useLocalDpi xmlns:a14="http://schemas.microsoft.com/office/drawing/2010/main" val="0"/>
                </a:ext>
              </a:extLst>
            </a:blip>
            <a:srcRect/>
            <a:stretch/>
          </p:blipFill>
          <p:spPr>
            <a:xfrm>
              <a:off x="6405572" y="5342957"/>
              <a:ext cx="777601" cy="316375"/>
            </a:xfrm>
            <a:prstGeom prst="rect">
              <a:avLst/>
            </a:prstGeom>
            <a:solidFill>
              <a:schemeClr val="bg1"/>
            </a:solidFill>
            <a:ln>
              <a:noFill/>
            </a:ln>
          </p:spPr>
        </p:pic>
        <p:pic>
          <p:nvPicPr>
            <p:cNvPr id="214" name="Tijdelijke aanduiding voor afbeelding 439">
              <a:extLst>
                <a:ext uri="{FF2B5EF4-FFF2-40B4-BE49-F238E27FC236}">
                  <a16:creationId xmlns:a16="http://schemas.microsoft.com/office/drawing/2014/main" id="{2472C4D5-F7AE-41D0-AE3C-67C741863E32}"/>
                </a:ext>
              </a:extLst>
            </p:cNvPr>
            <p:cNvPicPr>
              <a:picLocks noChangeAspect="1"/>
            </p:cNvPicPr>
            <p:nvPr/>
          </p:nvPicPr>
          <p:blipFill rotWithShape="1">
            <a:blip r:embed="rId44">
              <a:extLst>
                <a:ext uri="{28A0092B-C50C-407E-A947-70E740481C1C}">
                  <a14:useLocalDpi xmlns:a14="http://schemas.microsoft.com/office/drawing/2010/main" val="0"/>
                </a:ext>
              </a:extLst>
            </a:blip>
            <a:srcRect/>
            <a:stretch/>
          </p:blipFill>
          <p:spPr>
            <a:xfrm>
              <a:off x="2014561" y="5332583"/>
              <a:ext cx="968217" cy="297516"/>
            </a:xfrm>
            <a:prstGeom prst="rect">
              <a:avLst/>
            </a:prstGeom>
          </p:spPr>
        </p:pic>
        <p:pic>
          <p:nvPicPr>
            <p:cNvPr id="1046" name="Picture 16" descr="Afbeeldingsresultaat voor logo signify">
              <a:extLst>
                <a:ext uri="{FF2B5EF4-FFF2-40B4-BE49-F238E27FC236}">
                  <a16:creationId xmlns:a16="http://schemas.microsoft.com/office/drawing/2014/main" id="{E0E9158E-0CF2-4F38-A544-71E1956E3226}"/>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88463" y="5373675"/>
              <a:ext cx="990651" cy="268891"/>
            </a:xfrm>
            <a:prstGeom prst="rect">
              <a:avLst/>
            </a:prstGeom>
            <a:noFill/>
            <a:extLst>
              <a:ext uri="{909E8E84-426E-40DD-AFC4-6F175D3DCCD1}">
                <a14:hiddenFill xmlns:a14="http://schemas.microsoft.com/office/drawing/2010/main">
                  <a:solidFill>
                    <a:srgbClr val="FFFFFF"/>
                  </a:solidFill>
                </a14:hiddenFill>
              </a:ext>
            </a:extLst>
          </p:spPr>
        </p:pic>
        <p:pic>
          <p:nvPicPr>
            <p:cNvPr id="236" name="Afbeelding 235">
              <a:extLst>
                <a:ext uri="{FF2B5EF4-FFF2-40B4-BE49-F238E27FC236}">
                  <a16:creationId xmlns:a16="http://schemas.microsoft.com/office/drawing/2014/main" id="{541EF105-7E6B-4BBB-9C6E-09506B8DA5D3}"/>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0522639" y="5356911"/>
              <a:ext cx="1135856" cy="338614"/>
            </a:xfrm>
            <a:prstGeom prst="rect">
              <a:avLst/>
            </a:prstGeom>
            <a:ln>
              <a:noFill/>
            </a:ln>
          </p:spPr>
        </p:pic>
        <p:pic>
          <p:nvPicPr>
            <p:cNvPr id="239" name="Afbeelding 238">
              <a:extLst>
                <a:ext uri="{FF2B5EF4-FFF2-40B4-BE49-F238E27FC236}">
                  <a16:creationId xmlns:a16="http://schemas.microsoft.com/office/drawing/2014/main" id="{0D1B5002-F6EF-417F-B03B-02B0368A7E27}"/>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123717" y="5349835"/>
              <a:ext cx="1195102" cy="294346"/>
            </a:xfrm>
            <a:prstGeom prst="rect">
              <a:avLst/>
            </a:prstGeom>
            <a:ln>
              <a:noFill/>
            </a:ln>
          </p:spPr>
        </p:pic>
        <p:pic>
          <p:nvPicPr>
            <p:cNvPr id="2068" name="Picture 20" descr="Afbeeldingsresultaat voor daikin logo">
              <a:extLst>
                <a:ext uri="{FF2B5EF4-FFF2-40B4-BE49-F238E27FC236}">
                  <a16:creationId xmlns:a16="http://schemas.microsoft.com/office/drawing/2014/main" id="{77CC901E-2A19-4280-BB32-3EFD314AA304}"/>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700303" y="5373675"/>
              <a:ext cx="1196267" cy="25888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Afbeeldingsresultaat voor geberit logo">
              <a:extLst>
                <a:ext uri="{FF2B5EF4-FFF2-40B4-BE49-F238E27FC236}">
                  <a16:creationId xmlns:a16="http://schemas.microsoft.com/office/drawing/2014/main" id="{5AF92553-8B87-4249-ABB4-B63CB126F51A}"/>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343608" y="5408402"/>
              <a:ext cx="1054538" cy="145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56FFB386-3141-4554-9360-85E661E63EF8}"/>
              </a:ext>
            </a:extLst>
          </p:cNvPr>
          <p:cNvGrpSpPr/>
          <p:nvPr/>
        </p:nvGrpSpPr>
        <p:grpSpPr>
          <a:xfrm>
            <a:off x="418476" y="5840645"/>
            <a:ext cx="11307869" cy="548640"/>
            <a:chOff x="438796" y="5891445"/>
            <a:chExt cx="11307869" cy="607875"/>
          </a:xfrm>
        </p:grpSpPr>
        <p:sp>
          <p:nvSpPr>
            <p:cNvPr id="116" name="Rechthoek 115">
              <a:extLst>
                <a:ext uri="{FF2B5EF4-FFF2-40B4-BE49-F238E27FC236}">
                  <a16:creationId xmlns:a16="http://schemas.microsoft.com/office/drawing/2014/main" id="{BEAF42C3-87DD-462D-8A78-2776783D6F68}"/>
                </a:ext>
              </a:extLst>
            </p:cNvPr>
            <p:cNvSpPr/>
            <p:nvPr/>
          </p:nvSpPr>
          <p:spPr>
            <a:xfrm>
              <a:off x="438796"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23" name="Rechthoek 122">
              <a:extLst>
                <a:ext uri="{FF2B5EF4-FFF2-40B4-BE49-F238E27FC236}">
                  <a16:creationId xmlns:a16="http://schemas.microsoft.com/office/drawing/2014/main" id="{7B4B92A8-ECDC-48CC-92D4-A05116E6D74D}"/>
                </a:ext>
              </a:extLst>
            </p:cNvPr>
            <p:cNvSpPr/>
            <p:nvPr/>
          </p:nvSpPr>
          <p:spPr>
            <a:xfrm>
              <a:off x="1842026"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0" name="Rechthoek 129">
              <a:extLst>
                <a:ext uri="{FF2B5EF4-FFF2-40B4-BE49-F238E27FC236}">
                  <a16:creationId xmlns:a16="http://schemas.microsoft.com/office/drawing/2014/main" id="{0C75B4DD-1DFC-4862-BF30-0CAA2FA91CED}"/>
                </a:ext>
              </a:extLst>
            </p:cNvPr>
            <p:cNvSpPr/>
            <p:nvPr/>
          </p:nvSpPr>
          <p:spPr>
            <a:xfrm>
              <a:off x="9056034"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37" name="Rechthoek 136">
              <a:extLst>
                <a:ext uri="{FF2B5EF4-FFF2-40B4-BE49-F238E27FC236}">
                  <a16:creationId xmlns:a16="http://schemas.microsoft.com/office/drawing/2014/main" id="{63D2D5DD-C4DE-4AAB-B2F0-387B44B1B660}"/>
                </a:ext>
              </a:extLst>
            </p:cNvPr>
            <p:cNvSpPr/>
            <p:nvPr/>
          </p:nvSpPr>
          <p:spPr>
            <a:xfrm>
              <a:off x="10450665"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44" name="Rechthoek 143">
              <a:extLst>
                <a:ext uri="{FF2B5EF4-FFF2-40B4-BE49-F238E27FC236}">
                  <a16:creationId xmlns:a16="http://schemas.microsoft.com/office/drawing/2014/main" id="{0C3783D9-7803-455D-9510-256009443F0E}"/>
                </a:ext>
              </a:extLst>
            </p:cNvPr>
            <p:cNvSpPr/>
            <p:nvPr/>
          </p:nvSpPr>
          <p:spPr>
            <a:xfrm>
              <a:off x="3245257"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1" name="Rechthoek 150">
              <a:extLst>
                <a:ext uri="{FF2B5EF4-FFF2-40B4-BE49-F238E27FC236}">
                  <a16:creationId xmlns:a16="http://schemas.microsoft.com/office/drawing/2014/main" id="{D6202049-53C2-4E46-90CA-890E5F3675B4}"/>
                </a:ext>
              </a:extLst>
            </p:cNvPr>
            <p:cNvSpPr/>
            <p:nvPr/>
          </p:nvSpPr>
          <p:spPr>
            <a:xfrm>
              <a:off x="4648487"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8" name="Rechthoek 157">
              <a:extLst>
                <a:ext uri="{FF2B5EF4-FFF2-40B4-BE49-F238E27FC236}">
                  <a16:creationId xmlns:a16="http://schemas.microsoft.com/office/drawing/2014/main" id="{72649198-8099-4652-9CDD-EE497D88FF3E}"/>
                </a:ext>
              </a:extLst>
            </p:cNvPr>
            <p:cNvSpPr/>
            <p:nvPr/>
          </p:nvSpPr>
          <p:spPr>
            <a:xfrm>
              <a:off x="6146372"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65" name="Rechthoek 164">
              <a:extLst>
                <a:ext uri="{FF2B5EF4-FFF2-40B4-BE49-F238E27FC236}">
                  <a16:creationId xmlns:a16="http://schemas.microsoft.com/office/drawing/2014/main" id="{CCE5C67F-1085-4550-8870-9840BDF41A1A}"/>
                </a:ext>
              </a:extLst>
            </p:cNvPr>
            <p:cNvSpPr/>
            <p:nvPr/>
          </p:nvSpPr>
          <p:spPr>
            <a:xfrm>
              <a:off x="7541003" y="5891445"/>
              <a:ext cx="1296000" cy="576000"/>
            </a:xfrm>
            <a:prstGeom prst="rect">
              <a:avLst/>
            </a:prstGeom>
            <a:solidFill>
              <a:schemeClr val="bg1"/>
            </a:solidFill>
            <a:ln w="9525">
              <a:solidFill>
                <a:srgbClr val="B9C6C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79" name="Tijdelijke aanduiding voor afbeelding 475">
              <a:extLst>
                <a:ext uri="{FF2B5EF4-FFF2-40B4-BE49-F238E27FC236}">
                  <a16:creationId xmlns:a16="http://schemas.microsoft.com/office/drawing/2014/main" id="{9A641624-C7B6-4215-84E4-F10BC5A67840}"/>
                </a:ext>
              </a:extLst>
            </p:cNvPr>
            <p:cNvPicPr>
              <a:picLocks noChangeAspect="1"/>
            </p:cNvPicPr>
            <p:nvPr/>
          </p:nvPicPr>
          <p:blipFill rotWithShape="1">
            <a:blip r:embed="rId50">
              <a:extLst>
                <a:ext uri="{28A0092B-C50C-407E-A947-70E740481C1C}">
                  <a14:useLocalDpi xmlns:a14="http://schemas.microsoft.com/office/drawing/2010/main" val="0"/>
                </a:ext>
              </a:extLst>
            </a:blip>
            <a:srcRect/>
            <a:stretch/>
          </p:blipFill>
          <p:spPr>
            <a:xfrm>
              <a:off x="7898962" y="5941642"/>
              <a:ext cx="602467" cy="463550"/>
            </a:xfrm>
            <a:prstGeom prst="rect">
              <a:avLst/>
            </a:prstGeom>
            <a:solidFill>
              <a:schemeClr val="bg1"/>
            </a:solidFill>
            <a:ln>
              <a:noFill/>
            </a:ln>
          </p:spPr>
        </p:pic>
        <p:pic>
          <p:nvPicPr>
            <p:cNvPr id="182" name="Afbeelding 181">
              <a:extLst>
                <a:ext uri="{FF2B5EF4-FFF2-40B4-BE49-F238E27FC236}">
                  <a16:creationId xmlns:a16="http://schemas.microsoft.com/office/drawing/2014/main" id="{4DD43169-183E-40C4-BC50-3DDA7E803255}"/>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6487332" y="5958315"/>
              <a:ext cx="614081" cy="430204"/>
            </a:xfrm>
            <a:prstGeom prst="rect">
              <a:avLst/>
            </a:prstGeom>
            <a:ln>
              <a:noFill/>
            </a:ln>
          </p:spPr>
        </p:pic>
        <p:pic>
          <p:nvPicPr>
            <p:cNvPr id="1049" name="Picture 22" descr="Gerelateerde afbeelding">
              <a:extLst>
                <a:ext uri="{FF2B5EF4-FFF2-40B4-BE49-F238E27FC236}">
                  <a16:creationId xmlns:a16="http://schemas.microsoft.com/office/drawing/2014/main" id="{4A25C359-067B-4A67-9FC7-ADF4117ABA10}"/>
                </a:ext>
              </a:extLst>
            </p:cNvPr>
            <p:cNvPicPr>
              <a:picLocks noChangeAspect="1" noChangeArrowheads="1"/>
            </p:cNvPicPr>
            <p:nvPr/>
          </p:nvPicPr>
          <p:blipFill rotWithShape="1">
            <a:blip r:embed="rId52">
              <a:extLst>
                <a:ext uri="{28A0092B-C50C-407E-A947-70E740481C1C}">
                  <a14:useLocalDpi xmlns:a14="http://schemas.microsoft.com/office/drawing/2010/main" val="0"/>
                </a:ext>
              </a:extLst>
            </a:blip>
            <a:srcRect/>
            <a:stretch/>
          </p:blipFill>
          <p:spPr bwMode="auto">
            <a:xfrm>
              <a:off x="2242033" y="5951027"/>
              <a:ext cx="514345" cy="54829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4" descr="Afbeeldingsresultaat voor nexans logo">
              <a:extLst>
                <a:ext uri="{FF2B5EF4-FFF2-40B4-BE49-F238E27FC236}">
                  <a16:creationId xmlns:a16="http://schemas.microsoft.com/office/drawing/2014/main" id="{548C154A-6ABD-4856-B173-DE63951F41C7}"/>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10518" y="6008336"/>
              <a:ext cx="977889" cy="295659"/>
            </a:xfrm>
            <a:prstGeom prst="rect">
              <a:avLst/>
            </a:prstGeom>
            <a:noFill/>
            <a:extLst>
              <a:ext uri="{909E8E84-426E-40DD-AFC4-6F175D3DCCD1}">
                <a14:hiddenFill xmlns:a14="http://schemas.microsoft.com/office/drawing/2010/main">
                  <a:solidFill>
                    <a:srgbClr val="FFFFFF"/>
                  </a:solidFill>
                </a14:hiddenFill>
              </a:ext>
            </a:extLst>
          </p:spPr>
        </p:pic>
        <p:pic>
          <p:nvPicPr>
            <p:cNvPr id="238" name="Afbeelding 237">
              <a:extLst>
                <a:ext uri="{FF2B5EF4-FFF2-40B4-BE49-F238E27FC236}">
                  <a16:creationId xmlns:a16="http://schemas.microsoft.com/office/drawing/2014/main" id="{00D1C194-A8E5-496E-AFD3-A8B0594D60DC}"/>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142209" y="6005830"/>
              <a:ext cx="1100487" cy="335174"/>
            </a:xfrm>
            <a:prstGeom prst="rect">
              <a:avLst/>
            </a:prstGeom>
            <a:ln>
              <a:noFill/>
            </a:ln>
          </p:spPr>
        </p:pic>
        <p:pic>
          <p:nvPicPr>
            <p:cNvPr id="241" name="Afbeelding 240">
              <a:extLst>
                <a:ext uri="{FF2B5EF4-FFF2-40B4-BE49-F238E27FC236}">
                  <a16:creationId xmlns:a16="http://schemas.microsoft.com/office/drawing/2014/main" id="{E539A930-1DD9-4FC0-903D-759A23FADDD1}"/>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0522639" y="5952533"/>
              <a:ext cx="1152051" cy="459020"/>
            </a:xfrm>
            <a:prstGeom prst="rect">
              <a:avLst/>
            </a:prstGeom>
            <a:ln>
              <a:noFill/>
            </a:ln>
          </p:spPr>
        </p:pic>
        <p:pic>
          <p:nvPicPr>
            <p:cNvPr id="2070" name="Picture 22" descr="Afbeeldingsresultaat voor rothenberger logo">
              <a:extLst>
                <a:ext uri="{FF2B5EF4-FFF2-40B4-BE49-F238E27FC236}">
                  <a16:creationId xmlns:a16="http://schemas.microsoft.com/office/drawing/2014/main" id="{AEDBBC74-73A0-46F1-BC88-AF7B0BC2CDC5}"/>
                </a:ext>
              </a:extLst>
            </p:cNvPr>
            <p:cNvPicPr>
              <a:picLocks noChangeAspect="1" noChangeArrowheads="1"/>
            </p:cNvPicPr>
            <p:nvPr/>
          </p:nvPicPr>
          <p:blipFill rotWithShape="1">
            <a:blip r:embed="rId56">
              <a:extLst>
                <a:ext uri="{28A0092B-C50C-407E-A947-70E740481C1C}">
                  <a14:useLocalDpi xmlns:a14="http://schemas.microsoft.com/office/drawing/2010/main" val="0"/>
                </a:ext>
              </a:extLst>
            </a:blip>
            <a:srcRect/>
            <a:stretch/>
          </p:blipFill>
          <p:spPr bwMode="auto">
            <a:xfrm>
              <a:off x="4737788" y="6104618"/>
              <a:ext cx="1133486" cy="221452"/>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Afbeeldingsresultaat voor wilo logo">
              <a:extLst>
                <a:ext uri="{FF2B5EF4-FFF2-40B4-BE49-F238E27FC236}">
                  <a16:creationId xmlns:a16="http://schemas.microsoft.com/office/drawing/2014/main" id="{7655C3D1-A785-4A4B-9010-BEBCBF36FB12}"/>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530194" y="6005830"/>
              <a:ext cx="718122" cy="310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a:extLst>
              <a:ext uri="{FF2B5EF4-FFF2-40B4-BE49-F238E27FC236}">
                <a16:creationId xmlns:a16="http://schemas.microsoft.com/office/drawing/2014/main" id="{06D35F4B-75AC-44C6-AADA-0FAF742F1132}"/>
              </a:ext>
            </a:extLst>
          </p:cNvPr>
          <p:cNvGrpSpPr/>
          <p:nvPr/>
        </p:nvGrpSpPr>
        <p:grpSpPr>
          <a:xfrm>
            <a:off x="415790" y="1411085"/>
            <a:ext cx="11340108" cy="540065"/>
            <a:chOff x="415790" y="1035165"/>
            <a:chExt cx="11340108" cy="540065"/>
          </a:xfrm>
        </p:grpSpPr>
        <p:sp>
          <p:nvSpPr>
            <p:cNvPr id="169" name="Tijdelijke aanduiding voor tekst 12">
              <a:extLst>
                <a:ext uri="{FF2B5EF4-FFF2-40B4-BE49-F238E27FC236}">
                  <a16:creationId xmlns:a16="http://schemas.microsoft.com/office/drawing/2014/main" id="{29F20112-9FA2-4E0D-A7C1-55E8A2AF75A9}"/>
                </a:ext>
              </a:extLst>
            </p:cNvPr>
            <p:cNvSpPr txBox="1">
              <a:spLocks/>
            </p:cNvSpPr>
            <p:nvPr/>
          </p:nvSpPr>
          <p:spPr>
            <a:xfrm>
              <a:off x="6116320" y="1036446"/>
              <a:ext cx="2699865" cy="538784"/>
            </a:xfrm>
            <a:prstGeom prst="rect">
              <a:avLst/>
            </a:prstGeom>
            <a:solidFill>
              <a:srgbClr val="497C9B"/>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a:ln>
                    <a:noFill/>
                  </a:ln>
                  <a:solidFill>
                    <a:prstClr val="white"/>
                  </a:solidFill>
                  <a:effectLst/>
                  <a:uLnTx/>
                  <a:uFillTx/>
                  <a:latin typeface="Arial" panose="020B0604020202020204"/>
                  <a:ea typeface="+mn-ea"/>
                  <a:cs typeface="+mn-cs"/>
                </a:rPr>
                <a:t>DIY</a:t>
              </a:r>
            </a:p>
          </p:txBody>
        </p:sp>
        <p:sp>
          <p:nvSpPr>
            <p:cNvPr id="170" name="Tijdelijke aanduiding voor tekst 13">
              <a:extLst>
                <a:ext uri="{FF2B5EF4-FFF2-40B4-BE49-F238E27FC236}">
                  <a16:creationId xmlns:a16="http://schemas.microsoft.com/office/drawing/2014/main" id="{B97A87C6-C36E-40C2-AC0A-D2466232F74F}"/>
                </a:ext>
              </a:extLst>
            </p:cNvPr>
            <p:cNvSpPr txBox="1">
              <a:spLocks/>
            </p:cNvSpPr>
            <p:nvPr/>
          </p:nvSpPr>
          <p:spPr>
            <a:xfrm>
              <a:off x="9026188" y="1036446"/>
              <a:ext cx="2729710" cy="538784"/>
            </a:xfrm>
            <a:prstGeom prst="rect">
              <a:avLst/>
            </a:prstGeom>
            <a:solidFill>
              <a:srgbClr val="497C9B"/>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a:ln>
                    <a:noFill/>
                  </a:ln>
                  <a:solidFill>
                    <a:prstClr val="white"/>
                  </a:solidFill>
                  <a:effectLst/>
                  <a:uLnTx/>
                  <a:uFillTx/>
                  <a:latin typeface="Arial" panose="020B0604020202020204"/>
                  <a:ea typeface="+mn-ea"/>
                  <a:cs typeface="+mn-cs"/>
                </a:rPr>
                <a:t>Construction</a:t>
              </a:r>
            </a:p>
          </p:txBody>
        </p:sp>
        <p:sp>
          <p:nvSpPr>
            <p:cNvPr id="171" name="Tijdelijke aanduiding voor tekst 12">
              <a:extLst>
                <a:ext uri="{FF2B5EF4-FFF2-40B4-BE49-F238E27FC236}">
                  <a16:creationId xmlns:a16="http://schemas.microsoft.com/office/drawing/2014/main" id="{790A3264-F157-433B-998B-CD14CAF9B486}"/>
                </a:ext>
              </a:extLst>
            </p:cNvPr>
            <p:cNvSpPr txBox="1">
              <a:spLocks/>
            </p:cNvSpPr>
            <p:nvPr/>
          </p:nvSpPr>
          <p:spPr>
            <a:xfrm>
              <a:off x="415790" y="1035165"/>
              <a:ext cx="5498217" cy="538784"/>
            </a:xfrm>
            <a:prstGeom prst="rect">
              <a:avLst/>
            </a:prstGeom>
            <a:solidFill>
              <a:srgbClr val="0A5D7A"/>
            </a:solidFill>
          </p:spPr>
          <p:txBody>
            <a:bodyPr vert="horz" lIns="108000" tIns="108000" rIns="108000" bIns="108000" rtlCol="0" anchor="ctr">
              <a:noAutofit/>
            </a:bodyPr>
            <a:lstStyle>
              <a:lvl1pPr marL="0" indent="0" algn="ctr" defTabSz="914400" rtl="0" eaLnBrk="1" latinLnBrk="0" hangingPunct="1">
                <a:lnSpc>
                  <a:spcPts val="1500"/>
                </a:lnSpc>
                <a:spcBef>
                  <a:spcPts val="400"/>
                </a:spcBef>
                <a:spcAft>
                  <a:spcPts val="400"/>
                </a:spcAft>
                <a:buClr>
                  <a:schemeClr val="accent1"/>
                </a:buClr>
                <a:buFont typeface="Arial" panose="020B0604020202020204" pitchFamily="34" charset="0"/>
                <a:buNone/>
                <a:defRPr sz="1400" b="0" kern="1200">
                  <a:solidFill>
                    <a:schemeClr val="bg1"/>
                  </a:solidFill>
                  <a:latin typeface="+mj-lt"/>
                  <a:ea typeface="+mn-ea"/>
                  <a:cs typeface="+mn-cs"/>
                </a:defRPr>
              </a:lvl1pPr>
              <a:lvl2pPr marL="360363" indent="-179388" algn="l" defTabSz="914400" rtl="0" eaLnBrk="1" latinLnBrk="0" hangingPunct="1">
                <a:lnSpc>
                  <a:spcPts val="1500"/>
                </a:lnSpc>
                <a:spcBef>
                  <a:spcPts val="400"/>
                </a:spcBef>
                <a:spcAft>
                  <a:spcPts val="400"/>
                </a:spcAft>
                <a:buClr>
                  <a:schemeClr val="accent2"/>
                </a:buClr>
                <a:buSzPct val="100000"/>
                <a:buFont typeface="Arial" panose="020B0604020202020204" pitchFamily="34" charset="0"/>
                <a:buChar char="•"/>
                <a:defRPr sz="1100" kern="1200">
                  <a:solidFill>
                    <a:schemeClr val="tx2"/>
                  </a:solidFill>
                  <a:latin typeface="+mn-lt"/>
                  <a:ea typeface="+mn-ea"/>
                  <a:cs typeface="+mn-cs"/>
                </a:defRPr>
              </a:lvl2pPr>
              <a:lvl3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3pPr>
              <a:lvl4pPr marL="0" indent="0" algn="l" defTabSz="914400" rtl="0" eaLnBrk="1" latinLnBrk="0" hangingPunct="1">
                <a:lnSpc>
                  <a:spcPts val="1500"/>
                </a:lnSpc>
                <a:spcBef>
                  <a:spcPts val="400"/>
                </a:spcBef>
                <a:spcAft>
                  <a:spcPts val="400"/>
                </a:spcAft>
                <a:buFont typeface="Arial" panose="020B0604020202020204" pitchFamily="34" charset="0"/>
                <a:buNone/>
                <a:defRPr sz="1100" b="0" kern="1200">
                  <a:solidFill>
                    <a:schemeClr val="tx2"/>
                  </a:solidFill>
                  <a:latin typeface="+mn-lt"/>
                  <a:ea typeface="+mn-ea"/>
                  <a:cs typeface="+mn-cs"/>
                </a:defRPr>
              </a:lvl4pPr>
              <a:lvl5pPr marL="0" indent="0" algn="l" defTabSz="914400" rtl="0" eaLnBrk="1" latinLnBrk="0" hangingPunct="1">
                <a:lnSpc>
                  <a:spcPts val="1500"/>
                </a:lnSpc>
                <a:spcBef>
                  <a:spcPts val="400"/>
                </a:spcBef>
                <a:spcAft>
                  <a:spcPts val="400"/>
                </a:spcAft>
                <a:buFont typeface="+mj-lt"/>
                <a:buNone/>
                <a:defRPr sz="1400" b="1" kern="1200">
                  <a:solidFill>
                    <a:srgbClr val="4A4A49"/>
                  </a:solidFill>
                  <a:latin typeface="+mj-lt"/>
                  <a:ea typeface="+mn-ea"/>
                  <a:cs typeface="+mn-cs"/>
                </a:defRPr>
              </a:lvl5pPr>
              <a:lvl6pPr marL="0" indent="0" algn="l" defTabSz="914400" rtl="0" eaLnBrk="1" latinLnBrk="0" hangingPunct="1">
                <a:lnSpc>
                  <a:spcPts val="1500"/>
                </a:lnSpc>
                <a:spcBef>
                  <a:spcPts val="400"/>
                </a:spcBef>
                <a:spcAft>
                  <a:spcPts val="400"/>
                </a:spcAft>
                <a:buClr>
                  <a:schemeClr val="accent2"/>
                </a:buClr>
                <a:buFont typeface="Arial" panose="020B0604020202020204" pitchFamily="34" charset="0"/>
                <a:buNone/>
                <a:defRPr sz="1400" kern="1200">
                  <a:solidFill>
                    <a:srgbClr val="4A4A49"/>
                  </a:solidFill>
                  <a:latin typeface="+mj-lt"/>
                  <a:ea typeface="+mn-ea"/>
                  <a:cs typeface="+mn-cs"/>
                </a:defRPr>
              </a:lvl6pPr>
              <a:lvl7pPr marL="180975" indent="-180975" algn="l" defTabSz="914400" rtl="0" eaLnBrk="1" latinLnBrk="0" hangingPunct="1">
                <a:lnSpc>
                  <a:spcPts val="1500"/>
                </a:lnSpc>
                <a:spcBef>
                  <a:spcPts val="400"/>
                </a:spcBef>
                <a:spcAft>
                  <a:spcPts val="400"/>
                </a:spcAft>
                <a:buClr>
                  <a:schemeClr val="accent1"/>
                </a:buClr>
                <a:buFont typeface="Arial" panose="020B0604020202020204" pitchFamily="34" charset="0"/>
                <a:buChar char="•"/>
                <a:defRPr sz="1100" kern="1200">
                  <a:solidFill>
                    <a:schemeClr val="tx2"/>
                  </a:solidFill>
                  <a:latin typeface="+mn-lt"/>
                  <a:ea typeface="+mn-ea"/>
                  <a:cs typeface="+mn-cs"/>
                </a:defRPr>
              </a:lvl7pPr>
              <a:lvl8pPr marL="360363" indent="-179388" algn="l" defTabSz="914400" rtl="0" eaLnBrk="1" latinLnBrk="0" hangingPunct="1">
                <a:lnSpc>
                  <a:spcPts val="1500"/>
                </a:lnSpc>
                <a:spcBef>
                  <a:spcPts val="400"/>
                </a:spcBef>
                <a:spcAft>
                  <a:spcPts val="400"/>
                </a:spcAft>
                <a:buClr>
                  <a:schemeClr val="accent2"/>
                </a:buClr>
                <a:buFont typeface="Arial" panose="020B0604020202020204" pitchFamily="34" charset="0"/>
                <a:buChar char="•"/>
                <a:tabLst/>
                <a:defRPr sz="1100" kern="1200">
                  <a:solidFill>
                    <a:schemeClr val="tx2"/>
                  </a:solidFill>
                  <a:latin typeface="+mn-lt"/>
                  <a:ea typeface="+mn-ea"/>
                  <a:cs typeface="+mn-cs"/>
                </a:defRPr>
              </a:lvl8pPr>
              <a:lvl9pPr marL="541338" indent="-180975" algn="l" defTabSz="914400" rtl="0" eaLnBrk="1" latinLnBrk="0" hangingPunct="1">
                <a:lnSpc>
                  <a:spcPts val="1500"/>
                </a:lnSpc>
                <a:spcBef>
                  <a:spcPts val="400"/>
                </a:spcBef>
                <a:spcAft>
                  <a:spcPts val="400"/>
                </a:spcAft>
                <a:buClr>
                  <a:schemeClr val="tx2"/>
                </a:buClr>
                <a:buFont typeface="Calibri" panose="020F0502020204030204" pitchFamily="34" charset="0"/>
                <a:buChar char="-"/>
                <a:defRPr sz="1100" kern="1200">
                  <a:solidFill>
                    <a:schemeClr val="tx2"/>
                  </a:solidFill>
                  <a:latin typeface="+mn-lt"/>
                  <a:ea typeface="+mn-ea"/>
                  <a:cs typeface="+mn-cs"/>
                </a:defRPr>
              </a:lvl9pPr>
            </a:lstStyle>
            <a:p>
              <a:pPr marL="0" marR="0" lvl="0" indent="0" algn="ctr" defTabSz="914400" rtl="0" eaLnBrk="1" fontAlgn="auto" latinLnBrk="0" hangingPunct="1">
                <a:lnSpc>
                  <a:spcPts val="1500"/>
                </a:lnSpc>
                <a:spcBef>
                  <a:spcPts val="400"/>
                </a:spcBef>
                <a:spcAft>
                  <a:spcPts val="400"/>
                </a:spcAft>
                <a:buClr>
                  <a:srgbClr val="CD1719"/>
                </a:buClr>
                <a:buSzTx/>
                <a:buFont typeface="Arial" panose="020B0604020202020204" pitchFamily="34" charset="0"/>
                <a:buNone/>
                <a:tabLst/>
                <a:defRPr/>
              </a:pPr>
              <a:r>
                <a:rPr kumimoji="0" lang="nl-NL" sz="1400" b="1" i="0" u="none" strike="noStrike" kern="1200" cap="none" spc="0" normalizeH="0" baseline="0" noProof="0">
                  <a:ln>
                    <a:noFill/>
                  </a:ln>
                  <a:solidFill>
                    <a:prstClr val="white"/>
                  </a:solidFill>
                  <a:effectLst/>
                  <a:uLnTx/>
                  <a:uFillTx/>
                  <a:latin typeface="Arial" panose="020B0604020202020204"/>
                  <a:ea typeface="+mn-ea"/>
                  <a:cs typeface="+mn-cs"/>
                </a:rPr>
                <a:t>Installation</a:t>
              </a:r>
            </a:p>
          </p:txBody>
        </p:sp>
      </p:grpSp>
    </p:spTree>
    <p:extLst>
      <p:ext uri="{BB962C8B-B14F-4D97-AF65-F5344CB8AC3E}">
        <p14:creationId xmlns:p14="http://schemas.microsoft.com/office/powerpoint/2010/main" val="241603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F6F213-2A58-4DE8-9439-EE62EAE8F7FC}"/>
              </a:ext>
            </a:extLst>
          </p:cNvPr>
          <p:cNvSpPr>
            <a:spLocks noGrp="1"/>
          </p:cNvSpPr>
          <p:nvPr>
            <p:ph type="body" sz="quarter" idx="13"/>
          </p:nvPr>
        </p:nvSpPr>
        <p:spPr/>
        <p:txBody>
          <a:bodyPr/>
          <a:lstStyle/>
          <a:p>
            <a:r>
              <a:rPr lang="en-GB"/>
              <a:t>Our multi-client research monitors</a:t>
            </a:r>
            <a:endParaRPr lang="nl-NL"/>
          </a:p>
        </p:txBody>
      </p:sp>
      <p:graphicFrame>
        <p:nvGraphicFramePr>
          <p:cNvPr id="44" name="Tabel 7">
            <a:extLst>
              <a:ext uri="{FF2B5EF4-FFF2-40B4-BE49-F238E27FC236}">
                <a16:creationId xmlns:a16="http://schemas.microsoft.com/office/drawing/2014/main" id="{06F9AB4A-93C2-42C0-BF89-29E9CCB502B6}"/>
              </a:ext>
            </a:extLst>
          </p:cNvPr>
          <p:cNvGraphicFramePr>
            <a:graphicFrameLocks noGrp="1"/>
          </p:cNvGraphicFramePr>
          <p:nvPr/>
        </p:nvGraphicFramePr>
        <p:xfrm>
          <a:off x="419100" y="1020487"/>
          <a:ext cx="11315696" cy="5360684"/>
        </p:xfrm>
        <a:graphic>
          <a:graphicData uri="http://schemas.openxmlformats.org/drawingml/2006/table">
            <a:tbl>
              <a:tblPr firstRow="1" bandRow="1">
                <a:tableStyleId>{5C22544A-7EE6-4342-B048-85BDC9FD1C3A}</a:tableStyleId>
              </a:tblPr>
              <a:tblGrid>
                <a:gridCol w="1460090">
                  <a:extLst>
                    <a:ext uri="{9D8B030D-6E8A-4147-A177-3AD203B41FA5}">
                      <a16:colId xmlns:a16="http://schemas.microsoft.com/office/drawing/2014/main" val="2706488206"/>
                    </a:ext>
                  </a:extLst>
                </a:gridCol>
                <a:gridCol w="1642601">
                  <a:extLst>
                    <a:ext uri="{9D8B030D-6E8A-4147-A177-3AD203B41FA5}">
                      <a16:colId xmlns:a16="http://schemas.microsoft.com/office/drawing/2014/main" val="1663175894"/>
                    </a:ext>
                  </a:extLst>
                </a:gridCol>
                <a:gridCol w="1642601">
                  <a:extLst>
                    <a:ext uri="{9D8B030D-6E8A-4147-A177-3AD203B41FA5}">
                      <a16:colId xmlns:a16="http://schemas.microsoft.com/office/drawing/2014/main" val="4164358590"/>
                    </a:ext>
                  </a:extLst>
                </a:gridCol>
                <a:gridCol w="1642601">
                  <a:extLst>
                    <a:ext uri="{9D8B030D-6E8A-4147-A177-3AD203B41FA5}">
                      <a16:colId xmlns:a16="http://schemas.microsoft.com/office/drawing/2014/main" val="2736291493"/>
                    </a:ext>
                  </a:extLst>
                </a:gridCol>
                <a:gridCol w="1642601">
                  <a:extLst>
                    <a:ext uri="{9D8B030D-6E8A-4147-A177-3AD203B41FA5}">
                      <a16:colId xmlns:a16="http://schemas.microsoft.com/office/drawing/2014/main" val="678575030"/>
                    </a:ext>
                  </a:extLst>
                </a:gridCol>
                <a:gridCol w="1642601">
                  <a:extLst>
                    <a:ext uri="{9D8B030D-6E8A-4147-A177-3AD203B41FA5}">
                      <a16:colId xmlns:a16="http://schemas.microsoft.com/office/drawing/2014/main" val="714833599"/>
                    </a:ext>
                  </a:extLst>
                </a:gridCol>
                <a:gridCol w="1642601">
                  <a:extLst>
                    <a:ext uri="{9D8B030D-6E8A-4147-A177-3AD203B41FA5}">
                      <a16:colId xmlns:a16="http://schemas.microsoft.com/office/drawing/2014/main" val="4074557543"/>
                    </a:ext>
                  </a:extLst>
                </a:gridCol>
              </a:tblGrid>
              <a:tr h="568543">
                <a:tc>
                  <a:txBody>
                    <a:bodyPr/>
                    <a:lstStyle/>
                    <a:p>
                      <a:pPr marL="0" marR="0" lvl="1" indent="0" algn="l" defTabSz="914400" rtl="0" eaLnBrk="1" fontAlgn="auto" latinLnBrk="0" hangingPunct="1">
                        <a:lnSpc>
                          <a:spcPts val="1500"/>
                        </a:lnSpc>
                        <a:spcBef>
                          <a:spcPts val="0"/>
                        </a:spcBef>
                        <a:spcAft>
                          <a:spcPts val="0"/>
                        </a:spcAft>
                        <a:buClr>
                          <a:srgbClr val="C00000"/>
                        </a:buClr>
                        <a:buSzTx/>
                        <a:buFontTx/>
                        <a:buNone/>
                        <a:tabLst/>
                        <a:defRPr/>
                      </a:pPr>
                      <a:endParaRPr lang="en-GB" sz="1200" b="0" u="none" noProof="0">
                        <a:solidFill>
                          <a:schemeClr val="bg1"/>
                        </a:solidFill>
                      </a:endParaRPr>
                    </a:p>
                  </a:txBody>
                  <a:tcPr marL="72000" marR="72000" marT="46103" marB="46103" anchor="ct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European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1" u="none" noProof="0">
                          <a:solidFill>
                            <a:schemeClr val="bg1"/>
                          </a:solidFill>
                        </a:rPr>
                        <a:t>Architectural</a:t>
                      </a:r>
                      <a:r>
                        <a:rPr lang="en-GB" sz="1200" b="0" u="none" noProof="0">
                          <a:solidFill>
                            <a:schemeClr val="bg1"/>
                          </a:solidFill>
                        </a:rPr>
                        <a:t>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Barometer</a:t>
                      </a:r>
                    </a:p>
                  </a:txBody>
                  <a:tcPr marL="72000" marR="72000" marT="46103" marB="4610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a:txBody>
                    <a:bodyPr/>
                    <a:lstStyle/>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latin typeface="+mn-lt"/>
                        </a:rPr>
                        <a:t>European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1" u="none" noProof="0">
                          <a:solidFill>
                            <a:schemeClr val="bg1"/>
                          </a:solidFill>
                          <a:latin typeface="+mn-lt"/>
                        </a:rPr>
                        <a:t>Contractor</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latin typeface="+mn-lt"/>
                        </a:rPr>
                        <a:t>Monitor</a:t>
                      </a:r>
                      <a:endParaRPr lang="en-GB" sz="1200" b="0" u="none" noProof="0">
                        <a:solidFill>
                          <a:schemeClr val="bg1"/>
                        </a:solidFill>
                      </a:endParaRPr>
                    </a:p>
                  </a:txBody>
                  <a:tcPr marL="72000" marR="72000" marT="46103" marB="4610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a:txBody>
                    <a:bodyPr/>
                    <a:lstStyle/>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European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1" u="none" noProof="0">
                          <a:solidFill>
                            <a:schemeClr val="bg1"/>
                          </a:solidFill>
                        </a:rPr>
                        <a:t>Mechanical Installation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Monitor</a:t>
                      </a:r>
                    </a:p>
                  </a:txBody>
                  <a:tcPr marL="72000" marR="72000" marT="46103" marB="4610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a:txBody>
                    <a:bodyPr/>
                    <a:lstStyle/>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European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1" u="none" noProof="0">
                          <a:solidFill>
                            <a:schemeClr val="bg1"/>
                          </a:solidFill>
                        </a:rPr>
                        <a:t>Electrical Installation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Monitor</a:t>
                      </a:r>
                    </a:p>
                  </a:txBody>
                  <a:tcPr marL="72000" marR="72000" marT="46103" marB="4610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a:txBody>
                    <a:bodyPr/>
                    <a:lstStyle/>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European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1" u="none" noProof="0">
                          <a:solidFill>
                            <a:schemeClr val="bg1"/>
                          </a:solidFill>
                        </a:rPr>
                        <a:t>Painter Insight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Monitor</a:t>
                      </a:r>
                    </a:p>
                  </a:txBody>
                  <a:tcPr marL="72000" marR="72000" marT="46103" marB="4610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a:txBody>
                    <a:bodyPr/>
                    <a:lstStyle/>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European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1" u="none" noProof="0">
                          <a:solidFill>
                            <a:schemeClr val="bg1"/>
                          </a:solidFill>
                        </a:rPr>
                        <a:t>Home Improvement </a:t>
                      </a:r>
                    </a:p>
                    <a:p>
                      <a:pPr marL="0" marR="0" lvl="1" indent="0" algn="ctr" defTabSz="914400" rtl="0" eaLnBrk="1" fontAlgn="auto" latinLnBrk="0" hangingPunct="1">
                        <a:lnSpc>
                          <a:spcPts val="1500"/>
                        </a:lnSpc>
                        <a:spcBef>
                          <a:spcPts val="0"/>
                        </a:spcBef>
                        <a:spcAft>
                          <a:spcPts val="0"/>
                        </a:spcAft>
                        <a:buClr>
                          <a:srgbClr val="C00000"/>
                        </a:buClr>
                        <a:buSzTx/>
                        <a:buFontTx/>
                        <a:buNone/>
                        <a:tabLst/>
                        <a:defRPr/>
                      </a:pPr>
                      <a:r>
                        <a:rPr lang="en-GB" sz="1200" b="0" u="none" noProof="0">
                          <a:solidFill>
                            <a:schemeClr val="bg1"/>
                          </a:solidFill>
                        </a:rPr>
                        <a:t>Monitor</a:t>
                      </a:r>
                    </a:p>
                  </a:txBody>
                  <a:tcPr marL="72000" marR="72000" marT="46103" marB="46103" anchor="ct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2760891393"/>
                  </a:ext>
                </a:extLst>
              </a:tr>
              <a:tr h="165720">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1" noProof="0">
                          <a:solidFill>
                            <a:srgbClr val="4A4A49"/>
                          </a:solidFill>
                        </a:rPr>
                        <a:t>Target group</a:t>
                      </a:r>
                    </a:p>
                  </a:txBody>
                  <a:tcPr marL="36000" marR="36000" marT="36000" marB="36000">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Architects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Building contractors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HVAC installers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Electrical installers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Professional painters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Consumers</a:t>
                      </a:r>
                    </a:p>
                  </a:txBody>
                  <a:tcPr marL="108000" marR="0" marT="36000" marB="36000"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78049332"/>
                  </a:ext>
                </a:extLst>
              </a:tr>
              <a:tr h="165720">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1" noProof="0">
                          <a:solidFill>
                            <a:srgbClr val="4A4A49"/>
                          </a:solidFill>
                        </a:rPr>
                        <a:t>Methodology</a:t>
                      </a:r>
                    </a:p>
                  </a:txBody>
                  <a:tcPr marL="36000" marR="36000" marT="36000" marB="36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ctr"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ctr"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ctr"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ctr"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ctr"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ctr"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0" marR="0" marT="36000" marB="36000" anchor="ctr">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92747182"/>
                  </a:ext>
                </a:extLst>
              </a:tr>
              <a:tr h="165720">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1" noProof="0">
                          <a:solidFill>
                            <a:srgbClr val="4A4A49"/>
                          </a:solidFill>
                        </a:rPr>
                        <a:t>Annual sample size</a:t>
                      </a:r>
                    </a:p>
                  </a:txBody>
                  <a:tcPr marL="36000" marR="36000" marT="36000" marB="36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5,800 interviews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2,050 interviews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3,200 interviews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3,800 interviews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2,300 interviews</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26,400 interviews</a:t>
                      </a:r>
                    </a:p>
                  </a:txBody>
                  <a:tcPr marL="108000" marR="0" marT="36000" marB="36000" anchor="ctr">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93525227"/>
                  </a:ext>
                </a:extLst>
              </a:tr>
              <a:tr h="1453077">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1" noProof="0">
                          <a:solidFill>
                            <a:srgbClr val="4A4A49"/>
                          </a:solidFill>
                        </a:rPr>
                        <a:t>Country scope</a:t>
                      </a:r>
                    </a:p>
                  </a:txBody>
                  <a:tcPr marL="36000" marR="36000" marT="36000" marB="36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Germany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United Kingdom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France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Netherlands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Belgium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Poland</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Spain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Italy</a:t>
                      </a:r>
                    </a:p>
                  </a:txBody>
                  <a:tcPr marL="72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Germany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United Kingdom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France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Netherlands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Belgium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Poland</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Spain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Italy</a:t>
                      </a:r>
                    </a:p>
                  </a:txBody>
                  <a:tcPr marL="72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Germany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United Kingdom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France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Netherlands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Belgium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Poland</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endParaRPr lang="en-GB" sz="1050" b="0" noProof="0">
                        <a:solidFill>
                          <a:srgbClr val="4A4A49"/>
                        </a:solidFill>
                      </a:endParaRPr>
                    </a:p>
                  </a:txBody>
                  <a:tcPr marL="72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Germany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United Kingdom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France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Netherlands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Belgium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Poland</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Spain</a:t>
                      </a:r>
                    </a:p>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endParaRPr lang="en-GB" sz="1050" b="0" noProof="0">
                        <a:solidFill>
                          <a:srgbClr val="4A4A49"/>
                        </a:solidFill>
                      </a:endParaRPr>
                    </a:p>
                  </a:txBody>
                  <a:tcPr marL="72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Germany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United Kingdom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France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Netherlands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Belgium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Poland</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Spain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Italy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Denmark</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Sweden</a:t>
                      </a:r>
                    </a:p>
                  </a:txBody>
                  <a:tcPr marL="72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Germany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United Kingdom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France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Netherlands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Belgium</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Poland</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Spain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Italy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Denmark</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Sweden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Austria</a:t>
                      </a:r>
                    </a:p>
                  </a:txBody>
                  <a:tcPr marL="72000" marR="0" marT="36000" marB="36000">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51615588"/>
                  </a:ext>
                </a:extLst>
              </a:tr>
              <a:tr h="0">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1" noProof="0">
                          <a:solidFill>
                            <a:srgbClr val="4A4A49"/>
                          </a:solidFill>
                        </a:rPr>
                        <a:t>Way of reporting</a:t>
                      </a:r>
                    </a:p>
                  </a:txBody>
                  <a:tcPr marL="36000" marR="36000" marT="36000" marB="36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Quarterly</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Bi-annually</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Quarterly</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Quarterly</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Annually</a:t>
                      </a:r>
                    </a:p>
                  </a:txBody>
                  <a:tcPr marL="108000" marR="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0" noProof="0">
                          <a:solidFill>
                            <a:srgbClr val="4A4A49"/>
                          </a:solidFill>
                        </a:rPr>
                        <a:t>Quarterly</a:t>
                      </a:r>
                    </a:p>
                  </a:txBody>
                  <a:tcPr marL="108000" marR="0" marT="36000" marB="36000" anchor="ctr">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5873332"/>
                  </a:ext>
                </a:extLst>
              </a:tr>
              <a:tr h="938134">
                <a:tc>
                  <a:txBody>
                    <a:bodyPr/>
                    <a:lstStyle/>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r>
                        <a:rPr lang="en-GB" sz="1050" b="1" noProof="0">
                          <a:solidFill>
                            <a:srgbClr val="4A4A49"/>
                          </a:solidFill>
                        </a:rPr>
                        <a:t>2020 Theme topics</a:t>
                      </a:r>
                    </a:p>
                  </a:txBody>
                  <a:tcPr marL="36000" marR="36000" marT="36000" marB="36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Q1: Media orientation &amp; consumption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Q2: Shifts in building methods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Q3: City of the future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Q4: Circularity &amp; sustainability</a:t>
                      </a:r>
                    </a:p>
                  </a:txBody>
                  <a:tcPr marL="108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H1: Circularity &amp; sustainability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H2: Decision-making</a:t>
                      </a:r>
                    </a:p>
                  </a:txBody>
                  <a:tcPr marL="108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Q1: BIM &amp; calculation tools </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Q2: Prefab</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Q3: DMU</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Q4: Media orientation &amp; consumption</a:t>
                      </a:r>
                    </a:p>
                  </a:txBody>
                  <a:tcPr marL="108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Q1: Electrification</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Q2: Services in installation sector</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Q3: Certification &amp; circularity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Q4: Pricing</a:t>
                      </a:r>
                    </a:p>
                  </a:txBody>
                  <a:tcPr marL="108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Trend tracking</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Sustainability</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Labour shortage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Online buying</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Future expectations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Innovation needs</a:t>
                      </a:r>
                    </a:p>
                    <a:p>
                      <a:pPr marL="0" marR="0" lvl="1" indent="0" algn="l" defTabSz="914400" rtl="0" eaLnBrk="1" fontAlgn="auto" latinLnBrk="0" hangingPunct="1">
                        <a:lnSpc>
                          <a:spcPts val="1500"/>
                        </a:lnSpc>
                        <a:spcBef>
                          <a:spcPts val="0"/>
                        </a:spcBef>
                        <a:spcAft>
                          <a:spcPts val="0"/>
                        </a:spcAft>
                        <a:buClr>
                          <a:srgbClr val="4A4A49"/>
                        </a:buClr>
                        <a:buSzTx/>
                        <a:buFont typeface="Arial" panose="020B0604020202020204" pitchFamily="34" charset="0"/>
                        <a:buNone/>
                        <a:tabLst/>
                        <a:defRPr/>
                      </a:pPr>
                      <a:endParaRPr lang="en-GB" sz="1050" b="0" noProof="0">
                        <a:solidFill>
                          <a:srgbClr val="4A4A49"/>
                        </a:solidFill>
                      </a:endParaRPr>
                    </a:p>
                  </a:txBody>
                  <a:tcPr marL="108000" marR="0" marT="36000" marB="36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Q1: Orientation &amp; smart homes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Q2: Purchase channels</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Q3: Branding (A vs. Private)</a:t>
                      </a:r>
                    </a:p>
                    <a:p>
                      <a:pPr marL="85725" marR="0" lvl="1" indent="-85725" algn="l" defTabSz="914400" rtl="0" eaLnBrk="1" fontAlgn="auto" latinLnBrk="0" hangingPunct="1">
                        <a:lnSpc>
                          <a:spcPts val="1500"/>
                        </a:lnSpc>
                        <a:spcBef>
                          <a:spcPts val="0"/>
                        </a:spcBef>
                        <a:spcAft>
                          <a:spcPts val="0"/>
                        </a:spcAft>
                        <a:buClr>
                          <a:srgbClr val="4A4A49"/>
                        </a:buClr>
                        <a:buSzTx/>
                        <a:buFont typeface="Arial" panose="020B0604020202020204" pitchFamily="34" charset="0"/>
                        <a:buChar char="•"/>
                        <a:tabLst/>
                        <a:defRPr/>
                      </a:pPr>
                      <a:r>
                        <a:rPr lang="en-GB" sz="1050" b="0" noProof="0">
                          <a:solidFill>
                            <a:srgbClr val="4A4A49"/>
                          </a:solidFill>
                        </a:rPr>
                        <a:t>Q4: DIFM vs. DIY</a:t>
                      </a:r>
                    </a:p>
                  </a:txBody>
                  <a:tcPr marL="108000" marR="0" marT="36000" marB="36000">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87474210"/>
                  </a:ext>
                </a:extLst>
              </a:tr>
            </a:tbl>
          </a:graphicData>
        </a:graphic>
      </p:graphicFrame>
      <p:grpSp>
        <p:nvGrpSpPr>
          <p:cNvPr id="4" name="Groep 3">
            <a:extLst>
              <a:ext uri="{FF2B5EF4-FFF2-40B4-BE49-F238E27FC236}">
                <a16:creationId xmlns:a16="http://schemas.microsoft.com/office/drawing/2014/main" id="{4E62325F-1BCB-4359-BFAA-39A62A8CB23E}"/>
              </a:ext>
            </a:extLst>
          </p:cNvPr>
          <p:cNvGrpSpPr/>
          <p:nvPr/>
        </p:nvGrpSpPr>
        <p:grpSpPr>
          <a:xfrm>
            <a:off x="10825540" y="2143163"/>
            <a:ext cx="265009" cy="186347"/>
            <a:chOff x="9972458" y="3311719"/>
            <a:chExt cx="1369184" cy="912695"/>
          </a:xfrm>
        </p:grpSpPr>
        <p:sp>
          <p:nvSpPr>
            <p:cNvPr id="51" name="Freeform 434">
              <a:extLst>
                <a:ext uri="{FF2B5EF4-FFF2-40B4-BE49-F238E27FC236}">
                  <a16:creationId xmlns:a16="http://schemas.microsoft.com/office/drawing/2014/main" id="{CFE42B8C-C8F2-4154-93E9-71FE3D7717A5}"/>
                </a:ext>
              </a:extLst>
            </p:cNvPr>
            <p:cNvSpPr>
              <a:spLocks noEditPoints="1"/>
            </p:cNvSpPr>
            <p:nvPr/>
          </p:nvSpPr>
          <p:spPr bwMode="auto">
            <a:xfrm>
              <a:off x="9972458" y="3311719"/>
              <a:ext cx="1369184" cy="912695"/>
            </a:xfrm>
            <a:custGeom>
              <a:avLst/>
              <a:gdLst>
                <a:gd name="T0" fmla="*/ 21 w 270"/>
                <a:gd name="T1" fmla="*/ 137 h 162"/>
                <a:gd name="T2" fmla="*/ 16 w 270"/>
                <a:gd name="T3" fmla="*/ 141 h 162"/>
                <a:gd name="T4" fmla="*/ 13 w 270"/>
                <a:gd name="T5" fmla="*/ 146 h 162"/>
                <a:gd name="T6" fmla="*/ 11 w 270"/>
                <a:gd name="T7" fmla="*/ 150 h 162"/>
                <a:gd name="T8" fmla="*/ 12 w 270"/>
                <a:gd name="T9" fmla="*/ 150 h 162"/>
                <a:gd name="T10" fmla="*/ 259 w 270"/>
                <a:gd name="T11" fmla="*/ 150 h 162"/>
                <a:gd name="T12" fmla="*/ 258 w 270"/>
                <a:gd name="T13" fmla="*/ 149 h 162"/>
                <a:gd name="T14" fmla="*/ 257 w 270"/>
                <a:gd name="T15" fmla="*/ 144 h 162"/>
                <a:gd name="T16" fmla="*/ 252 w 270"/>
                <a:gd name="T17" fmla="*/ 138 h 162"/>
                <a:gd name="T18" fmla="*/ 245 w 270"/>
                <a:gd name="T19" fmla="*/ 137 h 162"/>
                <a:gd name="T20" fmla="*/ 41 w 270"/>
                <a:gd name="T21" fmla="*/ 10 h 162"/>
                <a:gd name="T22" fmla="*/ 36 w 270"/>
                <a:gd name="T23" fmla="*/ 13 h 162"/>
                <a:gd name="T24" fmla="*/ 36 w 270"/>
                <a:gd name="T25" fmla="*/ 120 h 162"/>
                <a:gd name="T26" fmla="*/ 38 w 270"/>
                <a:gd name="T27" fmla="*/ 125 h 162"/>
                <a:gd name="T28" fmla="*/ 229 w 270"/>
                <a:gd name="T29" fmla="*/ 127 h 162"/>
                <a:gd name="T30" fmla="*/ 235 w 270"/>
                <a:gd name="T31" fmla="*/ 123 h 162"/>
                <a:gd name="T32" fmla="*/ 235 w 270"/>
                <a:gd name="T33" fmla="*/ 15 h 162"/>
                <a:gd name="T34" fmla="*/ 232 w 270"/>
                <a:gd name="T35" fmla="*/ 10 h 162"/>
                <a:gd name="T36" fmla="*/ 41 w 270"/>
                <a:gd name="T37" fmla="*/ 10 h 162"/>
                <a:gd name="T38" fmla="*/ 136 w 270"/>
                <a:gd name="T39" fmla="*/ 2 h 162"/>
                <a:gd name="T40" fmla="*/ 136 w 270"/>
                <a:gd name="T41" fmla="*/ 6 h 162"/>
                <a:gd name="T42" fmla="*/ 140 w 270"/>
                <a:gd name="T43" fmla="*/ 6 h 162"/>
                <a:gd name="T44" fmla="*/ 140 w 270"/>
                <a:gd name="T45" fmla="*/ 2 h 162"/>
                <a:gd name="T46" fmla="*/ 41 w 270"/>
                <a:gd name="T47" fmla="*/ 0 h 162"/>
                <a:gd name="T48" fmla="*/ 235 w 270"/>
                <a:gd name="T49" fmla="*/ 0 h 162"/>
                <a:gd name="T50" fmla="*/ 242 w 270"/>
                <a:gd name="T51" fmla="*/ 6 h 162"/>
                <a:gd name="T52" fmla="*/ 246 w 270"/>
                <a:gd name="T53" fmla="*/ 15 h 162"/>
                <a:gd name="T54" fmla="*/ 245 w 270"/>
                <a:gd name="T55" fmla="*/ 124 h 162"/>
                <a:gd name="T56" fmla="*/ 245 w 270"/>
                <a:gd name="T57" fmla="*/ 127 h 162"/>
                <a:gd name="T58" fmla="*/ 255 w 270"/>
                <a:gd name="T59" fmla="*/ 128 h 162"/>
                <a:gd name="T60" fmla="*/ 263 w 270"/>
                <a:gd name="T61" fmla="*/ 135 h 162"/>
                <a:gd name="T62" fmla="*/ 269 w 270"/>
                <a:gd name="T63" fmla="*/ 144 h 162"/>
                <a:gd name="T64" fmla="*/ 270 w 270"/>
                <a:gd name="T65" fmla="*/ 148 h 162"/>
                <a:gd name="T66" fmla="*/ 270 w 270"/>
                <a:gd name="T67" fmla="*/ 150 h 162"/>
                <a:gd name="T68" fmla="*/ 267 w 270"/>
                <a:gd name="T69" fmla="*/ 158 h 162"/>
                <a:gd name="T70" fmla="*/ 262 w 270"/>
                <a:gd name="T71" fmla="*/ 161 h 162"/>
                <a:gd name="T72" fmla="*/ 13 w 270"/>
                <a:gd name="T73" fmla="*/ 162 h 162"/>
                <a:gd name="T74" fmla="*/ 5 w 270"/>
                <a:gd name="T75" fmla="*/ 159 h 162"/>
                <a:gd name="T76" fmla="*/ 0 w 270"/>
                <a:gd name="T77" fmla="*/ 154 h 162"/>
                <a:gd name="T78" fmla="*/ 0 w 270"/>
                <a:gd name="T79" fmla="*/ 149 h 162"/>
                <a:gd name="T80" fmla="*/ 2 w 270"/>
                <a:gd name="T81" fmla="*/ 146 h 162"/>
                <a:gd name="T82" fmla="*/ 4 w 270"/>
                <a:gd name="T83" fmla="*/ 140 h 162"/>
                <a:gd name="T84" fmla="*/ 11 w 270"/>
                <a:gd name="T85" fmla="*/ 132 h 162"/>
                <a:gd name="T86" fmla="*/ 20 w 270"/>
                <a:gd name="T87" fmla="*/ 127 h 162"/>
                <a:gd name="T88" fmla="*/ 25 w 270"/>
                <a:gd name="T89" fmla="*/ 127 h 162"/>
                <a:gd name="T90" fmla="*/ 25 w 270"/>
                <a:gd name="T91" fmla="*/ 120 h 162"/>
                <a:gd name="T92" fmla="*/ 25 w 270"/>
                <a:gd name="T93" fmla="*/ 10 h 162"/>
                <a:gd name="T94" fmla="*/ 32 w 270"/>
                <a:gd name="T95" fmla="*/ 2 h 162"/>
                <a:gd name="T96" fmla="*/ 41 w 270"/>
                <a:gd name="T9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162">
                  <a:moveTo>
                    <a:pt x="25" y="137"/>
                  </a:moveTo>
                  <a:lnTo>
                    <a:pt x="21" y="137"/>
                  </a:lnTo>
                  <a:lnTo>
                    <a:pt x="19" y="138"/>
                  </a:lnTo>
                  <a:lnTo>
                    <a:pt x="16" y="141"/>
                  </a:lnTo>
                  <a:lnTo>
                    <a:pt x="13" y="144"/>
                  </a:lnTo>
                  <a:lnTo>
                    <a:pt x="13" y="146"/>
                  </a:lnTo>
                  <a:lnTo>
                    <a:pt x="12" y="149"/>
                  </a:lnTo>
                  <a:lnTo>
                    <a:pt x="11" y="150"/>
                  </a:lnTo>
                  <a:lnTo>
                    <a:pt x="12" y="150"/>
                  </a:lnTo>
                  <a:lnTo>
                    <a:pt x="12" y="150"/>
                  </a:lnTo>
                  <a:lnTo>
                    <a:pt x="258" y="150"/>
                  </a:lnTo>
                  <a:lnTo>
                    <a:pt x="259" y="150"/>
                  </a:lnTo>
                  <a:lnTo>
                    <a:pt x="259" y="150"/>
                  </a:lnTo>
                  <a:lnTo>
                    <a:pt x="258" y="149"/>
                  </a:lnTo>
                  <a:lnTo>
                    <a:pt x="258" y="146"/>
                  </a:lnTo>
                  <a:lnTo>
                    <a:pt x="257" y="144"/>
                  </a:lnTo>
                  <a:lnTo>
                    <a:pt x="254" y="141"/>
                  </a:lnTo>
                  <a:lnTo>
                    <a:pt x="252" y="138"/>
                  </a:lnTo>
                  <a:lnTo>
                    <a:pt x="249" y="137"/>
                  </a:lnTo>
                  <a:lnTo>
                    <a:pt x="245" y="137"/>
                  </a:lnTo>
                  <a:lnTo>
                    <a:pt x="25" y="137"/>
                  </a:lnTo>
                  <a:close/>
                  <a:moveTo>
                    <a:pt x="41" y="10"/>
                  </a:moveTo>
                  <a:lnTo>
                    <a:pt x="38" y="10"/>
                  </a:lnTo>
                  <a:lnTo>
                    <a:pt x="36" y="13"/>
                  </a:lnTo>
                  <a:lnTo>
                    <a:pt x="36" y="15"/>
                  </a:lnTo>
                  <a:lnTo>
                    <a:pt x="36" y="120"/>
                  </a:lnTo>
                  <a:lnTo>
                    <a:pt x="36" y="123"/>
                  </a:lnTo>
                  <a:lnTo>
                    <a:pt x="38" y="125"/>
                  </a:lnTo>
                  <a:lnTo>
                    <a:pt x="41" y="127"/>
                  </a:lnTo>
                  <a:lnTo>
                    <a:pt x="229" y="127"/>
                  </a:lnTo>
                  <a:lnTo>
                    <a:pt x="232" y="125"/>
                  </a:lnTo>
                  <a:lnTo>
                    <a:pt x="235" y="123"/>
                  </a:lnTo>
                  <a:lnTo>
                    <a:pt x="235" y="120"/>
                  </a:lnTo>
                  <a:lnTo>
                    <a:pt x="235" y="15"/>
                  </a:lnTo>
                  <a:lnTo>
                    <a:pt x="235" y="13"/>
                  </a:lnTo>
                  <a:lnTo>
                    <a:pt x="232" y="10"/>
                  </a:lnTo>
                  <a:lnTo>
                    <a:pt x="229" y="10"/>
                  </a:lnTo>
                  <a:lnTo>
                    <a:pt x="41" y="10"/>
                  </a:lnTo>
                  <a:close/>
                  <a:moveTo>
                    <a:pt x="138" y="2"/>
                  </a:moveTo>
                  <a:lnTo>
                    <a:pt x="136" y="2"/>
                  </a:lnTo>
                  <a:lnTo>
                    <a:pt x="135" y="5"/>
                  </a:lnTo>
                  <a:lnTo>
                    <a:pt x="136" y="6"/>
                  </a:lnTo>
                  <a:lnTo>
                    <a:pt x="138" y="8"/>
                  </a:lnTo>
                  <a:lnTo>
                    <a:pt x="140" y="6"/>
                  </a:lnTo>
                  <a:lnTo>
                    <a:pt x="140" y="5"/>
                  </a:lnTo>
                  <a:lnTo>
                    <a:pt x="140" y="2"/>
                  </a:lnTo>
                  <a:lnTo>
                    <a:pt x="138" y="2"/>
                  </a:lnTo>
                  <a:close/>
                  <a:moveTo>
                    <a:pt x="41" y="0"/>
                  </a:moveTo>
                  <a:lnTo>
                    <a:pt x="229" y="0"/>
                  </a:lnTo>
                  <a:lnTo>
                    <a:pt x="235" y="0"/>
                  </a:lnTo>
                  <a:lnTo>
                    <a:pt x="240" y="2"/>
                  </a:lnTo>
                  <a:lnTo>
                    <a:pt x="242" y="6"/>
                  </a:lnTo>
                  <a:lnTo>
                    <a:pt x="245" y="10"/>
                  </a:lnTo>
                  <a:lnTo>
                    <a:pt x="246" y="15"/>
                  </a:lnTo>
                  <a:lnTo>
                    <a:pt x="246" y="120"/>
                  </a:lnTo>
                  <a:lnTo>
                    <a:pt x="245" y="124"/>
                  </a:lnTo>
                  <a:lnTo>
                    <a:pt x="245" y="127"/>
                  </a:lnTo>
                  <a:lnTo>
                    <a:pt x="245" y="127"/>
                  </a:lnTo>
                  <a:lnTo>
                    <a:pt x="250" y="127"/>
                  </a:lnTo>
                  <a:lnTo>
                    <a:pt x="255" y="128"/>
                  </a:lnTo>
                  <a:lnTo>
                    <a:pt x="259" y="132"/>
                  </a:lnTo>
                  <a:lnTo>
                    <a:pt x="263" y="135"/>
                  </a:lnTo>
                  <a:lnTo>
                    <a:pt x="266" y="140"/>
                  </a:lnTo>
                  <a:lnTo>
                    <a:pt x="269" y="144"/>
                  </a:lnTo>
                  <a:lnTo>
                    <a:pt x="270" y="146"/>
                  </a:lnTo>
                  <a:lnTo>
                    <a:pt x="270" y="148"/>
                  </a:lnTo>
                  <a:lnTo>
                    <a:pt x="270" y="149"/>
                  </a:lnTo>
                  <a:lnTo>
                    <a:pt x="270" y="150"/>
                  </a:lnTo>
                  <a:lnTo>
                    <a:pt x="270" y="154"/>
                  </a:lnTo>
                  <a:lnTo>
                    <a:pt x="267" y="158"/>
                  </a:lnTo>
                  <a:lnTo>
                    <a:pt x="265" y="159"/>
                  </a:lnTo>
                  <a:lnTo>
                    <a:pt x="262" y="161"/>
                  </a:lnTo>
                  <a:lnTo>
                    <a:pt x="258" y="162"/>
                  </a:lnTo>
                  <a:lnTo>
                    <a:pt x="13" y="162"/>
                  </a:lnTo>
                  <a:lnTo>
                    <a:pt x="9" y="161"/>
                  </a:lnTo>
                  <a:lnTo>
                    <a:pt x="5" y="159"/>
                  </a:lnTo>
                  <a:lnTo>
                    <a:pt x="3" y="158"/>
                  </a:lnTo>
                  <a:lnTo>
                    <a:pt x="0" y="154"/>
                  </a:lnTo>
                  <a:lnTo>
                    <a:pt x="0" y="150"/>
                  </a:lnTo>
                  <a:lnTo>
                    <a:pt x="0" y="149"/>
                  </a:lnTo>
                  <a:lnTo>
                    <a:pt x="0" y="148"/>
                  </a:lnTo>
                  <a:lnTo>
                    <a:pt x="2" y="146"/>
                  </a:lnTo>
                  <a:lnTo>
                    <a:pt x="3" y="144"/>
                  </a:lnTo>
                  <a:lnTo>
                    <a:pt x="4" y="140"/>
                  </a:lnTo>
                  <a:lnTo>
                    <a:pt x="7" y="135"/>
                  </a:lnTo>
                  <a:lnTo>
                    <a:pt x="11" y="132"/>
                  </a:lnTo>
                  <a:lnTo>
                    <a:pt x="15" y="128"/>
                  </a:lnTo>
                  <a:lnTo>
                    <a:pt x="20" y="127"/>
                  </a:lnTo>
                  <a:lnTo>
                    <a:pt x="25" y="127"/>
                  </a:lnTo>
                  <a:lnTo>
                    <a:pt x="25" y="127"/>
                  </a:lnTo>
                  <a:lnTo>
                    <a:pt x="25" y="124"/>
                  </a:lnTo>
                  <a:lnTo>
                    <a:pt x="25" y="120"/>
                  </a:lnTo>
                  <a:lnTo>
                    <a:pt x="25" y="15"/>
                  </a:lnTo>
                  <a:lnTo>
                    <a:pt x="25" y="10"/>
                  </a:lnTo>
                  <a:lnTo>
                    <a:pt x="28" y="6"/>
                  </a:lnTo>
                  <a:lnTo>
                    <a:pt x="32" y="2"/>
                  </a:lnTo>
                  <a:lnTo>
                    <a:pt x="36" y="0"/>
                  </a:lnTo>
                  <a:lnTo>
                    <a:pt x="41" y="0"/>
                  </a:lnTo>
                  <a:close/>
                </a:path>
              </a:pathLst>
            </a:custGeom>
            <a:solidFill>
              <a:srgbClr val="0A5D7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52" name="Groep 51">
              <a:extLst>
                <a:ext uri="{FF2B5EF4-FFF2-40B4-BE49-F238E27FC236}">
                  <a16:creationId xmlns:a16="http://schemas.microsoft.com/office/drawing/2014/main" id="{938B6E89-B2CB-4A7D-8F3F-6240AED5E176}"/>
                </a:ext>
              </a:extLst>
            </p:cNvPr>
            <p:cNvGrpSpPr>
              <a:grpSpLocks noChangeAspect="1"/>
            </p:cNvGrpSpPr>
            <p:nvPr/>
          </p:nvGrpSpPr>
          <p:grpSpPr>
            <a:xfrm>
              <a:off x="10472339" y="3467803"/>
              <a:ext cx="491632" cy="451938"/>
              <a:chOff x="1809751" y="3136901"/>
              <a:chExt cx="609600" cy="560388"/>
            </a:xfrm>
            <a:solidFill>
              <a:srgbClr val="0A5D7A"/>
            </a:solidFill>
          </p:grpSpPr>
          <p:sp>
            <p:nvSpPr>
              <p:cNvPr id="53" name="Rectangle 49">
                <a:extLst>
                  <a:ext uri="{FF2B5EF4-FFF2-40B4-BE49-F238E27FC236}">
                    <a16:creationId xmlns:a16="http://schemas.microsoft.com/office/drawing/2014/main" id="{63ABD7A7-863B-4910-95CF-C3E842DD4FE8}"/>
                  </a:ext>
                </a:extLst>
              </p:cNvPr>
              <p:cNvSpPr>
                <a:spLocks noChangeArrowheads="1"/>
              </p:cNvSpPr>
              <p:nvPr/>
            </p:nvSpPr>
            <p:spPr bwMode="auto">
              <a:xfrm>
                <a:off x="1887538" y="3470276"/>
                <a:ext cx="31750" cy="349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Rectangle 50">
                <a:extLst>
                  <a:ext uri="{FF2B5EF4-FFF2-40B4-BE49-F238E27FC236}">
                    <a16:creationId xmlns:a16="http://schemas.microsoft.com/office/drawing/2014/main" id="{D20914AC-3DCC-41F8-9C5C-CAFD78D6A07B}"/>
                  </a:ext>
                </a:extLst>
              </p:cNvPr>
              <p:cNvSpPr>
                <a:spLocks noChangeArrowheads="1"/>
              </p:cNvSpPr>
              <p:nvPr/>
            </p:nvSpPr>
            <p:spPr bwMode="auto">
              <a:xfrm>
                <a:off x="1887538" y="3392488"/>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Rectangle 51">
                <a:extLst>
                  <a:ext uri="{FF2B5EF4-FFF2-40B4-BE49-F238E27FC236}">
                    <a16:creationId xmlns:a16="http://schemas.microsoft.com/office/drawing/2014/main" id="{6A38D3DA-384E-43A1-A483-AA8FE53E7075}"/>
                  </a:ext>
                </a:extLst>
              </p:cNvPr>
              <p:cNvSpPr>
                <a:spLocks noChangeArrowheads="1"/>
              </p:cNvSpPr>
              <p:nvPr/>
            </p:nvSpPr>
            <p:spPr bwMode="auto">
              <a:xfrm>
                <a:off x="1887538" y="3548063"/>
                <a:ext cx="31750" cy="333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52">
                <a:extLst>
                  <a:ext uri="{FF2B5EF4-FFF2-40B4-BE49-F238E27FC236}">
                    <a16:creationId xmlns:a16="http://schemas.microsoft.com/office/drawing/2014/main" id="{8DC433A2-6052-47D0-978F-1C381E1E6C6F}"/>
                  </a:ext>
                </a:extLst>
              </p:cNvPr>
              <p:cNvSpPr>
                <a:spLocks/>
              </p:cNvSpPr>
              <p:nvPr/>
            </p:nvSpPr>
            <p:spPr bwMode="auto">
              <a:xfrm>
                <a:off x="1809751" y="3136901"/>
                <a:ext cx="439738" cy="560388"/>
              </a:xfrm>
              <a:custGeom>
                <a:avLst/>
                <a:gdLst>
                  <a:gd name="T0" fmla="*/ 92 w 277"/>
                  <a:gd name="T1" fmla="*/ 0 h 353"/>
                  <a:gd name="T2" fmla="*/ 247 w 277"/>
                  <a:gd name="T3" fmla="*/ 0 h 353"/>
                  <a:gd name="T4" fmla="*/ 259 w 277"/>
                  <a:gd name="T5" fmla="*/ 3 h 353"/>
                  <a:gd name="T6" fmla="*/ 268 w 277"/>
                  <a:gd name="T7" fmla="*/ 10 h 353"/>
                  <a:gd name="T8" fmla="*/ 275 w 277"/>
                  <a:gd name="T9" fmla="*/ 20 h 353"/>
                  <a:gd name="T10" fmla="*/ 277 w 277"/>
                  <a:gd name="T11" fmla="*/ 31 h 353"/>
                  <a:gd name="T12" fmla="*/ 277 w 277"/>
                  <a:gd name="T13" fmla="*/ 81 h 353"/>
                  <a:gd name="T14" fmla="*/ 257 w 277"/>
                  <a:gd name="T15" fmla="*/ 86 h 353"/>
                  <a:gd name="T16" fmla="*/ 257 w 277"/>
                  <a:gd name="T17" fmla="*/ 31 h 353"/>
                  <a:gd name="T18" fmla="*/ 255 w 277"/>
                  <a:gd name="T19" fmla="*/ 27 h 353"/>
                  <a:gd name="T20" fmla="*/ 253 w 277"/>
                  <a:gd name="T21" fmla="*/ 25 h 353"/>
                  <a:gd name="T22" fmla="*/ 250 w 277"/>
                  <a:gd name="T23" fmla="*/ 23 h 353"/>
                  <a:gd name="T24" fmla="*/ 247 w 277"/>
                  <a:gd name="T25" fmla="*/ 22 h 353"/>
                  <a:gd name="T26" fmla="*/ 109 w 277"/>
                  <a:gd name="T27" fmla="*/ 22 h 353"/>
                  <a:gd name="T28" fmla="*/ 109 w 277"/>
                  <a:gd name="T29" fmla="*/ 112 h 353"/>
                  <a:gd name="T30" fmla="*/ 55 w 277"/>
                  <a:gd name="T31" fmla="*/ 112 h 353"/>
                  <a:gd name="T32" fmla="*/ 55 w 277"/>
                  <a:gd name="T33" fmla="*/ 90 h 353"/>
                  <a:gd name="T34" fmla="*/ 89 w 277"/>
                  <a:gd name="T35" fmla="*/ 90 h 353"/>
                  <a:gd name="T36" fmla="*/ 89 w 277"/>
                  <a:gd name="T37" fmla="*/ 28 h 353"/>
                  <a:gd name="T38" fmla="*/ 22 w 277"/>
                  <a:gd name="T39" fmla="*/ 84 h 353"/>
                  <a:gd name="T40" fmla="*/ 22 w 277"/>
                  <a:gd name="T41" fmla="*/ 322 h 353"/>
                  <a:gd name="T42" fmla="*/ 23 w 277"/>
                  <a:gd name="T43" fmla="*/ 326 h 353"/>
                  <a:gd name="T44" fmla="*/ 25 w 277"/>
                  <a:gd name="T45" fmla="*/ 329 h 353"/>
                  <a:gd name="T46" fmla="*/ 27 w 277"/>
                  <a:gd name="T47" fmla="*/ 331 h 353"/>
                  <a:gd name="T48" fmla="*/ 31 w 277"/>
                  <a:gd name="T49" fmla="*/ 331 h 353"/>
                  <a:gd name="T50" fmla="*/ 247 w 277"/>
                  <a:gd name="T51" fmla="*/ 331 h 353"/>
                  <a:gd name="T52" fmla="*/ 250 w 277"/>
                  <a:gd name="T53" fmla="*/ 331 h 353"/>
                  <a:gd name="T54" fmla="*/ 253 w 277"/>
                  <a:gd name="T55" fmla="*/ 329 h 353"/>
                  <a:gd name="T56" fmla="*/ 255 w 277"/>
                  <a:gd name="T57" fmla="*/ 326 h 353"/>
                  <a:gd name="T58" fmla="*/ 257 w 277"/>
                  <a:gd name="T59" fmla="*/ 322 h 353"/>
                  <a:gd name="T60" fmla="*/ 257 w 277"/>
                  <a:gd name="T61" fmla="*/ 307 h 353"/>
                  <a:gd name="T62" fmla="*/ 277 w 277"/>
                  <a:gd name="T63" fmla="*/ 312 h 353"/>
                  <a:gd name="T64" fmla="*/ 277 w 277"/>
                  <a:gd name="T65" fmla="*/ 322 h 353"/>
                  <a:gd name="T66" fmla="*/ 275 w 277"/>
                  <a:gd name="T67" fmla="*/ 334 h 353"/>
                  <a:gd name="T68" fmla="*/ 268 w 277"/>
                  <a:gd name="T69" fmla="*/ 344 h 353"/>
                  <a:gd name="T70" fmla="*/ 259 w 277"/>
                  <a:gd name="T71" fmla="*/ 351 h 353"/>
                  <a:gd name="T72" fmla="*/ 247 w 277"/>
                  <a:gd name="T73" fmla="*/ 353 h 353"/>
                  <a:gd name="T74" fmla="*/ 31 w 277"/>
                  <a:gd name="T75" fmla="*/ 353 h 353"/>
                  <a:gd name="T76" fmla="*/ 19 w 277"/>
                  <a:gd name="T77" fmla="*/ 351 h 353"/>
                  <a:gd name="T78" fmla="*/ 10 w 277"/>
                  <a:gd name="T79" fmla="*/ 344 h 353"/>
                  <a:gd name="T80" fmla="*/ 3 w 277"/>
                  <a:gd name="T81" fmla="*/ 334 h 353"/>
                  <a:gd name="T82" fmla="*/ 0 w 277"/>
                  <a:gd name="T83" fmla="*/ 322 h 353"/>
                  <a:gd name="T84" fmla="*/ 0 w 277"/>
                  <a:gd name="T85" fmla="*/ 79 h 353"/>
                  <a:gd name="T86" fmla="*/ 1 w 277"/>
                  <a:gd name="T87" fmla="*/ 79 h 353"/>
                  <a:gd name="T88" fmla="*/ 1 w 277"/>
                  <a:gd name="T89" fmla="*/ 76 h 353"/>
                  <a:gd name="T90" fmla="*/ 2 w 277"/>
                  <a:gd name="T91" fmla="*/ 74 h 353"/>
                  <a:gd name="T92" fmla="*/ 4 w 277"/>
                  <a:gd name="T93" fmla="*/ 71 h 353"/>
                  <a:gd name="T94" fmla="*/ 84 w 277"/>
                  <a:gd name="T95" fmla="*/ 3 h 353"/>
                  <a:gd name="T96" fmla="*/ 88 w 277"/>
                  <a:gd name="T97" fmla="*/ 1 h 353"/>
                  <a:gd name="T98" fmla="*/ 91 w 277"/>
                  <a:gd name="T99" fmla="*/ 0 h 353"/>
                  <a:gd name="T100" fmla="*/ 92 w 277"/>
                  <a:gd name="T10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7" h="353">
                    <a:moveTo>
                      <a:pt x="92" y="0"/>
                    </a:moveTo>
                    <a:lnTo>
                      <a:pt x="247" y="0"/>
                    </a:lnTo>
                    <a:lnTo>
                      <a:pt x="259" y="3"/>
                    </a:lnTo>
                    <a:lnTo>
                      <a:pt x="268" y="10"/>
                    </a:lnTo>
                    <a:lnTo>
                      <a:pt x="275" y="20"/>
                    </a:lnTo>
                    <a:lnTo>
                      <a:pt x="277" y="31"/>
                    </a:lnTo>
                    <a:lnTo>
                      <a:pt x="277" y="81"/>
                    </a:lnTo>
                    <a:lnTo>
                      <a:pt x="257" y="86"/>
                    </a:lnTo>
                    <a:lnTo>
                      <a:pt x="257" y="31"/>
                    </a:lnTo>
                    <a:lnTo>
                      <a:pt x="255" y="27"/>
                    </a:lnTo>
                    <a:lnTo>
                      <a:pt x="253" y="25"/>
                    </a:lnTo>
                    <a:lnTo>
                      <a:pt x="250" y="23"/>
                    </a:lnTo>
                    <a:lnTo>
                      <a:pt x="247" y="22"/>
                    </a:lnTo>
                    <a:lnTo>
                      <a:pt x="109" y="22"/>
                    </a:lnTo>
                    <a:lnTo>
                      <a:pt x="109" y="112"/>
                    </a:lnTo>
                    <a:lnTo>
                      <a:pt x="55" y="112"/>
                    </a:lnTo>
                    <a:lnTo>
                      <a:pt x="55" y="90"/>
                    </a:lnTo>
                    <a:lnTo>
                      <a:pt x="89" y="90"/>
                    </a:lnTo>
                    <a:lnTo>
                      <a:pt x="89" y="28"/>
                    </a:lnTo>
                    <a:lnTo>
                      <a:pt x="22" y="84"/>
                    </a:lnTo>
                    <a:lnTo>
                      <a:pt x="22" y="322"/>
                    </a:lnTo>
                    <a:lnTo>
                      <a:pt x="23" y="326"/>
                    </a:lnTo>
                    <a:lnTo>
                      <a:pt x="25" y="329"/>
                    </a:lnTo>
                    <a:lnTo>
                      <a:pt x="27" y="331"/>
                    </a:lnTo>
                    <a:lnTo>
                      <a:pt x="31" y="331"/>
                    </a:lnTo>
                    <a:lnTo>
                      <a:pt x="247" y="331"/>
                    </a:lnTo>
                    <a:lnTo>
                      <a:pt x="250" y="331"/>
                    </a:lnTo>
                    <a:lnTo>
                      <a:pt x="253" y="329"/>
                    </a:lnTo>
                    <a:lnTo>
                      <a:pt x="255" y="326"/>
                    </a:lnTo>
                    <a:lnTo>
                      <a:pt x="257" y="322"/>
                    </a:lnTo>
                    <a:lnTo>
                      <a:pt x="257" y="307"/>
                    </a:lnTo>
                    <a:lnTo>
                      <a:pt x="277" y="312"/>
                    </a:lnTo>
                    <a:lnTo>
                      <a:pt x="277" y="322"/>
                    </a:lnTo>
                    <a:lnTo>
                      <a:pt x="275" y="334"/>
                    </a:lnTo>
                    <a:lnTo>
                      <a:pt x="268" y="344"/>
                    </a:lnTo>
                    <a:lnTo>
                      <a:pt x="259" y="351"/>
                    </a:lnTo>
                    <a:lnTo>
                      <a:pt x="247" y="353"/>
                    </a:lnTo>
                    <a:lnTo>
                      <a:pt x="31" y="353"/>
                    </a:lnTo>
                    <a:lnTo>
                      <a:pt x="19" y="351"/>
                    </a:lnTo>
                    <a:lnTo>
                      <a:pt x="10" y="344"/>
                    </a:lnTo>
                    <a:lnTo>
                      <a:pt x="3" y="334"/>
                    </a:lnTo>
                    <a:lnTo>
                      <a:pt x="0" y="322"/>
                    </a:lnTo>
                    <a:lnTo>
                      <a:pt x="0" y="79"/>
                    </a:lnTo>
                    <a:lnTo>
                      <a:pt x="1" y="79"/>
                    </a:lnTo>
                    <a:lnTo>
                      <a:pt x="1" y="76"/>
                    </a:lnTo>
                    <a:lnTo>
                      <a:pt x="2" y="74"/>
                    </a:lnTo>
                    <a:lnTo>
                      <a:pt x="4" y="71"/>
                    </a:lnTo>
                    <a:lnTo>
                      <a:pt x="84" y="3"/>
                    </a:lnTo>
                    <a:lnTo>
                      <a:pt x="88" y="1"/>
                    </a:lnTo>
                    <a:lnTo>
                      <a:pt x="91"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53">
                <a:extLst>
                  <a:ext uri="{FF2B5EF4-FFF2-40B4-BE49-F238E27FC236}">
                    <a16:creationId xmlns:a16="http://schemas.microsoft.com/office/drawing/2014/main" id="{CA55BFA3-B5B9-4E4E-9584-E4B15B40BBE7}"/>
                  </a:ext>
                </a:extLst>
              </p:cNvPr>
              <p:cNvSpPr>
                <a:spLocks/>
              </p:cNvSpPr>
              <p:nvPr/>
            </p:nvSpPr>
            <p:spPr bwMode="auto">
              <a:xfrm>
                <a:off x="1960563" y="3470276"/>
                <a:ext cx="134938" cy="34925"/>
              </a:xfrm>
              <a:custGeom>
                <a:avLst/>
                <a:gdLst>
                  <a:gd name="T0" fmla="*/ 0 w 85"/>
                  <a:gd name="T1" fmla="*/ 0 h 22"/>
                  <a:gd name="T2" fmla="*/ 80 w 85"/>
                  <a:gd name="T3" fmla="*/ 0 h 22"/>
                  <a:gd name="T4" fmla="*/ 85 w 85"/>
                  <a:gd name="T5" fmla="*/ 22 h 22"/>
                  <a:gd name="T6" fmla="*/ 0 w 85"/>
                  <a:gd name="T7" fmla="*/ 22 h 22"/>
                  <a:gd name="T8" fmla="*/ 0 w 85"/>
                  <a:gd name="T9" fmla="*/ 0 h 22"/>
                </a:gdLst>
                <a:ahLst/>
                <a:cxnLst>
                  <a:cxn ang="0">
                    <a:pos x="T0" y="T1"/>
                  </a:cxn>
                  <a:cxn ang="0">
                    <a:pos x="T2" y="T3"/>
                  </a:cxn>
                  <a:cxn ang="0">
                    <a:pos x="T4" y="T5"/>
                  </a:cxn>
                  <a:cxn ang="0">
                    <a:pos x="T6" y="T7"/>
                  </a:cxn>
                  <a:cxn ang="0">
                    <a:pos x="T8" y="T9"/>
                  </a:cxn>
                </a:cxnLst>
                <a:rect l="0" t="0" r="r" b="b"/>
                <a:pathLst>
                  <a:path w="85" h="22">
                    <a:moveTo>
                      <a:pt x="0" y="0"/>
                    </a:moveTo>
                    <a:lnTo>
                      <a:pt x="80" y="0"/>
                    </a:lnTo>
                    <a:lnTo>
                      <a:pt x="85" y="22"/>
                    </a:lnTo>
                    <a:lnTo>
                      <a:pt x="0" y="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54">
                <a:extLst>
                  <a:ext uri="{FF2B5EF4-FFF2-40B4-BE49-F238E27FC236}">
                    <a16:creationId xmlns:a16="http://schemas.microsoft.com/office/drawing/2014/main" id="{C14C4B44-C1F3-4815-B38B-2881E661304A}"/>
                  </a:ext>
                </a:extLst>
              </p:cNvPr>
              <p:cNvSpPr>
                <a:spLocks/>
              </p:cNvSpPr>
              <p:nvPr/>
            </p:nvSpPr>
            <p:spPr bwMode="auto">
              <a:xfrm>
                <a:off x="1960563" y="3392488"/>
                <a:ext cx="134938" cy="33338"/>
              </a:xfrm>
              <a:custGeom>
                <a:avLst/>
                <a:gdLst>
                  <a:gd name="T0" fmla="*/ 0 w 85"/>
                  <a:gd name="T1" fmla="*/ 0 h 21"/>
                  <a:gd name="T2" fmla="*/ 85 w 85"/>
                  <a:gd name="T3" fmla="*/ 0 h 21"/>
                  <a:gd name="T4" fmla="*/ 80 w 85"/>
                  <a:gd name="T5" fmla="*/ 21 h 21"/>
                  <a:gd name="T6" fmla="*/ 0 w 85"/>
                  <a:gd name="T7" fmla="*/ 21 h 21"/>
                  <a:gd name="T8" fmla="*/ 0 w 85"/>
                  <a:gd name="T9" fmla="*/ 0 h 21"/>
                </a:gdLst>
                <a:ahLst/>
                <a:cxnLst>
                  <a:cxn ang="0">
                    <a:pos x="T0" y="T1"/>
                  </a:cxn>
                  <a:cxn ang="0">
                    <a:pos x="T2" y="T3"/>
                  </a:cxn>
                  <a:cxn ang="0">
                    <a:pos x="T4" y="T5"/>
                  </a:cxn>
                  <a:cxn ang="0">
                    <a:pos x="T6" y="T7"/>
                  </a:cxn>
                  <a:cxn ang="0">
                    <a:pos x="T8" y="T9"/>
                  </a:cxn>
                </a:cxnLst>
                <a:rect l="0" t="0" r="r" b="b"/>
                <a:pathLst>
                  <a:path w="85" h="21">
                    <a:moveTo>
                      <a:pt x="0" y="0"/>
                    </a:moveTo>
                    <a:lnTo>
                      <a:pt x="85" y="0"/>
                    </a:lnTo>
                    <a:lnTo>
                      <a:pt x="80"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55">
                <a:extLst>
                  <a:ext uri="{FF2B5EF4-FFF2-40B4-BE49-F238E27FC236}">
                    <a16:creationId xmlns:a16="http://schemas.microsoft.com/office/drawing/2014/main" id="{AD6AFA5A-F8D2-4902-8EF0-171B21450C4A}"/>
                  </a:ext>
                </a:extLst>
              </p:cNvPr>
              <p:cNvSpPr>
                <a:spLocks/>
              </p:cNvSpPr>
              <p:nvPr/>
            </p:nvSpPr>
            <p:spPr bwMode="auto">
              <a:xfrm>
                <a:off x="1960563" y="3548063"/>
                <a:ext cx="182563" cy="33338"/>
              </a:xfrm>
              <a:custGeom>
                <a:avLst/>
                <a:gdLst>
                  <a:gd name="T0" fmla="*/ 0 w 115"/>
                  <a:gd name="T1" fmla="*/ 0 h 21"/>
                  <a:gd name="T2" fmla="*/ 98 w 115"/>
                  <a:gd name="T3" fmla="*/ 0 h 21"/>
                  <a:gd name="T4" fmla="*/ 105 w 115"/>
                  <a:gd name="T5" fmla="*/ 10 h 21"/>
                  <a:gd name="T6" fmla="*/ 115 w 115"/>
                  <a:gd name="T7" fmla="*/ 21 h 21"/>
                  <a:gd name="T8" fmla="*/ 0 w 115"/>
                  <a:gd name="T9" fmla="*/ 21 h 21"/>
                  <a:gd name="T10" fmla="*/ 0 w 115"/>
                  <a:gd name="T11" fmla="*/ 0 h 21"/>
                </a:gdLst>
                <a:ahLst/>
                <a:cxnLst>
                  <a:cxn ang="0">
                    <a:pos x="T0" y="T1"/>
                  </a:cxn>
                  <a:cxn ang="0">
                    <a:pos x="T2" y="T3"/>
                  </a:cxn>
                  <a:cxn ang="0">
                    <a:pos x="T4" y="T5"/>
                  </a:cxn>
                  <a:cxn ang="0">
                    <a:pos x="T6" y="T7"/>
                  </a:cxn>
                  <a:cxn ang="0">
                    <a:pos x="T8" y="T9"/>
                  </a:cxn>
                  <a:cxn ang="0">
                    <a:pos x="T10" y="T11"/>
                  </a:cxn>
                </a:cxnLst>
                <a:rect l="0" t="0" r="r" b="b"/>
                <a:pathLst>
                  <a:path w="115" h="21">
                    <a:moveTo>
                      <a:pt x="0" y="0"/>
                    </a:moveTo>
                    <a:lnTo>
                      <a:pt x="98" y="0"/>
                    </a:lnTo>
                    <a:lnTo>
                      <a:pt x="105" y="10"/>
                    </a:lnTo>
                    <a:lnTo>
                      <a:pt x="115" y="21"/>
                    </a:lnTo>
                    <a:lnTo>
                      <a:pt x="0"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56">
                <a:extLst>
                  <a:ext uri="{FF2B5EF4-FFF2-40B4-BE49-F238E27FC236}">
                    <a16:creationId xmlns:a16="http://schemas.microsoft.com/office/drawing/2014/main" id="{BA32ADC9-50AF-48F5-8B92-869D55A56BCE}"/>
                  </a:ext>
                </a:extLst>
              </p:cNvPr>
              <p:cNvSpPr>
                <a:spLocks/>
              </p:cNvSpPr>
              <p:nvPr/>
            </p:nvSpPr>
            <p:spPr bwMode="auto">
              <a:xfrm>
                <a:off x="2198688" y="3387726"/>
                <a:ext cx="147638" cy="123825"/>
              </a:xfrm>
              <a:custGeom>
                <a:avLst/>
                <a:gdLst>
                  <a:gd name="T0" fmla="*/ 77 w 93"/>
                  <a:gd name="T1" fmla="*/ 0 h 78"/>
                  <a:gd name="T2" fmla="*/ 93 w 93"/>
                  <a:gd name="T3" fmla="*/ 13 h 78"/>
                  <a:gd name="T4" fmla="*/ 43 w 93"/>
                  <a:gd name="T5" fmla="*/ 78 h 78"/>
                  <a:gd name="T6" fmla="*/ 0 w 93"/>
                  <a:gd name="T7" fmla="*/ 43 h 78"/>
                  <a:gd name="T8" fmla="*/ 14 w 93"/>
                  <a:gd name="T9" fmla="*/ 27 h 78"/>
                  <a:gd name="T10" fmla="*/ 39 w 93"/>
                  <a:gd name="T11" fmla="*/ 48 h 78"/>
                  <a:gd name="T12" fmla="*/ 77 w 9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93" h="78">
                    <a:moveTo>
                      <a:pt x="77" y="0"/>
                    </a:moveTo>
                    <a:lnTo>
                      <a:pt x="93" y="13"/>
                    </a:lnTo>
                    <a:lnTo>
                      <a:pt x="43" y="78"/>
                    </a:lnTo>
                    <a:lnTo>
                      <a:pt x="0" y="43"/>
                    </a:lnTo>
                    <a:lnTo>
                      <a:pt x="14" y="27"/>
                    </a:lnTo>
                    <a:lnTo>
                      <a:pt x="39" y="48"/>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57">
                <a:extLst>
                  <a:ext uri="{FF2B5EF4-FFF2-40B4-BE49-F238E27FC236}">
                    <a16:creationId xmlns:a16="http://schemas.microsoft.com/office/drawing/2014/main" id="{D910B7C3-08A5-4FFB-BAE8-6749325D613E}"/>
                  </a:ext>
                </a:extLst>
              </p:cNvPr>
              <p:cNvSpPr>
                <a:spLocks noEditPoints="1"/>
              </p:cNvSpPr>
              <p:nvPr/>
            </p:nvSpPr>
            <p:spPr bwMode="auto">
              <a:xfrm>
                <a:off x="2119313" y="3298826"/>
                <a:ext cx="300038" cy="300038"/>
              </a:xfrm>
              <a:custGeom>
                <a:avLst/>
                <a:gdLst>
                  <a:gd name="T0" fmla="*/ 95 w 189"/>
                  <a:gd name="T1" fmla="*/ 21 h 189"/>
                  <a:gd name="T2" fmla="*/ 76 w 189"/>
                  <a:gd name="T3" fmla="*/ 24 h 189"/>
                  <a:gd name="T4" fmla="*/ 58 w 189"/>
                  <a:gd name="T5" fmla="*/ 31 h 189"/>
                  <a:gd name="T6" fmla="*/ 43 w 189"/>
                  <a:gd name="T7" fmla="*/ 43 h 189"/>
                  <a:gd name="T8" fmla="*/ 31 w 189"/>
                  <a:gd name="T9" fmla="*/ 57 h 189"/>
                  <a:gd name="T10" fmla="*/ 24 w 189"/>
                  <a:gd name="T11" fmla="*/ 76 h 189"/>
                  <a:gd name="T12" fmla="*/ 21 w 189"/>
                  <a:gd name="T13" fmla="*/ 95 h 189"/>
                  <a:gd name="T14" fmla="*/ 24 w 189"/>
                  <a:gd name="T15" fmla="*/ 114 h 189"/>
                  <a:gd name="T16" fmla="*/ 31 w 189"/>
                  <a:gd name="T17" fmla="*/ 132 h 189"/>
                  <a:gd name="T18" fmla="*/ 43 w 189"/>
                  <a:gd name="T19" fmla="*/ 146 h 189"/>
                  <a:gd name="T20" fmla="*/ 58 w 189"/>
                  <a:gd name="T21" fmla="*/ 158 h 189"/>
                  <a:gd name="T22" fmla="*/ 76 w 189"/>
                  <a:gd name="T23" fmla="*/ 165 h 189"/>
                  <a:gd name="T24" fmla="*/ 95 w 189"/>
                  <a:gd name="T25" fmla="*/ 167 h 189"/>
                  <a:gd name="T26" fmla="*/ 115 w 189"/>
                  <a:gd name="T27" fmla="*/ 165 h 189"/>
                  <a:gd name="T28" fmla="*/ 132 w 189"/>
                  <a:gd name="T29" fmla="*/ 158 h 189"/>
                  <a:gd name="T30" fmla="*/ 147 w 189"/>
                  <a:gd name="T31" fmla="*/ 146 h 189"/>
                  <a:gd name="T32" fmla="*/ 158 w 189"/>
                  <a:gd name="T33" fmla="*/ 132 h 189"/>
                  <a:gd name="T34" fmla="*/ 165 w 189"/>
                  <a:gd name="T35" fmla="*/ 114 h 189"/>
                  <a:gd name="T36" fmla="*/ 169 w 189"/>
                  <a:gd name="T37" fmla="*/ 95 h 189"/>
                  <a:gd name="T38" fmla="*/ 165 w 189"/>
                  <a:gd name="T39" fmla="*/ 76 h 189"/>
                  <a:gd name="T40" fmla="*/ 158 w 189"/>
                  <a:gd name="T41" fmla="*/ 57 h 189"/>
                  <a:gd name="T42" fmla="*/ 147 w 189"/>
                  <a:gd name="T43" fmla="*/ 43 h 189"/>
                  <a:gd name="T44" fmla="*/ 132 w 189"/>
                  <a:gd name="T45" fmla="*/ 31 h 189"/>
                  <a:gd name="T46" fmla="*/ 115 w 189"/>
                  <a:gd name="T47" fmla="*/ 24 h 189"/>
                  <a:gd name="T48" fmla="*/ 95 w 189"/>
                  <a:gd name="T49" fmla="*/ 21 h 189"/>
                  <a:gd name="T50" fmla="*/ 95 w 189"/>
                  <a:gd name="T51" fmla="*/ 0 h 189"/>
                  <a:gd name="T52" fmla="*/ 117 w 189"/>
                  <a:gd name="T53" fmla="*/ 2 h 189"/>
                  <a:gd name="T54" fmla="*/ 136 w 189"/>
                  <a:gd name="T55" fmla="*/ 10 h 189"/>
                  <a:gd name="T56" fmla="*/ 155 w 189"/>
                  <a:gd name="T57" fmla="*/ 20 h 189"/>
                  <a:gd name="T58" fmla="*/ 169 w 189"/>
                  <a:gd name="T59" fmla="*/ 35 h 189"/>
                  <a:gd name="T60" fmla="*/ 180 w 189"/>
                  <a:gd name="T61" fmla="*/ 53 h 189"/>
                  <a:gd name="T62" fmla="*/ 187 w 189"/>
                  <a:gd name="T63" fmla="*/ 73 h 189"/>
                  <a:gd name="T64" fmla="*/ 189 w 189"/>
                  <a:gd name="T65" fmla="*/ 95 h 189"/>
                  <a:gd name="T66" fmla="*/ 187 w 189"/>
                  <a:gd name="T67" fmla="*/ 117 h 189"/>
                  <a:gd name="T68" fmla="*/ 180 w 189"/>
                  <a:gd name="T69" fmla="*/ 136 h 189"/>
                  <a:gd name="T70" fmla="*/ 169 w 189"/>
                  <a:gd name="T71" fmla="*/ 153 h 189"/>
                  <a:gd name="T72" fmla="*/ 155 w 189"/>
                  <a:gd name="T73" fmla="*/ 169 h 189"/>
                  <a:gd name="T74" fmla="*/ 136 w 189"/>
                  <a:gd name="T75" fmla="*/ 179 h 189"/>
                  <a:gd name="T76" fmla="*/ 117 w 189"/>
                  <a:gd name="T77" fmla="*/ 187 h 189"/>
                  <a:gd name="T78" fmla="*/ 95 w 189"/>
                  <a:gd name="T79" fmla="*/ 189 h 189"/>
                  <a:gd name="T80" fmla="*/ 73 w 189"/>
                  <a:gd name="T81" fmla="*/ 187 h 189"/>
                  <a:gd name="T82" fmla="*/ 53 w 189"/>
                  <a:gd name="T83" fmla="*/ 179 h 189"/>
                  <a:gd name="T84" fmla="*/ 36 w 189"/>
                  <a:gd name="T85" fmla="*/ 169 h 189"/>
                  <a:gd name="T86" fmla="*/ 21 w 189"/>
                  <a:gd name="T87" fmla="*/ 153 h 189"/>
                  <a:gd name="T88" fmla="*/ 10 w 189"/>
                  <a:gd name="T89" fmla="*/ 136 h 189"/>
                  <a:gd name="T90" fmla="*/ 3 w 189"/>
                  <a:gd name="T91" fmla="*/ 117 h 189"/>
                  <a:gd name="T92" fmla="*/ 0 w 189"/>
                  <a:gd name="T93" fmla="*/ 95 h 189"/>
                  <a:gd name="T94" fmla="*/ 3 w 189"/>
                  <a:gd name="T95" fmla="*/ 73 h 189"/>
                  <a:gd name="T96" fmla="*/ 10 w 189"/>
                  <a:gd name="T97" fmla="*/ 53 h 189"/>
                  <a:gd name="T98" fmla="*/ 21 w 189"/>
                  <a:gd name="T99" fmla="*/ 35 h 189"/>
                  <a:gd name="T100" fmla="*/ 36 w 189"/>
                  <a:gd name="T101" fmla="*/ 20 h 189"/>
                  <a:gd name="T102" fmla="*/ 53 w 189"/>
                  <a:gd name="T103" fmla="*/ 10 h 189"/>
                  <a:gd name="T104" fmla="*/ 73 w 189"/>
                  <a:gd name="T105" fmla="*/ 2 h 189"/>
                  <a:gd name="T106" fmla="*/ 95 w 189"/>
                  <a:gd name="T10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5" y="21"/>
                    </a:moveTo>
                    <a:lnTo>
                      <a:pt x="76" y="24"/>
                    </a:lnTo>
                    <a:lnTo>
                      <a:pt x="58" y="31"/>
                    </a:lnTo>
                    <a:lnTo>
                      <a:pt x="43" y="43"/>
                    </a:lnTo>
                    <a:lnTo>
                      <a:pt x="31" y="57"/>
                    </a:lnTo>
                    <a:lnTo>
                      <a:pt x="24" y="76"/>
                    </a:lnTo>
                    <a:lnTo>
                      <a:pt x="21" y="95"/>
                    </a:lnTo>
                    <a:lnTo>
                      <a:pt x="24" y="114"/>
                    </a:lnTo>
                    <a:lnTo>
                      <a:pt x="31" y="132"/>
                    </a:lnTo>
                    <a:lnTo>
                      <a:pt x="43" y="146"/>
                    </a:lnTo>
                    <a:lnTo>
                      <a:pt x="58" y="158"/>
                    </a:lnTo>
                    <a:lnTo>
                      <a:pt x="76" y="165"/>
                    </a:lnTo>
                    <a:lnTo>
                      <a:pt x="95" y="167"/>
                    </a:lnTo>
                    <a:lnTo>
                      <a:pt x="115" y="165"/>
                    </a:lnTo>
                    <a:lnTo>
                      <a:pt x="132" y="158"/>
                    </a:lnTo>
                    <a:lnTo>
                      <a:pt x="147" y="146"/>
                    </a:lnTo>
                    <a:lnTo>
                      <a:pt x="158" y="132"/>
                    </a:lnTo>
                    <a:lnTo>
                      <a:pt x="165" y="114"/>
                    </a:lnTo>
                    <a:lnTo>
                      <a:pt x="169" y="95"/>
                    </a:lnTo>
                    <a:lnTo>
                      <a:pt x="165" y="76"/>
                    </a:lnTo>
                    <a:lnTo>
                      <a:pt x="158" y="57"/>
                    </a:lnTo>
                    <a:lnTo>
                      <a:pt x="147" y="43"/>
                    </a:lnTo>
                    <a:lnTo>
                      <a:pt x="132" y="31"/>
                    </a:lnTo>
                    <a:lnTo>
                      <a:pt x="115" y="24"/>
                    </a:lnTo>
                    <a:lnTo>
                      <a:pt x="95" y="21"/>
                    </a:lnTo>
                    <a:close/>
                    <a:moveTo>
                      <a:pt x="95" y="0"/>
                    </a:moveTo>
                    <a:lnTo>
                      <a:pt x="117" y="2"/>
                    </a:lnTo>
                    <a:lnTo>
                      <a:pt x="136" y="10"/>
                    </a:lnTo>
                    <a:lnTo>
                      <a:pt x="155" y="20"/>
                    </a:lnTo>
                    <a:lnTo>
                      <a:pt x="169" y="35"/>
                    </a:lnTo>
                    <a:lnTo>
                      <a:pt x="180" y="53"/>
                    </a:lnTo>
                    <a:lnTo>
                      <a:pt x="187" y="73"/>
                    </a:lnTo>
                    <a:lnTo>
                      <a:pt x="189" y="95"/>
                    </a:lnTo>
                    <a:lnTo>
                      <a:pt x="187" y="117"/>
                    </a:lnTo>
                    <a:lnTo>
                      <a:pt x="180" y="136"/>
                    </a:lnTo>
                    <a:lnTo>
                      <a:pt x="169" y="153"/>
                    </a:lnTo>
                    <a:lnTo>
                      <a:pt x="155" y="169"/>
                    </a:lnTo>
                    <a:lnTo>
                      <a:pt x="136" y="179"/>
                    </a:lnTo>
                    <a:lnTo>
                      <a:pt x="117" y="187"/>
                    </a:lnTo>
                    <a:lnTo>
                      <a:pt x="95" y="189"/>
                    </a:lnTo>
                    <a:lnTo>
                      <a:pt x="73" y="187"/>
                    </a:lnTo>
                    <a:lnTo>
                      <a:pt x="53" y="179"/>
                    </a:lnTo>
                    <a:lnTo>
                      <a:pt x="36" y="169"/>
                    </a:lnTo>
                    <a:lnTo>
                      <a:pt x="21" y="153"/>
                    </a:lnTo>
                    <a:lnTo>
                      <a:pt x="10" y="136"/>
                    </a:lnTo>
                    <a:lnTo>
                      <a:pt x="3" y="117"/>
                    </a:lnTo>
                    <a:lnTo>
                      <a:pt x="0" y="95"/>
                    </a:lnTo>
                    <a:lnTo>
                      <a:pt x="3" y="73"/>
                    </a:lnTo>
                    <a:lnTo>
                      <a:pt x="10" y="53"/>
                    </a:lnTo>
                    <a:lnTo>
                      <a:pt x="21" y="35"/>
                    </a:lnTo>
                    <a:lnTo>
                      <a:pt x="36" y="20"/>
                    </a:lnTo>
                    <a:lnTo>
                      <a:pt x="53" y="10"/>
                    </a:lnTo>
                    <a:lnTo>
                      <a:pt x="73" y="2"/>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62" name="Groep 61">
            <a:extLst>
              <a:ext uri="{FF2B5EF4-FFF2-40B4-BE49-F238E27FC236}">
                <a16:creationId xmlns:a16="http://schemas.microsoft.com/office/drawing/2014/main" id="{1C5BF829-009E-4AF3-BD55-D1C3398A162B}"/>
              </a:ext>
            </a:extLst>
          </p:cNvPr>
          <p:cNvGrpSpPr>
            <a:grpSpLocks noChangeAspect="1"/>
          </p:cNvGrpSpPr>
          <p:nvPr/>
        </p:nvGrpSpPr>
        <p:grpSpPr>
          <a:xfrm>
            <a:off x="2592974" y="2112102"/>
            <a:ext cx="207023" cy="228148"/>
            <a:chOff x="4879973" y="4858917"/>
            <a:chExt cx="311150" cy="342900"/>
          </a:xfrm>
          <a:solidFill>
            <a:srgbClr val="0A5D7A"/>
          </a:solidFill>
        </p:grpSpPr>
        <p:sp>
          <p:nvSpPr>
            <p:cNvPr id="63" name="Freeform 207">
              <a:extLst>
                <a:ext uri="{FF2B5EF4-FFF2-40B4-BE49-F238E27FC236}">
                  <a16:creationId xmlns:a16="http://schemas.microsoft.com/office/drawing/2014/main" id="{7A33E074-EBB3-4CA2-A9DD-0C6AA99B96C4}"/>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08">
              <a:extLst>
                <a:ext uri="{FF2B5EF4-FFF2-40B4-BE49-F238E27FC236}">
                  <a16:creationId xmlns:a16="http://schemas.microsoft.com/office/drawing/2014/main" id="{F05C456C-B643-4847-8F1A-E3EC6053452A}"/>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5" name="Groep 64">
            <a:extLst>
              <a:ext uri="{FF2B5EF4-FFF2-40B4-BE49-F238E27FC236}">
                <a16:creationId xmlns:a16="http://schemas.microsoft.com/office/drawing/2014/main" id="{88CAD497-B488-45CB-ADE8-E4B155903D63}"/>
              </a:ext>
            </a:extLst>
          </p:cNvPr>
          <p:cNvGrpSpPr>
            <a:grpSpLocks noChangeAspect="1"/>
          </p:cNvGrpSpPr>
          <p:nvPr/>
        </p:nvGrpSpPr>
        <p:grpSpPr>
          <a:xfrm>
            <a:off x="4239487" y="2112102"/>
            <a:ext cx="207023" cy="228148"/>
            <a:chOff x="4879973" y="4858917"/>
            <a:chExt cx="311150" cy="342900"/>
          </a:xfrm>
          <a:solidFill>
            <a:srgbClr val="0A5D7A"/>
          </a:solidFill>
        </p:grpSpPr>
        <p:sp>
          <p:nvSpPr>
            <p:cNvPr id="66" name="Freeform 207">
              <a:extLst>
                <a:ext uri="{FF2B5EF4-FFF2-40B4-BE49-F238E27FC236}">
                  <a16:creationId xmlns:a16="http://schemas.microsoft.com/office/drawing/2014/main" id="{E0F590C3-0196-4FEF-A1C5-CB39090DA3FC}"/>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08">
              <a:extLst>
                <a:ext uri="{FF2B5EF4-FFF2-40B4-BE49-F238E27FC236}">
                  <a16:creationId xmlns:a16="http://schemas.microsoft.com/office/drawing/2014/main" id="{D956D581-4EED-4555-B437-9D12E35CF307}"/>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8" name="Groep 67">
            <a:extLst>
              <a:ext uri="{FF2B5EF4-FFF2-40B4-BE49-F238E27FC236}">
                <a16:creationId xmlns:a16="http://schemas.microsoft.com/office/drawing/2014/main" id="{0418ACDC-363A-4060-9A27-DC0D8FECA8B9}"/>
              </a:ext>
            </a:extLst>
          </p:cNvPr>
          <p:cNvGrpSpPr>
            <a:grpSpLocks noChangeAspect="1"/>
          </p:cNvGrpSpPr>
          <p:nvPr/>
        </p:nvGrpSpPr>
        <p:grpSpPr>
          <a:xfrm>
            <a:off x="5886000" y="2112102"/>
            <a:ext cx="207023" cy="228148"/>
            <a:chOff x="4879973" y="4858917"/>
            <a:chExt cx="311150" cy="342900"/>
          </a:xfrm>
          <a:solidFill>
            <a:srgbClr val="0A5D7A"/>
          </a:solidFill>
        </p:grpSpPr>
        <p:sp>
          <p:nvSpPr>
            <p:cNvPr id="69" name="Freeform 207">
              <a:extLst>
                <a:ext uri="{FF2B5EF4-FFF2-40B4-BE49-F238E27FC236}">
                  <a16:creationId xmlns:a16="http://schemas.microsoft.com/office/drawing/2014/main" id="{33722785-9065-4D3B-AAC4-991897BAE343}"/>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08">
              <a:extLst>
                <a:ext uri="{FF2B5EF4-FFF2-40B4-BE49-F238E27FC236}">
                  <a16:creationId xmlns:a16="http://schemas.microsoft.com/office/drawing/2014/main" id="{FD7EE058-FE63-44E9-AF9C-E2D6FD385E00}"/>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1" name="Groep 70">
            <a:extLst>
              <a:ext uri="{FF2B5EF4-FFF2-40B4-BE49-F238E27FC236}">
                <a16:creationId xmlns:a16="http://schemas.microsoft.com/office/drawing/2014/main" id="{FF836F9B-3620-4EA0-BAB3-65FBD6096679}"/>
              </a:ext>
            </a:extLst>
          </p:cNvPr>
          <p:cNvGrpSpPr>
            <a:grpSpLocks noChangeAspect="1"/>
          </p:cNvGrpSpPr>
          <p:nvPr/>
        </p:nvGrpSpPr>
        <p:grpSpPr>
          <a:xfrm>
            <a:off x="7532513" y="2112102"/>
            <a:ext cx="207023" cy="228148"/>
            <a:chOff x="4879973" y="4858917"/>
            <a:chExt cx="311150" cy="342900"/>
          </a:xfrm>
          <a:solidFill>
            <a:srgbClr val="0A5D7A"/>
          </a:solidFill>
        </p:grpSpPr>
        <p:sp>
          <p:nvSpPr>
            <p:cNvPr id="72" name="Freeform 207">
              <a:extLst>
                <a:ext uri="{FF2B5EF4-FFF2-40B4-BE49-F238E27FC236}">
                  <a16:creationId xmlns:a16="http://schemas.microsoft.com/office/drawing/2014/main" id="{23585B50-E3D7-4E34-A3AC-9B3D375BFF95}"/>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08">
              <a:extLst>
                <a:ext uri="{FF2B5EF4-FFF2-40B4-BE49-F238E27FC236}">
                  <a16:creationId xmlns:a16="http://schemas.microsoft.com/office/drawing/2014/main" id="{199F4329-AE32-450B-8FDA-769EDF18163E}"/>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4" name="Groep 73">
            <a:extLst>
              <a:ext uri="{FF2B5EF4-FFF2-40B4-BE49-F238E27FC236}">
                <a16:creationId xmlns:a16="http://schemas.microsoft.com/office/drawing/2014/main" id="{EA035677-31A2-4330-8775-DEBC6BA35B38}"/>
              </a:ext>
            </a:extLst>
          </p:cNvPr>
          <p:cNvGrpSpPr>
            <a:grpSpLocks noChangeAspect="1"/>
          </p:cNvGrpSpPr>
          <p:nvPr/>
        </p:nvGrpSpPr>
        <p:grpSpPr>
          <a:xfrm>
            <a:off x="9179026" y="2112102"/>
            <a:ext cx="207023" cy="228148"/>
            <a:chOff x="4879973" y="4858917"/>
            <a:chExt cx="311150" cy="342900"/>
          </a:xfrm>
          <a:solidFill>
            <a:srgbClr val="0A5D7A"/>
          </a:solidFill>
        </p:grpSpPr>
        <p:sp>
          <p:nvSpPr>
            <p:cNvPr id="75" name="Freeform 207">
              <a:extLst>
                <a:ext uri="{FF2B5EF4-FFF2-40B4-BE49-F238E27FC236}">
                  <a16:creationId xmlns:a16="http://schemas.microsoft.com/office/drawing/2014/main" id="{2849F7FA-E8D6-49B9-A40B-EEE058A237A5}"/>
                </a:ext>
              </a:extLst>
            </p:cNvPr>
            <p:cNvSpPr>
              <a:spLocks/>
            </p:cNvSpPr>
            <p:nvPr/>
          </p:nvSpPr>
          <p:spPr bwMode="auto">
            <a:xfrm>
              <a:off x="4879973" y="5109742"/>
              <a:ext cx="311150" cy="92075"/>
            </a:xfrm>
            <a:custGeom>
              <a:avLst/>
              <a:gdLst>
                <a:gd name="T0" fmla="*/ 55 w 196"/>
                <a:gd name="T1" fmla="*/ 0 h 58"/>
                <a:gd name="T2" fmla="*/ 57 w 196"/>
                <a:gd name="T3" fmla="*/ 0 h 58"/>
                <a:gd name="T4" fmla="*/ 65 w 196"/>
                <a:gd name="T5" fmla="*/ 7 h 58"/>
                <a:gd name="T6" fmla="*/ 65 w 196"/>
                <a:gd name="T7" fmla="*/ 8 h 58"/>
                <a:gd name="T8" fmla="*/ 65 w 196"/>
                <a:gd name="T9" fmla="*/ 8 h 58"/>
                <a:gd name="T10" fmla="*/ 52 w 196"/>
                <a:gd name="T11" fmla="*/ 13 h 58"/>
                <a:gd name="T12" fmla="*/ 40 w 196"/>
                <a:gd name="T13" fmla="*/ 19 h 58"/>
                <a:gd name="T14" fmla="*/ 28 w 196"/>
                <a:gd name="T15" fmla="*/ 24 h 58"/>
                <a:gd name="T16" fmla="*/ 19 w 196"/>
                <a:gd name="T17" fmla="*/ 29 h 58"/>
                <a:gd name="T18" fmla="*/ 15 w 196"/>
                <a:gd name="T19" fmla="*/ 32 h 58"/>
                <a:gd name="T20" fmla="*/ 12 w 196"/>
                <a:gd name="T21" fmla="*/ 34 h 58"/>
                <a:gd name="T22" fmla="*/ 11 w 196"/>
                <a:gd name="T23" fmla="*/ 38 h 58"/>
                <a:gd name="T24" fmla="*/ 12 w 196"/>
                <a:gd name="T25" fmla="*/ 41 h 58"/>
                <a:gd name="T26" fmla="*/ 14 w 196"/>
                <a:gd name="T27" fmla="*/ 44 h 58"/>
                <a:gd name="T28" fmla="*/ 17 w 196"/>
                <a:gd name="T29" fmla="*/ 46 h 58"/>
                <a:gd name="T30" fmla="*/ 20 w 196"/>
                <a:gd name="T31" fmla="*/ 48 h 58"/>
                <a:gd name="T32" fmla="*/ 176 w 196"/>
                <a:gd name="T33" fmla="*/ 48 h 58"/>
                <a:gd name="T34" fmla="*/ 179 w 196"/>
                <a:gd name="T35" fmla="*/ 46 h 58"/>
                <a:gd name="T36" fmla="*/ 182 w 196"/>
                <a:gd name="T37" fmla="*/ 44 h 58"/>
                <a:gd name="T38" fmla="*/ 184 w 196"/>
                <a:gd name="T39" fmla="*/ 41 h 58"/>
                <a:gd name="T40" fmla="*/ 185 w 196"/>
                <a:gd name="T41" fmla="*/ 38 h 58"/>
                <a:gd name="T42" fmla="*/ 184 w 196"/>
                <a:gd name="T43" fmla="*/ 34 h 58"/>
                <a:gd name="T44" fmla="*/ 181 w 196"/>
                <a:gd name="T45" fmla="*/ 32 h 58"/>
                <a:gd name="T46" fmla="*/ 177 w 196"/>
                <a:gd name="T47" fmla="*/ 29 h 58"/>
                <a:gd name="T48" fmla="*/ 168 w 196"/>
                <a:gd name="T49" fmla="*/ 24 h 58"/>
                <a:gd name="T50" fmla="*/ 156 w 196"/>
                <a:gd name="T51" fmla="*/ 19 h 58"/>
                <a:gd name="T52" fmla="*/ 144 w 196"/>
                <a:gd name="T53" fmla="*/ 13 h 58"/>
                <a:gd name="T54" fmla="*/ 131 w 196"/>
                <a:gd name="T55" fmla="*/ 8 h 58"/>
                <a:gd name="T56" fmla="*/ 131 w 196"/>
                <a:gd name="T57" fmla="*/ 8 h 58"/>
                <a:gd name="T58" fmla="*/ 131 w 196"/>
                <a:gd name="T59" fmla="*/ 7 h 58"/>
                <a:gd name="T60" fmla="*/ 139 w 196"/>
                <a:gd name="T61" fmla="*/ 0 h 58"/>
                <a:gd name="T62" fmla="*/ 141 w 196"/>
                <a:gd name="T63" fmla="*/ 0 h 58"/>
                <a:gd name="T64" fmla="*/ 141 w 196"/>
                <a:gd name="T65" fmla="*/ 0 h 58"/>
                <a:gd name="T66" fmla="*/ 151 w 196"/>
                <a:gd name="T67" fmla="*/ 4 h 58"/>
                <a:gd name="T68" fmla="*/ 160 w 196"/>
                <a:gd name="T69" fmla="*/ 10 h 58"/>
                <a:gd name="T70" fmla="*/ 176 w 196"/>
                <a:gd name="T71" fmla="*/ 16 h 58"/>
                <a:gd name="T72" fmla="*/ 188 w 196"/>
                <a:gd name="T73" fmla="*/ 23 h 58"/>
                <a:gd name="T74" fmla="*/ 193 w 196"/>
                <a:gd name="T75" fmla="*/ 29 h 58"/>
                <a:gd name="T76" fmla="*/ 196 w 196"/>
                <a:gd name="T77" fmla="*/ 38 h 58"/>
                <a:gd name="T78" fmla="*/ 194 w 196"/>
                <a:gd name="T79" fmla="*/ 44 h 58"/>
                <a:gd name="T80" fmla="*/ 192 w 196"/>
                <a:gd name="T81" fmla="*/ 50 h 58"/>
                <a:gd name="T82" fmla="*/ 186 w 196"/>
                <a:gd name="T83" fmla="*/ 54 h 58"/>
                <a:gd name="T84" fmla="*/ 181 w 196"/>
                <a:gd name="T85" fmla="*/ 57 h 58"/>
                <a:gd name="T86" fmla="*/ 176 w 196"/>
                <a:gd name="T87" fmla="*/ 58 h 58"/>
                <a:gd name="T88" fmla="*/ 20 w 196"/>
                <a:gd name="T89" fmla="*/ 58 h 58"/>
                <a:gd name="T90" fmla="*/ 15 w 196"/>
                <a:gd name="T91" fmla="*/ 57 h 58"/>
                <a:gd name="T92" fmla="*/ 10 w 196"/>
                <a:gd name="T93" fmla="*/ 54 h 58"/>
                <a:gd name="T94" fmla="*/ 4 w 196"/>
                <a:gd name="T95" fmla="*/ 50 h 58"/>
                <a:gd name="T96" fmla="*/ 2 w 196"/>
                <a:gd name="T97" fmla="*/ 44 h 58"/>
                <a:gd name="T98" fmla="*/ 0 w 196"/>
                <a:gd name="T99" fmla="*/ 38 h 58"/>
                <a:gd name="T100" fmla="*/ 3 w 196"/>
                <a:gd name="T101" fmla="*/ 29 h 58"/>
                <a:gd name="T102" fmla="*/ 8 w 196"/>
                <a:gd name="T103" fmla="*/ 23 h 58"/>
                <a:gd name="T104" fmla="*/ 20 w 196"/>
                <a:gd name="T105" fmla="*/ 16 h 58"/>
                <a:gd name="T106" fmla="*/ 36 w 196"/>
                <a:gd name="T107" fmla="*/ 10 h 58"/>
                <a:gd name="T108" fmla="*/ 45 w 196"/>
                <a:gd name="T109" fmla="*/ 4 h 58"/>
                <a:gd name="T110" fmla="*/ 55 w 196"/>
                <a:gd name="T111" fmla="*/ 0 h 58"/>
                <a:gd name="T112" fmla="*/ 55 w 196"/>
                <a:gd name="T11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58">
                  <a:moveTo>
                    <a:pt x="55" y="0"/>
                  </a:moveTo>
                  <a:lnTo>
                    <a:pt x="57" y="0"/>
                  </a:lnTo>
                  <a:lnTo>
                    <a:pt x="65" y="7"/>
                  </a:lnTo>
                  <a:lnTo>
                    <a:pt x="65" y="8"/>
                  </a:lnTo>
                  <a:lnTo>
                    <a:pt x="65" y="8"/>
                  </a:lnTo>
                  <a:lnTo>
                    <a:pt x="52" y="13"/>
                  </a:lnTo>
                  <a:lnTo>
                    <a:pt x="40" y="19"/>
                  </a:lnTo>
                  <a:lnTo>
                    <a:pt x="28" y="24"/>
                  </a:lnTo>
                  <a:lnTo>
                    <a:pt x="19" y="29"/>
                  </a:lnTo>
                  <a:lnTo>
                    <a:pt x="15" y="32"/>
                  </a:lnTo>
                  <a:lnTo>
                    <a:pt x="12" y="34"/>
                  </a:lnTo>
                  <a:lnTo>
                    <a:pt x="11" y="38"/>
                  </a:lnTo>
                  <a:lnTo>
                    <a:pt x="12" y="41"/>
                  </a:lnTo>
                  <a:lnTo>
                    <a:pt x="14" y="44"/>
                  </a:lnTo>
                  <a:lnTo>
                    <a:pt x="17" y="46"/>
                  </a:lnTo>
                  <a:lnTo>
                    <a:pt x="20" y="48"/>
                  </a:lnTo>
                  <a:lnTo>
                    <a:pt x="176" y="48"/>
                  </a:lnTo>
                  <a:lnTo>
                    <a:pt x="179" y="46"/>
                  </a:lnTo>
                  <a:lnTo>
                    <a:pt x="182" y="44"/>
                  </a:lnTo>
                  <a:lnTo>
                    <a:pt x="184" y="41"/>
                  </a:lnTo>
                  <a:lnTo>
                    <a:pt x="185" y="38"/>
                  </a:lnTo>
                  <a:lnTo>
                    <a:pt x="184" y="34"/>
                  </a:lnTo>
                  <a:lnTo>
                    <a:pt x="181" y="32"/>
                  </a:lnTo>
                  <a:lnTo>
                    <a:pt x="177" y="29"/>
                  </a:lnTo>
                  <a:lnTo>
                    <a:pt x="168" y="24"/>
                  </a:lnTo>
                  <a:lnTo>
                    <a:pt x="156" y="19"/>
                  </a:lnTo>
                  <a:lnTo>
                    <a:pt x="144" y="13"/>
                  </a:lnTo>
                  <a:lnTo>
                    <a:pt x="131" y="8"/>
                  </a:lnTo>
                  <a:lnTo>
                    <a:pt x="131" y="8"/>
                  </a:lnTo>
                  <a:lnTo>
                    <a:pt x="131" y="7"/>
                  </a:lnTo>
                  <a:lnTo>
                    <a:pt x="139" y="0"/>
                  </a:lnTo>
                  <a:lnTo>
                    <a:pt x="141" y="0"/>
                  </a:lnTo>
                  <a:lnTo>
                    <a:pt x="141" y="0"/>
                  </a:lnTo>
                  <a:lnTo>
                    <a:pt x="151" y="4"/>
                  </a:lnTo>
                  <a:lnTo>
                    <a:pt x="160" y="10"/>
                  </a:lnTo>
                  <a:lnTo>
                    <a:pt x="176" y="16"/>
                  </a:lnTo>
                  <a:lnTo>
                    <a:pt x="188" y="23"/>
                  </a:lnTo>
                  <a:lnTo>
                    <a:pt x="193" y="29"/>
                  </a:lnTo>
                  <a:lnTo>
                    <a:pt x="196" y="38"/>
                  </a:lnTo>
                  <a:lnTo>
                    <a:pt x="194" y="44"/>
                  </a:lnTo>
                  <a:lnTo>
                    <a:pt x="192" y="50"/>
                  </a:lnTo>
                  <a:lnTo>
                    <a:pt x="186" y="54"/>
                  </a:lnTo>
                  <a:lnTo>
                    <a:pt x="181" y="57"/>
                  </a:lnTo>
                  <a:lnTo>
                    <a:pt x="176" y="58"/>
                  </a:lnTo>
                  <a:lnTo>
                    <a:pt x="20" y="58"/>
                  </a:lnTo>
                  <a:lnTo>
                    <a:pt x="15" y="57"/>
                  </a:lnTo>
                  <a:lnTo>
                    <a:pt x="10" y="54"/>
                  </a:lnTo>
                  <a:lnTo>
                    <a:pt x="4" y="50"/>
                  </a:lnTo>
                  <a:lnTo>
                    <a:pt x="2" y="44"/>
                  </a:lnTo>
                  <a:lnTo>
                    <a:pt x="0" y="38"/>
                  </a:lnTo>
                  <a:lnTo>
                    <a:pt x="3" y="29"/>
                  </a:lnTo>
                  <a:lnTo>
                    <a:pt x="8" y="23"/>
                  </a:lnTo>
                  <a:lnTo>
                    <a:pt x="20" y="16"/>
                  </a:lnTo>
                  <a:lnTo>
                    <a:pt x="36" y="10"/>
                  </a:lnTo>
                  <a:lnTo>
                    <a:pt x="45" y="4"/>
                  </a:lnTo>
                  <a:lnTo>
                    <a:pt x="55"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08">
              <a:extLst>
                <a:ext uri="{FF2B5EF4-FFF2-40B4-BE49-F238E27FC236}">
                  <a16:creationId xmlns:a16="http://schemas.microsoft.com/office/drawing/2014/main" id="{79C5CB3E-3BD4-41BE-8021-3710D878B297}"/>
                </a:ext>
              </a:extLst>
            </p:cNvPr>
            <p:cNvSpPr>
              <a:spLocks noEditPoints="1"/>
            </p:cNvSpPr>
            <p:nvPr/>
          </p:nvSpPr>
          <p:spPr bwMode="auto">
            <a:xfrm>
              <a:off x="4899023" y="4858917"/>
              <a:ext cx="274638" cy="266700"/>
            </a:xfrm>
            <a:custGeom>
              <a:avLst/>
              <a:gdLst>
                <a:gd name="T0" fmla="*/ 151 w 173"/>
                <a:gd name="T1" fmla="*/ 109 h 168"/>
                <a:gd name="T2" fmla="*/ 161 w 173"/>
                <a:gd name="T3" fmla="*/ 76 h 168"/>
                <a:gd name="T4" fmla="*/ 11 w 173"/>
                <a:gd name="T5" fmla="*/ 76 h 168"/>
                <a:gd name="T6" fmla="*/ 21 w 173"/>
                <a:gd name="T7" fmla="*/ 109 h 168"/>
                <a:gd name="T8" fmla="*/ 11 w 173"/>
                <a:gd name="T9" fmla="*/ 76 h 168"/>
                <a:gd name="T10" fmla="*/ 71 w 173"/>
                <a:gd name="T11" fmla="*/ 35 h 168"/>
                <a:gd name="T12" fmla="*/ 47 w 173"/>
                <a:gd name="T13" fmla="*/ 58 h 168"/>
                <a:gd name="T14" fmla="*/ 38 w 173"/>
                <a:gd name="T15" fmla="*/ 94 h 168"/>
                <a:gd name="T16" fmla="*/ 40 w 173"/>
                <a:gd name="T17" fmla="*/ 111 h 168"/>
                <a:gd name="T18" fmla="*/ 67 w 173"/>
                <a:gd name="T19" fmla="*/ 122 h 168"/>
                <a:gd name="T20" fmla="*/ 89 w 173"/>
                <a:gd name="T21" fmla="*/ 124 h 168"/>
                <a:gd name="T22" fmla="*/ 92 w 173"/>
                <a:gd name="T23" fmla="*/ 130 h 168"/>
                <a:gd name="T24" fmla="*/ 89 w 173"/>
                <a:gd name="T25" fmla="*/ 135 h 168"/>
                <a:gd name="T26" fmla="*/ 74 w 173"/>
                <a:gd name="T27" fmla="*/ 134 h 168"/>
                <a:gd name="T28" fmla="*/ 45 w 173"/>
                <a:gd name="T29" fmla="*/ 126 h 168"/>
                <a:gd name="T30" fmla="*/ 70 w 173"/>
                <a:gd name="T31" fmla="*/ 153 h 168"/>
                <a:gd name="T32" fmla="*/ 101 w 173"/>
                <a:gd name="T33" fmla="*/ 153 h 168"/>
                <a:gd name="T34" fmla="*/ 125 w 173"/>
                <a:gd name="T35" fmla="*/ 131 h 168"/>
                <a:gd name="T36" fmla="*/ 134 w 173"/>
                <a:gd name="T37" fmla="*/ 94 h 168"/>
                <a:gd name="T38" fmla="*/ 125 w 173"/>
                <a:gd name="T39" fmla="*/ 58 h 168"/>
                <a:gd name="T40" fmla="*/ 101 w 173"/>
                <a:gd name="T41" fmla="*/ 35 h 168"/>
                <a:gd name="T42" fmla="*/ 87 w 173"/>
                <a:gd name="T43" fmla="*/ 10 h 168"/>
                <a:gd name="T44" fmla="*/ 54 w 173"/>
                <a:gd name="T45" fmla="*/ 21 h 168"/>
                <a:gd name="T46" fmla="*/ 34 w 173"/>
                <a:gd name="T47" fmla="*/ 47 h 168"/>
                <a:gd name="T48" fmla="*/ 32 w 173"/>
                <a:gd name="T49" fmla="*/ 65 h 168"/>
                <a:gd name="T50" fmla="*/ 54 w 173"/>
                <a:gd name="T51" fmla="*/ 34 h 168"/>
                <a:gd name="T52" fmla="*/ 87 w 173"/>
                <a:gd name="T53" fmla="*/ 22 h 168"/>
                <a:gd name="T54" fmla="*/ 118 w 173"/>
                <a:gd name="T55" fmla="*/ 34 h 168"/>
                <a:gd name="T56" fmla="*/ 140 w 173"/>
                <a:gd name="T57" fmla="*/ 65 h 168"/>
                <a:gd name="T58" fmla="*/ 138 w 173"/>
                <a:gd name="T59" fmla="*/ 47 h 168"/>
                <a:gd name="T60" fmla="*/ 118 w 173"/>
                <a:gd name="T61" fmla="*/ 21 h 168"/>
                <a:gd name="T62" fmla="*/ 87 w 173"/>
                <a:gd name="T63" fmla="*/ 10 h 168"/>
                <a:gd name="T64" fmla="*/ 106 w 173"/>
                <a:gd name="T65" fmla="*/ 4 h 168"/>
                <a:gd name="T66" fmla="*/ 138 w 173"/>
                <a:gd name="T67" fmla="*/ 26 h 168"/>
                <a:gd name="T68" fmla="*/ 151 w 173"/>
                <a:gd name="T69" fmla="*/ 65 h 168"/>
                <a:gd name="T70" fmla="*/ 165 w 173"/>
                <a:gd name="T71" fmla="*/ 65 h 168"/>
                <a:gd name="T72" fmla="*/ 172 w 173"/>
                <a:gd name="T73" fmla="*/ 72 h 168"/>
                <a:gd name="T74" fmla="*/ 173 w 173"/>
                <a:gd name="T75" fmla="*/ 109 h 168"/>
                <a:gd name="T76" fmla="*/ 169 w 173"/>
                <a:gd name="T77" fmla="*/ 115 h 168"/>
                <a:gd name="T78" fmla="*/ 161 w 173"/>
                <a:gd name="T79" fmla="*/ 119 h 168"/>
                <a:gd name="T80" fmla="*/ 147 w 173"/>
                <a:gd name="T81" fmla="*/ 118 h 168"/>
                <a:gd name="T82" fmla="*/ 143 w 173"/>
                <a:gd name="T83" fmla="*/ 114 h 168"/>
                <a:gd name="T84" fmla="*/ 122 w 173"/>
                <a:gd name="T85" fmla="*/ 153 h 168"/>
                <a:gd name="T86" fmla="*/ 87 w 173"/>
                <a:gd name="T87" fmla="*/ 168 h 168"/>
                <a:gd name="T88" fmla="*/ 51 w 173"/>
                <a:gd name="T89" fmla="*/ 153 h 168"/>
                <a:gd name="T90" fmla="*/ 30 w 173"/>
                <a:gd name="T91" fmla="*/ 117 h 168"/>
                <a:gd name="T92" fmla="*/ 26 w 173"/>
                <a:gd name="T93" fmla="*/ 117 h 168"/>
                <a:gd name="T94" fmla="*/ 21 w 173"/>
                <a:gd name="T95" fmla="*/ 119 h 168"/>
                <a:gd name="T96" fmla="*/ 7 w 173"/>
                <a:gd name="T97" fmla="*/ 118 h 168"/>
                <a:gd name="T98" fmla="*/ 0 w 173"/>
                <a:gd name="T99" fmla="*/ 113 h 168"/>
                <a:gd name="T100" fmla="*/ 0 w 173"/>
                <a:gd name="T101" fmla="*/ 76 h 168"/>
                <a:gd name="T102" fmla="*/ 3 w 173"/>
                <a:gd name="T103" fmla="*/ 68 h 168"/>
                <a:gd name="T104" fmla="*/ 11 w 173"/>
                <a:gd name="T105" fmla="*/ 65 h 168"/>
                <a:gd name="T106" fmla="*/ 25 w 173"/>
                <a:gd name="T107" fmla="*/ 45 h 168"/>
                <a:gd name="T108" fmla="*/ 47 w 173"/>
                <a:gd name="T109" fmla="*/ 13 h 168"/>
                <a:gd name="T110" fmla="*/ 87 w 173"/>
                <a:gd name="T11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68">
                  <a:moveTo>
                    <a:pt x="151" y="76"/>
                  </a:moveTo>
                  <a:lnTo>
                    <a:pt x="151" y="109"/>
                  </a:lnTo>
                  <a:lnTo>
                    <a:pt x="161" y="109"/>
                  </a:lnTo>
                  <a:lnTo>
                    <a:pt x="161" y="76"/>
                  </a:lnTo>
                  <a:lnTo>
                    <a:pt x="151" y="76"/>
                  </a:lnTo>
                  <a:close/>
                  <a:moveTo>
                    <a:pt x="11" y="76"/>
                  </a:moveTo>
                  <a:lnTo>
                    <a:pt x="11" y="109"/>
                  </a:lnTo>
                  <a:lnTo>
                    <a:pt x="21" y="109"/>
                  </a:lnTo>
                  <a:lnTo>
                    <a:pt x="21" y="76"/>
                  </a:lnTo>
                  <a:lnTo>
                    <a:pt x="11" y="76"/>
                  </a:lnTo>
                  <a:close/>
                  <a:moveTo>
                    <a:pt x="87" y="33"/>
                  </a:moveTo>
                  <a:lnTo>
                    <a:pt x="71" y="35"/>
                  </a:lnTo>
                  <a:lnTo>
                    <a:pt x="58" y="45"/>
                  </a:lnTo>
                  <a:lnTo>
                    <a:pt x="47" y="58"/>
                  </a:lnTo>
                  <a:lnTo>
                    <a:pt x="41" y="75"/>
                  </a:lnTo>
                  <a:lnTo>
                    <a:pt x="38" y="94"/>
                  </a:lnTo>
                  <a:lnTo>
                    <a:pt x="38" y="103"/>
                  </a:lnTo>
                  <a:lnTo>
                    <a:pt x="40" y="111"/>
                  </a:lnTo>
                  <a:lnTo>
                    <a:pt x="51" y="117"/>
                  </a:lnTo>
                  <a:lnTo>
                    <a:pt x="67" y="122"/>
                  </a:lnTo>
                  <a:lnTo>
                    <a:pt x="87" y="124"/>
                  </a:lnTo>
                  <a:lnTo>
                    <a:pt x="89" y="124"/>
                  </a:lnTo>
                  <a:lnTo>
                    <a:pt x="91" y="127"/>
                  </a:lnTo>
                  <a:lnTo>
                    <a:pt x="92" y="130"/>
                  </a:lnTo>
                  <a:lnTo>
                    <a:pt x="91" y="132"/>
                  </a:lnTo>
                  <a:lnTo>
                    <a:pt x="89" y="135"/>
                  </a:lnTo>
                  <a:lnTo>
                    <a:pt x="87" y="135"/>
                  </a:lnTo>
                  <a:lnTo>
                    <a:pt x="74" y="134"/>
                  </a:lnTo>
                  <a:lnTo>
                    <a:pt x="59" y="131"/>
                  </a:lnTo>
                  <a:lnTo>
                    <a:pt x="45" y="126"/>
                  </a:lnTo>
                  <a:lnTo>
                    <a:pt x="55" y="143"/>
                  </a:lnTo>
                  <a:lnTo>
                    <a:pt x="70" y="153"/>
                  </a:lnTo>
                  <a:lnTo>
                    <a:pt x="87" y="157"/>
                  </a:lnTo>
                  <a:lnTo>
                    <a:pt x="101" y="153"/>
                  </a:lnTo>
                  <a:lnTo>
                    <a:pt x="114" y="145"/>
                  </a:lnTo>
                  <a:lnTo>
                    <a:pt x="125" y="131"/>
                  </a:lnTo>
                  <a:lnTo>
                    <a:pt x="131" y="114"/>
                  </a:lnTo>
                  <a:lnTo>
                    <a:pt x="134" y="94"/>
                  </a:lnTo>
                  <a:lnTo>
                    <a:pt x="131" y="75"/>
                  </a:lnTo>
                  <a:lnTo>
                    <a:pt x="125" y="58"/>
                  </a:lnTo>
                  <a:lnTo>
                    <a:pt x="114" y="45"/>
                  </a:lnTo>
                  <a:lnTo>
                    <a:pt x="101" y="35"/>
                  </a:lnTo>
                  <a:lnTo>
                    <a:pt x="87" y="33"/>
                  </a:lnTo>
                  <a:close/>
                  <a:moveTo>
                    <a:pt x="87" y="10"/>
                  </a:moveTo>
                  <a:lnTo>
                    <a:pt x="68" y="13"/>
                  </a:lnTo>
                  <a:lnTo>
                    <a:pt x="54" y="21"/>
                  </a:lnTo>
                  <a:lnTo>
                    <a:pt x="42" y="33"/>
                  </a:lnTo>
                  <a:lnTo>
                    <a:pt x="34" y="47"/>
                  </a:lnTo>
                  <a:lnTo>
                    <a:pt x="32" y="65"/>
                  </a:lnTo>
                  <a:lnTo>
                    <a:pt x="32" y="65"/>
                  </a:lnTo>
                  <a:lnTo>
                    <a:pt x="41" y="48"/>
                  </a:lnTo>
                  <a:lnTo>
                    <a:pt x="54" y="34"/>
                  </a:lnTo>
                  <a:lnTo>
                    <a:pt x="68" y="25"/>
                  </a:lnTo>
                  <a:lnTo>
                    <a:pt x="87" y="22"/>
                  </a:lnTo>
                  <a:lnTo>
                    <a:pt x="104" y="25"/>
                  </a:lnTo>
                  <a:lnTo>
                    <a:pt x="118" y="34"/>
                  </a:lnTo>
                  <a:lnTo>
                    <a:pt x="131" y="48"/>
                  </a:lnTo>
                  <a:lnTo>
                    <a:pt x="140" y="65"/>
                  </a:lnTo>
                  <a:lnTo>
                    <a:pt x="140" y="65"/>
                  </a:lnTo>
                  <a:lnTo>
                    <a:pt x="138" y="47"/>
                  </a:lnTo>
                  <a:lnTo>
                    <a:pt x="130" y="33"/>
                  </a:lnTo>
                  <a:lnTo>
                    <a:pt x="118" y="21"/>
                  </a:lnTo>
                  <a:lnTo>
                    <a:pt x="104" y="13"/>
                  </a:lnTo>
                  <a:lnTo>
                    <a:pt x="87" y="10"/>
                  </a:lnTo>
                  <a:close/>
                  <a:moveTo>
                    <a:pt x="87" y="0"/>
                  </a:moveTo>
                  <a:lnTo>
                    <a:pt x="106" y="4"/>
                  </a:lnTo>
                  <a:lnTo>
                    <a:pt x="125" y="13"/>
                  </a:lnTo>
                  <a:lnTo>
                    <a:pt x="138" y="26"/>
                  </a:lnTo>
                  <a:lnTo>
                    <a:pt x="147" y="45"/>
                  </a:lnTo>
                  <a:lnTo>
                    <a:pt x="151" y="65"/>
                  </a:lnTo>
                  <a:lnTo>
                    <a:pt x="161" y="65"/>
                  </a:lnTo>
                  <a:lnTo>
                    <a:pt x="165" y="65"/>
                  </a:lnTo>
                  <a:lnTo>
                    <a:pt x="169" y="68"/>
                  </a:lnTo>
                  <a:lnTo>
                    <a:pt x="172" y="72"/>
                  </a:lnTo>
                  <a:lnTo>
                    <a:pt x="173" y="76"/>
                  </a:lnTo>
                  <a:lnTo>
                    <a:pt x="173" y="109"/>
                  </a:lnTo>
                  <a:lnTo>
                    <a:pt x="172" y="113"/>
                  </a:lnTo>
                  <a:lnTo>
                    <a:pt x="169" y="115"/>
                  </a:lnTo>
                  <a:lnTo>
                    <a:pt x="165" y="118"/>
                  </a:lnTo>
                  <a:lnTo>
                    <a:pt x="161" y="119"/>
                  </a:lnTo>
                  <a:lnTo>
                    <a:pt x="151" y="119"/>
                  </a:lnTo>
                  <a:lnTo>
                    <a:pt x="147" y="118"/>
                  </a:lnTo>
                  <a:lnTo>
                    <a:pt x="144" y="117"/>
                  </a:lnTo>
                  <a:lnTo>
                    <a:pt x="143" y="114"/>
                  </a:lnTo>
                  <a:lnTo>
                    <a:pt x="134" y="136"/>
                  </a:lnTo>
                  <a:lnTo>
                    <a:pt x="122" y="153"/>
                  </a:lnTo>
                  <a:lnTo>
                    <a:pt x="105" y="164"/>
                  </a:lnTo>
                  <a:lnTo>
                    <a:pt x="87" y="168"/>
                  </a:lnTo>
                  <a:lnTo>
                    <a:pt x="67" y="164"/>
                  </a:lnTo>
                  <a:lnTo>
                    <a:pt x="51" y="153"/>
                  </a:lnTo>
                  <a:lnTo>
                    <a:pt x="38" y="137"/>
                  </a:lnTo>
                  <a:lnTo>
                    <a:pt x="30" y="117"/>
                  </a:lnTo>
                  <a:lnTo>
                    <a:pt x="29" y="115"/>
                  </a:lnTo>
                  <a:lnTo>
                    <a:pt x="26" y="117"/>
                  </a:lnTo>
                  <a:lnTo>
                    <a:pt x="24" y="118"/>
                  </a:lnTo>
                  <a:lnTo>
                    <a:pt x="21" y="119"/>
                  </a:lnTo>
                  <a:lnTo>
                    <a:pt x="11" y="119"/>
                  </a:lnTo>
                  <a:lnTo>
                    <a:pt x="7" y="118"/>
                  </a:lnTo>
                  <a:lnTo>
                    <a:pt x="3" y="115"/>
                  </a:lnTo>
                  <a:lnTo>
                    <a:pt x="0" y="113"/>
                  </a:lnTo>
                  <a:lnTo>
                    <a:pt x="0" y="109"/>
                  </a:lnTo>
                  <a:lnTo>
                    <a:pt x="0" y="76"/>
                  </a:lnTo>
                  <a:lnTo>
                    <a:pt x="0" y="72"/>
                  </a:lnTo>
                  <a:lnTo>
                    <a:pt x="3" y="68"/>
                  </a:lnTo>
                  <a:lnTo>
                    <a:pt x="7" y="65"/>
                  </a:lnTo>
                  <a:lnTo>
                    <a:pt x="11" y="65"/>
                  </a:lnTo>
                  <a:lnTo>
                    <a:pt x="21" y="65"/>
                  </a:lnTo>
                  <a:lnTo>
                    <a:pt x="25" y="45"/>
                  </a:lnTo>
                  <a:lnTo>
                    <a:pt x="34" y="26"/>
                  </a:lnTo>
                  <a:lnTo>
                    <a:pt x="47" y="13"/>
                  </a:lnTo>
                  <a:lnTo>
                    <a:pt x="66" y="4"/>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 name="Freeform 14">
            <a:extLst>
              <a:ext uri="{FF2B5EF4-FFF2-40B4-BE49-F238E27FC236}">
                <a16:creationId xmlns:a16="http://schemas.microsoft.com/office/drawing/2014/main" id="{161E19DA-E2CF-4222-BCFB-56EEE4619F76}"/>
              </a:ext>
            </a:extLst>
          </p:cNvPr>
          <p:cNvSpPr>
            <a:spLocks noEditPoints="1"/>
          </p:cNvSpPr>
          <p:nvPr/>
        </p:nvSpPr>
        <p:spPr bwMode="auto">
          <a:xfrm>
            <a:off x="3181065" y="1081109"/>
            <a:ext cx="227089" cy="206445"/>
          </a:xfrm>
          <a:custGeom>
            <a:avLst/>
            <a:gdLst>
              <a:gd name="T0" fmla="*/ 8 w 418"/>
              <a:gd name="T1" fmla="*/ 418 h 418"/>
              <a:gd name="T2" fmla="*/ 5 w 418"/>
              <a:gd name="T3" fmla="*/ 417 h 418"/>
              <a:gd name="T4" fmla="*/ 2 w 418"/>
              <a:gd name="T5" fmla="*/ 415 h 418"/>
              <a:gd name="T6" fmla="*/ 0 w 418"/>
              <a:gd name="T7" fmla="*/ 413 h 418"/>
              <a:gd name="T8" fmla="*/ 0 w 418"/>
              <a:gd name="T9" fmla="*/ 410 h 418"/>
              <a:gd name="T10" fmla="*/ 0 w 418"/>
              <a:gd name="T11" fmla="*/ 407 h 418"/>
              <a:gd name="T12" fmla="*/ 52 w 418"/>
              <a:gd name="T13" fmla="*/ 252 h 418"/>
              <a:gd name="T14" fmla="*/ 53 w 418"/>
              <a:gd name="T15" fmla="*/ 250 h 418"/>
              <a:gd name="T16" fmla="*/ 54 w 418"/>
              <a:gd name="T17" fmla="*/ 249 h 418"/>
              <a:gd name="T18" fmla="*/ 279 w 418"/>
              <a:gd name="T19" fmla="*/ 24 h 418"/>
              <a:gd name="T20" fmla="*/ 291 w 418"/>
              <a:gd name="T21" fmla="*/ 14 h 418"/>
              <a:gd name="T22" fmla="*/ 305 w 418"/>
              <a:gd name="T23" fmla="*/ 6 h 418"/>
              <a:gd name="T24" fmla="*/ 322 w 418"/>
              <a:gd name="T25" fmla="*/ 2 h 418"/>
              <a:gd name="T26" fmla="*/ 338 w 418"/>
              <a:gd name="T27" fmla="*/ 0 h 418"/>
              <a:gd name="T28" fmla="*/ 358 w 418"/>
              <a:gd name="T29" fmla="*/ 3 h 418"/>
              <a:gd name="T30" fmla="*/ 378 w 418"/>
              <a:gd name="T31" fmla="*/ 10 h 418"/>
              <a:gd name="T32" fmla="*/ 395 w 418"/>
              <a:gd name="T33" fmla="*/ 23 h 418"/>
              <a:gd name="T34" fmla="*/ 406 w 418"/>
              <a:gd name="T35" fmla="*/ 38 h 418"/>
              <a:gd name="T36" fmla="*/ 414 w 418"/>
              <a:gd name="T37" fmla="*/ 55 h 418"/>
              <a:gd name="T38" fmla="*/ 418 w 418"/>
              <a:gd name="T39" fmla="*/ 72 h 418"/>
              <a:gd name="T40" fmla="*/ 418 w 418"/>
              <a:gd name="T41" fmla="*/ 91 h 418"/>
              <a:gd name="T42" fmla="*/ 413 w 418"/>
              <a:gd name="T43" fmla="*/ 108 h 418"/>
              <a:gd name="T44" fmla="*/ 405 w 418"/>
              <a:gd name="T45" fmla="*/ 124 h 418"/>
              <a:gd name="T46" fmla="*/ 393 w 418"/>
              <a:gd name="T47" fmla="*/ 140 h 418"/>
              <a:gd name="T48" fmla="*/ 170 w 418"/>
              <a:gd name="T49" fmla="*/ 364 h 418"/>
              <a:gd name="T50" fmla="*/ 168 w 418"/>
              <a:gd name="T51" fmla="*/ 365 h 418"/>
              <a:gd name="T52" fmla="*/ 167 w 418"/>
              <a:gd name="T53" fmla="*/ 366 h 418"/>
              <a:gd name="T54" fmla="*/ 11 w 418"/>
              <a:gd name="T55" fmla="*/ 417 h 418"/>
              <a:gd name="T56" fmla="*/ 8 w 418"/>
              <a:gd name="T57" fmla="*/ 418 h 418"/>
              <a:gd name="T58" fmla="*/ 39 w 418"/>
              <a:gd name="T59" fmla="*/ 344 h 418"/>
              <a:gd name="T60" fmla="*/ 75 w 418"/>
              <a:gd name="T61" fmla="*/ 379 h 418"/>
              <a:gd name="T62" fmla="*/ 149 w 418"/>
              <a:gd name="T63" fmla="*/ 355 h 418"/>
              <a:gd name="T64" fmla="*/ 64 w 418"/>
              <a:gd name="T65" fmla="*/ 269 h 418"/>
              <a:gd name="T66" fmla="*/ 39 w 418"/>
              <a:gd name="T67" fmla="*/ 344 h 418"/>
              <a:gd name="T68" fmla="*/ 296 w 418"/>
              <a:gd name="T69" fmla="*/ 31 h 418"/>
              <a:gd name="T70" fmla="*/ 388 w 418"/>
              <a:gd name="T71" fmla="*/ 122 h 418"/>
              <a:gd name="T72" fmla="*/ 396 w 418"/>
              <a:gd name="T73" fmla="*/ 108 h 418"/>
              <a:gd name="T74" fmla="*/ 401 w 418"/>
              <a:gd name="T75" fmla="*/ 94 h 418"/>
              <a:gd name="T76" fmla="*/ 402 w 418"/>
              <a:gd name="T77" fmla="*/ 78 h 418"/>
              <a:gd name="T78" fmla="*/ 399 w 418"/>
              <a:gd name="T79" fmla="*/ 62 h 418"/>
              <a:gd name="T80" fmla="*/ 393 w 418"/>
              <a:gd name="T81" fmla="*/ 48 h 418"/>
              <a:gd name="T82" fmla="*/ 384 w 418"/>
              <a:gd name="T83" fmla="*/ 35 h 418"/>
              <a:gd name="T84" fmla="*/ 370 w 418"/>
              <a:gd name="T85" fmla="*/ 24 h 418"/>
              <a:gd name="T86" fmla="*/ 354 w 418"/>
              <a:gd name="T87" fmla="*/ 18 h 418"/>
              <a:gd name="T88" fmla="*/ 338 w 418"/>
              <a:gd name="T89" fmla="*/ 16 h 418"/>
              <a:gd name="T90" fmla="*/ 323 w 418"/>
              <a:gd name="T91" fmla="*/ 17 h 418"/>
              <a:gd name="T92" fmla="*/ 308 w 418"/>
              <a:gd name="T93" fmla="*/ 22 h 418"/>
              <a:gd name="T94" fmla="*/ 296 w 418"/>
              <a:gd name="T95" fmla="*/ 31 h 418"/>
              <a:gd name="T96" fmla="*/ 325 w 418"/>
              <a:gd name="T97" fmla="*/ 83 h 418"/>
              <a:gd name="T98" fmla="*/ 284 w 418"/>
              <a:gd name="T99" fmla="*/ 42 h 418"/>
              <a:gd name="T100" fmla="*/ 72 w 418"/>
              <a:gd name="T101" fmla="*/ 254 h 418"/>
              <a:gd name="T102" fmla="*/ 112 w 418"/>
              <a:gd name="T103" fmla="*/ 295 h 418"/>
              <a:gd name="T104" fmla="*/ 325 w 418"/>
              <a:gd name="T105" fmla="*/ 83 h 418"/>
              <a:gd name="T106" fmla="*/ 377 w 418"/>
              <a:gd name="T107" fmla="*/ 135 h 418"/>
              <a:gd name="T108" fmla="*/ 336 w 418"/>
              <a:gd name="T109" fmla="*/ 94 h 418"/>
              <a:gd name="T110" fmla="*/ 124 w 418"/>
              <a:gd name="T111" fmla="*/ 306 h 418"/>
              <a:gd name="T112" fmla="*/ 164 w 418"/>
              <a:gd name="T113" fmla="*/ 347 h 418"/>
              <a:gd name="T114" fmla="*/ 377 w 418"/>
              <a:gd name="T115" fmla="*/ 13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 h="418">
                <a:moveTo>
                  <a:pt x="8" y="418"/>
                </a:moveTo>
                <a:lnTo>
                  <a:pt x="5" y="417"/>
                </a:lnTo>
                <a:lnTo>
                  <a:pt x="2" y="415"/>
                </a:lnTo>
                <a:lnTo>
                  <a:pt x="0" y="413"/>
                </a:lnTo>
                <a:lnTo>
                  <a:pt x="0" y="410"/>
                </a:lnTo>
                <a:lnTo>
                  <a:pt x="0" y="407"/>
                </a:lnTo>
                <a:lnTo>
                  <a:pt x="52" y="252"/>
                </a:lnTo>
                <a:lnTo>
                  <a:pt x="53" y="250"/>
                </a:lnTo>
                <a:lnTo>
                  <a:pt x="54" y="249"/>
                </a:lnTo>
                <a:lnTo>
                  <a:pt x="279" y="24"/>
                </a:lnTo>
                <a:lnTo>
                  <a:pt x="291" y="14"/>
                </a:lnTo>
                <a:lnTo>
                  <a:pt x="305" y="6"/>
                </a:lnTo>
                <a:lnTo>
                  <a:pt x="322" y="2"/>
                </a:lnTo>
                <a:lnTo>
                  <a:pt x="338" y="0"/>
                </a:lnTo>
                <a:lnTo>
                  <a:pt x="358" y="3"/>
                </a:lnTo>
                <a:lnTo>
                  <a:pt x="378" y="10"/>
                </a:lnTo>
                <a:lnTo>
                  <a:pt x="395" y="23"/>
                </a:lnTo>
                <a:lnTo>
                  <a:pt x="406" y="38"/>
                </a:lnTo>
                <a:lnTo>
                  <a:pt x="414" y="55"/>
                </a:lnTo>
                <a:lnTo>
                  <a:pt x="418" y="72"/>
                </a:lnTo>
                <a:lnTo>
                  <a:pt x="418" y="91"/>
                </a:lnTo>
                <a:lnTo>
                  <a:pt x="413" y="108"/>
                </a:lnTo>
                <a:lnTo>
                  <a:pt x="405" y="124"/>
                </a:lnTo>
                <a:lnTo>
                  <a:pt x="393" y="140"/>
                </a:lnTo>
                <a:lnTo>
                  <a:pt x="170" y="364"/>
                </a:lnTo>
                <a:lnTo>
                  <a:pt x="168" y="365"/>
                </a:lnTo>
                <a:lnTo>
                  <a:pt x="167" y="366"/>
                </a:lnTo>
                <a:lnTo>
                  <a:pt x="11" y="417"/>
                </a:lnTo>
                <a:lnTo>
                  <a:pt x="8" y="418"/>
                </a:lnTo>
                <a:close/>
                <a:moveTo>
                  <a:pt x="39" y="344"/>
                </a:moveTo>
                <a:lnTo>
                  <a:pt x="75" y="379"/>
                </a:lnTo>
                <a:lnTo>
                  <a:pt x="149" y="355"/>
                </a:lnTo>
                <a:lnTo>
                  <a:pt x="64" y="269"/>
                </a:lnTo>
                <a:lnTo>
                  <a:pt x="39" y="344"/>
                </a:lnTo>
                <a:close/>
                <a:moveTo>
                  <a:pt x="296" y="31"/>
                </a:moveTo>
                <a:lnTo>
                  <a:pt x="388" y="122"/>
                </a:lnTo>
                <a:lnTo>
                  <a:pt x="396" y="108"/>
                </a:lnTo>
                <a:lnTo>
                  <a:pt x="401" y="94"/>
                </a:lnTo>
                <a:lnTo>
                  <a:pt x="402" y="78"/>
                </a:lnTo>
                <a:lnTo>
                  <a:pt x="399" y="62"/>
                </a:lnTo>
                <a:lnTo>
                  <a:pt x="393" y="48"/>
                </a:lnTo>
                <a:lnTo>
                  <a:pt x="384" y="35"/>
                </a:lnTo>
                <a:lnTo>
                  <a:pt x="370" y="24"/>
                </a:lnTo>
                <a:lnTo>
                  <a:pt x="354" y="18"/>
                </a:lnTo>
                <a:lnTo>
                  <a:pt x="338" y="16"/>
                </a:lnTo>
                <a:lnTo>
                  <a:pt x="323" y="17"/>
                </a:lnTo>
                <a:lnTo>
                  <a:pt x="308" y="22"/>
                </a:lnTo>
                <a:lnTo>
                  <a:pt x="296" y="31"/>
                </a:lnTo>
                <a:close/>
                <a:moveTo>
                  <a:pt x="325" y="83"/>
                </a:moveTo>
                <a:lnTo>
                  <a:pt x="284" y="42"/>
                </a:lnTo>
                <a:lnTo>
                  <a:pt x="72" y="254"/>
                </a:lnTo>
                <a:lnTo>
                  <a:pt x="112" y="295"/>
                </a:lnTo>
                <a:lnTo>
                  <a:pt x="325" y="83"/>
                </a:lnTo>
                <a:close/>
                <a:moveTo>
                  <a:pt x="377" y="135"/>
                </a:moveTo>
                <a:lnTo>
                  <a:pt x="336" y="94"/>
                </a:lnTo>
                <a:lnTo>
                  <a:pt x="124" y="306"/>
                </a:lnTo>
                <a:lnTo>
                  <a:pt x="164" y="347"/>
                </a:lnTo>
                <a:lnTo>
                  <a:pt x="377" y="13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Freeform 22">
            <a:extLst>
              <a:ext uri="{FF2B5EF4-FFF2-40B4-BE49-F238E27FC236}">
                <a16:creationId xmlns:a16="http://schemas.microsoft.com/office/drawing/2014/main" id="{85A3F631-78FB-498E-BF14-5C1B3906E427}"/>
              </a:ext>
            </a:extLst>
          </p:cNvPr>
          <p:cNvSpPr>
            <a:spLocks noEditPoints="1"/>
          </p:cNvSpPr>
          <p:nvPr/>
        </p:nvSpPr>
        <p:spPr bwMode="auto">
          <a:xfrm>
            <a:off x="4836069" y="1090994"/>
            <a:ext cx="273341" cy="186675"/>
          </a:xfrm>
          <a:custGeom>
            <a:avLst/>
            <a:gdLst>
              <a:gd name="T0" fmla="*/ 473 w 813"/>
              <a:gd name="T1" fmla="*/ 117 h 610"/>
              <a:gd name="T2" fmla="*/ 501 w 813"/>
              <a:gd name="T3" fmla="*/ 43 h 610"/>
              <a:gd name="T4" fmla="*/ 432 w 813"/>
              <a:gd name="T5" fmla="*/ 28 h 610"/>
              <a:gd name="T6" fmla="*/ 401 w 813"/>
              <a:gd name="T7" fmla="*/ 60 h 610"/>
              <a:gd name="T8" fmla="*/ 783 w 813"/>
              <a:gd name="T9" fmla="*/ 581 h 610"/>
              <a:gd name="T10" fmla="*/ 755 w 813"/>
              <a:gd name="T11" fmla="*/ 581 h 610"/>
              <a:gd name="T12" fmla="*/ 546 w 813"/>
              <a:gd name="T13" fmla="*/ 290 h 610"/>
              <a:gd name="T14" fmla="*/ 475 w 813"/>
              <a:gd name="T15" fmla="*/ 158 h 610"/>
              <a:gd name="T16" fmla="*/ 343 w 813"/>
              <a:gd name="T17" fmla="*/ 86 h 610"/>
              <a:gd name="T18" fmla="*/ 189 w 813"/>
              <a:gd name="T19" fmla="*/ 100 h 610"/>
              <a:gd name="T20" fmla="*/ 74 w 813"/>
              <a:gd name="T21" fmla="*/ 195 h 610"/>
              <a:gd name="T22" fmla="*/ 29 w 813"/>
              <a:gd name="T23" fmla="*/ 341 h 610"/>
              <a:gd name="T24" fmla="*/ 48 w 813"/>
              <a:gd name="T25" fmla="*/ 542 h 610"/>
              <a:gd name="T26" fmla="*/ 124 w 813"/>
              <a:gd name="T27" fmla="*/ 581 h 610"/>
              <a:gd name="T28" fmla="*/ 124 w 813"/>
              <a:gd name="T29" fmla="*/ 610 h 610"/>
              <a:gd name="T30" fmla="*/ 35 w 813"/>
              <a:gd name="T31" fmla="*/ 573 h 610"/>
              <a:gd name="T32" fmla="*/ 0 w 813"/>
              <a:gd name="T33" fmla="*/ 486 h 610"/>
              <a:gd name="T34" fmla="*/ 18 w 813"/>
              <a:gd name="T35" fmla="*/ 241 h 610"/>
              <a:gd name="T36" fmla="*/ 104 w 813"/>
              <a:gd name="T37" fmla="*/ 119 h 610"/>
              <a:gd name="T38" fmla="*/ 237 w 813"/>
              <a:gd name="T39" fmla="*/ 56 h 610"/>
              <a:gd name="T40" fmla="*/ 373 w 813"/>
              <a:gd name="T41" fmla="*/ 63 h 610"/>
              <a:gd name="T42" fmla="*/ 390 w 813"/>
              <a:gd name="T43" fmla="*/ 17 h 610"/>
              <a:gd name="T44" fmla="*/ 473 w 813"/>
              <a:gd name="T45" fmla="*/ 0 h 610"/>
              <a:gd name="T46" fmla="*/ 529 w 813"/>
              <a:gd name="T47" fmla="*/ 35 h 610"/>
              <a:gd name="T48" fmla="*/ 559 w 813"/>
              <a:gd name="T49" fmla="*/ 232 h 610"/>
              <a:gd name="T50" fmla="*/ 581 w 813"/>
              <a:gd name="T51" fmla="*/ 581 h 610"/>
              <a:gd name="T52" fmla="*/ 728 w 813"/>
              <a:gd name="T53" fmla="*/ 466 h 610"/>
              <a:gd name="T54" fmla="*/ 741 w 813"/>
              <a:gd name="T55" fmla="*/ 456 h 610"/>
              <a:gd name="T56" fmla="*/ 809 w 813"/>
              <a:gd name="T57" fmla="*/ 462 h 610"/>
              <a:gd name="T58" fmla="*/ 813 w 813"/>
              <a:gd name="T59" fmla="*/ 596 h 610"/>
              <a:gd name="T60" fmla="*/ 804 w 813"/>
              <a:gd name="T61" fmla="*/ 608 h 610"/>
              <a:gd name="T62" fmla="*/ 252 w 813"/>
              <a:gd name="T63" fmla="*/ 506 h 610"/>
              <a:gd name="T64" fmla="*/ 161 w 813"/>
              <a:gd name="T65" fmla="*/ 449 h 610"/>
              <a:gd name="T66" fmla="*/ 126 w 813"/>
              <a:gd name="T67" fmla="*/ 345 h 610"/>
              <a:gd name="T68" fmla="*/ 161 w 813"/>
              <a:gd name="T69" fmla="*/ 243 h 610"/>
              <a:gd name="T70" fmla="*/ 252 w 813"/>
              <a:gd name="T71" fmla="*/ 186 h 610"/>
              <a:gd name="T72" fmla="*/ 362 w 813"/>
              <a:gd name="T73" fmla="*/ 199 h 610"/>
              <a:gd name="T74" fmla="*/ 438 w 813"/>
              <a:gd name="T75" fmla="*/ 273 h 610"/>
              <a:gd name="T76" fmla="*/ 451 w 813"/>
              <a:gd name="T77" fmla="*/ 384 h 610"/>
              <a:gd name="T78" fmla="*/ 393 w 813"/>
              <a:gd name="T79" fmla="*/ 473 h 610"/>
              <a:gd name="T80" fmla="*/ 289 w 813"/>
              <a:gd name="T81" fmla="*/ 510 h 610"/>
              <a:gd name="T82" fmla="*/ 222 w 813"/>
              <a:gd name="T83" fmla="*/ 228 h 610"/>
              <a:gd name="T84" fmla="*/ 159 w 813"/>
              <a:gd name="T85" fmla="*/ 310 h 610"/>
              <a:gd name="T86" fmla="*/ 172 w 813"/>
              <a:gd name="T87" fmla="*/ 414 h 610"/>
              <a:gd name="T88" fmla="*/ 254 w 813"/>
              <a:gd name="T89" fmla="*/ 477 h 610"/>
              <a:gd name="T90" fmla="*/ 358 w 813"/>
              <a:gd name="T91" fmla="*/ 462 h 610"/>
              <a:gd name="T92" fmla="*/ 421 w 813"/>
              <a:gd name="T93" fmla="*/ 382 h 610"/>
              <a:gd name="T94" fmla="*/ 406 w 813"/>
              <a:gd name="T95" fmla="*/ 277 h 610"/>
              <a:gd name="T96" fmla="*/ 326 w 813"/>
              <a:gd name="T97" fmla="*/ 215 h 610"/>
              <a:gd name="T98" fmla="*/ 256 w 813"/>
              <a:gd name="T99" fmla="*/ 447 h 610"/>
              <a:gd name="T100" fmla="*/ 189 w 813"/>
              <a:gd name="T101" fmla="*/ 379 h 610"/>
              <a:gd name="T102" fmla="*/ 204 w 813"/>
              <a:gd name="T103" fmla="*/ 282 h 610"/>
              <a:gd name="T104" fmla="*/ 289 w 813"/>
              <a:gd name="T105" fmla="*/ 239 h 610"/>
              <a:gd name="T106" fmla="*/ 377 w 813"/>
              <a:gd name="T107" fmla="*/ 282 h 610"/>
              <a:gd name="T108" fmla="*/ 391 w 813"/>
              <a:gd name="T109" fmla="*/ 379 h 610"/>
              <a:gd name="T110" fmla="*/ 325 w 813"/>
              <a:gd name="T111" fmla="*/ 447 h 610"/>
              <a:gd name="T112" fmla="*/ 265 w 813"/>
              <a:gd name="T113" fmla="*/ 273 h 610"/>
              <a:gd name="T114" fmla="*/ 217 w 813"/>
              <a:gd name="T115" fmla="*/ 321 h 610"/>
              <a:gd name="T116" fmla="*/ 228 w 813"/>
              <a:gd name="T117" fmla="*/ 392 h 610"/>
              <a:gd name="T118" fmla="*/ 289 w 813"/>
              <a:gd name="T119" fmla="*/ 423 h 610"/>
              <a:gd name="T120" fmla="*/ 352 w 813"/>
              <a:gd name="T121" fmla="*/ 392 h 610"/>
              <a:gd name="T122" fmla="*/ 364 w 813"/>
              <a:gd name="T123" fmla="*/ 321 h 610"/>
              <a:gd name="T124" fmla="*/ 315 w 813"/>
              <a:gd name="T125" fmla="*/ 27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610">
                <a:moveTo>
                  <a:pt x="401" y="74"/>
                </a:moveTo>
                <a:lnTo>
                  <a:pt x="440" y="93"/>
                </a:lnTo>
                <a:lnTo>
                  <a:pt x="473" y="117"/>
                </a:lnTo>
                <a:lnTo>
                  <a:pt x="505" y="145"/>
                </a:lnTo>
                <a:lnTo>
                  <a:pt x="505" y="60"/>
                </a:lnTo>
                <a:lnTo>
                  <a:pt x="501" y="43"/>
                </a:lnTo>
                <a:lnTo>
                  <a:pt x="490" y="34"/>
                </a:lnTo>
                <a:lnTo>
                  <a:pt x="473" y="28"/>
                </a:lnTo>
                <a:lnTo>
                  <a:pt x="432" y="28"/>
                </a:lnTo>
                <a:lnTo>
                  <a:pt x="416" y="34"/>
                </a:lnTo>
                <a:lnTo>
                  <a:pt x="406" y="43"/>
                </a:lnTo>
                <a:lnTo>
                  <a:pt x="401" y="60"/>
                </a:lnTo>
                <a:lnTo>
                  <a:pt x="401" y="74"/>
                </a:lnTo>
                <a:close/>
                <a:moveTo>
                  <a:pt x="755" y="581"/>
                </a:moveTo>
                <a:lnTo>
                  <a:pt x="783" y="581"/>
                </a:lnTo>
                <a:lnTo>
                  <a:pt x="783" y="486"/>
                </a:lnTo>
                <a:lnTo>
                  <a:pt x="755" y="486"/>
                </a:lnTo>
                <a:lnTo>
                  <a:pt x="755" y="581"/>
                </a:lnTo>
                <a:close/>
                <a:moveTo>
                  <a:pt x="551" y="581"/>
                </a:moveTo>
                <a:lnTo>
                  <a:pt x="551" y="341"/>
                </a:lnTo>
                <a:lnTo>
                  <a:pt x="546" y="290"/>
                </a:lnTo>
                <a:lnTo>
                  <a:pt x="531" y="239"/>
                </a:lnTo>
                <a:lnTo>
                  <a:pt x="507" y="195"/>
                </a:lnTo>
                <a:lnTo>
                  <a:pt x="475" y="158"/>
                </a:lnTo>
                <a:lnTo>
                  <a:pt x="436" y="124"/>
                </a:lnTo>
                <a:lnTo>
                  <a:pt x="391" y="100"/>
                </a:lnTo>
                <a:lnTo>
                  <a:pt x="343" y="86"/>
                </a:lnTo>
                <a:lnTo>
                  <a:pt x="289" y="80"/>
                </a:lnTo>
                <a:lnTo>
                  <a:pt x="237" y="86"/>
                </a:lnTo>
                <a:lnTo>
                  <a:pt x="189" y="100"/>
                </a:lnTo>
                <a:lnTo>
                  <a:pt x="144" y="124"/>
                </a:lnTo>
                <a:lnTo>
                  <a:pt x="105" y="158"/>
                </a:lnTo>
                <a:lnTo>
                  <a:pt x="74" y="195"/>
                </a:lnTo>
                <a:lnTo>
                  <a:pt x="50" y="239"/>
                </a:lnTo>
                <a:lnTo>
                  <a:pt x="35" y="290"/>
                </a:lnTo>
                <a:lnTo>
                  <a:pt x="29" y="341"/>
                </a:lnTo>
                <a:lnTo>
                  <a:pt x="29" y="486"/>
                </a:lnTo>
                <a:lnTo>
                  <a:pt x="33" y="516"/>
                </a:lnTo>
                <a:lnTo>
                  <a:pt x="48" y="542"/>
                </a:lnTo>
                <a:lnTo>
                  <a:pt x="68" y="562"/>
                </a:lnTo>
                <a:lnTo>
                  <a:pt x="94" y="577"/>
                </a:lnTo>
                <a:lnTo>
                  <a:pt x="124" y="581"/>
                </a:lnTo>
                <a:lnTo>
                  <a:pt x="551" y="581"/>
                </a:lnTo>
                <a:close/>
                <a:moveTo>
                  <a:pt x="798" y="610"/>
                </a:moveTo>
                <a:lnTo>
                  <a:pt x="124" y="610"/>
                </a:lnTo>
                <a:lnTo>
                  <a:pt x="91" y="607"/>
                </a:lnTo>
                <a:lnTo>
                  <a:pt x="61" y="594"/>
                </a:lnTo>
                <a:lnTo>
                  <a:pt x="35" y="573"/>
                </a:lnTo>
                <a:lnTo>
                  <a:pt x="16" y="549"/>
                </a:lnTo>
                <a:lnTo>
                  <a:pt x="3" y="519"/>
                </a:lnTo>
                <a:lnTo>
                  <a:pt x="0" y="486"/>
                </a:lnTo>
                <a:lnTo>
                  <a:pt x="0" y="341"/>
                </a:lnTo>
                <a:lnTo>
                  <a:pt x="3" y="290"/>
                </a:lnTo>
                <a:lnTo>
                  <a:pt x="18" y="241"/>
                </a:lnTo>
                <a:lnTo>
                  <a:pt x="39" y="195"/>
                </a:lnTo>
                <a:lnTo>
                  <a:pt x="68" y="154"/>
                </a:lnTo>
                <a:lnTo>
                  <a:pt x="104" y="119"/>
                </a:lnTo>
                <a:lnTo>
                  <a:pt x="144" y="91"/>
                </a:lnTo>
                <a:lnTo>
                  <a:pt x="189" y="69"/>
                </a:lnTo>
                <a:lnTo>
                  <a:pt x="237" y="56"/>
                </a:lnTo>
                <a:lnTo>
                  <a:pt x="289" y="52"/>
                </a:lnTo>
                <a:lnTo>
                  <a:pt x="332" y="54"/>
                </a:lnTo>
                <a:lnTo>
                  <a:pt x="373" y="63"/>
                </a:lnTo>
                <a:lnTo>
                  <a:pt x="373" y="60"/>
                </a:lnTo>
                <a:lnTo>
                  <a:pt x="377" y="35"/>
                </a:lnTo>
                <a:lnTo>
                  <a:pt x="390" y="17"/>
                </a:lnTo>
                <a:lnTo>
                  <a:pt x="408" y="4"/>
                </a:lnTo>
                <a:lnTo>
                  <a:pt x="432" y="0"/>
                </a:lnTo>
                <a:lnTo>
                  <a:pt x="473" y="0"/>
                </a:lnTo>
                <a:lnTo>
                  <a:pt x="497" y="4"/>
                </a:lnTo>
                <a:lnTo>
                  <a:pt x="516" y="17"/>
                </a:lnTo>
                <a:lnTo>
                  <a:pt x="529" y="35"/>
                </a:lnTo>
                <a:lnTo>
                  <a:pt x="533" y="60"/>
                </a:lnTo>
                <a:lnTo>
                  <a:pt x="533" y="182"/>
                </a:lnTo>
                <a:lnTo>
                  <a:pt x="559" y="232"/>
                </a:lnTo>
                <a:lnTo>
                  <a:pt x="575" y="284"/>
                </a:lnTo>
                <a:lnTo>
                  <a:pt x="581" y="341"/>
                </a:lnTo>
                <a:lnTo>
                  <a:pt x="581" y="581"/>
                </a:lnTo>
                <a:lnTo>
                  <a:pt x="726" y="581"/>
                </a:lnTo>
                <a:lnTo>
                  <a:pt x="726" y="471"/>
                </a:lnTo>
                <a:lnTo>
                  <a:pt x="728" y="466"/>
                </a:lnTo>
                <a:lnTo>
                  <a:pt x="731" y="462"/>
                </a:lnTo>
                <a:lnTo>
                  <a:pt x="735" y="458"/>
                </a:lnTo>
                <a:lnTo>
                  <a:pt x="741" y="456"/>
                </a:lnTo>
                <a:lnTo>
                  <a:pt x="798" y="456"/>
                </a:lnTo>
                <a:lnTo>
                  <a:pt x="804" y="458"/>
                </a:lnTo>
                <a:lnTo>
                  <a:pt x="809" y="462"/>
                </a:lnTo>
                <a:lnTo>
                  <a:pt x="811" y="466"/>
                </a:lnTo>
                <a:lnTo>
                  <a:pt x="813" y="471"/>
                </a:lnTo>
                <a:lnTo>
                  <a:pt x="813" y="596"/>
                </a:lnTo>
                <a:lnTo>
                  <a:pt x="811" y="601"/>
                </a:lnTo>
                <a:lnTo>
                  <a:pt x="809" y="607"/>
                </a:lnTo>
                <a:lnTo>
                  <a:pt x="804" y="608"/>
                </a:lnTo>
                <a:lnTo>
                  <a:pt x="798" y="610"/>
                </a:lnTo>
                <a:close/>
                <a:moveTo>
                  <a:pt x="289" y="510"/>
                </a:moveTo>
                <a:lnTo>
                  <a:pt x="252" y="506"/>
                </a:lnTo>
                <a:lnTo>
                  <a:pt x="219" y="494"/>
                </a:lnTo>
                <a:lnTo>
                  <a:pt x="187" y="473"/>
                </a:lnTo>
                <a:lnTo>
                  <a:pt x="161" y="449"/>
                </a:lnTo>
                <a:lnTo>
                  <a:pt x="143" y="417"/>
                </a:lnTo>
                <a:lnTo>
                  <a:pt x="130" y="384"/>
                </a:lnTo>
                <a:lnTo>
                  <a:pt x="126" y="345"/>
                </a:lnTo>
                <a:lnTo>
                  <a:pt x="130" y="308"/>
                </a:lnTo>
                <a:lnTo>
                  <a:pt x="143" y="273"/>
                </a:lnTo>
                <a:lnTo>
                  <a:pt x="161" y="243"/>
                </a:lnTo>
                <a:lnTo>
                  <a:pt x="187" y="217"/>
                </a:lnTo>
                <a:lnTo>
                  <a:pt x="219" y="199"/>
                </a:lnTo>
                <a:lnTo>
                  <a:pt x="252" y="186"/>
                </a:lnTo>
                <a:lnTo>
                  <a:pt x="289" y="180"/>
                </a:lnTo>
                <a:lnTo>
                  <a:pt x="328" y="186"/>
                </a:lnTo>
                <a:lnTo>
                  <a:pt x="362" y="199"/>
                </a:lnTo>
                <a:lnTo>
                  <a:pt x="393" y="217"/>
                </a:lnTo>
                <a:lnTo>
                  <a:pt x="419" y="243"/>
                </a:lnTo>
                <a:lnTo>
                  <a:pt x="438" y="273"/>
                </a:lnTo>
                <a:lnTo>
                  <a:pt x="451" y="308"/>
                </a:lnTo>
                <a:lnTo>
                  <a:pt x="455" y="345"/>
                </a:lnTo>
                <a:lnTo>
                  <a:pt x="451" y="384"/>
                </a:lnTo>
                <a:lnTo>
                  <a:pt x="438" y="417"/>
                </a:lnTo>
                <a:lnTo>
                  <a:pt x="419" y="449"/>
                </a:lnTo>
                <a:lnTo>
                  <a:pt x="393" y="473"/>
                </a:lnTo>
                <a:lnTo>
                  <a:pt x="362" y="494"/>
                </a:lnTo>
                <a:lnTo>
                  <a:pt x="328" y="506"/>
                </a:lnTo>
                <a:lnTo>
                  <a:pt x="289" y="510"/>
                </a:lnTo>
                <a:close/>
                <a:moveTo>
                  <a:pt x="289" y="210"/>
                </a:moveTo>
                <a:lnTo>
                  <a:pt x="254" y="215"/>
                </a:lnTo>
                <a:lnTo>
                  <a:pt x="222" y="228"/>
                </a:lnTo>
                <a:lnTo>
                  <a:pt x="195" y="251"/>
                </a:lnTo>
                <a:lnTo>
                  <a:pt x="172" y="277"/>
                </a:lnTo>
                <a:lnTo>
                  <a:pt x="159" y="310"/>
                </a:lnTo>
                <a:lnTo>
                  <a:pt x="156" y="345"/>
                </a:lnTo>
                <a:lnTo>
                  <a:pt x="159" y="382"/>
                </a:lnTo>
                <a:lnTo>
                  <a:pt x="172" y="414"/>
                </a:lnTo>
                <a:lnTo>
                  <a:pt x="195" y="442"/>
                </a:lnTo>
                <a:lnTo>
                  <a:pt x="222" y="462"/>
                </a:lnTo>
                <a:lnTo>
                  <a:pt x="254" y="477"/>
                </a:lnTo>
                <a:lnTo>
                  <a:pt x="289" y="481"/>
                </a:lnTo>
                <a:lnTo>
                  <a:pt x="326" y="477"/>
                </a:lnTo>
                <a:lnTo>
                  <a:pt x="358" y="462"/>
                </a:lnTo>
                <a:lnTo>
                  <a:pt x="386" y="442"/>
                </a:lnTo>
                <a:lnTo>
                  <a:pt x="406" y="414"/>
                </a:lnTo>
                <a:lnTo>
                  <a:pt x="421" y="382"/>
                </a:lnTo>
                <a:lnTo>
                  <a:pt x="425" y="345"/>
                </a:lnTo>
                <a:lnTo>
                  <a:pt x="421" y="310"/>
                </a:lnTo>
                <a:lnTo>
                  <a:pt x="406" y="277"/>
                </a:lnTo>
                <a:lnTo>
                  <a:pt x="386" y="251"/>
                </a:lnTo>
                <a:lnTo>
                  <a:pt x="358" y="228"/>
                </a:lnTo>
                <a:lnTo>
                  <a:pt x="326" y="215"/>
                </a:lnTo>
                <a:lnTo>
                  <a:pt x="289" y="210"/>
                </a:lnTo>
                <a:close/>
                <a:moveTo>
                  <a:pt x="289" y="453"/>
                </a:moveTo>
                <a:lnTo>
                  <a:pt x="256" y="447"/>
                </a:lnTo>
                <a:lnTo>
                  <a:pt x="228" y="432"/>
                </a:lnTo>
                <a:lnTo>
                  <a:pt x="204" y="408"/>
                </a:lnTo>
                <a:lnTo>
                  <a:pt x="189" y="379"/>
                </a:lnTo>
                <a:lnTo>
                  <a:pt x="183" y="345"/>
                </a:lnTo>
                <a:lnTo>
                  <a:pt x="189" y="312"/>
                </a:lnTo>
                <a:lnTo>
                  <a:pt x="204" y="282"/>
                </a:lnTo>
                <a:lnTo>
                  <a:pt x="228" y="260"/>
                </a:lnTo>
                <a:lnTo>
                  <a:pt x="256" y="245"/>
                </a:lnTo>
                <a:lnTo>
                  <a:pt x="289" y="239"/>
                </a:lnTo>
                <a:lnTo>
                  <a:pt x="325" y="245"/>
                </a:lnTo>
                <a:lnTo>
                  <a:pt x="352" y="260"/>
                </a:lnTo>
                <a:lnTo>
                  <a:pt x="377" y="282"/>
                </a:lnTo>
                <a:lnTo>
                  <a:pt x="391" y="312"/>
                </a:lnTo>
                <a:lnTo>
                  <a:pt x="397" y="345"/>
                </a:lnTo>
                <a:lnTo>
                  <a:pt x="391" y="379"/>
                </a:lnTo>
                <a:lnTo>
                  <a:pt x="377" y="408"/>
                </a:lnTo>
                <a:lnTo>
                  <a:pt x="352" y="432"/>
                </a:lnTo>
                <a:lnTo>
                  <a:pt x="325" y="447"/>
                </a:lnTo>
                <a:lnTo>
                  <a:pt x="289" y="453"/>
                </a:lnTo>
                <a:close/>
                <a:moveTo>
                  <a:pt x="289" y="267"/>
                </a:moveTo>
                <a:lnTo>
                  <a:pt x="265" y="273"/>
                </a:lnTo>
                <a:lnTo>
                  <a:pt x="245" y="284"/>
                </a:lnTo>
                <a:lnTo>
                  <a:pt x="228" y="301"/>
                </a:lnTo>
                <a:lnTo>
                  <a:pt x="217" y="321"/>
                </a:lnTo>
                <a:lnTo>
                  <a:pt x="213" y="345"/>
                </a:lnTo>
                <a:lnTo>
                  <a:pt x="217" y="369"/>
                </a:lnTo>
                <a:lnTo>
                  <a:pt x="228" y="392"/>
                </a:lnTo>
                <a:lnTo>
                  <a:pt x="245" y="408"/>
                </a:lnTo>
                <a:lnTo>
                  <a:pt x="265" y="419"/>
                </a:lnTo>
                <a:lnTo>
                  <a:pt x="289" y="423"/>
                </a:lnTo>
                <a:lnTo>
                  <a:pt x="315" y="419"/>
                </a:lnTo>
                <a:lnTo>
                  <a:pt x="336" y="408"/>
                </a:lnTo>
                <a:lnTo>
                  <a:pt x="352" y="392"/>
                </a:lnTo>
                <a:lnTo>
                  <a:pt x="364" y="369"/>
                </a:lnTo>
                <a:lnTo>
                  <a:pt x="367" y="345"/>
                </a:lnTo>
                <a:lnTo>
                  <a:pt x="364" y="321"/>
                </a:lnTo>
                <a:lnTo>
                  <a:pt x="352" y="301"/>
                </a:lnTo>
                <a:lnTo>
                  <a:pt x="336" y="284"/>
                </a:lnTo>
                <a:lnTo>
                  <a:pt x="315" y="273"/>
                </a:lnTo>
                <a:lnTo>
                  <a:pt x="289" y="26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8" name="Groep 27">
            <a:extLst>
              <a:ext uri="{FF2B5EF4-FFF2-40B4-BE49-F238E27FC236}">
                <a16:creationId xmlns:a16="http://schemas.microsoft.com/office/drawing/2014/main" id="{6D1226B6-9901-4421-A989-E04DDAE5C64B}"/>
              </a:ext>
            </a:extLst>
          </p:cNvPr>
          <p:cNvGrpSpPr/>
          <p:nvPr/>
        </p:nvGrpSpPr>
        <p:grpSpPr>
          <a:xfrm>
            <a:off x="6491584" y="1060825"/>
            <a:ext cx="218715" cy="247012"/>
            <a:chOff x="1770063" y="950913"/>
            <a:chExt cx="877888" cy="1090613"/>
          </a:xfrm>
          <a:solidFill>
            <a:schemeClr val="bg1"/>
          </a:solidFill>
        </p:grpSpPr>
        <p:sp>
          <p:nvSpPr>
            <p:cNvPr id="29" name="Freeform 7">
              <a:extLst>
                <a:ext uri="{FF2B5EF4-FFF2-40B4-BE49-F238E27FC236}">
                  <a16:creationId xmlns:a16="http://schemas.microsoft.com/office/drawing/2014/main" id="{E935F250-9797-40F9-9C66-C0DE6BECAAE8}"/>
                </a:ext>
              </a:extLst>
            </p:cNvPr>
            <p:cNvSpPr>
              <a:spLocks/>
            </p:cNvSpPr>
            <p:nvPr/>
          </p:nvSpPr>
          <p:spPr bwMode="auto">
            <a:xfrm>
              <a:off x="1993901" y="950913"/>
              <a:ext cx="428625" cy="466725"/>
            </a:xfrm>
            <a:custGeom>
              <a:avLst/>
              <a:gdLst>
                <a:gd name="T0" fmla="*/ 8 w 80"/>
                <a:gd name="T1" fmla="*/ 87 h 87"/>
                <a:gd name="T2" fmla="*/ 10 w 80"/>
                <a:gd name="T3" fmla="*/ 83 h 87"/>
                <a:gd name="T4" fmla="*/ 17 w 80"/>
                <a:gd name="T5" fmla="*/ 41 h 87"/>
                <a:gd name="T6" fmla="*/ 68 w 80"/>
                <a:gd name="T7" fmla="*/ 7 h 87"/>
                <a:gd name="T8" fmla="*/ 65 w 80"/>
                <a:gd name="T9" fmla="*/ 57 h 87"/>
                <a:gd name="T10" fmla="*/ 74 w 80"/>
                <a:gd name="T11" fmla="*/ 84 h 87"/>
                <a:gd name="T12" fmla="*/ 77 w 80"/>
                <a:gd name="T13" fmla="*/ 87 h 87"/>
                <a:gd name="T14" fmla="*/ 77 w 80"/>
                <a:gd name="T15" fmla="*/ 87 h 87"/>
                <a:gd name="T16" fmla="*/ 80 w 80"/>
                <a:gd name="T17" fmla="*/ 84 h 87"/>
                <a:gd name="T18" fmla="*/ 70 w 80"/>
                <a:gd name="T19" fmla="*/ 54 h 87"/>
                <a:gd name="T20" fmla="*/ 75 w 80"/>
                <a:gd name="T21" fmla="*/ 7 h 87"/>
                <a:gd name="T22" fmla="*/ 75 w 80"/>
                <a:gd name="T23" fmla="*/ 2 h 87"/>
                <a:gd name="T24" fmla="*/ 70 w 80"/>
                <a:gd name="T25" fmla="*/ 0 h 87"/>
                <a:gd name="T26" fmla="*/ 12 w 80"/>
                <a:gd name="T27" fmla="*/ 38 h 87"/>
                <a:gd name="T28" fmla="*/ 4 w 80"/>
                <a:gd name="T29" fmla="*/ 84 h 87"/>
                <a:gd name="T30" fmla="*/ 8 w 80"/>
                <a:gd name="T3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7">
                  <a:moveTo>
                    <a:pt x="8" y="87"/>
                  </a:moveTo>
                  <a:cubicBezTo>
                    <a:pt x="9" y="86"/>
                    <a:pt x="10" y="85"/>
                    <a:pt x="10" y="83"/>
                  </a:cubicBezTo>
                  <a:cubicBezTo>
                    <a:pt x="6" y="68"/>
                    <a:pt x="8" y="54"/>
                    <a:pt x="17" y="41"/>
                  </a:cubicBezTo>
                  <a:cubicBezTo>
                    <a:pt x="27" y="25"/>
                    <a:pt x="46" y="12"/>
                    <a:pt x="68" y="7"/>
                  </a:cubicBezTo>
                  <a:cubicBezTo>
                    <a:pt x="52" y="34"/>
                    <a:pt x="58" y="45"/>
                    <a:pt x="65" y="57"/>
                  </a:cubicBezTo>
                  <a:cubicBezTo>
                    <a:pt x="70" y="64"/>
                    <a:pt x="74" y="72"/>
                    <a:pt x="74" y="84"/>
                  </a:cubicBezTo>
                  <a:cubicBezTo>
                    <a:pt x="74" y="85"/>
                    <a:pt x="75" y="87"/>
                    <a:pt x="77" y="87"/>
                  </a:cubicBezTo>
                  <a:cubicBezTo>
                    <a:pt x="77" y="87"/>
                    <a:pt x="77" y="87"/>
                    <a:pt x="77" y="87"/>
                  </a:cubicBezTo>
                  <a:cubicBezTo>
                    <a:pt x="78" y="87"/>
                    <a:pt x="80" y="85"/>
                    <a:pt x="80" y="84"/>
                  </a:cubicBezTo>
                  <a:cubicBezTo>
                    <a:pt x="80" y="70"/>
                    <a:pt x="75" y="61"/>
                    <a:pt x="70" y="54"/>
                  </a:cubicBezTo>
                  <a:cubicBezTo>
                    <a:pt x="64" y="42"/>
                    <a:pt x="58" y="33"/>
                    <a:pt x="75" y="7"/>
                  </a:cubicBezTo>
                  <a:cubicBezTo>
                    <a:pt x="76" y="5"/>
                    <a:pt x="76" y="3"/>
                    <a:pt x="75" y="2"/>
                  </a:cubicBezTo>
                  <a:cubicBezTo>
                    <a:pt x="74" y="0"/>
                    <a:pt x="72" y="0"/>
                    <a:pt x="70" y="0"/>
                  </a:cubicBezTo>
                  <a:cubicBezTo>
                    <a:pt x="46" y="5"/>
                    <a:pt x="24" y="19"/>
                    <a:pt x="12" y="38"/>
                  </a:cubicBezTo>
                  <a:cubicBezTo>
                    <a:pt x="3" y="52"/>
                    <a:pt x="0" y="68"/>
                    <a:pt x="4" y="84"/>
                  </a:cubicBezTo>
                  <a:cubicBezTo>
                    <a:pt x="5" y="86"/>
                    <a:pt x="6" y="87"/>
                    <a:pt x="8"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Freeform 8">
              <a:extLst>
                <a:ext uri="{FF2B5EF4-FFF2-40B4-BE49-F238E27FC236}">
                  <a16:creationId xmlns:a16="http://schemas.microsoft.com/office/drawing/2014/main" id="{EAEB7D19-093F-4912-BCB9-D5B4D1EA03C7}"/>
                </a:ext>
              </a:extLst>
            </p:cNvPr>
            <p:cNvSpPr>
              <a:spLocks/>
            </p:cNvSpPr>
            <p:nvPr/>
          </p:nvSpPr>
          <p:spPr bwMode="auto">
            <a:xfrm>
              <a:off x="2273301" y="1284288"/>
              <a:ext cx="374650" cy="757238"/>
            </a:xfrm>
            <a:custGeom>
              <a:avLst/>
              <a:gdLst>
                <a:gd name="T0" fmla="*/ 29 w 70"/>
                <a:gd name="T1" fmla="*/ 37 h 141"/>
                <a:gd name="T2" fmla="*/ 34 w 70"/>
                <a:gd name="T3" fmla="*/ 37 h 141"/>
                <a:gd name="T4" fmla="*/ 43 w 70"/>
                <a:gd name="T5" fmla="*/ 8 h 141"/>
                <a:gd name="T6" fmla="*/ 63 w 70"/>
                <a:gd name="T7" fmla="*/ 52 h 141"/>
                <a:gd name="T8" fmla="*/ 37 w 70"/>
                <a:gd name="T9" fmla="*/ 99 h 141"/>
                <a:gd name="T10" fmla="*/ 9 w 70"/>
                <a:gd name="T11" fmla="*/ 131 h 141"/>
                <a:gd name="T12" fmla="*/ 16 w 70"/>
                <a:gd name="T13" fmla="*/ 96 h 141"/>
                <a:gd name="T14" fmla="*/ 16 w 70"/>
                <a:gd name="T15" fmla="*/ 54 h 141"/>
                <a:gd name="T16" fmla="*/ 12 w 70"/>
                <a:gd name="T17" fmla="*/ 52 h 141"/>
                <a:gd name="T18" fmla="*/ 11 w 70"/>
                <a:gd name="T19" fmla="*/ 57 h 141"/>
                <a:gd name="T20" fmla="*/ 11 w 70"/>
                <a:gd name="T21" fmla="*/ 93 h 141"/>
                <a:gd name="T22" fmla="*/ 4 w 70"/>
                <a:gd name="T23" fmla="*/ 138 h 141"/>
                <a:gd name="T24" fmla="*/ 8 w 70"/>
                <a:gd name="T25" fmla="*/ 141 h 141"/>
                <a:gd name="T26" fmla="*/ 8 w 70"/>
                <a:gd name="T27" fmla="*/ 141 h 141"/>
                <a:gd name="T28" fmla="*/ 13 w 70"/>
                <a:gd name="T29" fmla="*/ 138 h 141"/>
                <a:gd name="T30" fmla="*/ 40 w 70"/>
                <a:gd name="T31" fmla="*/ 104 h 141"/>
                <a:gd name="T32" fmla="*/ 69 w 70"/>
                <a:gd name="T33" fmla="*/ 53 h 141"/>
                <a:gd name="T34" fmla="*/ 44 w 70"/>
                <a:gd name="T35" fmla="*/ 1 h 141"/>
                <a:gd name="T36" fmla="*/ 40 w 70"/>
                <a:gd name="T37" fmla="*/ 0 h 141"/>
                <a:gd name="T38" fmla="*/ 37 w 70"/>
                <a:gd name="T39" fmla="*/ 4 h 141"/>
                <a:gd name="T40" fmla="*/ 29 w 70"/>
                <a:gd name="T41" fmla="*/ 33 h 141"/>
                <a:gd name="T42" fmla="*/ 29 w 70"/>
                <a:gd name="T43" fmla="*/ 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41">
                  <a:moveTo>
                    <a:pt x="29" y="37"/>
                  </a:moveTo>
                  <a:cubicBezTo>
                    <a:pt x="31" y="38"/>
                    <a:pt x="33" y="38"/>
                    <a:pt x="34" y="37"/>
                  </a:cubicBezTo>
                  <a:cubicBezTo>
                    <a:pt x="39" y="28"/>
                    <a:pt x="42" y="19"/>
                    <a:pt x="43" y="8"/>
                  </a:cubicBezTo>
                  <a:cubicBezTo>
                    <a:pt x="57" y="22"/>
                    <a:pt x="63" y="37"/>
                    <a:pt x="63" y="52"/>
                  </a:cubicBezTo>
                  <a:cubicBezTo>
                    <a:pt x="62" y="74"/>
                    <a:pt x="46" y="92"/>
                    <a:pt x="37" y="99"/>
                  </a:cubicBezTo>
                  <a:cubicBezTo>
                    <a:pt x="20" y="111"/>
                    <a:pt x="13" y="123"/>
                    <a:pt x="9" y="131"/>
                  </a:cubicBezTo>
                  <a:cubicBezTo>
                    <a:pt x="7" y="115"/>
                    <a:pt x="12" y="106"/>
                    <a:pt x="16" y="96"/>
                  </a:cubicBezTo>
                  <a:cubicBezTo>
                    <a:pt x="22" y="84"/>
                    <a:pt x="27" y="73"/>
                    <a:pt x="16" y="54"/>
                  </a:cubicBezTo>
                  <a:cubicBezTo>
                    <a:pt x="15" y="52"/>
                    <a:pt x="13" y="52"/>
                    <a:pt x="12" y="52"/>
                  </a:cubicBezTo>
                  <a:cubicBezTo>
                    <a:pt x="11" y="53"/>
                    <a:pt x="10" y="55"/>
                    <a:pt x="11" y="57"/>
                  </a:cubicBezTo>
                  <a:cubicBezTo>
                    <a:pt x="20" y="73"/>
                    <a:pt x="16" y="82"/>
                    <a:pt x="11" y="93"/>
                  </a:cubicBezTo>
                  <a:cubicBezTo>
                    <a:pt x="5" y="104"/>
                    <a:pt x="0" y="117"/>
                    <a:pt x="4" y="138"/>
                  </a:cubicBezTo>
                  <a:cubicBezTo>
                    <a:pt x="5" y="140"/>
                    <a:pt x="6" y="141"/>
                    <a:pt x="8" y="141"/>
                  </a:cubicBezTo>
                  <a:cubicBezTo>
                    <a:pt x="8" y="141"/>
                    <a:pt x="8" y="141"/>
                    <a:pt x="8" y="141"/>
                  </a:cubicBezTo>
                  <a:cubicBezTo>
                    <a:pt x="10" y="141"/>
                    <a:pt x="12" y="140"/>
                    <a:pt x="13" y="138"/>
                  </a:cubicBezTo>
                  <a:cubicBezTo>
                    <a:pt x="15" y="131"/>
                    <a:pt x="21" y="118"/>
                    <a:pt x="40" y="104"/>
                  </a:cubicBezTo>
                  <a:cubicBezTo>
                    <a:pt x="50" y="96"/>
                    <a:pt x="67" y="77"/>
                    <a:pt x="69" y="53"/>
                  </a:cubicBezTo>
                  <a:cubicBezTo>
                    <a:pt x="70" y="34"/>
                    <a:pt x="61" y="17"/>
                    <a:pt x="44" y="1"/>
                  </a:cubicBezTo>
                  <a:cubicBezTo>
                    <a:pt x="43" y="0"/>
                    <a:pt x="41" y="0"/>
                    <a:pt x="40" y="0"/>
                  </a:cubicBezTo>
                  <a:cubicBezTo>
                    <a:pt x="38" y="1"/>
                    <a:pt x="37" y="2"/>
                    <a:pt x="37" y="4"/>
                  </a:cubicBezTo>
                  <a:cubicBezTo>
                    <a:pt x="37" y="16"/>
                    <a:pt x="34" y="25"/>
                    <a:pt x="29" y="33"/>
                  </a:cubicBezTo>
                  <a:cubicBezTo>
                    <a:pt x="28" y="35"/>
                    <a:pt x="28" y="37"/>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9">
              <a:extLst>
                <a:ext uri="{FF2B5EF4-FFF2-40B4-BE49-F238E27FC236}">
                  <a16:creationId xmlns:a16="http://schemas.microsoft.com/office/drawing/2014/main" id="{B046AFB2-D4C8-478B-AADE-130F9EC371D9}"/>
                </a:ext>
              </a:extLst>
            </p:cNvPr>
            <p:cNvSpPr>
              <a:spLocks/>
            </p:cNvSpPr>
            <p:nvPr/>
          </p:nvSpPr>
          <p:spPr bwMode="auto">
            <a:xfrm>
              <a:off x="1770063" y="1198563"/>
              <a:ext cx="534988" cy="714375"/>
            </a:xfrm>
            <a:custGeom>
              <a:avLst/>
              <a:gdLst>
                <a:gd name="T0" fmla="*/ 56 w 100"/>
                <a:gd name="T1" fmla="*/ 132 h 133"/>
                <a:gd name="T2" fmla="*/ 58 w 100"/>
                <a:gd name="T3" fmla="*/ 133 h 133"/>
                <a:gd name="T4" fmla="*/ 61 w 100"/>
                <a:gd name="T5" fmla="*/ 132 h 133"/>
                <a:gd name="T6" fmla="*/ 62 w 100"/>
                <a:gd name="T7" fmla="*/ 126 h 133"/>
                <a:gd name="T8" fmla="*/ 60 w 100"/>
                <a:gd name="T9" fmla="*/ 80 h 133"/>
                <a:gd name="T10" fmla="*/ 65 w 100"/>
                <a:gd name="T11" fmla="*/ 87 h 133"/>
                <a:gd name="T12" fmla="*/ 81 w 100"/>
                <a:gd name="T13" fmla="*/ 93 h 133"/>
                <a:gd name="T14" fmla="*/ 88 w 100"/>
                <a:gd name="T15" fmla="*/ 92 h 133"/>
                <a:gd name="T16" fmla="*/ 100 w 100"/>
                <a:gd name="T17" fmla="*/ 77 h 133"/>
                <a:gd name="T18" fmla="*/ 97 w 100"/>
                <a:gd name="T19" fmla="*/ 74 h 133"/>
                <a:gd name="T20" fmla="*/ 94 w 100"/>
                <a:gd name="T21" fmla="*/ 76 h 133"/>
                <a:gd name="T22" fmla="*/ 86 w 100"/>
                <a:gd name="T23" fmla="*/ 86 h 133"/>
                <a:gd name="T24" fmla="*/ 69 w 100"/>
                <a:gd name="T25" fmla="*/ 83 h 133"/>
                <a:gd name="T26" fmla="*/ 65 w 100"/>
                <a:gd name="T27" fmla="*/ 66 h 133"/>
                <a:gd name="T28" fmla="*/ 63 w 100"/>
                <a:gd name="T29" fmla="*/ 63 h 133"/>
                <a:gd name="T30" fmla="*/ 59 w 100"/>
                <a:gd name="T31" fmla="*/ 65 h 133"/>
                <a:gd name="T32" fmla="*/ 59 w 100"/>
                <a:gd name="T33" fmla="*/ 73 h 133"/>
                <a:gd name="T34" fmla="*/ 58 w 100"/>
                <a:gd name="T35" fmla="*/ 73 h 133"/>
                <a:gd name="T36" fmla="*/ 53 w 100"/>
                <a:gd name="T37" fmla="*/ 124 h 133"/>
                <a:gd name="T38" fmla="*/ 14 w 100"/>
                <a:gd name="T39" fmla="*/ 79 h 133"/>
                <a:gd name="T40" fmla="*/ 29 w 100"/>
                <a:gd name="T41" fmla="*/ 9 h 133"/>
                <a:gd name="T42" fmla="*/ 34 w 100"/>
                <a:gd name="T43" fmla="*/ 30 h 133"/>
                <a:gd name="T44" fmla="*/ 38 w 100"/>
                <a:gd name="T45" fmla="*/ 32 h 133"/>
                <a:gd name="T46" fmla="*/ 40 w 100"/>
                <a:gd name="T47" fmla="*/ 28 h 133"/>
                <a:gd name="T48" fmla="*/ 35 w 100"/>
                <a:gd name="T49" fmla="*/ 4 h 133"/>
                <a:gd name="T50" fmla="*/ 31 w 100"/>
                <a:gd name="T51" fmla="*/ 0 h 133"/>
                <a:gd name="T52" fmla="*/ 27 w 100"/>
                <a:gd name="T53" fmla="*/ 2 h 133"/>
                <a:gd name="T54" fmla="*/ 9 w 100"/>
                <a:gd name="T55" fmla="*/ 80 h 133"/>
                <a:gd name="T56" fmla="*/ 56 w 100"/>
                <a:gd name="T57"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33">
                  <a:moveTo>
                    <a:pt x="56" y="132"/>
                  </a:moveTo>
                  <a:cubicBezTo>
                    <a:pt x="57" y="132"/>
                    <a:pt x="58" y="133"/>
                    <a:pt x="58" y="133"/>
                  </a:cubicBezTo>
                  <a:cubicBezTo>
                    <a:pt x="59" y="133"/>
                    <a:pt x="60" y="132"/>
                    <a:pt x="61" y="132"/>
                  </a:cubicBezTo>
                  <a:cubicBezTo>
                    <a:pt x="63" y="130"/>
                    <a:pt x="63" y="128"/>
                    <a:pt x="62" y="126"/>
                  </a:cubicBezTo>
                  <a:cubicBezTo>
                    <a:pt x="45" y="104"/>
                    <a:pt x="53" y="88"/>
                    <a:pt x="60" y="80"/>
                  </a:cubicBezTo>
                  <a:cubicBezTo>
                    <a:pt x="61" y="82"/>
                    <a:pt x="63" y="85"/>
                    <a:pt x="65" y="87"/>
                  </a:cubicBezTo>
                  <a:cubicBezTo>
                    <a:pt x="70" y="91"/>
                    <a:pt x="75" y="93"/>
                    <a:pt x="81" y="93"/>
                  </a:cubicBezTo>
                  <a:cubicBezTo>
                    <a:pt x="84" y="93"/>
                    <a:pt x="86" y="93"/>
                    <a:pt x="88" y="92"/>
                  </a:cubicBezTo>
                  <a:cubicBezTo>
                    <a:pt x="95" y="90"/>
                    <a:pt x="99" y="84"/>
                    <a:pt x="100" y="77"/>
                  </a:cubicBezTo>
                  <a:cubicBezTo>
                    <a:pt x="100" y="75"/>
                    <a:pt x="99" y="74"/>
                    <a:pt x="97" y="74"/>
                  </a:cubicBezTo>
                  <a:cubicBezTo>
                    <a:pt x="96" y="73"/>
                    <a:pt x="94" y="75"/>
                    <a:pt x="94" y="76"/>
                  </a:cubicBezTo>
                  <a:cubicBezTo>
                    <a:pt x="93" y="82"/>
                    <a:pt x="89" y="85"/>
                    <a:pt x="86" y="86"/>
                  </a:cubicBezTo>
                  <a:cubicBezTo>
                    <a:pt x="81" y="88"/>
                    <a:pt x="74" y="87"/>
                    <a:pt x="69" y="83"/>
                  </a:cubicBezTo>
                  <a:cubicBezTo>
                    <a:pt x="65" y="79"/>
                    <a:pt x="63" y="73"/>
                    <a:pt x="65" y="66"/>
                  </a:cubicBezTo>
                  <a:cubicBezTo>
                    <a:pt x="66" y="65"/>
                    <a:pt x="65" y="63"/>
                    <a:pt x="63" y="63"/>
                  </a:cubicBezTo>
                  <a:cubicBezTo>
                    <a:pt x="62" y="62"/>
                    <a:pt x="60" y="63"/>
                    <a:pt x="59" y="65"/>
                  </a:cubicBezTo>
                  <a:cubicBezTo>
                    <a:pt x="59" y="67"/>
                    <a:pt x="58" y="70"/>
                    <a:pt x="59" y="73"/>
                  </a:cubicBezTo>
                  <a:cubicBezTo>
                    <a:pt x="58" y="73"/>
                    <a:pt x="58" y="73"/>
                    <a:pt x="58" y="73"/>
                  </a:cubicBezTo>
                  <a:cubicBezTo>
                    <a:pt x="51" y="80"/>
                    <a:pt x="37" y="98"/>
                    <a:pt x="53" y="124"/>
                  </a:cubicBezTo>
                  <a:cubicBezTo>
                    <a:pt x="32" y="112"/>
                    <a:pt x="19" y="97"/>
                    <a:pt x="14" y="79"/>
                  </a:cubicBezTo>
                  <a:cubicBezTo>
                    <a:pt x="7" y="51"/>
                    <a:pt x="22" y="22"/>
                    <a:pt x="29" y="9"/>
                  </a:cubicBezTo>
                  <a:cubicBezTo>
                    <a:pt x="30" y="17"/>
                    <a:pt x="31" y="24"/>
                    <a:pt x="34" y="30"/>
                  </a:cubicBezTo>
                  <a:cubicBezTo>
                    <a:pt x="35" y="32"/>
                    <a:pt x="36" y="32"/>
                    <a:pt x="38" y="32"/>
                  </a:cubicBezTo>
                  <a:cubicBezTo>
                    <a:pt x="40" y="31"/>
                    <a:pt x="40" y="29"/>
                    <a:pt x="40" y="28"/>
                  </a:cubicBezTo>
                  <a:cubicBezTo>
                    <a:pt x="37" y="21"/>
                    <a:pt x="35" y="13"/>
                    <a:pt x="35" y="4"/>
                  </a:cubicBezTo>
                  <a:cubicBezTo>
                    <a:pt x="35" y="2"/>
                    <a:pt x="33" y="1"/>
                    <a:pt x="31" y="0"/>
                  </a:cubicBezTo>
                  <a:cubicBezTo>
                    <a:pt x="30" y="0"/>
                    <a:pt x="28" y="1"/>
                    <a:pt x="27" y="2"/>
                  </a:cubicBezTo>
                  <a:cubicBezTo>
                    <a:pt x="18" y="15"/>
                    <a:pt x="0" y="47"/>
                    <a:pt x="9" y="80"/>
                  </a:cubicBezTo>
                  <a:cubicBezTo>
                    <a:pt x="14" y="102"/>
                    <a:pt x="30" y="119"/>
                    <a:pt x="56"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4" name="Groep 33">
            <a:extLst>
              <a:ext uri="{FF2B5EF4-FFF2-40B4-BE49-F238E27FC236}">
                <a16:creationId xmlns:a16="http://schemas.microsoft.com/office/drawing/2014/main" id="{B07C471F-B63C-48F3-880F-4F3B3E2DC821}"/>
              </a:ext>
            </a:extLst>
          </p:cNvPr>
          <p:cNvGrpSpPr/>
          <p:nvPr/>
        </p:nvGrpSpPr>
        <p:grpSpPr>
          <a:xfrm>
            <a:off x="8093805" y="1066734"/>
            <a:ext cx="225180" cy="235195"/>
            <a:chOff x="655639" y="987426"/>
            <a:chExt cx="436563" cy="550862"/>
          </a:xfrm>
          <a:solidFill>
            <a:schemeClr val="bg1"/>
          </a:solidFill>
        </p:grpSpPr>
        <p:sp>
          <p:nvSpPr>
            <p:cNvPr id="35" name="Freeform 238">
              <a:extLst>
                <a:ext uri="{FF2B5EF4-FFF2-40B4-BE49-F238E27FC236}">
                  <a16:creationId xmlns:a16="http://schemas.microsoft.com/office/drawing/2014/main" id="{F5A38CD4-D445-4EC4-8447-3E8C29A3A29D}"/>
                </a:ext>
              </a:extLst>
            </p:cNvPr>
            <p:cNvSpPr>
              <a:spLocks noEditPoints="1"/>
            </p:cNvSpPr>
            <p:nvPr/>
          </p:nvSpPr>
          <p:spPr bwMode="auto">
            <a:xfrm>
              <a:off x="723901" y="1119188"/>
              <a:ext cx="300038" cy="339725"/>
            </a:xfrm>
            <a:custGeom>
              <a:avLst/>
              <a:gdLst>
                <a:gd name="T0" fmla="*/ 72 w 189"/>
                <a:gd name="T1" fmla="*/ 14 h 214"/>
                <a:gd name="T2" fmla="*/ 35 w 189"/>
                <a:gd name="T3" fmla="*/ 36 h 214"/>
                <a:gd name="T4" fmla="*/ 13 w 189"/>
                <a:gd name="T5" fmla="*/ 73 h 214"/>
                <a:gd name="T6" fmla="*/ 12 w 189"/>
                <a:gd name="T7" fmla="*/ 116 h 214"/>
                <a:gd name="T8" fmla="*/ 30 w 189"/>
                <a:gd name="T9" fmla="*/ 151 h 214"/>
                <a:gd name="T10" fmla="*/ 49 w 189"/>
                <a:gd name="T11" fmla="*/ 167 h 214"/>
                <a:gd name="T12" fmla="*/ 54 w 189"/>
                <a:gd name="T13" fmla="*/ 171 h 214"/>
                <a:gd name="T14" fmla="*/ 56 w 189"/>
                <a:gd name="T15" fmla="*/ 174 h 214"/>
                <a:gd name="T16" fmla="*/ 57 w 189"/>
                <a:gd name="T17" fmla="*/ 177 h 214"/>
                <a:gd name="T18" fmla="*/ 132 w 189"/>
                <a:gd name="T19" fmla="*/ 204 h 214"/>
                <a:gd name="T20" fmla="*/ 132 w 189"/>
                <a:gd name="T21" fmla="*/ 184 h 214"/>
                <a:gd name="T22" fmla="*/ 136 w 189"/>
                <a:gd name="T23" fmla="*/ 171 h 214"/>
                <a:gd name="T24" fmla="*/ 158 w 189"/>
                <a:gd name="T25" fmla="*/ 152 h 214"/>
                <a:gd name="T26" fmla="*/ 177 w 189"/>
                <a:gd name="T27" fmla="*/ 116 h 214"/>
                <a:gd name="T28" fmla="*/ 176 w 189"/>
                <a:gd name="T29" fmla="*/ 73 h 214"/>
                <a:gd name="T30" fmla="*/ 154 w 189"/>
                <a:gd name="T31" fmla="*/ 36 h 214"/>
                <a:gd name="T32" fmla="*/ 117 w 189"/>
                <a:gd name="T33" fmla="*/ 14 h 214"/>
                <a:gd name="T34" fmla="*/ 95 w 189"/>
                <a:gd name="T35" fmla="*/ 0 h 214"/>
                <a:gd name="T36" fmla="*/ 136 w 189"/>
                <a:gd name="T37" fmla="*/ 11 h 214"/>
                <a:gd name="T38" fmla="*/ 168 w 189"/>
                <a:gd name="T39" fmla="*/ 36 h 214"/>
                <a:gd name="T40" fmla="*/ 187 w 189"/>
                <a:gd name="T41" fmla="*/ 74 h 214"/>
                <a:gd name="T42" fmla="*/ 187 w 189"/>
                <a:gd name="T43" fmla="*/ 114 h 214"/>
                <a:gd name="T44" fmla="*/ 174 w 189"/>
                <a:gd name="T45" fmla="*/ 148 h 214"/>
                <a:gd name="T46" fmla="*/ 148 w 189"/>
                <a:gd name="T47" fmla="*/ 173 h 214"/>
                <a:gd name="T48" fmla="*/ 144 w 189"/>
                <a:gd name="T49" fmla="*/ 178 h 214"/>
                <a:gd name="T50" fmla="*/ 142 w 189"/>
                <a:gd name="T51" fmla="*/ 183 h 214"/>
                <a:gd name="T52" fmla="*/ 142 w 189"/>
                <a:gd name="T53" fmla="*/ 186 h 214"/>
                <a:gd name="T54" fmla="*/ 141 w 189"/>
                <a:gd name="T55" fmla="*/ 211 h 214"/>
                <a:gd name="T56" fmla="*/ 137 w 189"/>
                <a:gd name="T57" fmla="*/ 214 h 214"/>
                <a:gd name="T58" fmla="*/ 49 w 189"/>
                <a:gd name="T59" fmla="*/ 213 h 214"/>
                <a:gd name="T60" fmla="*/ 47 w 189"/>
                <a:gd name="T61" fmla="*/ 209 h 214"/>
                <a:gd name="T62" fmla="*/ 46 w 189"/>
                <a:gd name="T63" fmla="*/ 178 h 214"/>
                <a:gd name="T64" fmla="*/ 43 w 189"/>
                <a:gd name="T65" fmla="*/ 175 h 214"/>
                <a:gd name="T66" fmla="*/ 26 w 189"/>
                <a:gd name="T67" fmla="*/ 161 h 214"/>
                <a:gd name="T68" fmla="*/ 7 w 189"/>
                <a:gd name="T69" fmla="*/ 131 h 214"/>
                <a:gd name="T70" fmla="*/ 0 w 189"/>
                <a:gd name="T71" fmla="*/ 95 h 214"/>
                <a:gd name="T72" fmla="*/ 10 w 189"/>
                <a:gd name="T73" fmla="*/ 54 h 214"/>
                <a:gd name="T74" fmla="*/ 35 w 189"/>
                <a:gd name="T75" fmla="*/ 22 h 214"/>
                <a:gd name="T76" fmla="*/ 73 w 189"/>
                <a:gd name="T77"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214">
                  <a:moveTo>
                    <a:pt x="95" y="11"/>
                  </a:moveTo>
                  <a:lnTo>
                    <a:pt x="72" y="14"/>
                  </a:lnTo>
                  <a:lnTo>
                    <a:pt x="52" y="22"/>
                  </a:lnTo>
                  <a:lnTo>
                    <a:pt x="35" y="36"/>
                  </a:lnTo>
                  <a:lnTo>
                    <a:pt x="21" y="53"/>
                  </a:lnTo>
                  <a:lnTo>
                    <a:pt x="13" y="73"/>
                  </a:lnTo>
                  <a:lnTo>
                    <a:pt x="10" y="95"/>
                  </a:lnTo>
                  <a:lnTo>
                    <a:pt x="12" y="116"/>
                  </a:lnTo>
                  <a:lnTo>
                    <a:pt x="19" y="135"/>
                  </a:lnTo>
                  <a:lnTo>
                    <a:pt x="30" y="151"/>
                  </a:lnTo>
                  <a:lnTo>
                    <a:pt x="45" y="164"/>
                  </a:lnTo>
                  <a:lnTo>
                    <a:pt x="49" y="167"/>
                  </a:lnTo>
                  <a:lnTo>
                    <a:pt x="52" y="169"/>
                  </a:lnTo>
                  <a:lnTo>
                    <a:pt x="54" y="171"/>
                  </a:lnTo>
                  <a:lnTo>
                    <a:pt x="55" y="173"/>
                  </a:lnTo>
                  <a:lnTo>
                    <a:pt x="56" y="174"/>
                  </a:lnTo>
                  <a:lnTo>
                    <a:pt x="57" y="175"/>
                  </a:lnTo>
                  <a:lnTo>
                    <a:pt x="57" y="177"/>
                  </a:lnTo>
                  <a:lnTo>
                    <a:pt x="57" y="204"/>
                  </a:lnTo>
                  <a:lnTo>
                    <a:pt x="132" y="204"/>
                  </a:lnTo>
                  <a:lnTo>
                    <a:pt x="132" y="186"/>
                  </a:lnTo>
                  <a:lnTo>
                    <a:pt x="132" y="184"/>
                  </a:lnTo>
                  <a:lnTo>
                    <a:pt x="133" y="178"/>
                  </a:lnTo>
                  <a:lnTo>
                    <a:pt x="136" y="171"/>
                  </a:lnTo>
                  <a:lnTo>
                    <a:pt x="143" y="165"/>
                  </a:lnTo>
                  <a:lnTo>
                    <a:pt x="158" y="152"/>
                  </a:lnTo>
                  <a:lnTo>
                    <a:pt x="169" y="136"/>
                  </a:lnTo>
                  <a:lnTo>
                    <a:pt x="177" y="116"/>
                  </a:lnTo>
                  <a:lnTo>
                    <a:pt x="179" y="95"/>
                  </a:lnTo>
                  <a:lnTo>
                    <a:pt x="176" y="73"/>
                  </a:lnTo>
                  <a:lnTo>
                    <a:pt x="168" y="53"/>
                  </a:lnTo>
                  <a:lnTo>
                    <a:pt x="154" y="36"/>
                  </a:lnTo>
                  <a:lnTo>
                    <a:pt x="137" y="22"/>
                  </a:lnTo>
                  <a:lnTo>
                    <a:pt x="117" y="14"/>
                  </a:lnTo>
                  <a:lnTo>
                    <a:pt x="95" y="11"/>
                  </a:lnTo>
                  <a:close/>
                  <a:moveTo>
                    <a:pt x="95" y="0"/>
                  </a:moveTo>
                  <a:lnTo>
                    <a:pt x="116" y="2"/>
                  </a:lnTo>
                  <a:lnTo>
                    <a:pt x="136" y="11"/>
                  </a:lnTo>
                  <a:lnTo>
                    <a:pt x="154" y="22"/>
                  </a:lnTo>
                  <a:lnTo>
                    <a:pt x="168" y="36"/>
                  </a:lnTo>
                  <a:lnTo>
                    <a:pt x="179" y="54"/>
                  </a:lnTo>
                  <a:lnTo>
                    <a:pt x="187" y="74"/>
                  </a:lnTo>
                  <a:lnTo>
                    <a:pt x="189" y="95"/>
                  </a:lnTo>
                  <a:lnTo>
                    <a:pt x="187" y="114"/>
                  </a:lnTo>
                  <a:lnTo>
                    <a:pt x="182" y="132"/>
                  </a:lnTo>
                  <a:lnTo>
                    <a:pt x="174" y="148"/>
                  </a:lnTo>
                  <a:lnTo>
                    <a:pt x="162" y="162"/>
                  </a:lnTo>
                  <a:lnTo>
                    <a:pt x="148" y="173"/>
                  </a:lnTo>
                  <a:lnTo>
                    <a:pt x="146" y="176"/>
                  </a:lnTo>
                  <a:lnTo>
                    <a:pt x="144" y="178"/>
                  </a:lnTo>
                  <a:lnTo>
                    <a:pt x="143" y="181"/>
                  </a:lnTo>
                  <a:lnTo>
                    <a:pt x="142" y="183"/>
                  </a:lnTo>
                  <a:lnTo>
                    <a:pt x="142" y="185"/>
                  </a:lnTo>
                  <a:lnTo>
                    <a:pt x="142" y="186"/>
                  </a:lnTo>
                  <a:lnTo>
                    <a:pt x="142" y="209"/>
                  </a:lnTo>
                  <a:lnTo>
                    <a:pt x="141" y="211"/>
                  </a:lnTo>
                  <a:lnTo>
                    <a:pt x="140" y="213"/>
                  </a:lnTo>
                  <a:lnTo>
                    <a:pt x="137" y="214"/>
                  </a:lnTo>
                  <a:lnTo>
                    <a:pt x="52" y="214"/>
                  </a:lnTo>
                  <a:lnTo>
                    <a:pt x="49" y="213"/>
                  </a:lnTo>
                  <a:lnTo>
                    <a:pt x="48" y="211"/>
                  </a:lnTo>
                  <a:lnTo>
                    <a:pt x="47" y="209"/>
                  </a:lnTo>
                  <a:lnTo>
                    <a:pt x="47" y="179"/>
                  </a:lnTo>
                  <a:lnTo>
                    <a:pt x="46" y="178"/>
                  </a:lnTo>
                  <a:lnTo>
                    <a:pt x="45" y="176"/>
                  </a:lnTo>
                  <a:lnTo>
                    <a:pt x="43" y="175"/>
                  </a:lnTo>
                  <a:lnTo>
                    <a:pt x="40" y="172"/>
                  </a:lnTo>
                  <a:lnTo>
                    <a:pt x="26" y="161"/>
                  </a:lnTo>
                  <a:lnTo>
                    <a:pt x="15" y="147"/>
                  </a:lnTo>
                  <a:lnTo>
                    <a:pt x="7" y="131"/>
                  </a:lnTo>
                  <a:lnTo>
                    <a:pt x="2" y="114"/>
                  </a:lnTo>
                  <a:lnTo>
                    <a:pt x="0" y="95"/>
                  </a:lnTo>
                  <a:lnTo>
                    <a:pt x="3" y="74"/>
                  </a:lnTo>
                  <a:lnTo>
                    <a:pt x="10" y="54"/>
                  </a:lnTo>
                  <a:lnTo>
                    <a:pt x="21" y="36"/>
                  </a:lnTo>
                  <a:lnTo>
                    <a:pt x="35" y="22"/>
                  </a:lnTo>
                  <a:lnTo>
                    <a:pt x="53" y="11"/>
                  </a:lnTo>
                  <a:lnTo>
                    <a:pt x="73" y="2"/>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5DDE3"/>
                </a:solidFill>
                <a:effectLst/>
                <a:uLnTx/>
                <a:uFillTx/>
                <a:latin typeface="Arial" panose="020B0604020202020204"/>
                <a:ea typeface="+mn-ea"/>
                <a:cs typeface="+mn-cs"/>
              </a:endParaRPr>
            </a:p>
          </p:txBody>
        </p:sp>
        <p:sp>
          <p:nvSpPr>
            <p:cNvPr id="36" name="Freeform 239">
              <a:extLst>
                <a:ext uri="{FF2B5EF4-FFF2-40B4-BE49-F238E27FC236}">
                  <a16:creationId xmlns:a16="http://schemas.microsoft.com/office/drawing/2014/main" id="{7090EF75-F1DB-4A17-B3D0-E001B22E3FE1}"/>
                </a:ext>
              </a:extLst>
            </p:cNvPr>
            <p:cNvSpPr>
              <a:spLocks/>
            </p:cNvSpPr>
            <p:nvPr/>
          </p:nvSpPr>
          <p:spPr bwMode="auto">
            <a:xfrm>
              <a:off x="798514" y="1482726"/>
              <a:ext cx="149225" cy="15875"/>
            </a:xfrm>
            <a:custGeom>
              <a:avLst/>
              <a:gdLst>
                <a:gd name="T0" fmla="*/ 5 w 94"/>
                <a:gd name="T1" fmla="*/ 0 h 10"/>
                <a:gd name="T2" fmla="*/ 89 w 94"/>
                <a:gd name="T3" fmla="*/ 0 h 10"/>
                <a:gd name="T4" fmla="*/ 92 w 94"/>
                <a:gd name="T5" fmla="*/ 1 h 10"/>
                <a:gd name="T6" fmla="*/ 93 w 94"/>
                <a:gd name="T7" fmla="*/ 2 h 10"/>
                <a:gd name="T8" fmla="*/ 94 w 94"/>
                <a:gd name="T9" fmla="*/ 5 h 10"/>
                <a:gd name="T10" fmla="*/ 93 w 94"/>
                <a:gd name="T11" fmla="*/ 7 h 10"/>
                <a:gd name="T12" fmla="*/ 92 w 94"/>
                <a:gd name="T13" fmla="*/ 9 h 10"/>
                <a:gd name="T14" fmla="*/ 89 w 94"/>
                <a:gd name="T15" fmla="*/ 10 h 10"/>
                <a:gd name="T16" fmla="*/ 5 w 94"/>
                <a:gd name="T17" fmla="*/ 10 h 10"/>
                <a:gd name="T18" fmla="*/ 2 w 94"/>
                <a:gd name="T19" fmla="*/ 9 h 10"/>
                <a:gd name="T20" fmla="*/ 1 w 94"/>
                <a:gd name="T21" fmla="*/ 7 h 10"/>
                <a:gd name="T22" fmla="*/ 0 w 94"/>
                <a:gd name="T23" fmla="*/ 5 h 10"/>
                <a:gd name="T24" fmla="*/ 1 w 94"/>
                <a:gd name="T25" fmla="*/ 2 h 10"/>
                <a:gd name="T26" fmla="*/ 2 w 94"/>
                <a:gd name="T27" fmla="*/ 1 h 10"/>
                <a:gd name="T28" fmla="*/ 5 w 9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
                  <a:moveTo>
                    <a:pt x="5" y="0"/>
                  </a:moveTo>
                  <a:lnTo>
                    <a:pt x="89" y="0"/>
                  </a:lnTo>
                  <a:lnTo>
                    <a:pt x="92" y="1"/>
                  </a:lnTo>
                  <a:lnTo>
                    <a:pt x="93" y="2"/>
                  </a:lnTo>
                  <a:lnTo>
                    <a:pt x="94" y="5"/>
                  </a:lnTo>
                  <a:lnTo>
                    <a:pt x="93" y="7"/>
                  </a:lnTo>
                  <a:lnTo>
                    <a:pt x="92" y="9"/>
                  </a:lnTo>
                  <a:lnTo>
                    <a:pt x="89" y="10"/>
                  </a:lnTo>
                  <a:lnTo>
                    <a:pt x="5" y="10"/>
                  </a:lnTo>
                  <a:lnTo>
                    <a:pt x="2" y="9"/>
                  </a:lnTo>
                  <a:lnTo>
                    <a:pt x="1" y="7"/>
                  </a:lnTo>
                  <a:lnTo>
                    <a:pt x="0" y="5"/>
                  </a:lnTo>
                  <a:lnTo>
                    <a:pt x="1" y="2"/>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5DDE3"/>
                </a:solidFill>
                <a:effectLst/>
                <a:uLnTx/>
                <a:uFillTx/>
                <a:latin typeface="Arial" panose="020B0604020202020204"/>
                <a:ea typeface="+mn-ea"/>
                <a:cs typeface="+mn-cs"/>
              </a:endParaRPr>
            </a:p>
          </p:txBody>
        </p:sp>
        <p:sp>
          <p:nvSpPr>
            <p:cNvPr id="37" name="Freeform 240">
              <a:extLst>
                <a:ext uri="{FF2B5EF4-FFF2-40B4-BE49-F238E27FC236}">
                  <a16:creationId xmlns:a16="http://schemas.microsoft.com/office/drawing/2014/main" id="{9202B7BE-E573-469A-AC47-A413F2050571}"/>
                </a:ext>
              </a:extLst>
            </p:cNvPr>
            <p:cNvSpPr>
              <a:spLocks/>
            </p:cNvSpPr>
            <p:nvPr/>
          </p:nvSpPr>
          <p:spPr bwMode="auto">
            <a:xfrm>
              <a:off x="822326" y="1522413"/>
              <a:ext cx="100013" cy="15875"/>
            </a:xfrm>
            <a:custGeom>
              <a:avLst/>
              <a:gdLst>
                <a:gd name="T0" fmla="*/ 5 w 63"/>
                <a:gd name="T1" fmla="*/ 0 h 10"/>
                <a:gd name="T2" fmla="*/ 59 w 63"/>
                <a:gd name="T3" fmla="*/ 0 h 10"/>
                <a:gd name="T4" fmla="*/ 61 w 63"/>
                <a:gd name="T5" fmla="*/ 1 h 10"/>
                <a:gd name="T6" fmla="*/ 63 w 63"/>
                <a:gd name="T7" fmla="*/ 2 h 10"/>
                <a:gd name="T8" fmla="*/ 63 w 63"/>
                <a:gd name="T9" fmla="*/ 5 h 10"/>
                <a:gd name="T10" fmla="*/ 63 w 63"/>
                <a:gd name="T11" fmla="*/ 7 h 10"/>
                <a:gd name="T12" fmla="*/ 61 w 63"/>
                <a:gd name="T13" fmla="*/ 9 h 10"/>
                <a:gd name="T14" fmla="*/ 59 w 63"/>
                <a:gd name="T15" fmla="*/ 10 h 10"/>
                <a:gd name="T16" fmla="*/ 5 w 63"/>
                <a:gd name="T17" fmla="*/ 10 h 10"/>
                <a:gd name="T18" fmla="*/ 3 w 63"/>
                <a:gd name="T19" fmla="*/ 9 h 10"/>
                <a:gd name="T20" fmla="*/ 1 w 63"/>
                <a:gd name="T21" fmla="*/ 7 h 10"/>
                <a:gd name="T22" fmla="*/ 0 w 63"/>
                <a:gd name="T23" fmla="*/ 5 h 10"/>
                <a:gd name="T24" fmla="*/ 1 w 63"/>
                <a:gd name="T25" fmla="*/ 2 h 10"/>
                <a:gd name="T26" fmla="*/ 3 w 63"/>
                <a:gd name="T27" fmla="*/ 1 h 10"/>
                <a:gd name="T28" fmla="*/ 5 w 6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0">
                  <a:moveTo>
                    <a:pt x="5" y="0"/>
                  </a:moveTo>
                  <a:lnTo>
                    <a:pt x="59" y="0"/>
                  </a:lnTo>
                  <a:lnTo>
                    <a:pt x="61" y="1"/>
                  </a:lnTo>
                  <a:lnTo>
                    <a:pt x="63" y="2"/>
                  </a:lnTo>
                  <a:lnTo>
                    <a:pt x="63" y="5"/>
                  </a:lnTo>
                  <a:lnTo>
                    <a:pt x="63" y="7"/>
                  </a:lnTo>
                  <a:lnTo>
                    <a:pt x="61" y="9"/>
                  </a:lnTo>
                  <a:lnTo>
                    <a:pt x="59" y="10"/>
                  </a:lnTo>
                  <a:lnTo>
                    <a:pt x="5" y="10"/>
                  </a:lnTo>
                  <a:lnTo>
                    <a:pt x="3" y="9"/>
                  </a:lnTo>
                  <a:lnTo>
                    <a:pt x="1"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5DDE3"/>
                </a:solidFill>
                <a:effectLst/>
                <a:uLnTx/>
                <a:uFillTx/>
                <a:latin typeface="Arial" panose="020B0604020202020204"/>
                <a:ea typeface="+mn-ea"/>
                <a:cs typeface="+mn-cs"/>
              </a:endParaRPr>
            </a:p>
          </p:txBody>
        </p:sp>
        <p:sp>
          <p:nvSpPr>
            <p:cNvPr id="38" name="Freeform 241">
              <a:extLst>
                <a:ext uri="{FF2B5EF4-FFF2-40B4-BE49-F238E27FC236}">
                  <a16:creationId xmlns:a16="http://schemas.microsoft.com/office/drawing/2014/main" id="{24BC85FD-0507-4CCC-A39B-9046F228A8EF}"/>
                </a:ext>
              </a:extLst>
            </p:cNvPr>
            <p:cNvSpPr>
              <a:spLocks/>
            </p:cNvSpPr>
            <p:nvPr/>
          </p:nvSpPr>
          <p:spPr bwMode="auto">
            <a:xfrm>
              <a:off x="862014" y="987426"/>
              <a:ext cx="15875" cy="103188"/>
            </a:xfrm>
            <a:custGeom>
              <a:avLst/>
              <a:gdLst>
                <a:gd name="T0" fmla="*/ 5 w 10"/>
                <a:gd name="T1" fmla="*/ 0 h 65"/>
                <a:gd name="T2" fmla="*/ 8 w 10"/>
                <a:gd name="T3" fmla="*/ 1 h 65"/>
                <a:gd name="T4" fmla="*/ 10 w 10"/>
                <a:gd name="T5" fmla="*/ 2 h 65"/>
                <a:gd name="T6" fmla="*/ 10 w 10"/>
                <a:gd name="T7" fmla="*/ 5 h 65"/>
                <a:gd name="T8" fmla="*/ 10 w 10"/>
                <a:gd name="T9" fmla="*/ 60 h 65"/>
                <a:gd name="T10" fmla="*/ 10 w 10"/>
                <a:gd name="T11" fmla="*/ 63 h 65"/>
                <a:gd name="T12" fmla="*/ 8 w 10"/>
                <a:gd name="T13" fmla="*/ 65 h 65"/>
                <a:gd name="T14" fmla="*/ 5 w 10"/>
                <a:gd name="T15" fmla="*/ 65 h 65"/>
                <a:gd name="T16" fmla="*/ 3 w 10"/>
                <a:gd name="T17" fmla="*/ 65 h 65"/>
                <a:gd name="T18" fmla="*/ 1 w 10"/>
                <a:gd name="T19" fmla="*/ 63 h 65"/>
                <a:gd name="T20" fmla="*/ 0 w 10"/>
                <a:gd name="T21" fmla="*/ 60 h 65"/>
                <a:gd name="T22" fmla="*/ 0 w 10"/>
                <a:gd name="T23" fmla="*/ 5 h 65"/>
                <a:gd name="T24" fmla="*/ 1 w 10"/>
                <a:gd name="T25" fmla="*/ 2 h 65"/>
                <a:gd name="T26" fmla="*/ 3 w 10"/>
                <a:gd name="T27" fmla="*/ 1 h 65"/>
                <a:gd name="T28" fmla="*/ 5 w 10"/>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5">
                  <a:moveTo>
                    <a:pt x="5" y="0"/>
                  </a:moveTo>
                  <a:lnTo>
                    <a:pt x="8" y="1"/>
                  </a:lnTo>
                  <a:lnTo>
                    <a:pt x="10" y="2"/>
                  </a:lnTo>
                  <a:lnTo>
                    <a:pt x="10" y="5"/>
                  </a:lnTo>
                  <a:lnTo>
                    <a:pt x="10" y="60"/>
                  </a:lnTo>
                  <a:lnTo>
                    <a:pt x="10" y="63"/>
                  </a:lnTo>
                  <a:lnTo>
                    <a:pt x="8" y="65"/>
                  </a:lnTo>
                  <a:lnTo>
                    <a:pt x="5" y="65"/>
                  </a:lnTo>
                  <a:lnTo>
                    <a:pt x="3" y="65"/>
                  </a:lnTo>
                  <a:lnTo>
                    <a:pt x="1" y="63"/>
                  </a:lnTo>
                  <a:lnTo>
                    <a:pt x="0" y="60"/>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5DDE3"/>
                </a:solidFill>
                <a:effectLst/>
                <a:uLnTx/>
                <a:uFillTx/>
                <a:latin typeface="Arial" panose="020B0604020202020204"/>
                <a:ea typeface="+mn-ea"/>
                <a:cs typeface="+mn-cs"/>
              </a:endParaRPr>
            </a:p>
          </p:txBody>
        </p:sp>
        <p:sp>
          <p:nvSpPr>
            <p:cNvPr id="39" name="Freeform 242">
              <a:extLst>
                <a:ext uri="{FF2B5EF4-FFF2-40B4-BE49-F238E27FC236}">
                  <a16:creationId xmlns:a16="http://schemas.microsoft.com/office/drawing/2014/main" id="{0809443E-CB41-4CE7-A215-A7079A075049}"/>
                </a:ext>
              </a:extLst>
            </p:cNvPr>
            <p:cNvSpPr>
              <a:spLocks/>
            </p:cNvSpPr>
            <p:nvPr/>
          </p:nvSpPr>
          <p:spPr bwMode="auto">
            <a:xfrm>
              <a:off x="655639" y="1062038"/>
              <a:ext cx="77788" cy="79375"/>
            </a:xfrm>
            <a:custGeom>
              <a:avLst/>
              <a:gdLst>
                <a:gd name="T0" fmla="*/ 5 w 49"/>
                <a:gd name="T1" fmla="*/ 0 h 50"/>
                <a:gd name="T2" fmla="*/ 7 w 49"/>
                <a:gd name="T3" fmla="*/ 1 h 50"/>
                <a:gd name="T4" fmla="*/ 9 w 49"/>
                <a:gd name="T5" fmla="*/ 2 h 50"/>
                <a:gd name="T6" fmla="*/ 48 w 49"/>
                <a:gd name="T7" fmla="*/ 41 h 50"/>
                <a:gd name="T8" fmla="*/ 49 w 49"/>
                <a:gd name="T9" fmla="*/ 43 h 50"/>
                <a:gd name="T10" fmla="*/ 49 w 49"/>
                <a:gd name="T11" fmla="*/ 45 h 50"/>
                <a:gd name="T12" fmla="*/ 49 w 49"/>
                <a:gd name="T13" fmla="*/ 47 h 50"/>
                <a:gd name="T14" fmla="*/ 48 w 49"/>
                <a:gd name="T15" fmla="*/ 49 h 50"/>
                <a:gd name="T16" fmla="*/ 46 w 49"/>
                <a:gd name="T17" fmla="*/ 50 h 50"/>
                <a:gd name="T18" fmla="*/ 44 w 49"/>
                <a:gd name="T19" fmla="*/ 50 h 50"/>
                <a:gd name="T20" fmla="*/ 43 w 49"/>
                <a:gd name="T21" fmla="*/ 50 h 50"/>
                <a:gd name="T22" fmla="*/ 41 w 49"/>
                <a:gd name="T23" fmla="*/ 49 h 50"/>
                <a:gd name="T24" fmla="*/ 2 w 49"/>
                <a:gd name="T25" fmla="*/ 9 h 50"/>
                <a:gd name="T26" fmla="*/ 1 w 49"/>
                <a:gd name="T27" fmla="*/ 7 h 50"/>
                <a:gd name="T28" fmla="*/ 0 w 49"/>
                <a:gd name="T29" fmla="*/ 5 h 50"/>
                <a:gd name="T30" fmla="*/ 1 w 49"/>
                <a:gd name="T31" fmla="*/ 3 h 50"/>
                <a:gd name="T32" fmla="*/ 2 w 49"/>
                <a:gd name="T33" fmla="*/ 2 h 50"/>
                <a:gd name="T34" fmla="*/ 3 w 49"/>
                <a:gd name="T35" fmla="*/ 1 h 50"/>
                <a:gd name="T36" fmla="*/ 5 w 49"/>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0">
                  <a:moveTo>
                    <a:pt x="5" y="0"/>
                  </a:moveTo>
                  <a:lnTo>
                    <a:pt x="7" y="1"/>
                  </a:lnTo>
                  <a:lnTo>
                    <a:pt x="9" y="2"/>
                  </a:lnTo>
                  <a:lnTo>
                    <a:pt x="48" y="41"/>
                  </a:lnTo>
                  <a:lnTo>
                    <a:pt x="49" y="43"/>
                  </a:lnTo>
                  <a:lnTo>
                    <a:pt x="49" y="45"/>
                  </a:lnTo>
                  <a:lnTo>
                    <a:pt x="49" y="47"/>
                  </a:lnTo>
                  <a:lnTo>
                    <a:pt x="48" y="49"/>
                  </a:lnTo>
                  <a:lnTo>
                    <a:pt x="46" y="50"/>
                  </a:lnTo>
                  <a:lnTo>
                    <a:pt x="44" y="50"/>
                  </a:lnTo>
                  <a:lnTo>
                    <a:pt x="43" y="50"/>
                  </a:lnTo>
                  <a:lnTo>
                    <a:pt x="41" y="49"/>
                  </a:lnTo>
                  <a:lnTo>
                    <a:pt x="2" y="9"/>
                  </a:lnTo>
                  <a:lnTo>
                    <a:pt x="1" y="7"/>
                  </a:lnTo>
                  <a:lnTo>
                    <a:pt x="0" y="5"/>
                  </a:lnTo>
                  <a:lnTo>
                    <a:pt x="1" y="3"/>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5DDE3"/>
                </a:solidFill>
                <a:effectLst/>
                <a:uLnTx/>
                <a:uFillTx/>
                <a:latin typeface="Arial" panose="020B0604020202020204"/>
                <a:ea typeface="+mn-ea"/>
                <a:cs typeface="+mn-cs"/>
              </a:endParaRPr>
            </a:p>
          </p:txBody>
        </p:sp>
        <p:sp>
          <p:nvSpPr>
            <p:cNvPr id="40" name="Freeform 243">
              <a:extLst>
                <a:ext uri="{FF2B5EF4-FFF2-40B4-BE49-F238E27FC236}">
                  <a16:creationId xmlns:a16="http://schemas.microsoft.com/office/drawing/2014/main" id="{27E4C15F-4FC4-4C5C-AB08-AF2878EF7562}"/>
                </a:ext>
              </a:extLst>
            </p:cNvPr>
            <p:cNvSpPr>
              <a:spLocks/>
            </p:cNvSpPr>
            <p:nvPr/>
          </p:nvSpPr>
          <p:spPr bwMode="auto">
            <a:xfrm>
              <a:off x="1014414" y="1062038"/>
              <a:ext cx="77788" cy="79375"/>
            </a:xfrm>
            <a:custGeom>
              <a:avLst/>
              <a:gdLst>
                <a:gd name="T0" fmla="*/ 44 w 49"/>
                <a:gd name="T1" fmla="*/ 0 h 50"/>
                <a:gd name="T2" fmla="*/ 46 w 49"/>
                <a:gd name="T3" fmla="*/ 1 h 50"/>
                <a:gd name="T4" fmla="*/ 47 w 49"/>
                <a:gd name="T5" fmla="*/ 2 h 50"/>
                <a:gd name="T6" fmla="*/ 48 w 49"/>
                <a:gd name="T7" fmla="*/ 3 h 50"/>
                <a:gd name="T8" fmla="*/ 49 w 49"/>
                <a:gd name="T9" fmla="*/ 5 h 50"/>
                <a:gd name="T10" fmla="*/ 48 w 49"/>
                <a:gd name="T11" fmla="*/ 7 h 50"/>
                <a:gd name="T12" fmla="*/ 47 w 49"/>
                <a:gd name="T13" fmla="*/ 9 h 50"/>
                <a:gd name="T14" fmla="*/ 8 w 49"/>
                <a:gd name="T15" fmla="*/ 49 h 50"/>
                <a:gd name="T16" fmla="*/ 6 w 49"/>
                <a:gd name="T17" fmla="*/ 50 h 50"/>
                <a:gd name="T18" fmla="*/ 5 w 49"/>
                <a:gd name="T19" fmla="*/ 50 h 50"/>
                <a:gd name="T20" fmla="*/ 3 w 49"/>
                <a:gd name="T21" fmla="*/ 50 h 50"/>
                <a:gd name="T22" fmla="*/ 1 w 49"/>
                <a:gd name="T23" fmla="*/ 49 h 50"/>
                <a:gd name="T24" fmla="*/ 0 w 49"/>
                <a:gd name="T25" fmla="*/ 47 h 50"/>
                <a:gd name="T26" fmla="*/ 0 w 49"/>
                <a:gd name="T27" fmla="*/ 45 h 50"/>
                <a:gd name="T28" fmla="*/ 0 w 49"/>
                <a:gd name="T29" fmla="*/ 43 h 50"/>
                <a:gd name="T30" fmla="*/ 1 w 49"/>
                <a:gd name="T31" fmla="*/ 41 h 50"/>
                <a:gd name="T32" fmla="*/ 40 w 49"/>
                <a:gd name="T33" fmla="*/ 2 h 50"/>
                <a:gd name="T34" fmla="*/ 42 w 49"/>
                <a:gd name="T35" fmla="*/ 1 h 50"/>
                <a:gd name="T36" fmla="*/ 44 w 49"/>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0">
                  <a:moveTo>
                    <a:pt x="44" y="0"/>
                  </a:moveTo>
                  <a:lnTo>
                    <a:pt x="46" y="1"/>
                  </a:lnTo>
                  <a:lnTo>
                    <a:pt x="47" y="2"/>
                  </a:lnTo>
                  <a:lnTo>
                    <a:pt x="48" y="3"/>
                  </a:lnTo>
                  <a:lnTo>
                    <a:pt x="49" y="5"/>
                  </a:lnTo>
                  <a:lnTo>
                    <a:pt x="48" y="7"/>
                  </a:lnTo>
                  <a:lnTo>
                    <a:pt x="47" y="9"/>
                  </a:lnTo>
                  <a:lnTo>
                    <a:pt x="8" y="49"/>
                  </a:lnTo>
                  <a:lnTo>
                    <a:pt x="6" y="50"/>
                  </a:lnTo>
                  <a:lnTo>
                    <a:pt x="5" y="50"/>
                  </a:lnTo>
                  <a:lnTo>
                    <a:pt x="3" y="50"/>
                  </a:lnTo>
                  <a:lnTo>
                    <a:pt x="1" y="49"/>
                  </a:lnTo>
                  <a:lnTo>
                    <a:pt x="0" y="47"/>
                  </a:lnTo>
                  <a:lnTo>
                    <a:pt x="0" y="45"/>
                  </a:lnTo>
                  <a:lnTo>
                    <a:pt x="0" y="43"/>
                  </a:lnTo>
                  <a:lnTo>
                    <a:pt x="1" y="41"/>
                  </a:lnTo>
                  <a:lnTo>
                    <a:pt x="40" y="2"/>
                  </a:lnTo>
                  <a:lnTo>
                    <a:pt x="42"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5DDE3"/>
                </a:solidFill>
                <a:effectLst/>
                <a:uLnTx/>
                <a:uFillTx/>
                <a:latin typeface="Arial" panose="020B0604020202020204"/>
                <a:ea typeface="+mn-ea"/>
                <a:cs typeface="+mn-cs"/>
              </a:endParaRPr>
            </a:p>
          </p:txBody>
        </p:sp>
      </p:grpSp>
      <p:sp>
        <p:nvSpPr>
          <p:cNvPr id="43" name="Freeform 28">
            <a:extLst>
              <a:ext uri="{FF2B5EF4-FFF2-40B4-BE49-F238E27FC236}">
                <a16:creationId xmlns:a16="http://schemas.microsoft.com/office/drawing/2014/main" id="{238A9640-4A99-47F8-BD9F-D2C14FF82B91}"/>
              </a:ext>
            </a:extLst>
          </p:cNvPr>
          <p:cNvSpPr>
            <a:spLocks noEditPoints="1"/>
          </p:cNvSpPr>
          <p:nvPr/>
        </p:nvSpPr>
        <p:spPr bwMode="auto">
          <a:xfrm>
            <a:off x="9702491" y="1064755"/>
            <a:ext cx="237768" cy="239153"/>
          </a:xfrm>
          <a:custGeom>
            <a:avLst/>
            <a:gdLst>
              <a:gd name="T0" fmla="*/ 17 w 344"/>
              <a:gd name="T1" fmla="*/ 18 h 418"/>
              <a:gd name="T2" fmla="*/ 17 w 344"/>
              <a:gd name="T3" fmla="*/ 99 h 418"/>
              <a:gd name="T4" fmla="*/ 272 w 344"/>
              <a:gd name="T5" fmla="*/ 100 h 418"/>
              <a:gd name="T6" fmla="*/ 275 w 344"/>
              <a:gd name="T7" fmla="*/ 98 h 418"/>
              <a:gd name="T8" fmla="*/ 273 w 344"/>
              <a:gd name="T9" fmla="*/ 17 h 418"/>
              <a:gd name="T10" fmla="*/ 161 w 344"/>
              <a:gd name="T11" fmla="*/ 418 h 418"/>
              <a:gd name="T12" fmla="*/ 122 w 344"/>
              <a:gd name="T13" fmla="*/ 415 h 418"/>
              <a:gd name="T14" fmla="*/ 112 w 344"/>
              <a:gd name="T15" fmla="*/ 403 h 418"/>
              <a:gd name="T16" fmla="*/ 112 w 344"/>
              <a:gd name="T17" fmla="*/ 283 h 418"/>
              <a:gd name="T18" fmla="*/ 122 w 344"/>
              <a:gd name="T19" fmla="*/ 271 h 418"/>
              <a:gd name="T20" fmla="*/ 138 w 344"/>
              <a:gd name="T21" fmla="*/ 268 h 418"/>
              <a:gd name="T22" fmla="*/ 146 w 344"/>
              <a:gd name="T23" fmla="*/ 172 h 418"/>
              <a:gd name="T24" fmla="*/ 313 w 344"/>
              <a:gd name="T25" fmla="*/ 162 h 418"/>
              <a:gd name="T26" fmla="*/ 325 w 344"/>
              <a:gd name="T27" fmla="*/ 156 h 418"/>
              <a:gd name="T28" fmla="*/ 327 w 344"/>
              <a:gd name="T29" fmla="*/ 81 h 418"/>
              <a:gd name="T30" fmla="*/ 321 w 344"/>
              <a:gd name="T31" fmla="*/ 69 h 418"/>
              <a:gd name="T32" fmla="*/ 291 w 344"/>
              <a:gd name="T33" fmla="*/ 66 h 418"/>
              <a:gd name="T34" fmla="*/ 289 w 344"/>
              <a:gd name="T35" fmla="*/ 108 h 418"/>
              <a:gd name="T36" fmla="*/ 277 w 344"/>
              <a:gd name="T37" fmla="*/ 116 h 418"/>
              <a:gd name="T38" fmla="*/ 14 w 344"/>
              <a:gd name="T39" fmla="*/ 116 h 418"/>
              <a:gd name="T40" fmla="*/ 4 w 344"/>
              <a:gd name="T41" fmla="*/ 108 h 418"/>
              <a:gd name="T42" fmla="*/ 0 w 344"/>
              <a:gd name="T43" fmla="*/ 19 h 418"/>
              <a:gd name="T44" fmla="*/ 6 w 344"/>
              <a:gd name="T45" fmla="*/ 6 h 418"/>
              <a:gd name="T46" fmla="*/ 19 w 344"/>
              <a:gd name="T47" fmla="*/ 0 h 418"/>
              <a:gd name="T48" fmla="*/ 281 w 344"/>
              <a:gd name="T49" fmla="*/ 2 h 418"/>
              <a:gd name="T50" fmla="*/ 290 w 344"/>
              <a:gd name="T51" fmla="*/ 15 h 418"/>
              <a:gd name="T52" fmla="*/ 313 w 344"/>
              <a:gd name="T53" fmla="*/ 51 h 418"/>
              <a:gd name="T54" fmla="*/ 342 w 344"/>
              <a:gd name="T55" fmla="*/ 69 h 418"/>
              <a:gd name="T56" fmla="*/ 342 w 344"/>
              <a:gd name="T57" fmla="*/ 159 h 418"/>
              <a:gd name="T58" fmla="*/ 313 w 344"/>
              <a:gd name="T59" fmla="*/ 179 h 418"/>
              <a:gd name="T60" fmla="*/ 159 w 344"/>
              <a:gd name="T61" fmla="*/ 181 h 418"/>
              <a:gd name="T62" fmla="*/ 153 w 344"/>
              <a:gd name="T63" fmla="*/ 192 h 418"/>
              <a:gd name="T64" fmla="*/ 165 w 344"/>
              <a:gd name="T65" fmla="*/ 269 h 418"/>
              <a:gd name="T66" fmla="*/ 176 w 344"/>
              <a:gd name="T67" fmla="*/ 278 h 418"/>
              <a:gd name="T68" fmla="*/ 180 w 344"/>
              <a:gd name="T69" fmla="*/ 398 h 418"/>
              <a:gd name="T70" fmla="*/ 174 w 344"/>
              <a:gd name="T71" fmla="*/ 412 h 418"/>
              <a:gd name="T72" fmla="*/ 161 w 344"/>
              <a:gd name="T73" fmla="*/ 418 h 418"/>
              <a:gd name="T74" fmla="*/ 128 w 344"/>
              <a:gd name="T75" fmla="*/ 286 h 418"/>
              <a:gd name="T76" fmla="*/ 128 w 344"/>
              <a:gd name="T77" fmla="*/ 400 h 418"/>
              <a:gd name="T78" fmla="*/ 161 w 344"/>
              <a:gd name="T79" fmla="*/ 402 h 418"/>
              <a:gd name="T80" fmla="*/ 163 w 344"/>
              <a:gd name="T81" fmla="*/ 398 h 418"/>
              <a:gd name="T82" fmla="*/ 162 w 344"/>
              <a:gd name="T83" fmla="*/ 28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4" h="418">
                <a:moveTo>
                  <a:pt x="19" y="16"/>
                </a:moveTo>
                <a:lnTo>
                  <a:pt x="18" y="17"/>
                </a:lnTo>
                <a:lnTo>
                  <a:pt x="17" y="18"/>
                </a:lnTo>
                <a:lnTo>
                  <a:pt x="17" y="19"/>
                </a:lnTo>
                <a:lnTo>
                  <a:pt x="17" y="98"/>
                </a:lnTo>
                <a:lnTo>
                  <a:pt x="17" y="99"/>
                </a:lnTo>
                <a:lnTo>
                  <a:pt x="18" y="100"/>
                </a:lnTo>
                <a:lnTo>
                  <a:pt x="19" y="100"/>
                </a:lnTo>
                <a:lnTo>
                  <a:pt x="272" y="100"/>
                </a:lnTo>
                <a:lnTo>
                  <a:pt x="273" y="100"/>
                </a:lnTo>
                <a:lnTo>
                  <a:pt x="274" y="99"/>
                </a:lnTo>
                <a:lnTo>
                  <a:pt x="275" y="98"/>
                </a:lnTo>
                <a:lnTo>
                  <a:pt x="275" y="19"/>
                </a:lnTo>
                <a:lnTo>
                  <a:pt x="274" y="18"/>
                </a:lnTo>
                <a:lnTo>
                  <a:pt x="273" y="17"/>
                </a:lnTo>
                <a:lnTo>
                  <a:pt x="272" y="16"/>
                </a:lnTo>
                <a:lnTo>
                  <a:pt x="19" y="16"/>
                </a:lnTo>
                <a:close/>
                <a:moveTo>
                  <a:pt x="161" y="418"/>
                </a:moveTo>
                <a:lnTo>
                  <a:pt x="132" y="418"/>
                </a:lnTo>
                <a:lnTo>
                  <a:pt x="126" y="418"/>
                </a:lnTo>
                <a:lnTo>
                  <a:pt x="122" y="415"/>
                </a:lnTo>
                <a:lnTo>
                  <a:pt x="117" y="412"/>
                </a:lnTo>
                <a:lnTo>
                  <a:pt x="115" y="408"/>
                </a:lnTo>
                <a:lnTo>
                  <a:pt x="112" y="403"/>
                </a:lnTo>
                <a:lnTo>
                  <a:pt x="112" y="398"/>
                </a:lnTo>
                <a:lnTo>
                  <a:pt x="112" y="287"/>
                </a:lnTo>
                <a:lnTo>
                  <a:pt x="112" y="283"/>
                </a:lnTo>
                <a:lnTo>
                  <a:pt x="115" y="278"/>
                </a:lnTo>
                <a:lnTo>
                  <a:pt x="117" y="274"/>
                </a:lnTo>
                <a:lnTo>
                  <a:pt x="122" y="271"/>
                </a:lnTo>
                <a:lnTo>
                  <a:pt x="126" y="269"/>
                </a:lnTo>
                <a:lnTo>
                  <a:pt x="132" y="268"/>
                </a:lnTo>
                <a:lnTo>
                  <a:pt x="138" y="268"/>
                </a:lnTo>
                <a:lnTo>
                  <a:pt x="138" y="192"/>
                </a:lnTo>
                <a:lnTo>
                  <a:pt x="140" y="181"/>
                </a:lnTo>
                <a:lnTo>
                  <a:pt x="146" y="172"/>
                </a:lnTo>
                <a:lnTo>
                  <a:pt x="156" y="164"/>
                </a:lnTo>
                <a:lnTo>
                  <a:pt x="168" y="162"/>
                </a:lnTo>
                <a:lnTo>
                  <a:pt x="313" y="162"/>
                </a:lnTo>
                <a:lnTo>
                  <a:pt x="318" y="162"/>
                </a:lnTo>
                <a:lnTo>
                  <a:pt x="321" y="159"/>
                </a:lnTo>
                <a:lnTo>
                  <a:pt x="325" y="156"/>
                </a:lnTo>
                <a:lnTo>
                  <a:pt x="327" y="152"/>
                </a:lnTo>
                <a:lnTo>
                  <a:pt x="327" y="147"/>
                </a:lnTo>
                <a:lnTo>
                  <a:pt x="327" y="81"/>
                </a:lnTo>
                <a:lnTo>
                  <a:pt x="327" y="76"/>
                </a:lnTo>
                <a:lnTo>
                  <a:pt x="325" y="73"/>
                </a:lnTo>
                <a:lnTo>
                  <a:pt x="321" y="69"/>
                </a:lnTo>
                <a:lnTo>
                  <a:pt x="318" y="68"/>
                </a:lnTo>
                <a:lnTo>
                  <a:pt x="313" y="66"/>
                </a:lnTo>
                <a:lnTo>
                  <a:pt x="291" y="66"/>
                </a:lnTo>
                <a:lnTo>
                  <a:pt x="291" y="98"/>
                </a:lnTo>
                <a:lnTo>
                  <a:pt x="290" y="103"/>
                </a:lnTo>
                <a:lnTo>
                  <a:pt x="289" y="108"/>
                </a:lnTo>
                <a:lnTo>
                  <a:pt x="285" y="111"/>
                </a:lnTo>
                <a:lnTo>
                  <a:pt x="281" y="114"/>
                </a:lnTo>
                <a:lnTo>
                  <a:pt x="277" y="116"/>
                </a:lnTo>
                <a:lnTo>
                  <a:pt x="272" y="117"/>
                </a:lnTo>
                <a:lnTo>
                  <a:pt x="19" y="117"/>
                </a:lnTo>
                <a:lnTo>
                  <a:pt x="14" y="116"/>
                </a:lnTo>
                <a:lnTo>
                  <a:pt x="10" y="114"/>
                </a:lnTo>
                <a:lnTo>
                  <a:pt x="6" y="111"/>
                </a:lnTo>
                <a:lnTo>
                  <a:pt x="4" y="108"/>
                </a:lnTo>
                <a:lnTo>
                  <a:pt x="1" y="103"/>
                </a:lnTo>
                <a:lnTo>
                  <a:pt x="0" y="98"/>
                </a:lnTo>
                <a:lnTo>
                  <a:pt x="0" y="19"/>
                </a:lnTo>
                <a:lnTo>
                  <a:pt x="1" y="15"/>
                </a:lnTo>
                <a:lnTo>
                  <a:pt x="4" y="10"/>
                </a:lnTo>
                <a:lnTo>
                  <a:pt x="6" y="6"/>
                </a:lnTo>
                <a:lnTo>
                  <a:pt x="10" y="2"/>
                </a:lnTo>
                <a:lnTo>
                  <a:pt x="14" y="0"/>
                </a:lnTo>
                <a:lnTo>
                  <a:pt x="19" y="0"/>
                </a:lnTo>
                <a:lnTo>
                  <a:pt x="272" y="0"/>
                </a:lnTo>
                <a:lnTo>
                  <a:pt x="277" y="0"/>
                </a:lnTo>
                <a:lnTo>
                  <a:pt x="281" y="2"/>
                </a:lnTo>
                <a:lnTo>
                  <a:pt x="285" y="6"/>
                </a:lnTo>
                <a:lnTo>
                  <a:pt x="289" y="10"/>
                </a:lnTo>
                <a:lnTo>
                  <a:pt x="290" y="15"/>
                </a:lnTo>
                <a:lnTo>
                  <a:pt x="291" y="19"/>
                </a:lnTo>
                <a:lnTo>
                  <a:pt x="291" y="51"/>
                </a:lnTo>
                <a:lnTo>
                  <a:pt x="313" y="51"/>
                </a:lnTo>
                <a:lnTo>
                  <a:pt x="325" y="53"/>
                </a:lnTo>
                <a:lnTo>
                  <a:pt x="335" y="59"/>
                </a:lnTo>
                <a:lnTo>
                  <a:pt x="342" y="69"/>
                </a:lnTo>
                <a:lnTo>
                  <a:pt x="344" y="81"/>
                </a:lnTo>
                <a:lnTo>
                  <a:pt x="344" y="147"/>
                </a:lnTo>
                <a:lnTo>
                  <a:pt x="342" y="159"/>
                </a:lnTo>
                <a:lnTo>
                  <a:pt x="335" y="169"/>
                </a:lnTo>
                <a:lnTo>
                  <a:pt x="325" y="176"/>
                </a:lnTo>
                <a:lnTo>
                  <a:pt x="313" y="179"/>
                </a:lnTo>
                <a:lnTo>
                  <a:pt x="168" y="179"/>
                </a:lnTo>
                <a:lnTo>
                  <a:pt x="163" y="179"/>
                </a:lnTo>
                <a:lnTo>
                  <a:pt x="159" y="181"/>
                </a:lnTo>
                <a:lnTo>
                  <a:pt x="157" y="184"/>
                </a:lnTo>
                <a:lnTo>
                  <a:pt x="155" y="188"/>
                </a:lnTo>
                <a:lnTo>
                  <a:pt x="153" y="192"/>
                </a:lnTo>
                <a:lnTo>
                  <a:pt x="153" y="268"/>
                </a:lnTo>
                <a:lnTo>
                  <a:pt x="161" y="268"/>
                </a:lnTo>
                <a:lnTo>
                  <a:pt x="165" y="269"/>
                </a:lnTo>
                <a:lnTo>
                  <a:pt x="170" y="271"/>
                </a:lnTo>
                <a:lnTo>
                  <a:pt x="174" y="274"/>
                </a:lnTo>
                <a:lnTo>
                  <a:pt x="176" y="278"/>
                </a:lnTo>
                <a:lnTo>
                  <a:pt x="179" y="283"/>
                </a:lnTo>
                <a:lnTo>
                  <a:pt x="180" y="287"/>
                </a:lnTo>
                <a:lnTo>
                  <a:pt x="180" y="398"/>
                </a:lnTo>
                <a:lnTo>
                  <a:pt x="179" y="403"/>
                </a:lnTo>
                <a:lnTo>
                  <a:pt x="176" y="408"/>
                </a:lnTo>
                <a:lnTo>
                  <a:pt x="174" y="412"/>
                </a:lnTo>
                <a:lnTo>
                  <a:pt x="170" y="415"/>
                </a:lnTo>
                <a:lnTo>
                  <a:pt x="165" y="418"/>
                </a:lnTo>
                <a:lnTo>
                  <a:pt x="161" y="418"/>
                </a:lnTo>
                <a:close/>
                <a:moveTo>
                  <a:pt x="132" y="284"/>
                </a:moveTo>
                <a:lnTo>
                  <a:pt x="129" y="285"/>
                </a:lnTo>
                <a:lnTo>
                  <a:pt x="128" y="286"/>
                </a:lnTo>
                <a:lnTo>
                  <a:pt x="128" y="287"/>
                </a:lnTo>
                <a:lnTo>
                  <a:pt x="128" y="398"/>
                </a:lnTo>
                <a:lnTo>
                  <a:pt x="128" y="400"/>
                </a:lnTo>
                <a:lnTo>
                  <a:pt x="129" y="401"/>
                </a:lnTo>
                <a:lnTo>
                  <a:pt x="132" y="402"/>
                </a:lnTo>
                <a:lnTo>
                  <a:pt x="161" y="402"/>
                </a:lnTo>
                <a:lnTo>
                  <a:pt x="162" y="401"/>
                </a:lnTo>
                <a:lnTo>
                  <a:pt x="163" y="400"/>
                </a:lnTo>
                <a:lnTo>
                  <a:pt x="163" y="398"/>
                </a:lnTo>
                <a:lnTo>
                  <a:pt x="163" y="287"/>
                </a:lnTo>
                <a:lnTo>
                  <a:pt x="163" y="286"/>
                </a:lnTo>
                <a:lnTo>
                  <a:pt x="162" y="285"/>
                </a:lnTo>
                <a:lnTo>
                  <a:pt x="161" y="284"/>
                </a:lnTo>
                <a:lnTo>
                  <a:pt x="132" y="28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6" name="Groep 45">
            <a:extLst>
              <a:ext uri="{FF2B5EF4-FFF2-40B4-BE49-F238E27FC236}">
                <a16:creationId xmlns:a16="http://schemas.microsoft.com/office/drawing/2014/main" id="{A5AD4BB8-2857-4DBB-9C52-E0035BF8D838}"/>
              </a:ext>
            </a:extLst>
          </p:cNvPr>
          <p:cNvGrpSpPr/>
          <p:nvPr/>
        </p:nvGrpSpPr>
        <p:grpSpPr>
          <a:xfrm>
            <a:off x="11323763" y="1100364"/>
            <a:ext cx="240917" cy="167935"/>
            <a:chOff x="3096353" y="3316869"/>
            <a:chExt cx="321170" cy="270461"/>
          </a:xfrm>
          <a:solidFill>
            <a:schemeClr val="bg1"/>
          </a:solidFill>
        </p:grpSpPr>
        <p:sp>
          <p:nvSpPr>
            <p:cNvPr id="47" name="Freeform 27">
              <a:extLst>
                <a:ext uri="{FF2B5EF4-FFF2-40B4-BE49-F238E27FC236}">
                  <a16:creationId xmlns:a16="http://schemas.microsoft.com/office/drawing/2014/main" id="{A1B3B6F2-ADB8-44A2-A6E5-DAC212A1F4FB}"/>
                </a:ext>
              </a:extLst>
            </p:cNvPr>
            <p:cNvSpPr>
              <a:spLocks/>
            </p:cNvSpPr>
            <p:nvPr/>
          </p:nvSpPr>
          <p:spPr bwMode="auto">
            <a:xfrm>
              <a:off x="3096353" y="3316869"/>
              <a:ext cx="321170" cy="196506"/>
            </a:xfrm>
            <a:custGeom>
              <a:avLst/>
              <a:gdLst>
                <a:gd name="T0" fmla="*/ 4 w 152"/>
                <a:gd name="T1" fmla="*/ 0 h 93"/>
                <a:gd name="T2" fmla="*/ 6 w 152"/>
                <a:gd name="T3" fmla="*/ 2 h 93"/>
                <a:gd name="T4" fmla="*/ 23 w 152"/>
                <a:gd name="T5" fmla="*/ 7 h 93"/>
                <a:gd name="T6" fmla="*/ 26 w 152"/>
                <a:gd name="T7" fmla="*/ 8 h 93"/>
                <a:gd name="T8" fmla="*/ 27 w 152"/>
                <a:gd name="T9" fmla="*/ 11 h 93"/>
                <a:gd name="T10" fmla="*/ 50 w 152"/>
                <a:gd name="T11" fmla="*/ 82 h 93"/>
                <a:gd name="T12" fmla="*/ 128 w 152"/>
                <a:gd name="T13" fmla="*/ 82 h 93"/>
                <a:gd name="T14" fmla="*/ 141 w 152"/>
                <a:gd name="T15" fmla="*/ 30 h 93"/>
                <a:gd name="T16" fmla="*/ 43 w 152"/>
                <a:gd name="T17" fmla="*/ 30 h 93"/>
                <a:gd name="T18" fmla="*/ 40 w 152"/>
                <a:gd name="T19" fmla="*/ 30 h 93"/>
                <a:gd name="T20" fmla="*/ 38 w 152"/>
                <a:gd name="T21" fmla="*/ 27 h 93"/>
                <a:gd name="T22" fmla="*/ 38 w 152"/>
                <a:gd name="T23" fmla="*/ 25 h 93"/>
                <a:gd name="T24" fmla="*/ 38 w 152"/>
                <a:gd name="T25" fmla="*/ 22 h 93"/>
                <a:gd name="T26" fmla="*/ 40 w 152"/>
                <a:gd name="T27" fmla="*/ 21 h 93"/>
                <a:gd name="T28" fmla="*/ 43 w 152"/>
                <a:gd name="T29" fmla="*/ 20 h 93"/>
                <a:gd name="T30" fmla="*/ 147 w 152"/>
                <a:gd name="T31" fmla="*/ 20 h 93"/>
                <a:gd name="T32" fmla="*/ 150 w 152"/>
                <a:gd name="T33" fmla="*/ 21 h 93"/>
                <a:gd name="T34" fmla="*/ 152 w 152"/>
                <a:gd name="T35" fmla="*/ 22 h 93"/>
                <a:gd name="T36" fmla="*/ 152 w 152"/>
                <a:gd name="T37" fmla="*/ 24 h 93"/>
                <a:gd name="T38" fmla="*/ 152 w 152"/>
                <a:gd name="T39" fmla="*/ 26 h 93"/>
                <a:gd name="T40" fmla="*/ 137 w 152"/>
                <a:gd name="T41" fmla="*/ 88 h 93"/>
                <a:gd name="T42" fmla="*/ 136 w 152"/>
                <a:gd name="T43" fmla="*/ 91 h 93"/>
                <a:gd name="T44" fmla="*/ 135 w 152"/>
                <a:gd name="T45" fmla="*/ 92 h 93"/>
                <a:gd name="T46" fmla="*/ 133 w 152"/>
                <a:gd name="T47" fmla="*/ 93 h 93"/>
                <a:gd name="T48" fmla="*/ 46 w 152"/>
                <a:gd name="T49" fmla="*/ 93 h 93"/>
                <a:gd name="T50" fmla="*/ 44 w 152"/>
                <a:gd name="T51" fmla="*/ 92 h 93"/>
                <a:gd name="T52" fmla="*/ 43 w 152"/>
                <a:gd name="T53" fmla="*/ 91 h 93"/>
                <a:gd name="T54" fmla="*/ 41 w 152"/>
                <a:gd name="T55" fmla="*/ 88 h 93"/>
                <a:gd name="T56" fmla="*/ 18 w 152"/>
                <a:gd name="T57" fmla="*/ 16 h 93"/>
                <a:gd name="T58" fmla="*/ 3 w 152"/>
                <a:gd name="T59" fmla="*/ 11 h 93"/>
                <a:gd name="T60" fmla="*/ 1 w 152"/>
                <a:gd name="T61" fmla="*/ 9 h 93"/>
                <a:gd name="T62" fmla="*/ 0 w 152"/>
                <a:gd name="T63" fmla="*/ 7 h 93"/>
                <a:gd name="T64" fmla="*/ 0 w 152"/>
                <a:gd name="T65" fmla="*/ 4 h 93"/>
                <a:gd name="T66" fmla="*/ 2 w 152"/>
                <a:gd name="T67" fmla="*/ 2 h 93"/>
                <a:gd name="T68" fmla="*/ 4 w 152"/>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93">
                  <a:moveTo>
                    <a:pt x="4" y="0"/>
                  </a:moveTo>
                  <a:lnTo>
                    <a:pt x="6" y="2"/>
                  </a:lnTo>
                  <a:lnTo>
                    <a:pt x="23" y="7"/>
                  </a:lnTo>
                  <a:lnTo>
                    <a:pt x="26" y="8"/>
                  </a:lnTo>
                  <a:lnTo>
                    <a:pt x="27" y="11"/>
                  </a:lnTo>
                  <a:lnTo>
                    <a:pt x="50" y="82"/>
                  </a:lnTo>
                  <a:lnTo>
                    <a:pt x="128" y="82"/>
                  </a:lnTo>
                  <a:lnTo>
                    <a:pt x="141" y="30"/>
                  </a:lnTo>
                  <a:lnTo>
                    <a:pt x="43" y="30"/>
                  </a:lnTo>
                  <a:lnTo>
                    <a:pt x="40" y="30"/>
                  </a:lnTo>
                  <a:lnTo>
                    <a:pt x="38" y="27"/>
                  </a:lnTo>
                  <a:lnTo>
                    <a:pt x="38" y="25"/>
                  </a:lnTo>
                  <a:lnTo>
                    <a:pt x="38" y="22"/>
                  </a:lnTo>
                  <a:lnTo>
                    <a:pt x="40" y="21"/>
                  </a:lnTo>
                  <a:lnTo>
                    <a:pt x="43" y="20"/>
                  </a:lnTo>
                  <a:lnTo>
                    <a:pt x="147" y="20"/>
                  </a:lnTo>
                  <a:lnTo>
                    <a:pt x="150" y="21"/>
                  </a:lnTo>
                  <a:lnTo>
                    <a:pt x="152" y="22"/>
                  </a:lnTo>
                  <a:lnTo>
                    <a:pt x="152" y="24"/>
                  </a:lnTo>
                  <a:lnTo>
                    <a:pt x="152" y="26"/>
                  </a:lnTo>
                  <a:lnTo>
                    <a:pt x="137" y="88"/>
                  </a:lnTo>
                  <a:lnTo>
                    <a:pt x="136" y="91"/>
                  </a:lnTo>
                  <a:lnTo>
                    <a:pt x="135" y="92"/>
                  </a:lnTo>
                  <a:lnTo>
                    <a:pt x="133" y="93"/>
                  </a:lnTo>
                  <a:lnTo>
                    <a:pt x="46" y="93"/>
                  </a:lnTo>
                  <a:lnTo>
                    <a:pt x="44" y="92"/>
                  </a:lnTo>
                  <a:lnTo>
                    <a:pt x="43" y="91"/>
                  </a:lnTo>
                  <a:lnTo>
                    <a:pt x="41" y="88"/>
                  </a:lnTo>
                  <a:lnTo>
                    <a:pt x="18" y="16"/>
                  </a:lnTo>
                  <a:lnTo>
                    <a:pt x="3" y="11"/>
                  </a:lnTo>
                  <a:lnTo>
                    <a:pt x="1" y="9"/>
                  </a:lnTo>
                  <a:lnTo>
                    <a:pt x="0" y="7"/>
                  </a:lnTo>
                  <a:lnTo>
                    <a:pt x="0" y="4"/>
                  </a:lnTo>
                  <a:lnTo>
                    <a:pt x="2"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8">
              <a:extLst>
                <a:ext uri="{FF2B5EF4-FFF2-40B4-BE49-F238E27FC236}">
                  <a16:creationId xmlns:a16="http://schemas.microsoft.com/office/drawing/2014/main" id="{E040211B-2A9C-4C31-B731-67F42414BF1A}"/>
                </a:ext>
              </a:extLst>
            </p:cNvPr>
            <p:cNvSpPr>
              <a:spLocks/>
            </p:cNvSpPr>
            <p:nvPr/>
          </p:nvSpPr>
          <p:spPr bwMode="auto">
            <a:xfrm>
              <a:off x="3193550" y="3424631"/>
              <a:ext cx="179602" cy="21130"/>
            </a:xfrm>
            <a:custGeom>
              <a:avLst/>
              <a:gdLst>
                <a:gd name="T0" fmla="*/ 6 w 85"/>
                <a:gd name="T1" fmla="*/ 0 h 10"/>
                <a:gd name="T2" fmla="*/ 80 w 85"/>
                <a:gd name="T3" fmla="*/ 0 h 10"/>
                <a:gd name="T4" fmla="*/ 82 w 85"/>
                <a:gd name="T5" fmla="*/ 0 h 10"/>
                <a:gd name="T6" fmla="*/ 85 w 85"/>
                <a:gd name="T7" fmla="*/ 2 h 10"/>
                <a:gd name="T8" fmla="*/ 85 w 85"/>
                <a:gd name="T9" fmla="*/ 5 h 10"/>
                <a:gd name="T10" fmla="*/ 85 w 85"/>
                <a:gd name="T11" fmla="*/ 8 h 10"/>
                <a:gd name="T12" fmla="*/ 82 w 85"/>
                <a:gd name="T13" fmla="*/ 9 h 10"/>
                <a:gd name="T14" fmla="*/ 80 w 85"/>
                <a:gd name="T15" fmla="*/ 10 h 10"/>
                <a:gd name="T16" fmla="*/ 6 w 85"/>
                <a:gd name="T17" fmla="*/ 10 h 10"/>
                <a:gd name="T18" fmla="*/ 3 w 85"/>
                <a:gd name="T19" fmla="*/ 9 h 10"/>
                <a:gd name="T20" fmla="*/ 1 w 85"/>
                <a:gd name="T21" fmla="*/ 8 h 10"/>
                <a:gd name="T22" fmla="*/ 0 w 85"/>
                <a:gd name="T23" fmla="*/ 5 h 10"/>
                <a:gd name="T24" fmla="*/ 1 w 85"/>
                <a:gd name="T25" fmla="*/ 2 h 10"/>
                <a:gd name="T26" fmla="*/ 3 w 85"/>
                <a:gd name="T27" fmla="*/ 0 h 10"/>
                <a:gd name="T28" fmla="*/ 6 w 85"/>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
                  <a:moveTo>
                    <a:pt x="6" y="0"/>
                  </a:moveTo>
                  <a:lnTo>
                    <a:pt x="80" y="0"/>
                  </a:lnTo>
                  <a:lnTo>
                    <a:pt x="82" y="0"/>
                  </a:lnTo>
                  <a:lnTo>
                    <a:pt x="85" y="2"/>
                  </a:lnTo>
                  <a:lnTo>
                    <a:pt x="85" y="5"/>
                  </a:lnTo>
                  <a:lnTo>
                    <a:pt x="85" y="8"/>
                  </a:lnTo>
                  <a:lnTo>
                    <a:pt x="82" y="9"/>
                  </a:lnTo>
                  <a:lnTo>
                    <a:pt x="80" y="10"/>
                  </a:lnTo>
                  <a:lnTo>
                    <a:pt x="6" y="10"/>
                  </a:lnTo>
                  <a:lnTo>
                    <a:pt x="3" y="9"/>
                  </a:lnTo>
                  <a:lnTo>
                    <a:pt x="1" y="8"/>
                  </a:lnTo>
                  <a:lnTo>
                    <a:pt x="0" y="5"/>
                  </a:lnTo>
                  <a:lnTo>
                    <a:pt x="1" y="2"/>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9">
              <a:extLst>
                <a:ext uri="{FF2B5EF4-FFF2-40B4-BE49-F238E27FC236}">
                  <a16:creationId xmlns:a16="http://schemas.microsoft.com/office/drawing/2014/main" id="{27DFF54E-4F6B-4AC1-AB73-86F3AADB1741}"/>
                </a:ext>
              </a:extLst>
            </p:cNvPr>
            <p:cNvSpPr>
              <a:spLocks noEditPoints="1"/>
            </p:cNvSpPr>
            <p:nvPr/>
          </p:nvSpPr>
          <p:spPr bwMode="auto">
            <a:xfrm>
              <a:off x="3176646" y="3526053"/>
              <a:ext cx="61277" cy="61277"/>
            </a:xfrm>
            <a:custGeom>
              <a:avLst/>
              <a:gdLst>
                <a:gd name="T0" fmla="*/ 15 w 29"/>
                <a:gd name="T1" fmla="*/ 10 h 29"/>
                <a:gd name="T2" fmla="*/ 12 w 29"/>
                <a:gd name="T3" fmla="*/ 11 h 29"/>
                <a:gd name="T4" fmla="*/ 11 w 29"/>
                <a:gd name="T5" fmla="*/ 12 h 29"/>
                <a:gd name="T6" fmla="*/ 10 w 29"/>
                <a:gd name="T7" fmla="*/ 14 h 29"/>
                <a:gd name="T8" fmla="*/ 11 w 29"/>
                <a:gd name="T9" fmla="*/ 16 h 29"/>
                <a:gd name="T10" fmla="*/ 12 w 29"/>
                <a:gd name="T11" fmla="*/ 18 h 29"/>
                <a:gd name="T12" fmla="*/ 15 w 29"/>
                <a:gd name="T13" fmla="*/ 19 h 29"/>
                <a:gd name="T14" fmla="*/ 17 w 29"/>
                <a:gd name="T15" fmla="*/ 18 h 29"/>
                <a:gd name="T16" fmla="*/ 19 w 29"/>
                <a:gd name="T17" fmla="*/ 16 h 29"/>
                <a:gd name="T18" fmla="*/ 19 w 29"/>
                <a:gd name="T19" fmla="*/ 14 h 29"/>
                <a:gd name="T20" fmla="*/ 19 w 29"/>
                <a:gd name="T21" fmla="*/ 12 h 29"/>
                <a:gd name="T22" fmla="*/ 17 w 29"/>
                <a:gd name="T23" fmla="*/ 11 h 29"/>
                <a:gd name="T24" fmla="*/ 15 w 29"/>
                <a:gd name="T25" fmla="*/ 10 h 29"/>
                <a:gd name="T26" fmla="*/ 15 w 29"/>
                <a:gd name="T27" fmla="*/ 0 h 29"/>
                <a:gd name="T28" fmla="*/ 20 w 29"/>
                <a:gd name="T29" fmla="*/ 1 h 29"/>
                <a:gd name="T30" fmla="*/ 24 w 29"/>
                <a:gd name="T31" fmla="*/ 3 h 29"/>
                <a:gd name="T32" fmla="*/ 27 w 29"/>
                <a:gd name="T33" fmla="*/ 5 h 29"/>
                <a:gd name="T34" fmla="*/ 29 w 29"/>
                <a:gd name="T35" fmla="*/ 10 h 29"/>
                <a:gd name="T36" fmla="*/ 29 w 29"/>
                <a:gd name="T37" fmla="*/ 14 h 29"/>
                <a:gd name="T38" fmla="*/ 29 w 29"/>
                <a:gd name="T39" fmla="*/ 19 h 29"/>
                <a:gd name="T40" fmla="*/ 27 w 29"/>
                <a:gd name="T41" fmla="*/ 23 h 29"/>
                <a:gd name="T42" fmla="*/ 24 w 29"/>
                <a:gd name="T43" fmla="*/ 27 h 29"/>
                <a:gd name="T44" fmla="*/ 20 w 29"/>
                <a:gd name="T45" fmla="*/ 28 h 29"/>
                <a:gd name="T46" fmla="*/ 15 w 29"/>
                <a:gd name="T47" fmla="*/ 29 h 29"/>
                <a:gd name="T48" fmla="*/ 10 w 29"/>
                <a:gd name="T49" fmla="*/ 28 h 29"/>
                <a:gd name="T50" fmla="*/ 7 w 29"/>
                <a:gd name="T51" fmla="*/ 27 h 29"/>
                <a:gd name="T52" fmla="*/ 3 w 29"/>
                <a:gd name="T53" fmla="*/ 23 h 29"/>
                <a:gd name="T54" fmla="*/ 1 w 29"/>
                <a:gd name="T55" fmla="*/ 19 h 29"/>
                <a:gd name="T56" fmla="*/ 0 w 29"/>
                <a:gd name="T57" fmla="*/ 14 h 29"/>
                <a:gd name="T58" fmla="*/ 1 w 29"/>
                <a:gd name="T59" fmla="*/ 10 h 29"/>
                <a:gd name="T60" fmla="*/ 3 w 29"/>
                <a:gd name="T61" fmla="*/ 5 h 29"/>
                <a:gd name="T62" fmla="*/ 7 w 29"/>
                <a:gd name="T63" fmla="*/ 3 h 29"/>
                <a:gd name="T64" fmla="*/ 10 w 29"/>
                <a:gd name="T65" fmla="*/ 1 h 29"/>
                <a:gd name="T66" fmla="*/ 15 w 29"/>
                <a:gd name="T6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29">
                  <a:moveTo>
                    <a:pt x="15" y="10"/>
                  </a:moveTo>
                  <a:lnTo>
                    <a:pt x="12" y="11"/>
                  </a:lnTo>
                  <a:lnTo>
                    <a:pt x="11" y="12"/>
                  </a:lnTo>
                  <a:lnTo>
                    <a:pt x="10" y="14"/>
                  </a:lnTo>
                  <a:lnTo>
                    <a:pt x="11" y="16"/>
                  </a:lnTo>
                  <a:lnTo>
                    <a:pt x="12" y="18"/>
                  </a:lnTo>
                  <a:lnTo>
                    <a:pt x="15" y="19"/>
                  </a:lnTo>
                  <a:lnTo>
                    <a:pt x="17" y="18"/>
                  </a:lnTo>
                  <a:lnTo>
                    <a:pt x="19" y="16"/>
                  </a:lnTo>
                  <a:lnTo>
                    <a:pt x="19" y="14"/>
                  </a:lnTo>
                  <a:lnTo>
                    <a:pt x="19" y="12"/>
                  </a:lnTo>
                  <a:lnTo>
                    <a:pt x="17" y="11"/>
                  </a:lnTo>
                  <a:lnTo>
                    <a:pt x="15" y="10"/>
                  </a:lnTo>
                  <a:close/>
                  <a:moveTo>
                    <a:pt x="15" y="0"/>
                  </a:moveTo>
                  <a:lnTo>
                    <a:pt x="20" y="1"/>
                  </a:lnTo>
                  <a:lnTo>
                    <a:pt x="24" y="3"/>
                  </a:lnTo>
                  <a:lnTo>
                    <a:pt x="27" y="5"/>
                  </a:lnTo>
                  <a:lnTo>
                    <a:pt x="29" y="10"/>
                  </a:lnTo>
                  <a:lnTo>
                    <a:pt x="29" y="14"/>
                  </a:lnTo>
                  <a:lnTo>
                    <a:pt x="29" y="19"/>
                  </a:lnTo>
                  <a:lnTo>
                    <a:pt x="27" y="23"/>
                  </a:lnTo>
                  <a:lnTo>
                    <a:pt x="24" y="27"/>
                  </a:lnTo>
                  <a:lnTo>
                    <a:pt x="20" y="28"/>
                  </a:lnTo>
                  <a:lnTo>
                    <a:pt x="15" y="29"/>
                  </a:lnTo>
                  <a:lnTo>
                    <a:pt x="10" y="28"/>
                  </a:lnTo>
                  <a:lnTo>
                    <a:pt x="7" y="27"/>
                  </a:lnTo>
                  <a:lnTo>
                    <a:pt x="3" y="23"/>
                  </a:lnTo>
                  <a:lnTo>
                    <a:pt x="1" y="19"/>
                  </a:lnTo>
                  <a:lnTo>
                    <a:pt x="0" y="14"/>
                  </a:lnTo>
                  <a:lnTo>
                    <a:pt x="1" y="10"/>
                  </a:lnTo>
                  <a:lnTo>
                    <a:pt x="3" y="5"/>
                  </a:lnTo>
                  <a:lnTo>
                    <a:pt x="7" y="3"/>
                  </a:lnTo>
                  <a:lnTo>
                    <a:pt x="1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30">
              <a:extLst>
                <a:ext uri="{FF2B5EF4-FFF2-40B4-BE49-F238E27FC236}">
                  <a16:creationId xmlns:a16="http://schemas.microsoft.com/office/drawing/2014/main" id="{2BAF078C-9F03-43A4-85FE-2D8134385177}"/>
                </a:ext>
              </a:extLst>
            </p:cNvPr>
            <p:cNvSpPr>
              <a:spLocks noEditPoints="1"/>
            </p:cNvSpPr>
            <p:nvPr/>
          </p:nvSpPr>
          <p:spPr bwMode="auto">
            <a:xfrm>
              <a:off x="3322441" y="3526053"/>
              <a:ext cx="61277" cy="61277"/>
            </a:xfrm>
            <a:custGeom>
              <a:avLst/>
              <a:gdLst>
                <a:gd name="T0" fmla="*/ 15 w 29"/>
                <a:gd name="T1" fmla="*/ 10 h 29"/>
                <a:gd name="T2" fmla="*/ 12 w 29"/>
                <a:gd name="T3" fmla="*/ 11 h 29"/>
                <a:gd name="T4" fmla="*/ 10 w 29"/>
                <a:gd name="T5" fmla="*/ 12 h 29"/>
                <a:gd name="T6" fmla="*/ 10 w 29"/>
                <a:gd name="T7" fmla="*/ 14 h 29"/>
                <a:gd name="T8" fmla="*/ 10 w 29"/>
                <a:gd name="T9" fmla="*/ 16 h 29"/>
                <a:gd name="T10" fmla="*/ 12 w 29"/>
                <a:gd name="T11" fmla="*/ 18 h 29"/>
                <a:gd name="T12" fmla="*/ 15 w 29"/>
                <a:gd name="T13" fmla="*/ 19 h 29"/>
                <a:gd name="T14" fmla="*/ 17 w 29"/>
                <a:gd name="T15" fmla="*/ 18 h 29"/>
                <a:gd name="T16" fmla="*/ 18 w 29"/>
                <a:gd name="T17" fmla="*/ 16 h 29"/>
                <a:gd name="T18" fmla="*/ 19 w 29"/>
                <a:gd name="T19" fmla="*/ 14 h 29"/>
                <a:gd name="T20" fmla="*/ 18 w 29"/>
                <a:gd name="T21" fmla="*/ 12 h 29"/>
                <a:gd name="T22" fmla="*/ 17 w 29"/>
                <a:gd name="T23" fmla="*/ 11 h 29"/>
                <a:gd name="T24" fmla="*/ 15 w 29"/>
                <a:gd name="T25" fmla="*/ 10 h 29"/>
                <a:gd name="T26" fmla="*/ 15 w 29"/>
                <a:gd name="T27" fmla="*/ 0 h 29"/>
                <a:gd name="T28" fmla="*/ 19 w 29"/>
                <a:gd name="T29" fmla="*/ 1 h 29"/>
                <a:gd name="T30" fmla="*/ 22 w 29"/>
                <a:gd name="T31" fmla="*/ 3 h 29"/>
                <a:gd name="T32" fmla="*/ 26 w 29"/>
                <a:gd name="T33" fmla="*/ 5 h 29"/>
                <a:gd name="T34" fmla="*/ 28 w 29"/>
                <a:gd name="T35" fmla="*/ 10 h 29"/>
                <a:gd name="T36" fmla="*/ 29 w 29"/>
                <a:gd name="T37" fmla="*/ 14 h 29"/>
                <a:gd name="T38" fmla="*/ 28 w 29"/>
                <a:gd name="T39" fmla="*/ 19 h 29"/>
                <a:gd name="T40" fmla="*/ 26 w 29"/>
                <a:gd name="T41" fmla="*/ 23 h 29"/>
                <a:gd name="T42" fmla="*/ 22 w 29"/>
                <a:gd name="T43" fmla="*/ 27 h 29"/>
                <a:gd name="T44" fmla="*/ 19 w 29"/>
                <a:gd name="T45" fmla="*/ 28 h 29"/>
                <a:gd name="T46" fmla="*/ 15 w 29"/>
                <a:gd name="T47" fmla="*/ 29 h 29"/>
                <a:gd name="T48" fmla="*/ 9 w 29"/>
                <a:gd name="T49" fmla="*/ 28 h 29"/>
                <a:gd name="T50" fmla="*/ 6 w 29"/>
                <a:gd name="T51" fmla="*/ 27 h 29"/>
                <a:gd name="T52" fmla="*/ 2 w 29"/>
                <a:gd name="T53" fmla="*/ 23 h 29"/>
                <a:gd name="T54" fmla="*/ 0 w 29"/>
                <a:gd name="T55" fmla="*/ 19 h 29"/>
                <a:gd name="T56" fmla="*/ 0 w 29"/>
                <a:gd name="T57" fmla="*/ 14 h 29"/>
                <a:gd name="T58" fmla="*/ 0 w 29"/>
                <a:gd name="T59" fmla="*/ 10 h 29"/>
                <a:gd name="T60" fmla="*/ 2 w 29"/>
                <a:gd name="T61" fmla="*/ 5 h 29"/>
                <a:gd name="T62" fmla="*/ 6 w 29"/>
                <a:gd name="T63" fmla="*/ 3 h 29"/>
                <a:gd name="T64" fmla="*/ 9 w 29"/>
                <a:gd name="T65" fmla="*/ 1 h 29"/>
                <a:gd name="T66" fmla="*/ 15 w 29"/>
                <a:gd name="T6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29">
                  <a:moveTo>
                    <a:pt x="15" y="10"/>
                  </a:moveTo>
                  <a:lnTo>
                    <a:pt x="12" y="11"/>
                  </a:lnTo>
                  <a:lnTo>
                    <a:pt x="10" y="12"/>
                  </a:lnTo>
                  <a:lnTo>
                    <a:pt x="10" y="14"/>
                  </a:lnTo>
                  <a:lnTo>
                    <a:pt x="10" y="16"/>
                  </a:lnTo>
                  <a:lnTo>
                    <a:pt x="12" y="18"/>
                  </a:lnTo>
                  <a:lnTo>
                    <a:pt x="15" y="19"/>
                  </a:lnTo>
                  <a:lnTo>
                    <a:pt x="17" y="18"/>
                  </a:lnTo>
                  <a:lnTo>
                    <a:pt x="18" y="16"/>
                  </a:lnTo>
                  <a:lnTo>
                    <a:pt x="19" y="14"/>
                  </a:lnTo>
                  <a:lnTo>
                    <a:pt x="18" y="12"/>
                  </a:lnTo>
                  <a:lnTo>
                    <a:pt x="17" y="11"/>
                  </a:lnTo>
                  <a:lnTo>
                    <a:pt x="15" y="10"/>
                  </a:lnTo>
                  <a:close/>
                  <a:moveTo>
                    <a:pt x="15" y="0"/>
                  </a:moveTo>
                  <a:lnTo>
                    <a:pt x="19" y="1"/>
                  </a:lnTo>
                  <a:lnTo>
                    <a:pt x="22" y="3"/>
                  </a:lnTo>
                  <a:lnTo>
                    <a:pt x="26" y="5"/>
                  </a:lnTo>
                  <a:lnTo>
                    <a:pt x="28" y="10"/>
                  </a:lnTo>
                  <a:lnTo>
                    <a:pt x="29" y="14"/>
                  </a:lnTo>
                  <a:lnTo>
                    <a:pt x="28" y="19"/>
                  </a:lnTo>
                  <a:lnTo>
                    <a:pt x="26" y="23"/>
                  </a:lnTo>
                  <a:lnTo>
                    <a:pt x="22" y="27"/>
                  </a:lnTo>
                  <a:lnTo>
                    <a:pt x="19" y="28"/>
                  </a:lnTo>
                  <a:lnTo>
                    <a:pt x="15" y="29"/>
                  </a:lnTo>
                  <a:lnTo>
                    <a:pt x="9" y="28"/>
                  </a:lnTo>
                  <a:lnTo>
                    <a:pt x="6" y="27"/>
                  </a:lnTo>
                  <a:lnTo>
                    <a:pt x="2" y="23"/>
                  </a:lnTo>
                  <a:lnTo>
                    <a:pt x="0" y="19"/>
                  </a:lnTo>
                  <a:lnTo>
                    <a:pt x="0" y="14"/>
                  </a:lnTo>
                  <a:lnTo>
                    <a:pt x="0" y="10"/>
                  </a:lnTo>
                  <a:lnTo>
                    <a:pt x="2" y="5"/>
                  </a:lnTo>
                  <a:lnTo>
                    <a:pt x="6" y="3"/>
                  </a:lnTo>
                  <a:lnTo>
                    <a:pt x="9"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29090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8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2">
            <a:extLst>
              <a:ext uri="{FF2B5EF4-FFF2-40B4-BE49-F238E27FC236}">
                <a16:creationId xmlns:a16="http://schemas.microsoft.com/office/drawing/2014/main" id="{A8607BF4-6878-42BD-AA3B-9B7BBFB732F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A6A6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nl-NL" sz="800" b="1" i="0" u="none" strike="noStrike" kern="1200" cap="none" spc="0" normalizeH="0" baseline="0" noProof="0">
              <a:ln>
                <a:noFill/>
              </a:ln>
              <a:solidFill>
                <a:srgbClr val="A6A6A6"/>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688B3DFF-936D-4306-8E51-2E935E6F3AF2}"/>
              </a:ext>
            </a:extLst>
          </p:cNvPr>
          <p:cNvSpPr>
            <a:spLocks noGrp="1"/>
          </p:cNvSpPr>
          <p:nvPr>
            <p:ph type="body" sz="quarter" idx="13"/>
          </p:nvPr>
        </p:nvSpPr>
        <p:spPr/>
        <p:txBody>
          <a:bodyPr/>
          <a:lstStyle/>
          <a:p>
            <a:r>
              <a:rPr lang="en-US" dirty="0"/>
              <a:t>About </a:t>
            </a:r>
            <a:r>
              <a:rPr lang="en-US" dirty="0">
                <a:solidFill>
                  <a:srgbClr val="0A5D7A"/>
                </a:solidFill>
              </a:rPr>
              <a:t>the Q2 theme topic</a:t>
            </a:r>
            <a:endParaRPr lang="nl-NL" dirty="0">
              <a:solidFill>
                <a:srgbClr val="0A5D7A"/>
              </a:solidFill>
            </a:endParaRPr>
          </a:p>
        </p:txBody>
      </p:sp>
      <p:sp>
        <p:nvSpPr>
          <p:cNvPr id="738" name="Freeform 15">
            <a:extLst>
              <a:ext uri="{FF2B5EF4-FFF2-40B4-BE49-F238E27FC236}">
                <a16:creationId xmlns:a16="http://schemas.microsoft.com/office/drawing/2014/main" id="{84CFB277-4823-4172-9CDF-BCAFDF4989A3}"/>
              </a:ext>
            </a:extLst>
          </p:cNvPr>
          <p:cNvSpPr>
            <a:spLocks noChangeArrowheads="1"/>
          </p:cNvSpPr>
          <p:nvPr/>
        </p:nvSpPr>
        <p:spPr bwMode="auto">
          <a:xfrm rot="21143997">
            <a:off x="2597977" y="1245673"/>
            <a:ext cx="1223476" cy="142469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0A5D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39" name="Freeform 16">
            <a:extLst>
              <a:ext uri="{FF2B5EF4-FFF2-40B4-BE49-F238E27FC236}">
                <a16:creationId xmlns:a16="http://schemas.microsoft.com/office/drawing/2014/main" id="{5303E218-D671-4526-8D6B-FF5DEE3959B9}"/>
              </a:ext>
            </a:extLst>
          </p:cNvPr>
          <p:cNvSpPr>
            <a:spLocks noChangeArrowheads="1"/>
          </p:cNvSpPr>
          <p:nvPr/>
        </p:nvSpPr>
        <p:spPr bwMode="auto">
          <a:xfrm rot="21143997">
            <a:off x="3358788" y="2378581"/>
            <a:ext cx="841863" cy="1494837"/>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40" name="Freeform 17">
            <a:extLst>
              <a:ext uri="{FF2B5EF4-FFF2-40B4-BE49-F238E27FC236}">
                <a16:creationId xmlns:a16="http://schemas.microsoft.com/office/drawing/2014/main" id="{3F01FD95-7660-4815-985D-7F44CC8FD6A3}"/>
              </a:ext>
            </a:extLst>
          </p:cNvPr>
          <p:cNvSpPr>
            <a:spLocks noChangeArrowheads="1"/>
          </p:cNvSpPr>
          <p:nvPr/>
        </p:nvSpPr>
        <p:spPr bwMode="auto">
          <a:xfrm rot="21143997">
            <a:off x="3298852" y="3739360"/>
            <a:ext cx="1038451" cy="1438568"/>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41" name="Freeform 18">
            <a:extLst>
              <a:ext uri="{FF2B5EF4-FFF2-40B4-BE49-F238E27FC236}">
                <a16:creationId xmlns:a16="http://schemas.microsoft.com/office/drawing/2014/main" id="{44ADCA40-D5DC-4DBF-93E4-48DDFFC45614}"/>
              </a:ext>
            </a:extLst>
          </p:cNvPr>
          <p:cNvSpPr>
            <a:spLocks noChangeArrowheads="1"/>
          </p:cNvSpPr>
          <p:nvPr/>
        </p:nvSpPr>
        <p:spPr bwMode="auto">
          <a:xfrm rot="21143997">
            <a:off x="2631607" y="4885117"/>
            <a:ext cx="1369184" cy="1355307"/>
          </a:xfrm>
          <a:custGeom>
            <a:avLst/>
            <a:gdLst>
              <a:gd name="T0" fmla="*/ 2608 w 2609"/>
              <a:gd name="T1" fmla="*/ 690 h 2582"/>
              <a:gd name="T2" fmla="*/ 2608 w 2609"/>
              <a:gd name="T3" fmla="*/ 690 h 2582"/>
              <a:gd name="T4" fmla="*/ 722 w 2609"/>
              <a:gd name="T5" fmla="*/ 2551 h 2582"/>
              <a:gd name="T6" fmla="*/ 722 w 2609"/>
              <a:gd name="T7" fmla="*/ 2551 h 2582"/>
              <a:gd name="T8" fmla="*/ 582 w 2609"/>
              <a:gd name="T9" fmla="*/ 2518 h 2582"/>
              <a:gd name="T10" fmla="*/ 29 w 2609"/>
              <a:gd name="T11" fmla="*/ 1618 h 2582"/>
              <a:gd name="T12" fmla="*/ 29 w 2609"/>
              <a:gd name="T13" fmla="*/ 1618 h 2582"/>
              <a:gd name="T14" fmla="*/ 62 w 2609"/>
              <a:gd name="T15" fmla="*/ 1477 h 2582"/>
              <a:gd name="T16" fmla="*/ 62 w 2609"/>
              <a:gd name="T17" fmla="*/ 1477 h 2582"/>
              <a:gd name="T18" fmla="*/ 1554 w 2609"/>
              <a:gd name="T19" fmla="*/ 0 h 2582"/>
              <a:gd name="T20" fmla="*/ 2608 w 2609"/>
              <a:gd name="T21" fmla="*/ 6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 h="2582">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rgbClr val="8DBDC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cxnSp>
        <p:nvCxnSpPr>
          <p:cNvPr id="742" name="Straight Connector 741">
            <a:extLst>
              <a:ext uri="{FF2B5EF4-FFF2-40B4-BE49-F238E27FC236}">
                <a16:creationId xmlns:a16="http://schemas.microsoft.com/office/drawing/2014/main" id="{26BFFB0D-553D-48E1-86D3-C66AE5A2FA2C}"/>
              </a:ext>
            </a:extLst>
          </p:cNvPr>
          <p:cNvCxnSpPr>
            <a:cxnSpLocks/>
          </p:cNvCxnSpPr>
          <p:nvPr/>
        </p:nvCxnSpPr>
        <p:spPr>
          <a:xfrm flipV="1">
            <a:off x="3208282" y="1209675"/>
            <a:ext cx="1820918" cy="671677"/>
          </a:xfrm>
          <a:prstGeom prst="line">
            <a:avLst/>
          </a:prstGeom>
          <a:ln w="762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8EF65950-5301-4E32-8456-029E27F852E4}"/>
              </a:ext>
            </a:extLst>
          </p:cNvPr>
          <p:cNvCxnSpPr>
            <a:cxnSpLocks/>
          </p:cNvCxnSpPr>
          <p:nvPr/>
        </p:nvCxnSpPr>
        <p:spPr>
          <a:xfrm flipV="1">
            <a:off x="3733857" y="2933700"/>
            <a:ext cx="1304868" cy="334177"/>
          </a:xfrm>
          <a:prstGeom prst="line">
            <a:avLst/>
          </a:prstGeom>
          <a:ln w="7620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6" name="TextBox 745">
            <a:extLst>
              <a:ext uri="{FF2B5EF4-FFF2-40B4-BE49-F238E27FC236}">
                <a16:creationId xmlns:a16="http://schemas.microsoft.com/office/drawing/2014/main" id="{94369E49-9FE4-41A1-8BB0-6442DF938F6B}"/>
              </a:ext>
            </a:extLst>
          </p:cNvPr>
          <p:cNvSpPr txBox="1"/>
          <p:nvPr/>
        </p:nvSpPr>
        <p:spPr>
          <a:xfrm>
            <a:off x="5143277" y="1082587"/>
            <a:ext cx="6673784" cy="279366"/>
          </a:xfrm>
          <a:prstGeom prst="rect">
            <a:avLst/>
          </a:prstGeom>
          <a:noFill/>
        </p:spPr>
        <p:txBody>
          <a:bodyPr wrap="square" rtlCol="0"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A5D7A"/>
                </a:solidFill>
                <a:effectLst/>
                <a:uLnTx/>
                <a:uFillTx/>
                <a:latin typeface="Arial" panose="020B0604020202020204" pitchFamily="34" charset="0"/>
                <a:ea typeface="League Spartan" charset="0"/>
                <a:cs typeface="Arial" panose="020B0604020202020204" pitchFamily="34" charset="0"/>
              </a:rPr>
              <a:t>Surveying the Smart building topic…</a:t>
            </a:r>
            <a:endParaRPr kumimoji="0" lang="en-GB" sz="1800" b="0" i="0" u="none" strike="noStrike" kern="1200" cap="none" spc="0" normalizeH="0" baseline="0" noProof="0" dirty="0">
              <a:ln>
                <a:noFill/>
              </a:ln>
              <a:solidFill>
                <a:srgbClr val="0A5D7A"/>
              </a:solidFill>
              <a:effectLst/>
              <a:uLnTx/>
              <a:uFillTx/>
              <a:latin typeface="Arial" panose="020B0604020202020204" pitchFamily="34" charset="0"/>
              <a:ea typeface="League Spartan" charset="0"/>
              <a:cs typeface="Arial" panose="020B0604020202020204" pitchFamily="34" charset="0"/>
            </a:endParaRPr>
          </a:p>
        </p:txBody>
      </p:sp>
      <p:sp>
        <p:nvSpPr>
          <p:cNvPr id="747" name="TextBox 746">
            <a:extLst>
              <a:ext uri="{FF2B5EF4-FFF2-40B4-BE49-F238E27FC236}">
                <a16:creationId xmlns:a16="http://schemas.microsoft.com/office/drawing/2014/main" id="{B89C3415-03FE-4589-8BD9-48E7A80DEB9E}"/>
              </a:ext>
            </a:extLst>
          </p:cNvPr>
          <p:cNvSpPr txBox="1"/>
          <p:nvPr/>
        </p:nvSpPr>
        <p:spPr>
          <a:xfrm>
            <a:off x="5143277" y="2707361"/>
            <a:ext cx="6673784" cy="410377"/>
          </a:xfrm>
          <a:prstGeom prst="rect">
            <a:avLst/>
          </a:prstGeom>
          <a:noFill/>
        </p:spPr>
        <p:txBody>
          <a:bodyPr wrap="square" rtlCol="0" anchor="t" anchorCtr="0">
            <a:no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800" b="1" i="0" u="none" strike="noStrike" kern="1200" cap="none" spc="0" normalizeH="0" baseline="0" noProof="0" dirty="0">
                <a:ln>
                  <a:noFill/>
                </a:ln>
                <a:solidFill>
                  <a:srgbClr val="8DBDCB"/>
                </a:solidFill>
                <a:effectLst/>
                <a:uLnTx/>
                <a:uFillTx/>
                <a:latin typeface="Arial" panose="020B0604020202020204" pitchFamily="34" charset="0"/>
                <a:ea typeface="League Spartan" charset="0"/>
                <a:cs typeface="Arial" panose="020B0604020202020204" pitchFamily="34" charset="0"/>
              </a:rPr>
              <a:t>…allows orientation towards a better quality of living and working</a:t>
            </a: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League Spartan" charset="0"/>
              <a:cs typeface="Arial" panose="020B0604020202020204" pitchFamily="34" charset="0"/>
            </a:endParaRPr>
          </a:p>
        </p:txBody>
      </p:sp>
      <p:sp>
        <p:nvSpPr>
          <p:cNvPr id="773" name="Rechthoek 5">
            <a:extLst>
              <a:ext uri="{FF2B5EF4-FFF2-40B4-BE49-F238E27FC236}">
                <a16:creationId xmlns:a16="http://schemas.microsoft.com/office/drawing/2014/main" id="{64A59E77-D0F7-4014-B0F7-47E67F4857F4}"/>
              </a:ext>
            </a:extLst>
          </p:cNvPr>
          <p:cNvSpPr/>
          <p:nvPr/>
        </p:nvSpPr>
        <p:spPr>
          <a:xfrm>
            <a:off x="5143277" y="1381003"/>
            <a:ext cx="6162898" cy="1410412"/>
          </a:xfrm>
          <a:prstGeom prst="rect">
            <a:avLst/>
          </a:prstGeom>
        </p:spPr>
        <p:txBody>
          <a:bodyPr wrap="square" anchor="t" anchorCtr="0">
            <a:no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200" b="0" i="0" u="none" strike="noStrike" kern="1200" cap="none" spc="0" normalizeH="0" baseline="0" noProof="0" dirty="0">
                <a:ln>
                  <a:noFill/>
                </a:ln>
                <a:solidFill>
                  <a:srgbClr val="727272"/>
                </a:solidFill>
                <a:effectLst/>
                <a:uLnTx/>
                <a:uFillTx/>
                <a:latin typeface="Arial" panose="020B0604020202020204"/>
                <a:ea typeface="+mn-ea"/>
                <a:cs typeface="+mn-cs"/>
              </a:rPr>
              <a:t>This quarter we investigated the topic of smart building and smart products installations, by asking installers about their involvement </a:t>
            </a:r>
            <a:r>
              <a:rPr lang="en-US" sz="1200" dirty="0">
                <a:solidFill>
                  <a:srgbClr val="727272"/>
                </a:solidFill>
                <a:latin typeface="Arial" panose="020B0604020202020204"/>
              </a:rPr>
              <a:t>with</a:t>
            </a:r>
            <a:r>
              <a:rPr kumimoji="0" lang="en-US" sz="1200" b="0" i="0" u="none" strike="noStrike" kern="1200" cap="none" spc="0" normalizeH="0" baseline="0" noProof="0" dirty="0">
                <a:ln>
                  <a:noFill/>
                </a:ln>
                <a:solidFill>
                  <a:srgbClr val="727272"/>
                </a:solidFill>
                <a:effectLst/>
                <a:uLnTx/>
                <a:uFillTx/>
                <a:latin typeface="Arial" panose="020B0604020202020204"/>
                <a:ea typeface="+mn-ea"/>
                <a:cs typeface="+mn-cs"/>
              </a:rPr>
              <a:t> and opinion about smart products and buildings.</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200" b="0" i="0" u="none" strike="noStrike" kern="1200" cap="none" spc="0" normalizeH="0" baseline="0" noProof="0" dirty="0">
                <a:ln>
                  <a:noFill/>
                </a:ln>
                <a:solidFill>
                  <a:srgbClr val="727272"/>
                </a:solidFill>
                <a:effectLst/>
                <a:uLnTx/>
                <a:uFillTx/>
                <a:latin typeface="Arial" panose="020B0604020202020204"/>
                <a:ea typeface="+mn-ea"/>
                <a:cs typeface="+mn-cs"/>
              </a:rPr>
              <a:t>Smart products are intelligent - have sensors, are connected to the Internet and are being controlled via apps.</a:t>
            </a:r>
          </a:p>
        </p:txBody>
      </p:sp>
      <p:sp>
        <p:nvSpPr>
          <p:cNvPr id="774" name="Rechthoek 6">
            <a:extLst>
              <a:ext uri="{FF2B5EF4-FFF2-40B4-BE49-F238E27FC236}">
                <a16:creationId xmlns:a16="http://schemas.microsoft.com/office/drawing/2014/main" id="{9C2F2F56-4302-46B7-9357-05FFE3127A19}"/>
              </a:ext>
            </a:extLst>
          </p:cNvPr>
          <p:cNvSpPr/>
          <p:nvPr/>
        </p:nvSpPr>
        <p:spPr>
          <a:xfrm>
            <a:off x="5143277" y="3335866"/>
            <a:ext cx="5962873" cy="1996594"/>
          </a:xfrm>
          <a:prstGeom prst="rect">
            <a:avLst/>
          </a:prstGeom>
        </p:spPr>
        <p:txBody>
          <a:bodyPr wrap="square" anchor="t" anchorCtr="0">
            <a:noAutofit/>
          </a:bodyPr>
          <a:lstStyle/>
          <a:p>
            <a:pPr marL="0" marR="0" lvl="0" indent="0" algn="l" defTabSz="914400" rtl="0" eaLnBrk="1" fontAlgn="auto" latinLnBrk="0" hangingPunct="1">
              <a:lnSpc>
                <a:spcPts val="1500"/>
              </a:lnSpc>
              <a:spcBef>
                <a:spcPts val="400"/>
              </a:spcBef>
              <a:spcAft>
                <a:spcPts val="400"/>
              </a:spcAft>
              <a:buClrTx/>
              <a:buSzTx/>
              <a:buFontTx/>
              <a:buNone/>
              <a:tabLst/>
              <a:defRPr/>
            </a:pPr>
            <a:r>
              <a:rPr kumimoji="0" lang="en-US" sz="1200" b="0" i="0" u="none" strike="noStrike" kern="1200" cap="none" spc="0" normalizeH="0" baseline="0" noProof="0" dirty="0">
                <a:ln>
                  <a:noFill/>
                </a:ln>
                <a:solidFill>
                  <a:srgbClr val="727272"/>
                </a:solidFill>
                <a:effectLst/>
                <a:uLnTx/>
                <a:uFillTx/>
                <a:latin typeface="Arial" panose="020B0604020202020204"/>
                <a:ea typeface="+mn-ea"/>
                <a:cs typeface="+mn-cs"/>
              </a:rPr>
              <a:t>To provide the necessary insights, we covered the following topics: </a:t>
            </a: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Installers’ involvement in smart product installation </a:t>
            </a: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Smart products development </a:t>
            </a: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Working remotely with smart products</a:t>
            </a: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Smart product installation professionals</a:t>
            </a: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rPr>
              <a:t>Smart product leaders on the market </a:t>
            </a: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endParaRP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endParaRP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endParaRP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endParaRPr>
          </a:p>
          <a:p>
            <a:pPr marL="0" marR="0" lvl="0" indent="0" algn="l" defTabSz="914400" rtl="0" eaLnBrk="1" fontAlgn="auto" latinLnBrk="0" hangingPunct="1">
              <a:lnSpc>
                <a:spcPts val="15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endParaRPr>
          </a:p>
          <a:p>
            <a:pPr marL="171450" marR="0" lvl="0" indent="-171450" algn="l" defTabSz="914400" rtl="0" eaLnBrk="1" fontAlgn="auto" latinLnBrk="0" hangingPunct="1">
              <a:lnSpc>
                <a:spcPts val="1500"/>
              </a:lnSpc>
              <a:spcBef>
                <a:spcPts val="40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27272"/>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A843E5B6-05F8-6D21-C788-75A479F7F6BD}"/>
              </a:ext>
            </a:extLst>
          </p:cNvPr>
          <p:cNvPicPr>
            <a:picLocks noChangeAspect="1"/>
          </p:cNvPicPr>
          <p:nvPr/>
        </p:nvPicPr>
        <p:blipFill rotWithShape="1">
          <a:blip r:embed="rId2">
            <a:clrChange>
              <a:clrFrom>
                <a:srgbClr val="000000">
                  <a:alpha val="0"/>
                </a:srgbClr>
              </a:clrFrom>
              <a:clrTo>
                <a:srgbClr val="000000">
                  <a:alpha val="0"/>
                </a:srgbClr>
              </a:clrTo>
            </a:clrChange>
            <a:duotone>
              <a:schemeClr val="accent2">
                <a:shade val="45000"/>
                <a:satMod val="135000"/>
              </a:schemeClr>
              <a:prstClr val="white"/>
            </a:duotone>
          </a:blip>
          <a:srcRect l="11766" t="26145" r="12246" b="27849"/>
          <a:stretch/>
        </p:blipFill>
        <p:spPr>
          <a:xfrm>
            <a:off x="791851" y="2933700"/>
            <a:ext cx="1756145" cy="1063266"/>
          </a:xfrm>
          <a:prstGeom prst="rect">
            <a:avLst/>
          </a:prstGeom>
          <a:noFill/>
          <a:ln>
            <a:solidFill>
              <a:schemeClr val="bg1"/>
            </a:solidFill>
          </a:ln>
        </p:spPr>
      </p:pic>
    </p:spTree>
    <p:extLst>
      <p:ext uri="{BB962C8B-B14F-4D97-AF65-F5344CB8AC3E}">
        <p14:creationId xmlns:p14="http://schemas.microsoft.com/office/powerpoint/2010/main" val="169032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a:xfrm>
            <a:off x="444500" y="552450"/>
            <a:ext cx="6794496" cy="488950"/>
          </a:xfrm>
        </p:spPr>
        <p:txBody>
          <a:bodyPr/>
          <a:lstStyle/>
          <a:p>
            <a:r>
              <a:rPr lang="en-GB"/>
              <a:t>Index</a:t>
            </a:r>
          </a:p>
        </p:txBody>
      </p:sp>
      <p:pic>
        <p:nvPicPr>
          <p:cNvPr id="6" name="Picture 8" descr="Selective Focus Photo of Magnifying Glass">
            <a:extLst>
              <a:ext uri="{FF2B5EF4-FFF2-40B4-BE49-F238E27FC236}">
                <a16:creationId xmlns:a16="http://schemas.microsoft.com/office/drawing/2014/main" id="{EC77BE66-D8D8-438C-A634-EED41CB8D3B6}"/>
              </a:ext>
            </a:extLst>
          </p:cNvPr>
          <p:cNvPicPr>
            <a:picLocks noGrp="1" noChangeAspect="1" noChangeArrowheads="1"/>
          </p:cNvPicPr>
          <p:nvPr>
            <p:ph type="pic" sz="quarter" idx="10"/>
          </p:nvPr>
        </p:nvPicPr>
        <p:blipFill>
          <a:blip r:embed="rId2">
            <a:alphaModFix amt="70000"/>
            <a:extLst>
              <a:ext uri="{BEBA8EAE-BF5A-486C-A8C5-ECC9F3942E4B}">
                <a14:imgProps xmlns:a14="http://schemas.microsoft.com/office/drawing/2010/main">
                  <a14:imgLayer r:embed="rId3">
                    <a14:imgEffect>
                      <a14:saturation sat="0"/>
                    </a14:imgEffect>
                    <a14:imgEffect>
                      <a14:brightnessContrast bright="-23000"/>
                    </a14:imgEffect>
                  </a14:imgLayer>
                </a14:imgProps>
              </a:ext>
              <a:ext uri="{28A0092B-C50C-407E-A947-70E740481C1C}">
                <a14:useLocalDpi xmlns:a14="http://schemas.microsoft.com/office/drawing/2010/main" val="0"/>
              </a:ext>
            </a:extLst>
          </a:blip>
          <a:srcRect t="12304" b="12304"/>
          <a:stretch>
            <a:fillRect/>
          </a:stretch>
        </p:blipFill>
        <p:spPr bwMode="auto">
          <a:xfrm>
            <a:off x="6127750" y="0"/>
            <a:ext cx="606425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1">
            <a:extLst>
              <a:ext uri="{FF2B5EF4-FFF2-40B4-BE49-F238E27FC236}">
                <a16:creationId xmlns:a16="http://schemas.microsoft.com/office/drawing/2014/main" id="{1EF57642-4EE7-17B8-1144-0E308AB5E6DF}"/>
              </a:ext>
            </a:extLst>
          </p:cNvPr>
          <p:cNvGraphicFramePr>
            <a:graphicFrameLocks noGrp="1"/>
          </p:cNvGraphicFramePr>
          <p:nvPr>
            <p:extLst>
              <p:ext uri="{D42A27DB-BD31-4B8C-83A1-F6EECF244321}">
                <p14:modId xmlns:p14="http://schemas.microsoft.com/office/powerpoint/2010/main" val="3548657720"/>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267666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9E205BC-E670-4739-B931-7EB01492EDF6}"/>
              </a:ext>
            </a:extLst>
          </p:cNvPr>
          <p:cNvSpPr>
            <a:spLocks noGrp="1"/>
          </p:cNvSpPr>
          <p:nvPr>
            <p:ph type="body" sz="quarter" idx="13"/>
          </p:nvPr>
        </p:nvSpPr>
        <p:spPr/>
        <p:txBody>
          <a:bodyPr/>
          <a:lstStyle/>
          <a:p>
            <a:r>
              <a:rPr lang="en-US"/>
              <a:t>Key takeaways</a:t>
            </a:r>
          </a:p>
        </p:txBody>
      </p:sp>
      <p:graphicFrame>
        <p:nvGraphicFramePr>
          <p:cNvPr id="6" name="Tabel 5">
            <a:extLst>
              <a:ext uri="{FF2B5EF4-FFF2-40B4-BE49-F238E27FC236}">
                <a16:creationId xmlns:a16="http://schemas.microsoft.com/office/drawing/2014/main" id="{91A9A029-27C4-4FA0-91AF-EC2E57A55103}"/>
              </a:ext>
            </a:extLst>
          </p:cNvPr>
          <p:cNvGraphicFramePr>
            <a:graphicFrameLocks noGrp="1"/>
          </p:cNvGraphicFramePr>
          <p:nvPr>
            <p:extLst>
              <p:ext uri="{D42A27DB-BD31-4B8C-83A1-F6EECF244321}">
                <p14:modId xmlns:p14="http://schemas.microsoft.com/office/powerpoint/2010/main" val="3533097851"/>
              </p:ext>
            </p:extLst>
          </p:nvPr>
        </p:nvGraphicFramePr>
        <p:xfrm>
          <a:off x="1131216" y="1259840"/>
          <a:ext cx="5614706" cy="6034930"/>
        </p:xfrm>
        <a:graphic>
          <a:graphicData uri="http://schemas.openxmlformats.org/drawingml/2006/table">
            <a:tbl>
              <a:tblPr firstRow="1" bandRow="1">
                <a:tableStyleId>{2D5ABB26-0587-4C30-8999-92F81FD0307C}</a:tableStyleId>
              </a:tblPr>
              <a:tblGrid>
                <a:gridCol w="5614706">
                  <a:extLst>
                    <a:ext uri="{9D8B030D-6E8A-4147-A177-3AD203B41FA5}">
                      <a16:colId xmlns:a16="http://schemas.microsoft.com/office/drawing/2014/main" val="329270630"/>
                    </a:ext>
                  </a:extLst>
                </a:gridCol>
              </a:tblGrid>
              <a:tr h="288162">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400" b="1" noProof="0" dirty="0">
                          <a:solidFill>
                            <a:srgbClr val="0A5D7A"/>
                          </a:solidFill>
                        </a:rPr>
                        <a:t>Business Development</a:t>
                      </a:r>
                    </a:p>
                  </a:txBody>
                  <a:tcPr marL="357897" marR="0"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24286"/>
                  </a:ext>
                </a:extLst>
              </a:tr>
              <a:tr h="274494">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200" b="1" kern="1200" noProof="0" dirty="0">
                          <a:solidFill>
                            <a:srgbClr val="0A5D7A"/>
                          </a:solidFill>
                          <a:latin typeface="+mn-lt"/>
                          <a:ea typeface="+mn-ea"/>
                          <a:cs typeface="+mn-cs"/>
                        </a:rPr>
                        <a:t>Lorem ipsum </a:t>
                      </a:r>
                      <a:r>
                        <a:rPr lang="en-GB" sz="1200" b="1" kern="1200" noProof="0" dirty="0" err="1">
                          <a:solidFill>
                            <a:srgbClr val="0A5D7A"/>
                          </a:solidFill>
                          <a:latin typeface="+mn-lt"/>
                          <a:ea typeface="+mn-ea"/>
                          <a:cs typeface="+mn-cs"/>
                        </a:rPr>
                        <a:t>dolor</a:t>
                      </a:r>
                      <a:r>
                        <a:rPr lang="en-GB" sz="1200" b="1" kern="1200" noProof="0" dirty="0">
                          <a:solidFill>
                            <a:srgbClr val="0A5D7A"/>
                          </a:solidFill>
                          <a:latin typeface="+mn-lt"/>
                          <a:ea typeface="+mn-ea"/>
                          <a:cs typeface="+mn-cs"/>
                        </a:rPr>
                        <a:t> sit </a:t>
                      </a:r>
                      <a:r>
                        <a:rPr lang="en-GB" sz="1200" b="1" kern="1200" noProof="0" dirty="0" err="1">
                          <a:solidFill>
                            <a:srgbClr val="0A5D7A"/>
                          </a:solidFill>
                          <a:latin typeface="+mn-lt"/>
                          <a:ea typeface="+mn-ea"/>
                          <a:cs typeface="+mn-cs"/>
                        </a:rPr>
                        <a:t>amet</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consectetuer</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adipiscing</a:t>
                      </a:r>
                      <a:r>
                        <a:rPr lang="en-GB" sz="1200" b="1" kern="1200" noProof="0" dirty="0">
                          <a:solidFill>
                            <a:srgbClr val="0A5D7A"/>
                          </a:solidFill>
                          <a:latin typeface="+mn-lt"/>
                          <a:ea typeface="+mn-ea"/>
                          <a:cs typeface="+mn-cs"/>
                        </a:rPr>
                        <a:t> </a:t>
                      </a:r>
                      <a:r>
                        <a:rPr lang="en-GB" sz="1200" b="1" kern="1200" noProof="0" dirty="0" err="1">
                          <a:solidFill>
                            <a:srgbClr val="0A5D7A"/>
                          </a:solidFill>
                          <a:latin typeface="+mn-lt"/>
                          <a:ea typeface="+mn-ea"/>
                          <a:cs typeface="+mn-cs"/>
                        </a:rPr>
                        <a:t>elit</a:t>
                      </a:r>
                      <a:r>
                        <a:rPr lang="en-GB" sz="1200" b="1" kern="1200" noProof="0" dirty="0">
                          <a:solidFill>
                            <a:srgbClr val="0A5D7A"/>
                          </a:solidFill>
                          <a:latin typeface="+mn-lt"/>
                          <a:ea typeface="+mn-ea"/>
                          <a:cs typeface="+mn-cs"/>
                        </a:rPr>
                        <a:t>. </a:t>
                      </a:r>
                    </a:p>
                  </a:txBody>
                  <a:tcPr marL="357897" marR="0"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93297"/>
                  </a:ext>
                </a:extLst>
              </a:tr>
              <a:tr h="2770474">
                <a:tc>
                  <a:txBody>
                    <a:bodyPr/>
                    <a:lstStyle/>
                    <a:p>
                      <a:pPr marL="0" marR="0" lvl="0" indent="0" algn="just"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p>
                    <a:p>
                      <a:pPr marL="0" marR="0" lvl="0" indent="0" algn="just"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endParaRPr lang="nl-NL" sz="1200" b="0" noProof="0" dirty="0">
                        <a:solidFill>
                          <a:srgbClr val="4A4A49"/>
                        </a:solidFill>
                      </a:endParaRPr>
                    </a:p>
                  </a:txBody>
                  <a:tcPr marL="357897" marR="0" marT="36000" marB="324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266729"/>
                  </a:ext>
                </a:extLst>
              </a:tr>
              <a:tr h="0">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endParaRPr lang="en-GB" sz="1200" b="1" kern="1200" noProof="0" dirty="0">
                        <a:solidFill>
                          <a:schemeClr val="tx2"/>
                        </a:solidFill>
                        <a:latin typeface="+mn-lt"/>
                        <a:ea typeface="+mn-ea"/>
                        <a:cs typeface="+mn-cs"/>
                      </a:endParaRPr>
                    </a:p>
                  </a:txBody>
                  <a:tcPr marL="357897" marR="0"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616233"/>
                  </a:ext>
                </a:extLst>
              </a:tr>
              <a:tr h="1145197">
                <a:tc>
                  <a:txBody>
                    <a:bodyPr/>
                    <a:lstStyle/>
                    <a:p>
                      <a:pPr marL="0" marR="0" lvl="0" indent="0" algn="just"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endParaRPr lang="en-GB" sz="1200" b="0" kern="1200" noProof="0" dirty="0">
                        <a:solidFill>
                          <a:schemeClr val="tx2"/>
                        </a:solidFill>
                        <a:latin typeface="+mn-lt"/>
                        <a:ea typeface="+mn-ea"/>
                        <a:cs typeface="+mn-cs"/>
                      </a:endParaRPr>
                    </a:p>
                  </a:txBody>
                  <a:tcPr marL="357897" marR="0" marT="36000" marB="45257">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859067"/>
                  </a:ext>
                </a:extLst>
              </a:tr>
            </a:tbl>
          </a:graphicData>
        </a:graphic>
      </p:graphicFrame>
      <p:grpSp>
        <p:nvGrpSpPr>
          <p:cNvPr id="7" name="Group 6">
            <a:extLst>
              <a:ext uri="{FF2B5EF4-FFF2-40B4-BE49-F238E27FC236}">
                <a16:creationId xmlns:a16="http://schemas.microsoft.com/office/drawing/2014/main" id="{26ADCBD2-3BEB-4960-9C95-55CA723D9B0A}"/>
              </a:ext>
            </a:extLst>
          </p:cNvPr>
          <p:cNvGrpSpPr/>
          <p:nvPr/>
        </p:nvGrpSpPr>
        <p:grpSpPr>
          <a:xfrm>
            <a:off x="358735" y="1267850"/>
            <a:ext cx="880322" cy="756140"/>
            <a:chOff x="1370624" y="2014642"/>
            <a:chExt cx="1277107" cy="464152"/>
          </a:xfrm>
        </p:grpSpPr>
        <p:sp>
          <p:nvSpPr>
            <p:cNvPr id="8" name="Freeform 5">
              <a:extLst>
                <a:ext uri="{FF2B5EF4-FFF2-40B4-BE49-F238E27FC236}">
                  <a16:creationId xmlns:a16="http://schemas.microsoft.com/office/drawing/2014/main" id="{1CA8591A-1FDD-44D8-8C6A-5DCBAF8A9F5A}"/>
                </a:ext>
              </a:extLst>
            </p:cNvPr>
            <p:cNvSpPr>
              <a:spLocks noChangeArrowheads="1"/>
            </p:cNvSpPr>
            <p:nvPr/>
          </p:nvSpPr>
          <p:spPr bwMode="auto">
            <a:xfrm>
              <a:off x="1370624" y="2014642"/>
              <a:ext cx="1277107" cy="464152"/>
            </a:xfrm>
            <a:custGeom>
              <a:avLst/>
              <a:gdLst>
                <a:gd name="T0" fmla="*/ 260 w 2052"/>
                <a:gd name="T1" fmla="*/ 341 h 746"/>
                <a:gd name="T2" fmla="*/ 25 w 2052"/>
                <a:gd name="T3" fmla="*/ 67 h 746"/>
                <a:gd name="T4" fmla="*/ 25 w 2052"/>
                <a:gd name="T5" fmla="*/ 67 h 746"/>
                <a:gd name="T6" fmla="*/ 55 w 2052"/>
                <a:gd name="T7" fmla="*/ 0 h 746"/>
                <a:gd name="T8" fmla="*/ 1722 w 2052"/>
                <a:gd name="T9" fmla="*/ 0 h 746"/>
                <a:gd name="T10" fmla="*/ 1722 w 2052"/>
                <a:gd name="T11" fmla="*/ 0 h 746"/>
                <a:gd name="T12" fmla="*/ 1752 w 2052"/>
                <a:gd name="T13" fmla="*/ 14 h 746"/>
                <a:gd name="T14" fmla="*/ 2038 w 2052"/>
                <a:gd name="T15" fmla="*/ 341 h 746"/>
                <a:gd name="T16" fmla="*/ 2038 w 2052"/>
                <a:gd name="T17" fmla="*/ 341 h 746"/>
                <a:gd name="T18" fmla="*/ 2038 w 2052"/>
                <a:gd name="T19" fmla="*/ 394 h 746"/>
                <a:gd name="T20" fmla="*/ 1752 w 2052"/>
                <a:gd name="T21" fmla="*/ 730 h 746"/>
                <a:gd name="T22" fmla="*/ 1752 w 2052"/>
                <a:gd name="T23" fmla="*/ 730 h 746"/>
                <a:gd name="T24" fmla="*/ 1721 w 2052"/>
                <a:gd name="T25" fmla="*/ 745 h 746"/>
                <a:gd name="T26" fmla="*/ 54 w 2052"/>
                <a:gd name="T27" fmla="*/ 745 h 746"/>
                <a:gd name="T28" fmla="*/ 54 w 2052"/>
                <a:gd name="T29" fmla="*/ 745 h 746"/>
                <a:gd name="T30" fmla="*/ 23 w 2052"/>
                <a:gd name="T31" fmla="*/ 678 h 746"/>
                <a:gd name="T32" fmla="*/ 260 w 2052"/>
                <a:gd name="T33" fmla="*/ 394 h 746"/>
                <a:gd name="T34" fmla="*/ 260 w 2052"/>
                <a:gd name="T35" fmla="*/ 394 h 746"/>
                <a:gd name="T36" fmla="*/ 260 w 2052"/>
                <a:gd name="T37" fmla="*/ 341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6">
                  <a:moveTo>
                    <a:pt x="260" y="341"/>
                  </a:moveTo>
                  <a:lnTo>
                    <a:pt x="25" y="67"/>
                  </a:lnTo>
                  <a:lnTo>
                    <a:pt x="25" y="67"/>
                  </a:lnTo>
                  <a:cubicBezTo>
                    <a:pt x="2" y="41"/>
                    <a:pt x="21" y="0"/>
                    <a:pt x="55" y="0"/>
                  </a:cubicBezTo>
                  <a:lnTo>
                    <a:pt x="1722" y="0"/>
                  </a:lnTo>
                  <a:lnTo>
                    <a:pt x="1722" y="0"/>
                  </a:lnTo>
                  <a:cubicBezTo>
                    <a:pt x="1733" y="0"/>
                    <a:pt x="1744" y="6"/>
                    <a:pt x="1752" y="14"/>
                  </a:cubicBezTo>
                  <a:lnTo>
                    <a:pt x="2038" y="341"/>
                  </a:lnTo>
                  <a:lnTo>
                    <a:pt x="2038" y="341"/>
                  </a:lnTo>
                  <a:cubicBezTo>
                    <a:pt x="2051" y="356"/>
                    <a:pt x="2051" y="379"/>
                    <a:pt x="2038" y="394"/>
                  </a:cubicBezTo>
                  <a:lnTo>
                    <a:pt x="1752" y="730"/>
                  </a:lnTo>
                  <a:lnTo>
                    <a:pt x="1752" y="730"/>
                  </a:lnTo>
                  <a:cubicBezTo>
                    <a:pt x="1744" y="739"/>
                    <a:pt x="1733" y="745"/>
                    <a:pt x="1721" y="745"/>
                  </a:cubicBezTo>
                  <a:lnTo>
                    <a:pt x="54" y="745"/>
                  </a:lnTo>
                  <a:lnTo>
                    <a:pt x="54" y="745"/>
                  </a:lnTo>
                  <a:cubicBezTo>
                    <a:pt x="19" y="745"/>
                    <a:pt x="0" y="704"/>
                    <a:pt x="23" y="678"/>
                  </a:cubicBezTo>
                  <a:lnTo>
                    <a:pt x="260" y="394"/>
                  </a:lnTo>
                  <a:lnTo>
                    <a:pt x="260" y="394"/>
                  </a:lnTo>
                  <a:cubicBezTo>
                    <a:pt x="273" y="379"/>
                    <a:pt x="273" y="356"/>
                    <a:pt x="260" y="34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973D5BB-2FDC-41BA-848D-2D981B0BF22E}"/>
                </a:ext>
              </a:extLst>
            </p:cNvPr>
            <p:cNvSpPr txBox="1"/>
            <p:nvPr/>
          </p:nvSpPr>
          <p:spPr>
            <a:xfrm>
              <a:off x="1750813" y="2110103"/>
              <a:ext cx="516730" cy="28339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grpSp>
      <p:grpSp>
        <p:nvGrpSpPr>
          <p:cNvPr id="11" name="Groep 10">
            <a:extLst>
              <a:ext uri="{FF2B5EF4-FFF2-40B4-BE49-F238E27FC236}">
                <a16:creationId xmlns:a16="http://schemas.microsoft.com/office/drawing/2014/main" id="{F41BB126-DBD4-4109-A4DB-8201EB13BCEC}"/>
              </a:ext>
            </a:extLst>
          </p:cNvPr>
          <p:cNvGrpSpPr/>
          <p:nvPr/>
        </p:nvGrpSpPr>
        <p:grpSpPr>
          <a:xfrm>
            <a:off x="7263626" y="3870559"/>
            <a:ext cx="230833" cy="1505887"/>
            <a:chOff x="518887" y="3243091"/>
            <a:chExt cx="230833" cy="1505887"/>
          </a:xfrm>
        </p:grpSpPr>
        <p:sp>
          <p:nvSpPr>
            <p:cNvPr id="12" name="Rectangle 28">
              <a:extLst>
                <a:ext uri="{FF2B5EF4-FFF2-40B4-BE49-F238E27FC236}">
                  <a16:creationId xmlns:a16="http://schemas.microsoft.com/office/drawing/2014/main" id="{EE592F9E-9B73-42C8-A510-9EEBD1E4D266}"/>
                </a:ext>
              </a:extLst>
            </p:cNvPr>
            <p:cNvSpPr/>
            <p:nvPr/>
          </p:nvSpPr>
          <p:spPr>
            <a:xfrm rot="16200000">
              <a:off x="259841" y="3502137"/>
              <a:ext cx="748923"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97BE"/>
                  </a:solidFill>
                  <a:effectLst/>
                  <a:uLnTx/>
                  <a:uFillTx/>
                  <a:latin typeface="Arial" panose="020B0604020202020204"/>
                  <a:ea typeface="+mn-ea"/>
                  <a:cs typeface="+mn-cs"/>
                </a:rPr>
                <a:t>POSITIVE </a:t>
              </a:r>
            </a:p>
          </p:txBody>
        </p:sp>
        <p:sp>
          <p:nvSpPr>
            <p:cNvPr id="13" name="Rectangle 29">
              <a:extLst>
                <a:ext uri="{FF2B5EF4-FFF2-40B4-BE49-F238E27FC236}">
                  <a16:creationId xmlns:a16="http://schemas.microsoft.com/office/drawing/2014/main" id="{A75D6EAC-E451-4563-B22F-5DE936F2643F}"/>
                </a:ext>
              </a:extLst>
            </p:cNvPr>
            <p:cNvSpPr/>
            <p:nvPr/>
          </p:nvSpPr>
          <p:spPr>
            <a:xfrm rot="16200000">
              <a:off x="250224" y="4249483"/>
              <a:ext cx="768159"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921A1A"/>
                  </a:solidFill>
                  <a:effectLst/>
                  <a:uLnTx/>
                  <a:uFillTx/>
                  <a:latin typeface="Arial" panose="020B0604020202020204"/>
                  <a:ea typeface="+mn-ea"/>
                  <a:cs typeface="+mn-cs"/>
                </a:rPr>
                <a:t>NEGATIVE</a:t>
              </a:r>
            </a:p>
          </p:txBody>
        </p:sp>
        <p:cxnSp>
          <p:nvCxnSpPr>
            <p:cNvPr id="14" name="Straight Connector 30">
              <a:extLst>
                <a:ext uri="{FF2B5EF4-FFF2-40B4-BE49-F238E27FC236}">
                  <a16:creationId xmlns:a16="http://schemas.microsoft.com/office/drawing/2014/main" id="{FF8C8425-A9E4-49EE-94A7-1E1E69E2D4B3}"/>
                </a:ext>
              </a:extLst>
            </p:cNvPr>
            <p:cNvCxnSpPr>
              <a:cxnSpLocks/>
            </p:cNvCxnSpPr>
            <p:nvPr/>
          </p:nvCxnSpPr>
          <p:spPr>
            <a:xfrm flipH="1">
              <a:off x="536085" y="3968794"/>
              <a:ext cx="189372" cy="0"/>
            </a:xfrm>
            <a:prstGeom prst="line">
              <a:avLst/>
            </a:prstGeom>
            <a:ln w="3175">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23" name="TextBox 5">
            <a:extLst>
              <a:ext uri="{FF2B5EF4-FFF2-40B4-BE49-F238E27FC236}">
                <a16:creationId xmlns:a16="http://schemas.microsoft.com/office/drawing/2014/main" id="{C05A38ED-4D8B-41CF-ACA9-F3E0D7BA38A7}"/>
              </a:ext>
            </a:extLst>
          </p:cNvPr>
          <p:cNvSpPr txBox="1"/>
          <p:nvPr/>
        </p:nvSpPr>
        <p:spPr>
          <a:xfrm>
            <a:off x="7280098" y="1895816"/>
            <a:ext cx="4167800" cy="2706664"/>
          </a:xfrm>
          <a:prstGeom prst="rect">
            <a:avLst/>
          </a:prstGeom>
          <a:solidFill>
            <a:srgbClr val="5497BE">
              <a:alpha val="10196"/>
            </a:srgbClr>
          </a:solid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A5D7A"/>
              </a:solidFill>
              <a:effectLst/>
              <a:uLnTx/>
              <a:uFillTx/>
              <a:latin typeface="Arial" panose="020B0604020202020204"/>
              <a:ea typeface="+mn-ea"/>
              <a:cs typeface="+mn-cs"/>
            </a:endParaRPr>
          </a:p>
        </p:txBody>
      </p:sp>
      <p:sp>
        <p:nvSpPr>
          <p:cNvPr id="24" name="TextBox 16">
            <a:extLst>
              <a:ext uri="{FF2B5EF4-FFF2-40B4-BE49-F238E27FC236}">
                <a16:creationId xmlns:a16="http://schemas.microsoft.com/office/drawing/2014/main" id="{81563C3F-33C7-45BE-AB4A-FA37EED1A226}"/>
              </a:ext>
            </a:extLst>
          </p:cNvPr>
          <p:cNvSpPr txBox="1"/>
          <p:nvPr/>
        </p:nvSpPr>
        <p:spPr>
          <a:xfrm>
            <a:off x="7269739" y="4592320"/>
            <a:ext cx="4169769" cy="782320"/>
          </a:xfrm>
          <a:prstGeom prst="rect">
            <a:avLst/>
          </a:prstGeom>
          <a:solidFill>
            <a:srgbClr val="921A1A">
              <a:alpha val="10196"/>
            </a:srgbClr>
          </a:solid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921A1A"/>
              </a:solidFill>
              <a:effectLst/>
              <a:uLnTx/>
              <a:uFillTx/>
              <a:latin typeface="Arial" panose="020B0604020202020204"/>
              <a:ea typeface="+mn-ea"/>
              <a:cs typeface="+mn-cs"/>
            </a:endParaRPr>
          </a:p>
        </p:txBody>
      </p:sp>
      <p:graphicFrame>
        <p:nvGraphicFramePr>
          <p:cNvPr id="26" name="Grafiek 25">
            <a:extLst>
              <a:ext uri="{FF2B5EF4-FFF2-40B4-BE49-F238E27FC236}">
                <a16:creationId xmlns:a16="http://schemas.microsoft.com/office/drawing/2014/main" id="{D12672D0-9529-4782-B736-9BC32EB431DE}"/>
              </a:ext>
            </a:extLst>
          </p:cNvPr>
          <p:cNvGraphicFramePr/>
          <p:nvPr>
            <p:extLst>
              <p:ext uri="{D42A27DB-BD31-4B8C-83A1-F6EECF244321}">
                <p14:modId xmlns:p14="http://schemas.microsoft.com/office/powerpoint/2010/main" val="1159513967"/>
              </p:ext>
            </p:extLst>
          </p:nvPr>
        </p:nvGraphicFramePr>
        <p:xfrm>
          <a:off x="7527677" y="2048020"/>
          <a:ext cx="3733453" cy="3280014"/>
        </p:xfrm>
        <a:graphic>
          <a:graphicData uri="http://schemas.openxmlformats.org/drawingml/2006/chart">
            <c:chart xmlns:c="http://schemas.openxmlformats.org/drawingml/2006/chart" xmlns:r="http://schemas.openxmlformats.org/officeDocument/2006/relationships" r:id="rId2"/>
          </a:graphicData>
        </a:graphic>
      </p:graphicFrame>
      <p:sp>
        <p:nvSpPr>
          <p:cNvPr id="25" name="Tekstvak 6">
            <a:extLst>
              <a:ext uri="{FF2B5EF4-FFF2-40B4-BE49-F238E27FC236}">
                <a16:creationId xmlns:a16="http://schemas.microsoft.com/office/drawing/2014/main" id="{01E73EDC-9DA6-4E6A-B6A0-D10194B63D6A}"/>
              </a:ext>
            </a:extLst>
          </p:cNvPr>
          <p:cNvSpPr txBox="1"/>
          <p:nvPr/>
        </p:nvSpPr>
        <p:spPr>
          <a:xfrm>
            <a:off x="7453582" y="1975160"/>
            <a:ext cx="3993161" cy="503880"/>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Balance of companies that </a:t>
            </a:r>
            <a:r>
              <a:rPr kumimoji="0" lang="en-GB" sz="1000" b="1" i="0" u="none" strike="noStrike" kern="1200" cap="none" spc="0" normalizeH="0" baseline="0" noProof="0" dirty="0">
                <a:ln>
                  <a:noFill/>
                </a:ln>
                <a:solidFill>
                  <a:srgbClr val="0A5D7A"/>
                </a:solidFill>
                <a:effectLst/>
                <a:uLnTx/>
                <a:uFillTx/>
                <a:latin typeface="Arial" panose="020B0604020202020204"/>
                <a:ea typeface="+mn-ea"/>
                <a:cs typeface="+mn-cs"/>
              </a:rPr>
              <a:t>see</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kumimoji="0" lang="en-GB" sz="1000" b="1" i="0" u="none" strike="noStrike" kern="1200" cap="none" spc="0" normalizeH="0" baseline="0" noProof="0" dirty="0">
                <a:ln>
                  <a:noFill/>
                </a:ln>
                <a:solidFill>
                  <a:srgbClr val="5497BE"/>
                </a:solidFill>
                <a:effectLst/>
                <a:uLnTx/>
                <a:uFillTx/>
                <a:latin typeface="Arial" panose="020B0604020202020204"/>
                <a:ea typeface="+mn-ea"/>
                <a:cs typeface="+mn-cs"/>
              </a:rPr>
              <a:t>expect</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an increase minus decrease in turnover in </a:t>
            </a:r>
            <a:r>
              <a:rPr kumimoji="0" lang="en-GB" sz="1000" b="1" i="0" u="none" strike="noStrike" kern="1200" cap="none" spc="0" normalizeH="0" baseline="0" noProof="0" dirty="0">
                <a:ln>
                  <a:noFill/>
                </a:ln>
                <a:solidFill>
                  <a:srgbClr val="0A5D7A"/>
                </a:solidFill>
                <a:effectLst/>
                <a:uLnTx/>
                <a:uFillTx/>
                <a:latin typeface="Arial" panose="020B0604020202020204"/>
                <a:ea typeface="+mn-ea"/>
                <a:cs typeface="+mn-cs"/>
              </a:rPr>
              <a:t>Q</a:t>
            </a:r>
            <a:r>
              <a:rPr lang="nl-NL" sz="1000" b="1" dirty="0">
                <a:solidFill>
                  <a:srgbClr val="0A5D7A"/>
                </a:solidFill>
                <a:latin typeface="Arial" panose="020B0604020202020204"/>
              </a:rPr>
              <a:t>3</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kumimoji="0" lang="en-GB" sz="1000" b="1" i="0" u="none" strike="noStrike" kern="1200" cap="none" spc="0" normalizeH="0" baseline="0" noProof="0" dirty="0">
                <a:ln>
                  <a:noFill/>
                </a:ln>
                <a:solidFill>
                  <a:srgbClr val="5497BE"/>
                </a:solidFill>
                <a:effectLst/>
                <a:uLnTx/>
                <a:uFillTx/>
                <a:latin typeface="Arial" panose="020B0604020202020204"/>
                <a:ea typeface="+mn-ea"/>
                <a:cs typeface="+mn-cs"/>
              </a:rPr>
              <a:t>Q</a:t>
            </a:r>
            <a:r>
              <a:rPr lang="nl-NL" sz="1000" b="1" dirty="0">
                <a:solidFill>
                  <a:srgbClr val="5497BE"/>
                </a:solidFill>
                <a:latin typeface="Arial" panose="020B0604020202020204"/>
              </a:rPr>
              <a:t>4</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2022 in comparison to the turnover for </a:t>
            </a:r>
            <a:r>
              <a:rPr kumimoji="0" lang="en-GB" sz="1000" b="1" i="0" u="none" strike="noStrike" kern="1200" cap="none" spc="0" normalizeH="0" baseline="0" noProof="0" dirty="0">
                <a:ln>
                  <a:noFill/>
                </a:ln>
                <a:solidFill>
                  <a:srgbClr val="0A5D7A"/>
                </a:solidFill>
                <a:effectLst/>
                <a:uLnTx/>
                <a:uFillTx/>
                <a:latin typeface="Arial" panose="020B0604020202020204"/>
                <a:ea typeface="+mn-ea"/>
                <a:cs typeface="+mn-cs"/>
              </a:rPr>
              <a:t>Q3</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kumimoji="0" lang="en-GB" sz="1000" b="1" i="0" u="none" strike="noStrike" kern="1200" cap="none" spc="0" normalizeH="0" baseline="0" noProof="0" dirty="0">
                <a:ln>
                  <a:noFill/>
                </a:ln>
                <a:solidFill>
                  <a:srgbClr val="5497BE"/>
                </a:solidFill>
                <a:effectLst/>
                <a:uLnTx/>
                <a:uFillTx/>
                <a:latin typeface="Arial" panose="020B0604020202020204"/>
                <a:ea typeface="+mn-ea"/>
                <a:cs typeface="+mn-cs"/>
              </a:rPr>
              <a:t>Q</a:t>
            </a:r>
            <a:r>
              <a:rPr lang="nl-NL" sz="1000" b="1" dirty="0">
                <a:solidFill>
                  <a:srgbClr val="5497BE"/>
                </a:solidFill>
                <a:latin typeface="Arial" panose="020B0604020202020204"/>
              </a:rPr>
              <a:t>4</a:t>
            </a:r>
            <a:r>
              <a:rPr kumimoji="0" lang="en-GB" sz="10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GB"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2021</a:t>
            </a:r>
            <a:endParaRPr kumimoji="0" lang="en-GB" sz="1000" b="1"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07D607EE-7662-445E-87C0-C68E97412814}"/>
              </a:ext>
            </a:extLst>
          </p:cNvPr>
          <p:cNvSpPr/>
          <p:nvPr/>
        </p:nvSpPr>
        <p:spPr>
          <a:xfrm>
            <a:off x="7040880" y="1259840"/>
            <a:ext cx="4663440" cy="50495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33" name="Tekstvak 6">
            <a:extLst>
              <a:ext uri="{FF2B5EF4-FFF2-40B4-BE49-F238E27FC236}">
                <a16:creationId xmlns:a16="http://schemas.microsoft.com/office/drawing/2014/main" id="{298771B9-9BB6-4E0D-B9E2-F1F8BFB92557}"/>
              </a:ext>
            </a:extLst>
          </p:cNvPr>
          <p:cNvSpPr txBox="1"/>
          <p:nvPr/>
        </p:nvSpPr>
        <p:spPr>
          <a:xfrm>
            <a:off x="7145656" y="1371989"/>
            <a:ext cx="4704079" cy="273931"/>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Turnover balance of installers </a:t>
            </a:r>
            <a:r>
              <a:rPr kumimoji="0" lang="en-GB" sz="1600" b="1" i="0" u="none" strike="noStrike" kern="1200" cap="none" spc="0" normalizeH="0" baseline="0" noProof="0" dirty="0">
                <a:ln>
                  <a:noFill/>
                </a:ln>
                <a:solidFill>
                  <a:srgbClr val="0A5D7A"/>
                </a:solidFill>
                <a:effectLst/>
                <a:uLnTx/>
                <a:uFillTx/>
                <a:latin typeface="Arial" panose="020B0604020202020204" pitchFamily="34" charset="0"/>
                <a:ea typeface="+mn-ea"/>
                <a:cs typeface="+mn-cs"/>
              </a:rPr>
              <a:t>Q3</a:t>
            </a:r>
            <a:r>
              <a:rPr kumimoji="0" lang="en-GB" sz="16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 and </a:t>
            </a:r>
            <a:r>
              <a:rPr kumimoji="0" lang="en-GB" sz="1600" b="1" i="0" u="none" strike="noStrike" kern="1200" cap="none" spc="0" normalizeH="0" baseline="0" noProof="0" dirty="0">
                <a:ln>
                  <a:noFill/>
                </a:ln>
                <a:solidFill>
                  <a:srgbClr val="5497BE"/>
                </a:solidFill>
                <a:effectLst/>
                <a:uLnTx/>
                <a:uFillTx/>
                <a:latin typeface="Arial" panose="020B0604020202020204" pitchFamily="34" charset="0"/>
                <a:ea typeface="+mn-ea"/>
                <a:cs typeface="+mn-cs"/>
              </a:rPr>
              <a:t>Q</a:t>
            </a:r>
            <a:r>
              <a:rPr lang="nl-NL" sz="1600" b="1" dirty="0">
                <a:solidFill>
                  <a:srgbClr val="5497BE"/>
                </a:solidFill>
                <a:latin typeface="Arial" panose="020B0604020202020204" pitchFamily="34" charset="0"/>
              </a:rPr>
              <a:t>4</a:t>
            </a:r>
            <a:r>
              <a:rPr kumimoji="0" lang="en-GB" sz="1600" b="1" i="0" u="none" strike="noStrike" kern="1200" cap="none" spc="0" normalizeH="0" baseline="0" noProof="0" dirty="0">
                <a:ln>
                  <a:noFill/>
                </a:ln>
                <a:solidFill>
                  <a:srgbClr val="4A4A49"/>
                </a:solidFill>
                <a:effectLst/>
                <a:uLnTx/>
                <a:uFillTx/>
                <a:latin typeface="Arial" panose="020B0604020202020204" pitchFamily="34" charset="0"/>
                <a:ea typeface="+mn-ea"/>
                <a:cs typeface="+mn-cs"/>
              </a:rPr>
              <a:t> 2022  </a:t>
            </a:r>
          </a:p>
        </p:txBody>
      </p:sp>
      <p:graphicFrame>
        <p:nvGraphicFramePr>
          <p:cNvPr id="5" name="Table 4">
            <a:extLst>
              <a:ext uri="{FF2B5EF4-FFF2-40B4-BE49-F238E27FC236}">
                <a16:creationId xmlns:a16="http://schemas.microsoft.com/office/drawing/2014/main" id="{DC7BA810-9007-0E06-4DC8-B10CD44661C7}"/>
              </a:ext>
            </a:extLst>
          </p:cNvPr>
          <p:cNvGraphicFramePr>
            <a:graphicFrameLocks noGrp="1"/>
          </p:cNvGraphicFramePr>
          <p:nvPr>
            <p:extLst>
              <p:ext uri="{D42A27DB-BD31-4B8C-83A1-F6EECF244321}">
                <p14:modId xmlns:p14="http://schemas.microsoft.com/office/powerpoint/2010/main" val="216230482"/>
              </p:ext>
            </p:extLst>
          </p:nvPr>
        </p:nvGraphicFramePr>
        <p:xfrm>
          <a:off x="7527676" y="5445252"/>
          <a:ext cx="3911832" cy="396000"/>
        </p:xfrm>
        <a:graphic>
          <a:graphicData uri="http://schemas.openxmlformats.org/drawingml/2006/table">
            <a:tbl>
              <a:tblPr firstRow="1" bandRow="1">
                <a:tableStyleId>{5C22544A-7EE6-4342-B048-85BDC9FD1C3A}</a:tableStyleId>
              </a:tblPr>
              <a:tblGrid>
                <a:gridCol w="569949">
                  <a:extLst>
                    <a:ext uri="{9D8B030D-6E8A-4147-A177-3AD203B41FA5}">
                      <a16:colId xmlns:a16="http://schemas.microsoft.com/office/drawing/2014/main" val="1297089607"/>
                    </a:ext>
                  </a:extLst>
                </a:gridCol>
                <a:gridCol w="733995">
                  <a:extLst>
                    <a:ext uri="{9D8B030D-6E8A-4147-A177-3AD203B41FA5}">
                      <a16:colId xmlns:a16="http://schemas.microsoft.com/office/drawing/2014/main" val="3769690255"/>
                    </a:ext>
                  </a:extLst>
                </a:gridCol>
                <a:gridCol w="651972">
                  <a:extLst>
                    <a:ext uri="{9D8B030D-6E8A-4147-A177-3AD203B41FA5}">
                      <a16:colId xmlns:a16="http://schemas.microsoft.com/office/drawing/2014/main" val="2920814901"/>
                    </a:ext>
                  </a:extLst>
                </a:gridCol>
                <a:gridCol w="651972">
                  <a:extLst>
                    <a:ext uri="{9D8B030D-6E8A-4147-A177-3AD203B41FA5}">
                      <a16:colId xmlns:a16="http://schemas.microsoft.com/office/drawing/2014/main" val="874506778"/>
                    </a:ext>
                  </a:extLst>
                </a:gridCol>
                <a:gridCol w="651972">
                  <a:extLst>
                    <a:ext uri="{9D8B030D-6E8A-4147-A177-3AD203B41FA5}">
                      <a16:colId xmlns:a16="http://schemas.microsoft.com/office/drawing/2014/main" val="496254202"/>
                    </a:ext>
                  </a:extLst>
                </a:gridCol>
                <a:gridCol w="651972">
                  <a:extLst>
                    <a:ext uri="{9D8B030D-6E8A-4147-A177-3AD203B41FA5}">
                      <a16:colId xmlns:a16="http://schemas.microsoft.com/office/drawing/2014/main" val="2618042317"/>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1" dirty="0">
                          <a:solidFill>
                            <a:schemeClr val="bg1">
                              <a:lumMod val="50000"/>
                            </a:schemeClr>
                          </a:solidFill>
                        </a:rPr>
                        <a:t>UK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Germany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France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Poland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Belgium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NL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041054"/>
                  </a:ext>
                </a:extLst>
              </a:tr>
            </a:tbl>
          </a:graphicData>
        </a:graphic>
      </p:graphicFrame>
      <p:sp>
        <p:nvSpPr>
          <p:cNvPr id="2" name="Tekstvak 27">
            <a:extLst>
              <a:ext uri="{FF2B5EF4-FFF2-40B4-BE49-F238E27FC236}">
                <a16:creationId xmlns:a16="http://schemas.microsoft.com/office/drawing/2014/main" id="{B93A0CA8-9478-53EA-6944-158223D3F926}"/>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3304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9E205BC-E670-4739-B931-7EB01492EDF6}"/>
              </a:ext>
            </a:extLst>
          </p:cNvPr>
          <p:cNvSpPr>
            <a:spLocks noGrp="1"/>
          </p:cNvSpPr>
          <p:nvPr>
            <p:ph type="body" sz="quarter" idx="13"/>
          </p:nvPr>
        </p:nvSpPr>
        <p:spPr/>
        <p:txBody>
          <a:bodyPr/>
          <a:lstStyle/>
          <a:p>
            <a:r>
              <a:rPr lang="en-US" dirty="0"/>
              <a:t>Key takeaways</a:t>
            </a:r>
          </a:p>
        </p:txBody>
      </p:sp>
      <p:grpSp>
        <p:nvGrpSpPr>
          <p:cNvPr id="7" name="Group 6">
            <a:extLst>
              <a:ext uri="{FF2B5EF4-FFF2-40B4-BE49-F238E27FC236}">
                <a16:creationId xmlns:a16="http://schemas.microsoft.com/office/drawing/2014/main" id="{26ADCBD2-3BEB-4960-9C95-55CA723D9B0A}"/>
              </a:ext>
            </a:extLst>
          </p:cNvPr>
          <p:cNvGrpSpPr/>
          <p:nvPr/>
        </p:nvGrpSpPr>
        <p:grpSpPr>
          <a:xfrm>
            <a:off x="357769" y="1408444"/>
            <a:ext cx="880322" cy="756140"/>
            <a:chOff x="1370624" y="2014642"/>
            <a:chExt cx="1277107" cy="464152"/>
          </a:xfrm>
          <a:solidFill>
            <a:srgbClr val="5090B6"/>
          </a:solidFill>
        </p:grpSpPr>
        <p:sp>
          <p:nvSpPr>
            <p:cNvPr id="8" name="Freeform 5">
              <a:extLst>
                <a:ext uri="{FF2B5EF4-FFF2-40B4-BE49-F238E27FC236}">
                  <a16:creationId xmlns:a16="http://schemas.microsoft.com/office/drawing/2014/main" id="{1CA8591A-1FDD-44D8-8C6A-5DCBAF8A9F5A}"/>
                </a:ext>
              </a:extLst>
            </p:cNvPr>
            <p:cNvSpPr>
              <a:spLocks noChangeArrowheads="1"/>
            </p:cNvSpPr>
            <p:nvPr/>
          </p:nvSpPr>
          <p:spPr bwMode="auto">
            <a:xfrm>
              <a:off x="1370624" y="2014642"/>
              <a:ext cx="1277107" cy="464152"/>
            </a:xfrm>
            <a:custGeom>
              <a:avLst/>
              <a:gdLst>
                <a:gd name="T0" fmla="*/ 260 w 2052"/>
                <a:gd name="T1" fmla="*/ 341 h 746"/>
                <a:gd name="T2" fmla="*/ 25 w 2052"/>
                <a:gd name="T3" fmla="*/ 67 h 746"/>
                <a:gd name="T4" fmla="*/ 25 w 2052"/>
                <a:gd name="T5" fmla="*/ 67 h 746"/>
                <a:gd name="T6" fmla="*/ 55 w 2052"/>
                <a:gd name="T7" fmla="*/ 0 h 746"/>
                <a:gd name="T8" fmla="*/ 1722 w 2052"/>
                <a:gd name="T9" fmla="*/ 0 h 746"/>
                <a:gd name="T10" fmla="*/ 1722 w 2052"/>
                <a:gd name="T11" fmla="*/ 0 h 746"/>
                <a:gd name="T12" fmla="*/ 1752 w 2052"/>
                <a:gd name="T13" fmla="*/ 14 h 746"/>
                <a:gd name="T14" fmla="*/ 2038 w 2052"/>
                <a:gd name="T15" fmla="*/ 341 h 746"/>
                <a:gd name="T16" fmla="*/ 2038 w 2052"/>
                <a:gd name="T17" fmla="*/ 341 h 746"/>
                <a:gd name="T18" fmla="*/ 2038 w 2052"/>
                <a:gd name="T19" fmla="*/ 394 h 746"/>
                <a:gd name="T20" fmla="*/ 1752 w 2052"/>
                <a:gd name="T21" fmla="*/ 730 h 746"/>
                <a:gd name="T22" fmla="*/ 1752 w 2052"/>
                <a:gd name="T23" fmla="*/ 730 h 746"/>
                <a:gd name="T24" fmla="*/ 1721 w 2052"/>
                <a:gd name="T25" fmla="*/ 745 h 746"/>
                <a:gd name="T26" fmla="*/ 54 w 2052"/>
                <a:gd name="T27" fmla="*/ 745 h 746"/>
                <a:gd name="T28" fmla="*/ 54 w 2052"/>
                <a:gd name="T29" fmla="*/ 745 h 746"/>
                <a:gd name="T30" fmla="*/ 23 w 2052"/>
                <a:gd name="T31" fmla="*/ 678 h 746"/>
                <a:gd name="T32" fmla="*/ 260 w 2052"/>
                <a:gd name="T33" fmla="*/ 394 h 746"/>
                <a:gd name="T34" fmla="*/ 260 w 2052"/>
                <a:gd name="T35" fmla="*/ 394 h 746"/>
                <a:gd name="T36" fmla="*/ 260 w 2052"/>
                <a:gd name="T37" fmla="*/ 341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6">
                  <a:moveTo>
                    <a:pt x="260" y="341"/>
                  </a:moveTo>
                  <a:lnTo>
                    <a:pt x="25" y="67"/>
                  </a:lnTo>
                  <a:lnTo>
                    <a:pt x="25" y="67"/>
                  </a:lnTo>
                  <a:cubicBezTo>
                    <a:pt x="2" y="41"/>
                    <a:pt x="21" y="0"/>
                    <a:pt x="55" y="0"/>
                  </a:cubicBezTo>
                  <a:lnTo>
                    <a:pt x="1722" y="0"/>
                  </a:lnTo>
                  <a:lnTo>
                    <a:pt x="1722" y="0"/>
                  </a:lnTo>
                  <a:cubicBezTo>
                    <a:pt x="1733" y="0"/>
                    <a:pt x="1744" y="6"/>
                    <a:pt x="1752" y="14"/>
                  </a:cubicBezTo>
                  <a:lnTo>
                    <a:pt x="2038" y="341"/>
                  </a:lnTo>
                  <a:lnTo>
                    <a:pt x="2038" y="341"/>
                  </a:lnTo>
                  <a:cubicBezTo>
                    <a:pt x="2051" y="356"/>
                    <a:pt x="2051" y="379"/>
                    <a:pt x="2038" y="394"/>
                  </a:cubicBezTo>
                  <a:lnTo>
                    <a:pt x="1752" y="730"/>
                  </a:lnTo>
                  <a:lnTo>
                    <a:pt x="1752" y="730"/>
                  </a:lnTo>
                  <a:cubicBezTo>
                    <a:pt x="1744" y="739"/>
                    <a:pt x="1733" y="745"/>
                    <a:pt x="1721" y="745"/>
                  </a:cubicBezTo>
                  <a:lnTo>
                    <a:pt x="54" y="745"/>
                  </a:lnTo>
                  <a:lnTo>
                    <a:pt x="54" y="745"/>
                  </a:lnTo>
                  <a:cubicBezTo>
                    <a:pt x="19" y="745"/>
                    <a:pt x="0" y="704"/>
                    <a:pt x="23" y="678"/>
                  </a:cubicBezTo>
                  <a:lnTo>
                    <a:pt x="260" y="394"/>
                  </a:lnTo>
                  <a:lnTo>
                    <a:pt x="260" y="394"/>
                  </a:lnTo>
                  <a:cubicBezTo>
                    <a:pt x="273" y="379"/>
                    <a:pt x="273" y="356"/>
                    <a:pt x="260" y="341"/>
                  </a:cubicBezTo>
                </a:path>
              </a:pathLst>
            </a:cu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973D5BB-2FDC-41BA-848D-2D981B0BF22E}"/>
                </a:ext>
              </a:extLst>
            </p:cNvPr>
            <p:cNvSpPr txBox="1"/>
            <p:nvPr/>
          </p:nvSpPr>
          <p:spPr>
            <a:xfrm>
              <a:off x="1750813" y="2110103"/>
              <a:ext cx="516730" cy="283390"/>
            </a:xfrm>
            <a:prstGeom prst="rect">
              <a:avLst/>
            </a:prstGeom>
            <a:grp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grpSp>
      <p:graphicFrame>
        <p:nvGraphicFramePr>
          <p:cNvPr id="17" name="Tabel 16">
            <a:extLst>
              <a:ext uri="{FF2B5EF4-FFF2-40B4-BE49-F238E27FC236}">
                <a16:creationId xmlns:a16="http://schemas.microsoft.com/office/drawing/2014/main" id="{50BED35D-B9BD-4BED-BD6E-C5408AF484CA}"/>
              </a:ext>
            </a:extLst>
          </p:cNvPr>
          <p:cNvGraphicFramePr>
            <a:graphicFrameLocks noGrp="1"/>
          </p:cNvGraphicFramePr>
          <p:nvPr>
            <p:extLst>
              <p:ext uri="{D42A27DB-BD31-4B8C-83A1-F6EECF244321}">
                <p14:modId xmlns:p14="http://schemas.microsoft.com/office/powerpoint/2010/main" val="1237711702"/>
              </p:ext>
            </p:extLst>
          </p:nvPr>
        </p:nvGraphicFramePr>
        <p:xfrm>
          <a:off x="1130551" y="1614354"/>
          <a:ext cx="5837075" cy="4384512"/>
        </p:xfrm>
        <a:graphic>
          <a:graphicData uri="http://schemas.openxmlformats.org/drawingml/2006/table">
            <a:tbl>
              <a:tblPr firstRow="1" bandRow="1">
                <a:tableStyleId>{2D5ABB26-0587-4C30-8999-92F81FD0307C}</a:tableStyleId>
              </a:tblPr>
              <a:tblGrid>
                <a:gridCol w="5837075">
                  <a:extLst>
                    <a:ext uri="{9D8B030D-6E8A-4147-A177-3AD203B41FA5}">
                      <a16:colId xmlns:a16="http://schemas.microsoft.com/office/drawing/2014/main" val="329270630"/>
                    </a:ext>
                  </a:extLst>
                </a:gridCol>
              </a:tblGrid>
              <a:tr h="257683">
                <a:tc>
                  <a:txBody>
                    <a:bodyPr/>
                    <a:lstStyle/>
                    <a:p>
                      <a:pPr marL="0" marR="0" lvl="0" indent="0" algn="l"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en-GB" sz="1800" b="1" noProof="0" dirty="0">
                          <a:solidFill>
                            <a:srgbClr val="5090B6"/>
                          </a:solidFill>
                        </a:rPr>
                        <a:t>Smart buildings</a:t>
                      </a:r>
                    </a:p>
                  </a:txBody>
                  <a:tcPr marL="357897" marR="357897" marT="45257" marB="36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24286"/>
                  </a:ext>
                </a:extLst>
              </a:tr>
              <a:tr h="1818792">
                <a:tc>
                  <a:txBody>
                    <a:bodyPr/>
                    <a:lstStyle/>
                    <a:p>
                      <a:pPr marL="0" marR="0" lvl="0" indent="0" algn="l" defTabSz="914309" rtl="0" eaLnBrk="1" fontAlgn="auto" latinLnBrk="0" hangingPunct="1">
                        <a:lnSpc>
                          <a:spcPts val="1500"/>
                        </a:lnSpc>
                        <a:spcBef>
                          <a:spcPts val="0"/>
                        </a:spcBef>
                        <a:spcAft>
                          <a:spcPts val="400"/>
                        </a:spcAft>
                        <a:buClr>
                          <a:srgbClr val="5497BE"/>
                        </a:buClr>
                        <a:buSzPct val="125000"/>
                        <a:buFont typeface="Arial" panose="020B0604020202020204" pitchFamily="34" charset="0"/>
                        <a:buNone/>
                        <a:tabLst/>
                        <a:defRPr/>
                      </a:pPr>
                      <a:endParaRPr lang="en-GB" sz="600" b="1" kern="1200" dirty="0">
                        <a:solidFill>
                          <a:srgbClr val="5090B6"/>
                        </a:solidFill>
                        <a:latin typeface="+mn-lt"/>
                        <a:ea typeface="+mn-ea"/>
                        <a:cs typeface="+mn-cs"/>
                      </a:endParaRPr>
                    </a:p>
                    <a:p>
                      <a:pPr marL="0" marR="0" lvl="0" indent="0" algn="just" defTabSz="914309" rtl="0" eaLnBrk="1" fontAlgn="auto" latinLnBrk="0" hangingPunct="1">
                        <a:lnSpc>
                          <a:spcPts val="1500"/>
                        </a:lnSpc>
                        <a:spcBef>
                          <a:spcPts val="400"/>
                        </a:spcBef>
                        <a:spcAft>
                          <a:spcPts val="400"/>
                        </a:spcAft>
                        <a:buClrTx/>
                        <a:buSzTx/>
                        <a:buFont typeface="Arial" panose="020B0604020202020204" pitchFamily="34" charset="0"/>
                        <a:buNone/>
                        <a:tabLst/>
                        <a:defRPr/>
                      </a:pP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Lorem</a:t>
                      </a:r>
                      <a:r>
                        <a:rPr lang="nl-NL" sz="1200" b="0" noProof="0" dirty="0">
                          <a:solidFill>
                            <a:srgbClr val="4A4A49"/>
                          </a:solidFill>
                        </a:rPr>
                        <a:t> </a:t>
                      </a:r>
                      <a:r>
                        <a:rPr lang="nl-NL" sz="1200" b="0" noProof="0" dirty="0" err="1">
                          <a:solidFill>
                            <a:srgbClr val="4A4A49"/>
                          </a:solidFill>
                        </a:rPr>
                        <a:t>ipsum</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sit</a:t>
                      </a:r>
                      <a:r>
                        <a:rPr lang="nl-NL" sz="1200" b="0" noProof="0" dirty="0">
                          <a:solidFill>
                            <a:srgbClr val="4A4A49"/>
                          </a:solidFill>
                        </a:rPr>
                        <a:t> </a:t>
                      </a:r>
                      <a:r>
                        <a:rPr lang="nl-NL" sz="1200" b="0" noProof="0" dirty="0" err="1">
                          <a:solidFill>
                            <a:srgbClr val="4A4A49"/>
                          </a:solidFill>
                        </a:rPr>
                        <a:t>amet</a:t>
                      </a:r>
                      <a:r>
                        <a:rPr lang="nl-NL" sz="1200" b="0" noProof="0" dirty="0">
                          <a:solidFill>
                            <a:srgbClr val="4A4A49"/>
                          </a:solidFill>
                        </a:rPr>
                        <a:t>, </a:t>
                      </a:r>
                      <a:r>
                        <a:rPr lang="nl-NL" sz="1200" b="0" noProof="0" dirty="0" err="1">
                          <a:solidFill>
                            <a:srgbClr val="4A4A49"/>
                          </a:solidFill>
                        </a:rPr>
                        <a:t>consectetuer</a:t>
                      </a:r>
                      <a:r>
                        <a:rPr lang="nl-NL" sz="1200" b="0" noProof="0" dirty="0">
                          <a:solidFill>
                            <a:srgbClr val="4A4A49"/>
                          </a:solidFill>
                        </a:rPr>
                        <a:t> </a:t>
                      </a:r>
                      <a:r>
                        <a:rPr lang="nl-NL" sz="1200" b="0" noProof="0" dirty="0" err="1">
                          <a:solidFill>
                            <a:srgbClr val="4A4A49"/>
                          </a:solidFill>
                        </a:rPr>
                        <a:t>adipiscing</a:t>
                      </a:r>
                      <a:r>
                        <a:rPr lang="nl-NL" sz="1200" b="0" noProof="0" dirty="0">
                          <a:solidFill>
                            <a:srgbClr val="4A4A49"/>
                          </a:solidFill>
                        </a:rPr>
                        <a:t> </a:t>
                      </a:r>
                      <a:r>
                        <a:rPr lang="nl-NL" sz="1200" b="0" noProof="0" dirty="0" err="1">
                          <a:solidFill>
                            <a:srgbClr val="4A4A49"/>
                          </a:solidFill>
                        </a:rPr>
                        <a:t>elit</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commodo </a:t>
                      </a:r>
                      <a:r>
                        <a:rPr lang="nl-NL" sz="1200" b="0" noProof="0" dirty="0" err="1">
                          <a:solidFill>
                            <a:srgbClr val="4A4A49"/>
                          </a:solidFill>
                        </a:rPr>
                        <a:t>ligula</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dolor</a:t>
                      </a:r>
                      <a:r>
                        <a:rPr lang="nl-NL" sz="1200" b="0" noProof="0" dirty="0">
                          <a:solidFill>
                            <a:srgbClr val="4A4A49"/>
                          </a:solidFill>
                        </a:rPr>
                        <a:t>. </a:t>
                      </a:r>
                      <a:r>
                        <a:rPr lang="nl-NL" sz="1200" b="0" noProof="0" dirty="0" err="1">
                          <a:solidFill>
                            <a:srgbClr val="4A4A49"/>
                          </a:solidFill>
                        </a:rPr>
                        <a:t>Aenean</a:t>
                      </a:r>
                      <a:r>
                        <a:rPr lang="nl-NL" sz="1200" b="0" noProof="0" dirty="0">
                          <a:solidFill>
                            <a:srgbClr val="4A4A49"/>
                          </a:solidFill>
                        </a:rPr>
                        <a:t> massa. Cum </a:t>
                      </a:r>
                      <a:r>
                        <a:rPr lang="nl-NL" sz="1200" b="0" noProof="0" dirty="0" err="1">
                          <a:solidFill>
                            <a:srgbClr val="4A4A49"/>
                          </a:solidFill>
                        </a:rPr>
                        <a:t>sociis</a:t>
                      </a:r>
                      <a:r>
                        <a:rPr lang="nl-NL" sz="1200" b="0" noProof="0" dirty="0">
                          <a:solidFill>
                            <a:srgbClr val="4A4A49"/>
                          </a:solidFill>
                        </a:rPr>
                        <a:t> </a:t>
                      </a:r>
                      <a:r>
                        <a:rPr lang="nl-NL" sz="1200" b="0" noProof="0" dirty="0" err="1">
                          <a:solidFill>
                            <a:srgbClr val="4A4A49"/>
                          </a:solidFill>
                        </a:rPr>
                        <a:t>natoque</a:t>
                      </a:r>
                      <a:r>
                        <a:rPr lang="nl-NL" sz="1200" b="0" noProof="0" dirty="0">
                          <a:solidFill>
                            <a:srgbClr val="4A4A49"/>
                          </a:solidFill>
                        </a:rPr>
                        <a:t> </a:t>
                      </a:r>
                      <a:r>
                        <a:rPr lang="nl-NL" sz="1200" b="0" noProof="0" dirty="0" err="1">
                          <a:solidFill>
                            <a:srgbClr val="4A4A49"/>
                          </a:solidFill>
                        </a:rPr>
                        <a:t>penatibus</a:t>
                      </a:r>
                      <a:r>
                        <a:rPr lang="nl-NL" sz="1200" b="0" noProof="0" dirty="0">
                          <a:solidFill>
                            <a:srgbClr val="4A4A49"/>
                          </a:solidFill>
                        </a:rPr>
                        <a:t> et </a:t>
                      </a:r>
                      <a:r>
                        <a:rPr lang="nl-NL" sz="1200" b="0" noProof="0" dirty="0" err="1">
                          <a:solidFill>
                            <a:srgbClr val="4A4A49"/>
                          </a:solidFill>
                        </a:rPr>
                        <a:t>magnis</a:t>
                      </a:r>
                      <a:r>
                        <a:rPr lang="nl-NL" sz="1200" b="0" noProof="0" dirty="0">
                          <a:solidFill>
                            <a:srgbClr val="4A4A49"/>
                          </a:solidFill>
                        </a:rPr>
                        <a:t> dis </a:t>
                      </a:r>
                      <a:r>
                        <a:rPr lang="nl-NL" sz="1200" b="0" noProof="0" dirty="0" err="1">
                          <a:solidFill>
                            <a:srgbClr val="4A4A49"/>
                          </a:solidFill>
                        </a:rPr>
                        <a:t>parturient</a:t>
                      </a:r>
                      <a:r>
                        <a:rPr lang="nl-NL" sz="1200" b="0" noProof="0" dirty="0">
                          <a:solidFill>
                            <a:srgbClr val="4A4A49"/>
                          </a:solidFill>
                        </a:rPr>
                        <a:t> </a:t>
                      </a:r>
                      <a:r>
                        <a:rPr lang="nl-NL" sz="1200" b="0" noProof="0" dirty="0" err="1">
                          <a:solidFill>
                            <a:srgbClr val="4A4A49"/>
                          </a:solidFill>
                        </a:rPr>
                        <a:t>montes</a:t>
                      </a:r>
                      <a:r>
                        <a:rPr lang="nl-NL" sz="1200" b="0" noProof="0" dirty="0">
                          <a:solidFill>
                            <a:srgbClr val="4A4A49"/>
                          </a:solidFill>
                        </a:rPr>
                        <a:t>, </a:t>
                      </a:r>
                      <a:r>
                        <a:rPr lang="nl-NL" sz="1200" b="0" noProof="0" dirty="0" err="1">
                          <a:solidFill>
                            <a:srgbClr val="4A4A49"/>
                          </a:solidFill>
                        </a:rPr>
                        <a:t>nascetur</a:t>
                      </a:r>
                      <a:r>
                        <a:rPr lang="nl-NL" sz="1200" b="0" noProof="0" dirty="0">
                          <a:solidFill>
                            <a:srgbClr val="4A4A49"/>
                          </a:solidFill>
                        </a:rPr>
                        <a:t> </a:t>
                      </a:r>
                      <a:r>
                        <a:rPr lang="nl-NL" sz="1200" b="0" noProof="0" dirty="0" err="1">
                          <a:solidFill>
                            <a:srgbClr val="4A4A49"/>
                          </a:solidFill>
                        </a:rPr>
                        <a:t>ridiculus</a:t>
                      </a:r>
                      <a:r>
                        <a:rPr lang="nl-NL" sz="1200" b="0" noProof="0" dirty="0">
                          <a:solidFill>
                            <a:srgbClr val="4A4A49"/>
                          </a:solidFill>
                        </a:rPr>
                        <a:t> mus. </a:t>
                      </a:r>
                      <a:r>
                        <a:rPr lang="nl-NL" sz="1200" b="0" noProof="0" dirty="0" err="1">
                          <a:solidFill>
                            <a:srgbClr val="4A4A49"/>
                          </a:solidFill>
                        </a:rPr>
                        <a:t>Donec</a:t>
                      </a:r>
                      <a:r>
                        <a:rPr lang="nl-NL" sz="1200" b="0" noProof="0" dirty="0">
                          <a:solidFill>
                            <a:srgbClr val="4A4A49"/>
                          </a:solidFill>
                        </a:rPr>
                        <a:t> </a:t>
                      </a:r>
                      <a:r>
                        <a:rPr lang="nl-NL" sz="1200" b="0" noProof="0" dirty="0" err="1">
                          <a:solidFill>
                            <a:srgbClr val="4A4A49"/>
                          </a:solidFill>
                        </a:rPr>
                        <a:t>quam</a:t>
                      </a:r>
                      <a:r>
                        <a:rPr lang="nl-NL" sz="1200" b="0" noProof="0" dirty="0">
                          <a:solidFill>
                            <a:srgbClr val="4A4A49"/>
                          </a:solidFill>
                        </a:rPr>
                        <a:t> </a:t>
                      </a:r>
                      <a:r>
                        <a:rPr lang="nl-NL" sz="1200" b="0" noProof="0" dirty="0" err="1">
                          <a:solidFill>
                            <a:srgbClr val="4A4A49"/>
                          </a:solidFill>
                        </a:rPr>
                        <a:t>felis</a:t>
                      </a:r>
                      <a:r>
                        <a:rPr lang="nl-NL" sz="1200" b="0" noProof="0" dirty="0">
                          <a:solidFill>
                            <a:srgbClr val="4A4A49"/>
                          </a:solidFill>
                        </a:rPr>
                        <a:t>, </a:t>
                      </a:r>
                      <a:r>
                        <a:rPr lang="nl-NL" sz="1200" b="0" noProof="0" dirty="0" err="1">
                          <a:solidFill>
                            <a:srgbClr val="4A4A49"/>
                          </a:solidFill>
                        </a:rPr>
                        <a:t>ultricies</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pellentesque</a:t>
                      </a:r>
                      <a:r>
                        <a:rPr lang="nl-NL" sz="1200" b="0" noProof="0" dirty="0">
                          <a:solidFill>
                            <a:srgbClr val="4A4A49"/>
                          </a:solidFill>
                        </a:rPr>
                        <a:t> </a:t>
                      </a:r>
                      <a:r>
                        <a:rPr lang="nl-NL" sz="1200" b="0" noProof="0" dirty="0" err="1">
                          <a:solidFill>
                            <a:srgbClr val="4A4A49"/>
                          </a:solidFill>
                        </a:rPr>
                        <a:t>eu</a:t>
                      </a:r>
                      <a:r>
                        <a:rPr lang="nl-NL" sz="1200" b="0" noProof="0" dirty="0">
                          <a:solidFill>
                            <a:srgbClr val="4A4A49"/>
                          </a:solidFill>
                        </a:rPr>
                        <a:t>, </a:t>
                      </a:r>
                      <a:r>
                        <a:rPr lang="nl-NL" sz="1200" b="0" noProof="0" dirty="0" err="1">
                          <a:solidFill>
                            <a:srgbClr val="4A4A49"/>
                          </a:solidFill>
                        </a:rPr>
                        <a:t>pretium</a:t>
                      </a:r>
                      <a:r>
                        <a:rPr lang="nl-NL" sz="1200" b="0" noProof="0" dirty="0">
                          <a:solidFill>
                            <a:srgbClr val="4A4A49"/>
                          </a:solidFill>
                        </a:rPr>
                        <a:t>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sem</a:t>
                      </a:r>
                      <a:r>
                        <a:rPr lang="nl-NL" sz="1200" b="0" noProof="0" dirty="0">
                          <a:solidFill>
                            <a:srgbClr val="4A4A49"/>
                          </a:solidFill>
                        </a:rPr>
                        <a:t>. </a:t>
                      </a:r>
                      <a:r>
                        <a:rPr lang="nl-NL" sz="1200" b="0" noProof="0" dirty="0" err="1">
                          <a:solidFill>
                            <a:srgbClr val="4A4A49"/>
                          </a:solidFill>
                        </a:rPr>
                        <a:t>Nulla</a:t>
                      </a:r>
                      <a:r>
                        <a:rPr lang="nl-NL" sz="1200" b="0" noProof="0" dirty="0">
                          <a:solidFill>
                            <a:srgbClr val="4A4A49"/>
                          </a:solidFill>
                        </a:rPr>
                        <a:t> </a:t>
                      </a:r>
                      <a:r>
                        <a:rPr lang="nl-NL" sz="1200" b="0" noProof="0" dirty="0" err="1">
                          <a:solidFill>
                            <a:srgbClr val="4A4A49"/>
                          </a:solidFill>
                        </a:rPr>
                        <a:t>consequat</a:t>
                      </a:r>
                      <a:r>
                        <a:rPr lang="nl-NL" sz="1200" b="0" noProof="0" dirty="0">
                          <a:solidFill>
                            <a:srgbClr val="4A4A49"/>
                          </a:solidFill>
                        </a:rPr>
                        <a:t> massa </a:t>
                      </a:r>
                      <a:r>
                        <a:rPr lang="nl-NL" sz="1200" b="0" noProof="0" dirty="0" err="1">
                          <a:solidFill>
                            <a:srgbClr val="4A4A49"/>
                          </a:solidFill>
                        </a:rPr>
                        <a:t>quis</a:t>
                      </a:r>
                      <a:r>
                        <a:rPr lang="nl-NL" sz="1200" b="0" noProof="0" dirty="0">
                          <a:solidFill>
                            <a:srgbClr val="4A4A49"/>
                          </a:solidFill>
                        </a:rPr>
                        <a:t>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Donec</a:t>
                      </a:r>
                      <a:r>
                        <a:rPr lang="nl-NL" sz="1200" b="0" noProof="0" dirty="0">
                          <a:solidFill>
                            <a:srgbClr val="4A4A49"/>
                          </a:solidFill>
                        </a:rPr>
                        <a:t> pede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fringilla</a:t>
                      </a:r>
                      <a:r>
                        <a:rPr lang="nl-NL" sz="1200" b="0" noProof="0" dirty="0">
                          <a:solidFill>
                            <a:srgbClr val="4A4A49"/>
                          </a:solidFill>
                        </a:rPr>
                        <a:t> vel, </a:t>
                      </a:r>
                      <a:r>
                        <a:rPr lang="nl-NL" sz="1200" b="0" noProof="0" dirty="0" err="1">
                          <a:solidFill>
                            <a:srgbClr val="4A4A49"/>
                          </a:solidFill>
                        </a:rPr>
                        <a:t>aliquet</a:t>
                      </a:r>
                      <a:r>
                        <a:rPr lang="nl-NL" sz="1200" b="0" noProof="0" dirty="0">
                          <a:solidFill>
                            <a:srgbClr val="4A4A49"/>
                          </a:solidFill>
                        </a:rPr>
                        <a:t> </a:t>
                      </a:r>
                      <a:r>
                        <a:rPr lang="nl-NL" sz="1200" b="0" noProof="0" dirty="0" err="1">
                          <a:solidFill>
                            <a:srgbClr val="4A4A49"/>
                          </a:solidFill>
                        </a:rPr>
                        <a:t>nec</a:t>
                      </a:r>
                      <a:r>
                        <a:rPr lang="nl-NL" sz="1200" b="0" noProof="0" dirty="0">
                          <a:solidFill>
                            <a:srgbClr val="4A4A49"/>
                          </a:solidFill>
                        </a:rPr>
                        <a:t>, </a:t>
                      </a:r>
                      <a:r>
                        <a:rPr lang="nl-NL" sz="1200" b="0" noProof="0" dirty="0" err="1">
                          <a:solidFill>
                            <a:srgbClr val="4A4A49"/>
                          </a:solidFill>
                        </a:rPr>
                        <a:t>vulputate</a:t>
                      </a:r>
                      <a:r>
                        <a:rPr lang="nl-NL" sz="1200" b="0" noProof="0" dirty="0">
                          <a:solidFill>
                            <a:srgbClr val="4A4A49"/>
                          </a:solidFill>
                        </a:rPr>
                        <a:t> </a:t>
                      </a:r>
                      <a:r>
                        <a:rPr lang="nl-NL" sz="1200" b="0" noProof="0" dirty="0" err="1">
                          <a:solidFill>
                            <a:srgbClr val="4A4A49"/>
                          </a:solidFill>
                        </a:rPr>
                        <a:t>eget</a:t>
                      </a:r>
                      <a:r>
                        <a:rPr lang="nl-NL" sz="1200" b="0" noProof="0" dirty="0">
                          <a:solidFill>
                            <a:srgbClr val="4A4A49"/>
                          </a:solidFill>
                        </a:rPr>
                        <a:t>, </a:t>
                      </a:r>
                      <a:r>
                        <a:rPr lang="nl-NL" sz="1200" b="0" noProof="0" dirty="0" err="1">
                          <a:solidFill>
                            <a:srgbClr val="4A4A49"/>
                          </a:solidFill>
                        </a:rPr>
                        <a:t>arcu</a:t>
                      </a:r>
                      <a:r>
                        <a:rPr lang="nl-NL" sz="1200" b="0" noProof="0" dirty="0">
                          <a:solidFill>
                            <a:srgbClr val="4A4A49"/>
                          </a:solidFill>
                        </a:rPr>
                        <a:t>. In </a:t>
                      </a:r>
                      <a:r>
                        <a:rPr lang="nl-NL" sz="1200" b="0" noProof="0" dirty="0" err="1">
                          <a:solidFill>
                            <a:srgbClr val="4A4A49"/>
                          </a:solidFill>
                        </a:rPr>
                        <a:t>enim</a:t>
                      </a:r>
                      <a:r>
                        <a:rPr lang="nl-NL" sz="1200" b="0" noProof="0" dirty="0">
                          <a:solidFill>
                            <a:srgbClr val="4A4A49"/>
                          </a:solidFill>
                        </a:rPr>
                        <a:t>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rhoncus</a:t>
                      </a:r>
                      <a:r>
                        <a:rPr lang="nl-NL" sz="1200" b="0" noProof="0" dirty="0">
                          <a:solidFill>
                            <a:srgbClr val="4A4A49"/>
                          </a:solidFill>
                        </a:rPr>
                        <a:t> ut, </a:t>
                      </a:r>
                      <a:r>
                        <a:rPr lang="nl-NL" sz="1200" b="0" noProof="0" dirty="0" err="1">
                          <a:solidFill>
                            <a:srgbClr val="4A4A49"/>
                          </a:solidFill>
                        </a:rPr>
                        <a:t>imperdiet</a:t>
                      </a:r>
                      <a:r>
                        <a:rPr lang="nl-NL" sz="1200" b="0" noProof="0" dirty="0">
                          <a:solidFill>
                            <a:srgbClr val="4A4A49"/>
                          </a:solidFill>
                        </a:rPr>
                        <a:t> a, </a:t>
                      </a:r>
                      <a:r>
                        <a:rPr lang="nl-NL" sz="1200" b="0" noProof="0" dirty="0" err="1">
                          <a:solidFill>
                            <a:srgbClr val="4A4A49"/>
                          </a:solidFill>
                        </a:rPr>
                        <a:t>venenatis</a:t>
                      </a:r>
                      <a:r>
                        <a:rPr lang="nl-NL" sz="1200" b="0" noProof="0" dirty="0">
                          <a:solidFill>
                            <a:srgbClr val="4A4A49"/>
                          </a:solidFill>
                        </a:rPr>
                        <a:t> vitae, </a:t>
                      </a:r>
                      <a:r>
                        <a:rPr lang="nl-NL" sz="1200" b="0" noProof="0" dirty="0" err="1">
                          <a:solidFill>
                            <a:srgbClr val="4A4A49"/>
                          </a:solidFill>
                        </a:rPr>
                        <a:t>justo</a:t>
                      </a:r>
                      <a:r>
                        <a:rPr lang="nl-NL" sz="1200" b="0" noProof="0" dirty="0">
                          <a:solidFill>
                            <a:srgbClr val="4A4A49"/>
                          </a:solidFill>
                        </a:rPr>
                        <a:t>. </a:t>
                      </a:r>
                      <a:r>
                        <a:rPr lang="nl-NL" sz="1200" b="0" noProof="0" dirty="0" err="1">
                          <a:solidFill>
                            <a:srgbClr val="4A4A49"/>
                          </a:solidFill>
                        </a:rPr>
                        <a:t>Nullam</a:t>
                      </a:r>
                      <a:r>
                        <a:rPr lang="nl-NL" sz="1200" b="0" noProof="0" dirty="0">
                          <a:solidFill>
                            <a:srgbClr val="4A4A49"/>
                          </a:solidFill>
                        </a:rPr>
                        <a:t> dictum </a:t>
                      </a:r>
                      <a:r>
                        <a:rPr lang="nl-NL" sz="1200" b="0" noProof="0" dirty="0" err="1">
                          <a:solidFill>
                            <a:srgbClr val="4A4A49"/>
                          </a:solidFill>
                        </a:rPr>
                        <a:t>felis</a:t>
                      </a:r>
                      <a:r>
                        <a:rPr lang="nl-NL" sz="1200" b="0" noProof="0" dirty="0">
                          <a:solidFill>
                            <a:srgbClr val="4A4A49"/>
                          </a:solidFill>
                        </a:rPr>
                        <a:t> </a:t>
                      </a:r>
                    </a:p>
                    <a:p>
                      <a:pPr marL="171450" marR="0" lvl="0" indent="-171450" algn="l" defTabSz="914309" rtl="0" eaLnBrk="1" fontAlgn="auto" latinLnBrk="0" hangingPunct="1">
                        <a:lnSpc>
                          <a:spcPts val="1500"/>
                        </a:lnSpc>
                        <a:spcBef>
                          <a:spcPts val="400"/>
                        </a:spcBef>
                        <a:spcAft>
                          <a:spcPts val="400"/>
                        </a:spcAft>
                        <a:buClr>
                          <a:srgbClr val="5497BE"/>
                        </a:buClr>
                        <a:buSzPct val="125000"/>
                        <a:buFont typeface="Arial" panose="020B0604020202020204" pitchFamily="34" charset="0"/>
                        <a:buChar char="•"/>
                        <a:tabLst/>
                        <a:defRPr/>
                      </a:pPr>
                      <a:endParaRPr lang="en-GB" sz="1200" b="0" noProof="0" dirty="0">
                        <a:solidFill>
                          <a:srgbClr val="5090B6"/>
                        </a:solidFill>
                      </a:endParaRPr>
                    </a:p>
                  </a:txBody>
                  <a:tcPr marL="357897" marR="357897" marT="36000" marB="72000">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079857"/>
                  </a:ext>
                </a:extLst>
              </a:tr>
            </a:tbl>
          </a:graphicData>
        </a:graphic>
      </p:graphicFrame>
      <p:sp>
        <p:nvSpPr>
          <p:cNvPr id="18" name="Tijdelijke aanduiding voor dianummer 2">
            <a:extLst>
              <a:ext uri="{FF2B5EF4-FFF2-40B4-BE49-F238E27FC236}">
                <a16:creationId xmlns:a16="http://schemas.microsoft.com/office/drawing/2014/main" id="{782F5594-CD5B-4CF9-93C0-7E847644AC4B}"/>
              </a:ext>
            </a:extLst>
          </p:cNvPr>
          <p:cNvSpPr>
            <a:spLocks noGrp="1"/>
          </p:cNvSpPr>
          <p:nvPr>
            <p:ph type="sldNum" sz="quarter" idx="12"/>
          </p:nvPr>
        </p:nvSpPr>
        <p:spPr>
          <a:xfrm>
            <a:off x="11478827" y="6467445"/>
            <a:ext cx="221599" cy="13383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800" b="1" i="0" u="none" strike="noStrike" kern="1200" cap="none" spc="0" normalizeH="0" baseline="0" noProof="0" smtClean="0">
                <a:ln>
                  <a:noFill/>
                </a:ln>
                <a:solidFill>
                  <a:srgbClr val="B9C6C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nl-NL" sz="800" b="1" i="0" u="none" strike="noStrike" kern="1200" cap="none" spc="0" normalizeH="0" baseline="0" noProof="0">
              <a:ln>
                <a:noFill/>
              </a:ln>
              <a:solidFill>
                <a:srgbClr val="B9C6CF"/>
              </a:solidFill>
              <a:effectLst/>
              <a:uLnTx/>
              <a:uFillTx/>
              <a:latin typeface="Arial" panose="020B0604020202020204"/>
              <a:ea typeface="+mn-ea"/>
              <a:cs typeface="+mn-cs"/>
            </a:endParaRPr>
          </a:p>
        </p:txBody>
      </p:sp>
      <p:sp>
        <p:nvSpPr>
          <p:cNvPr id="14" name="Tekstvak 6">
            <a:extLst>
              <a:ext uri="{FF2B5EF4-FFF2-40B4-BE49-F238E27FC236}">
                <a16:creationId xmlns:a16="http://schemas.microsoft.com/office/drawing/2014/main" id="{28593952-8558-47E7-A05E-5158FFDA72EB}"/>
              </a:ext>
            </a:extLst>
          </p:cNvPr>
          <p:cNvSpPr txBox="1"/>
          <p:nvPr/>
        </p:nvSpPr>
        <p:spPr>
          <a:xfrm>
            <a:off x="7164371" y="1433694"/>
            <a:ext cx="4314456" cy="575445"/>
          </a:xfrm>
          <a:prstGeom prst="rect">
            <a:avLst/>
          </a:prstGeom>
          <a:noFill/>
          <a:ln>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4A4A49"/>
                </a:solidFill>
                <a:latin typeface="Arial" panose="020B0604020202020204" pitchFamily="34" charset="0"/>
              </a:rPr>
              <a:t>Experience with smart building products installation and working remotely</a:t>
            </a:r>
          </a:p>
          <a:p>
            <a:pPr>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Q: </a:t>
            </a:r>
            <a:r>
              <a:rPr kumimoji="0" lang="en-US"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Is your company </a:t>
            </a:r>
            <a:r>
              <a:rPr kumimoji="0" lang="en-US" sz="11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involved</a:t>
            </a:r>
            <a:r>
              <a:rPr kumimoji="0" lang="en-US"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 in the installation of smart products</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 </a:t>
            </a:r>
            <a:r>
              <a:rPr lang="en-GB" sz="1100" dirty="0">
                <a:solidFill>
                  <a:prstClr val="white">
                    <a:lumMod val="65000"/>
                  </a:prstClr>
                </a:solidFill>
                <a:latin typeface="Arial" panose="020B0604020202020204"/>
              </a:rPr>
              <a:t>Q:</a:t>
            </a:r>
            <a:r>
              <a:rPr lang="en-GB" sz="1100" dirty="0">
                <a:solidFill>
                  <a:schemeClr val="bg1">
                    <a:lumMod val="65000"/>
                  </a:schemeClr>
                </a:solidFill>
              </a:rPr>
              <a:t> </a:t>
            </a:r>
            <a:r>
              <a:rPr lang="en-US" sz="1100" dirty="0">
                <a:solidFill>
                  <a:schemeClr val="bg1">
                    <a:lumMod val="65000"/>
                  </a:schemeClr>
                </a:solidFill>
              </a:rPr>
              <a:t>Do you already have experience in working from distance with smart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white">
                  <a:lumMod val="65000"/>
                </a:prstClr>
              </a:solidFill>
              <a:latin typeface="Arial" panose="020B0604020202020204"/>
            </a:endParaRPr>
          </a:p>
        </p:txBody>
      </p:sp>
      <p:graphicFrame>
        <p:nvGraphicFramePr>
          <p:cNvPr id="12" name="Table 7">
            <a:extLst>
              <a:ext uri="{FF2B5EF4-FFF2-40B4-BE49-F238E27FC236}">
                <a16:creationId xmlns:a16="http://schemas.microsoft.com/office/drawing/2014/main" id="{68EB343E-1AAC-AE62-53E5-55D450AEDBF3}"/>
              </a:ext>
            </a:extLst>
          </p:cNvPr>
          <p:cNvGraphicFramePr>
            <a:graphicFrameLocks noGrp="1"/>
          </p:cNvGraphicFramePr>
          <p:nvPr>
            <p:custDataLst>
              <p:tags r:id="rId1"/>
            </p:custDataLst>
            <p:extLst>
              <p:ext uri="{D42A27DB-BD31-4B8C-83A1-F6EECF244321}">
                <p14:modId xmlns:p14="http://schemas.microsoft.com/office/powerpoint/2010/main" val="3770995494"/>
              </p:ext>
            </p:extLst>
          </p:nvPr>
        </p:nvGraphicFramePr>
        <p:xfrm>
          <a:off x="7327585" y="2272051"/>
          <a:ext cx="3520547" cy="3970818"/>
        </p:xfrm>
        <a:graphic>
          <a:graphicData uri="http://schemas.openxmlformats.org/drawingml/2006/table">
            <a:tbl>
              <a:tblPr firstRow="1" bandRow="1">
                <a:tableStyleId>{5C22544A-7EE6-4342-B048-85BDC9FD1C3A}</a:tableStyleId>
              </a:tblPr>
              <a:tblGrid>
                <a:gridCol w="1514829">
                  <a:extLst>
                    <a:ext uri="{9D8B030D-6E8A-4147-A177-3AD203B41FA5}">
                      <a16:colId xmlns:a16="http://schemas.microsoft.com/office/drawing/2014/main" val="2352585572"/>
                    </a:ext>
                  </a:extLst>
                </a:gridCol>
                <a:gridCol w="2005718">
                  <a:extLst>
                    <a:ext uri="{9D8B030D-6E8A-4147-A177-3AD203B41FA5}">
                      <a16:colId xmlns:a16="http://schemas.microsoft.com/office/drawing/2014/main" val="499647699"/>
                    </a:ext>
                  </a:extLst>
                </a:gridCol>
              </a:tblGrid>
              <a:tr h="458237">
                <a:tc>
                  <a:txBody>
                    <a:bodyPr/>
                    <a:lstStyle/>
                    <a:p>
                      <a:pPr marL="0" algn="l" defTabSz="914400" rtl="0" eaLnBrk="1" fontAlgn="b" latinLnBrk="0" hangingPunct="1"/>
                      <a:endParaRPr lang="en-US" sz="1200" b="1" i="0" u="none" strike="noStrike" kern="1200">
                        <a:solidFill>
                          <a:srgbClr val="0A5D7A"/>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13781"/>
                  </a:ext>
                </a:extLst>
              </a:tr>
              <a:tr h="63446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rgbClr val="4A4A49"/>
                          </a:solidFill>
                          <a:effectLst/>
                          <a:latin typeface="Arial" panose="020B0604020202020204" pitchFamily="34" charset="0"/>
                          <a:ea typeface="+mn-ea"/>
                          <a:cs typeface="Arial" panose="020B0604020202020204" pitchFamily="34" charset="0"/>
                        </a:rPr>
                        <a:t>UK</a:t>
                      </a:r>
                    </a:p>
                  </a:txBody>
                  <a:tcPr marL="9000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050" b="0" i="0" u="none" strike="noStrike" kern="1200" dirty="0">
                        <a:solidFill>
                          <a:srgbClr val="0A5D7A"/>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2922"/>
                  </a:ext>
                </a:extLst>
              </a:tr>
              <a:tr h="5756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4A4A49"/>
                          </a:solidFill>
                          <a:effectLst/>
                          <a:latin typeface="Arial" panose="020B0604020202020204" pitchFamily="34" charset="0"/>
                          <a:ea typeface="+mn-ea"/>
                          <a:cs typeface="Arial" panose="020B0604020202020204" pitchFamily="34" charset="0"/>
                        </a:rPr>
                        <a:t>Germany</a:t>
                      </a:r>
                    </a:p>
                  </a:txBody>
                  <a:tcPr marL="90000" anchor="ctr">
                    <a:lnL w="12700" cmpd="sng">
                      <a:noFill/>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846935"/>
                  </a:ext>
                </a:extLst>
              </a:tr>
              <a:tr h="5756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4A4A49"/>
                          </a:solidFill>
                          <a:effectLst/>
                          <a:latin typeface="Arial" panose="020B0604020202020204" pitchFamily="34" charset="0"/>
                          <a:ea typeface="+mn-ea"/>
                          <a:cs typeface="Arial" panose="020B0604020202020204" pitchFamily="34" charset="0"/>
                        </a:rPr>
                        <a:t>France</a:t>
                      </a:r>
                    </a:p>
                  </a:txBody>
                  <a:tcPr marL="90000" anchor="ctr">
                    <a:lnL w="12700" cmpd="sng">
                      <a:noFill/>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054906"/>
                  </a:ext>
                </a:extLst>
              </a:tr>
              <a:tr h="5756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rgbClr val="4A4A49"/>
                          </a:solidFill>
                          <a:effectLst/>
                          <a:latin typeface="Arial" panose="020B0604020202020204" pitchFamily="34" charset="0"/>
                          <a:ea typeface="+mn-ea"/>
                          <a:cs typeface="Arial" panose="020B0604020202020204" pitchFamily="34" charset="0"/>
                        </a:rPr>
                        <a:t>P</a:t>
                      </a:r>
                      <a:r>
                        <a:rPr lang="en-GB" sz="1200" b="0" i="0" u="none" strike="noStrike" kern="1200" dirty="0" err="1">
                          <a:solidFill>
                            <a:srgbClr val="4A4A49"/>
                          </a:solidFill>
                          <a:effectLst/>
                          <a:latin typeface="Arial" panose="020B0604020202020204" pitchFamily="34" charset="0"/>
                          <a:ea typeface="+mn-ea"/>
                          <a:cs typeface="Arial" panose="020B0604020202020204" pitchFamily="34" charset="0"/>
                        </a:rPr>
                        <a:t>oland</a:t>
                      </a:r>
                      <a:endParaRPr lang="en-GB" sz="1200" b="0"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90000" anchor="ctr">
                    <a:lnL w="12700" cmpd="sng">
                      <a:noFill/>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n-GB" sz="1800" b="1" i="0" u="none" strike="noStrike" kern="1200">
                        <a:solidFill>
                          <a:srgbClr val="8DBDCB"/>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830972"/>
                  </a:ext>
                </a:extLst>
              </a:tr>
              <a:tr h="5756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rgbClr val="4A4A49"/>
                          </a:solidFill>
                          <a:effectLst/>
                          <a:latin typeface="Arial" panose="020B0604020202020204" pitchFamily="34" charset="0"/>
                          <a:ea typeface="+mn-ea"/>
                          <a:cs typeface="Arial" panose="020B0604020202020204" pitchFamily="34" charset="0"/>
                        </a:rPr>
                        <a:t>Belgum</a:t>
                      </a:r>
                      <a:endParaRPr lang="en-GB" sz="1200" b="0"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90000" anchor="ctr">
                    <a:lnL w="12700" cmpd="sng">
                      <a:noFill/>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016518"/>
                  </a:ext>
                </a:extLst>
              </a:tr>
              <a:tr h="575623">
                <a:tc>
                  <a:txBody>
                    <a:bodyPr/>
                    <a:lstStyle/>
                    <a:p>
                      <a:pPr algn="r">
                        <a:defRPr sz="1400" b="0" i="0" u="none" strike="noStrike" kern="1200" spc="0" baseline="0">
                          <a:solidFill>
                            <a:prstClr val="black">
                              <a:lumMod val="65000"/>
                              <a:lumOff val="35000"/>
                            </a:prstClr>
                          </a:solidFill>
                          <a:latin typeface="+mn-lt"/>
                          <a:ea typeface="+mn-ea"/>
                          <a:cs typeface="+mn-cs"/>
                        </a:defRPr>
                      </a:pPr>
                      <a:r>
                        <a:rPr lang="en-GB" sz="1200" b="0" i="0" u="none" strike="noStrike" kern="1200" dirty="0">
                          <a:solidFill>
                            <a:srgbClr val="4A4A49"/>
                          </a:solidFill>
                          <a:effectLst/>
                          <a:latin typeface="Arial" panose="020B0604020202020204" pitchFamily="34" charset="0"/>
                          <a:ea typeface="+mn-ea"/>
                          <a:cs typeface="Arial" panose="020B0604020202020204" pitchFamily="34" charset="0"/>
                        </a:rPr>
                        <a:t>Netherlands</a:t>
                      </a:r>
                    </a:p>
                  </a:txBody>
                  <a:tcPr marL="90000" anchor="ctr">
                    <a:lnL w="12700" cmpd="sng">
                      <a:noFill/>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200" b="1" i="0" u="none" strike="noStrike" kern="1200" dirty="0">
                        <a:solidFill>
                          <a:srgbClr val="4A4A49"/>
                        </a:solidFill>
                        <a:effectLst/>
                        <a:latin typeface="Arial" panose="020B0604020202020204" pitchFamily="34" charset="0"/>
                        <a:ea typeface="+mn-ea"/>
                        <a:cs typeface="Arial" panose="020B0604020202020204" pitchFamily="34" charset="0"/>
                      </a:endParaRPr>
                    </a:p>
                  </a:txBody>
                  <a:tcPr marL="12042" marR="12042" marT="8884"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199155"/>
                  </a:ext>
                </a:extLst>
              </a:tr>
            </a:tbl>
          </a:graphicData>
        </a:graphic>
      </p:graphicFrame>
      <p:graphicFrame>
        <p:nvGraphicFramePr>
          <p:cNvPr id="13" name="Grafiek 14">
            <a:extLst>
              <a:ext uri="{FF2B5EF4-FFF2-40B4-BE49-F238E27FC236}">
                <a16:creationId xmlns:a16="http://schemas.microsoft.com/office/drawing/2014/main" id="{686ECF5F-0F49-C87D-5DAE-7EC418568625}"/>
              </a:ext>
            </a:extLst>
          </p:cNvPr>
          <p:cNvGraphicFramePr/>
          <p:nvPr>
            <p:extLst>
              <p:ext uri="{D42A27DB-BD31-4B8C-83A1-F6EECF244321}">
                <p14:modId xmlns:p14="http://schemas.microsoft.com/office/powerpoint/2010/main" val="4008747100"/>
              </p:ext>
            </p:extLst>
          </p:nvPr>
        </p:nvGraphicFramePr>
        <p:xfrm>
          <a:off x="9138269" y="2710338"/>
          <a:ext cx="2143813" cy="377287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10C404C-ABE9-4FE1-F47E-4BE5A6389DF9}"/>
              </a:ext>
            </a:extLst>
          </p:cNvPr>
          <p:cNvSpPr txBox="1"/>
          <p:nvPr/>
        </p:nvSpPr>
        <p:spPr>
          <a:xfrm>
            <a:off x="7796178" y="2398859"/>
            <a:ext cx="2131620"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A5D7A"/>
                </a:solidFill>
                <a:effectLst/>
                <a:uLnTx/>
                <a:uFillTx/>
                <a:latin typeface="Arial" panose="020B0604020202020204"/>
                <a:ea typeface="+mn-ea"/>
                <a:cs typeface="+mn-cs"/>
              </a:rPr>
              <a:t>% of all companies involved in smart building installations  </a:t>
            </a:r>
          </a:p>
        </p:txBody>
      </p:sp>
      <p:sp>
        <p:nvSpPr>
          <p:cNvPr id="5" name="TextBox 4">
            <a:extLst>
              <a:ext uri="{FF2B5EF4-FFF2-40B4-BE49-F238E27FC236}">
                <a16:creationId xmlns:a16="http://schemas.microsoft.com/office/drawing/2014/main" id="{EF9DEB78-79F8-84C0-DD7E-E00BF6923E4B}"/>
              </a:ext>
            </a:extLst>
          </p:cNvPr>
          <p:cNvSpPr txBox="1"/>
          <p:nvPr/>
        </p:nvSpPr>
        <p:spPr>
          <a:xfrm>
            <a:off x="10027512" y="2397270"/>
            <a:ext cx="1594510" cy="43088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srgbClr val="EF7D00"/>
                </a:solidFill>
                <a:latin typeface="Arial" panose="020B0604020202020204"/>
              </a:rPr>
              <a:t>% of all companies working remotely</a:t>
            </a:r>
            <a:endParaRPr lang="hr-HR" sz="1100" dirty="0">
              <a:solidFill>
                <a:srgbClr val="EF7D00"/>
              </a:solidFill>
              <a:latin typeface="Arial" panose="020B0604020202020204"/>
            </a:endParaRPr>
          </a:p>
        </p:txBody>
      </p:sp>
      <p:sp>
        <p:nvSpPr>
          <p:cNvPr id="6" name="Rectangle 5">
            <a:extLst>
              <a:ext uri="{FF2B5EF4-FFF2-40B4-BE49-F238E27FC236}">
                <a16:creationId xmlns:a16="http://schemas.microsoft.com/office/drawing/2014/main" id="{C6C15D6A-D64F-BAD4-A079-7FDAFB39840F}"/>
              </a:ext>
            </a:extLst>
          </p:cNvPr>
          <p:cNvSpPr/>
          <p:nvPr/>
        </p:nvSpPr>
        <p:spPr>
          <a:xfrm>
            <a:off x="7040880" y="1259840"/>
            <a:ext cx="4663440" cy="50495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2" name="Tekstvak 27">
            <a:extLst>
              <a:ext uri="{FF2B5EF4-FFF2-40B4-BE49-F238E27FC236}">
                <a16:creationId xmlns:a16="http://schemas.microsoft.com/office/drawing/2014/main" id="{EBDD3A96-60CF-D10F-7FE0-02E3FAF29225}"/>
              </a:ext>
            </a:extLst>
          </p:cNvPr>
          <p:cNvSpPr txBox="1"/>
          <p:nvPr/>
        </p:nvSpPr>
        <p:spPr>
          <a:xfrm rot="19822261">
            <a:off x="2457470" y="3022165"/>
            <a:ext cx="8428980" cy="1202093"/>
          </a:xfrm>
          <a:prstGeom prst="rect">
            <a:avLst/>
          </a:prstGeom>
          <a:no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9600" b="1" dirty="0">
                <a:solidFill>
                  <a:srgbClr val="D9D9D9"/>
                </a:solidFill>
              </a:rPr>
              <a:t>DUMMY DATA	</a:t>
            </a:r>
          </a:p>
        </p:txBody>
      </p:sp>
    </p:spTree>
    <p:extLst>
      <p:ext uri="{BB962C8B-B14F-4D97-AF65-F5344CB8AC3E}">
        <p14:creationId xmlns:p14="http://schemas.microsoft.com/office/powerpoint/2010/main" val="21442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6A59DA-317F-4809-BB1E-CE72F61943E6}"/>
              </a:ext>
            </a:extLst>
          </p:cNvPr>
          <p:cNvSpPr>
            <a:spLocks noGrp="1"/>
          </p:cNvSpPr>
          <p:nvPr>
            <p:ph type="body" sz="quarter" idx="13"/>
          </p:nvPr>
        </p:nvSpPr>
        <p:spPr/>
        <p:txBody>
          <a:bodyPr/>
          <a:lstStyle/>
          <a:p>
            <a:r>
              <a:rPr lang="en-GB" sz="2800"/>
              <a:t>Index</a:t>
            </a:r>
          </a:p>
        </p:txBody>
      </p:sp>
      <p:pic>
        <p:nvPicPr>
          <p:cNvPr id="6" name="Picture Placeholder 5" descr="Diagram&#10;&#10;Description automatically generated with low confidence">
            <a:extLst>
              <a:ext uri="{FF2B5EF4-FFF2-40B4-BE49-F238E27FC236}">
                <a16:creationId xmlns:a16="http://schemas.microsoft.com/office/drawing/2014/main" id="{9C208BB5-1DC5-FDE7-5808-4D06D510168C}"/>
              </a:ext>
            </a:extLst>
          </p:cNvPr>
          <p:cNvPicPr>
            <a:picLocks noGrp="1" noChangeAspect="1"/>
          </p:cNvPicPr>
          <p:nvPr>
            <p:ph type="pic" sz="quarter" idx="10"/>
          </p:nvPr>
        </p:nvPicPr>
        <p:blipFill>
          <a:blip r:embed="rId2">
            <a:alphaModFix amt="70000"/>
            <a:extLst>
              <a:ext uri="{28A0092B-C50C-407E-A947-70E740481C1C}">
                <a14:useLocalDpi xmlns:a14="http://schemas.microsoft.com/office/drawing/2010/main" val="0"/>
              </a:ext>
            </a:extLst>
          </a:blip>
          <a:srcRect l="25330" r="25330"/>
          <a:stretch>
            <a:fillRect/>
          </a:stretch>
        </p:blipFill>
        <p:spPr/>
      </p:pic>
      <p:graphicFrame>
        <p:nvGraphicFramePr>
          <p:cNvPr id="2" name="Tabel 1">
            <a:extLst>
              <a:ext uri="{FF2B5EF4-FFF2-40B4-BE49-F238E27FC236}">
                <a16:creationId xmlns:a16="http://schemas.microsoft.com/office/drawing/2014/main" id="{986ED93A-393B-2FD2-640E-11139181080D}"/>
              </a:ext>
            </a:extLst>
          </p:cNvPr>
          <p:cNvGraphicFramePr>
            <a:graphicFrameLocks noGrp="1"/>
          </p:cNvGraphicFramePr>
          <p:nvPr>
            <p:extLst>
              <p:ext uri="{D42A27DB-BD31-4B8C-83A1-F6EECF244321}">
                <p14:modId xmlns:p14="http://schemas.microsoft.com/office/powerpoint/2010/main" val="1239163370"/>
              </p:ext>
            </p:extLst>
          </p:nvPr>
        </p:nvGraphicFramePr>
        <p:xfrm>
          <a:off x="444500" y="1041400"/>
          <a:ext cx="5340277" cy="4090595"/>
        </p:xfrm>
        <a:graphic>
          <a:graphicData uri="http://schemas.openxmlformats.org/drawingml/2006/table">
            <a:tbl>
              <a:tblPr firstRow="1" bandRow="1">
                <a:tableStyleId>{2D5ABB26-0587-4C30-8999-92F81FD0307C}</a:tableStyleId>
              </a:tblPr>
              <a:tblGrid>
                <a:gridCol w="4414097">
                  <a:extLst>
                    <a:ext uri="{9D8B030D-6E8A-4147-A177-3AD203B41FA5}">
                      <a16:colId xmlns:a16="http://schemas.microsoft.com/office/drawing/2014/main" val="329270630"/>
                    </a:ext>
                  </a:extLst>
                </a:gridCol>
                <a:gridCol w="926180">
                  <a:extLst>
                    <a:ext uri="{9D8B030D-6E8A-4147-A177-3AD203B41FA5}">
                      <a16:colId xmlns:a16="http://schemas.microsoft.com/office/drawing/2014/main" val="1716730810"/>
                    </a:ext>
                  </a:extLst>
                </a:gridCol>
              </a:tblGrid>
              <a:tr h="309379">
                <a:tc gridSpan="2">
                  <a:txBody>
                    <a:bodyPr/>
                    <a:lstStyle/>
                    <a:p>
                      <a:pPr algn="r"/>
                      <a:r>
                        <a:rPr lang="en-GB" sz="1400" b="0" noProof="0">
                          <a:solidFill>
                            <a:schemeClr val="bg1"/>
                          </a:solidFill>
                        </a:rPr>
                        <a:t>About European Mechanical Installation Monitor</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algn="r"/>
                      <a:endParaRPr lang="en-GB" sz="1300" b="0" noProof="0">
                        <a:solidFill>
                          <a:schemeClr val="bg1"/>
                        </a:solidFill>
                      </a:endParaRP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2587196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noProof="0">
                          <a:solidFill>
                            <a:schemeClr val="bg1"/>
                          </a:solidFill>
                        </a:rPr>
                        <a:t>Key takeaways</a:t>
                      </a:r>
                    </a:p>
                  </a:txBody>
                  <a:tcPr marL="114962" marR="114962" marT="34250" marB="3425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en-GB"/>
                    </a:p>
                  </a:txBody>
                  <a:tcPr/>
                </a:tc>
                <a:extLst>
                  <a:ext uri="{0D108BD9-81ED-4DB2-BD59-A6C34878D82A}">
                    <a16:rowId xmlns:a16="http://schemas.microsoft.com/office/drawing/2014/main" val="2224303518"/>
                  </a:ext>
                </a:extLst>
              </a:tr>
              <a:tr h="309379">
                <a:tc gridSpan="2">
                  <a:txBody>
                    <a:bodyPr/>
                    <a:lstStyle/>
                    <a:p>
                      <a:pPr marL="0" indent="0" algn="r">
                        <a:buFont typeface="Arial" panose="020B0604020202020204" pitchFamily="34" charset="0"/>
                        <a:buNone/>
                      </a:pPr>
                      <a:r>
                        <a:rPr lang="en-GB" sz="1400" noProof="0">
                          <a:solidFill>
                            <a:schemeClr val="bg1"/>
                          </a:solidFill>
                        </a:rPr>
                        <a:t>Profile of the Mechanical installer</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tc hMerge="1">
                  <a:txBody>
                    <a:bodyPr/>
                    <a:lstStyle/>
                    <a:p>
                      <a:pPr marL="0" indent="0" algn="r">
                        <a:buFont typeface="Arial" panose="020B0604020202020204" pitchFamily="34" charset="0"/>
                        <a:buNone/>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5D7A"/>
                    </a:solidFill>
                  </a:tcPr>
                </a:tc>
                <a:extLst>
                  <a:ext uri="{0D108BD9-81ED-4DB2-BD59-A6C34878D82A}">
                    <a16:rowId xmlns:a16="http://schemas.microsoft.com/office/drawing/2014/main" val="1192078300"/>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a:solidFill>
                            <a:schemeClr val="bg1"/>
                          </a:solidFill>
                        </a:rPr>
                        <a:t>Business development</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2332183233"/>
                  </a:ext>
                </a:extLst>
              </a:tr>
              <a:tr h="309379">
                <a:tc gridSpan="2">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Theme topic –</a:t>
                      </a:r>
                      <a:r>
                        <a:rPr lang="hr-HR" sz="1400" noProof="0">
                          <a:solidFill>
                            <a:schemeClr val="bg1"/>
                          </a:solidFill>
                        </a:rPr>
                        <a:t> </a:t>
                      </a:r>
                      <a:r>
                        <a:rPr lang="en-GB" sz="1400" noProof="0">
                          <a:solidFill>
                            <a:schemeClr val="bg1"/>
                          </a:solidFill>
                        </a:rPr>
                        <a:t>Smart buildings and products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endParaRPr lang="nl-NL"/>
                    </a:p>
                  </a:txBody>
                  <a:tcPr/>
                </a:tc>
                <a:extLst>
                  <a:ext uri="{0D108BD9-81ED-4DB2-BD59-A6C34878D82A}">
                    <a16:rowId xmlns:a16="http://schemas.microsoft.com/office/drawing/2014/main" val="3991086612"/>
                  </a:ext>
                </a:extLst>
              </a:tr>
              <a:tr h="343713">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a:solidFill>
                            <a:schemeClr val="bg1"/>
                          </a:solidFill>
                          <a:latin typeface="+mn-lt"/>
                          <a:ea typeface="+mn-ea"/>
                          <a:cs typeface="+mn-cs"/>
                        </a:rPr>
                        <a:t>Cross-country summary</a:t>
                      </a: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endParaRPr lang="en-GB"/>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1743919"/>
                  </a:ext>
                </a:extLst>
              </a:tr>
              <a:tr h="343713">
                <a:tc>
                  <a:txBody>
                    <a:bodyPr/>
                    <a:lstStyle/>
                    <a:p>
                      <a:pPr marL="0" indent="0" algn="r">
                        <a:buFont typeface="Arial" panose="020B0604020202020204" pitchFamily="34" charset="0"/>
                        <a:buNone/>
                      </a:pPr>
                      <a:r>
                        <a:rPr lang="en-GB" sz="1400" noProof="0">
                          <a:solidFill>
                            <a:schemeClr val="bg1"/>
                          </a:solidFill>
                        </a:rPr>
                        <a:t>United Kingdom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88774"/>
                  </a:ext>
                </a:extLst>
              </a:tr>
              <a:tr h="309379">
                <a:tc>
                  <a:txBody>
                    <a:bodyPr/>
                    <a:lstStyle/>
                    <a:p>
                      <a:pPr marL="0" indent="0" algn="r">
                        <a:buFont typeface="Arial" panose="020B0604020202020204" pitchFamily="34" charset="0"/>
                        <a:buNone/>
                      </a:pPr>
                      <a:r>
                        <a:rPr lang="en-GB" sz="1400" noProof="0">
                          <a:solidFill>
                            <a:schemeClr val="bg1"/>
                          </a:solidFill>
                        </a:rPr>
                        <a:t>Germany</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252514"/>
                  </a:ext>
                </a:extLst>
              </a:tr>
              <a:tr h="309379">
                <a:tc>
                  <a:txBody>
                    <a:bodyPr/>
                    <a:lstStyle/>
                    <a:p>
                      <a:pPr marL="0" indent="0" algn="r">
                        <a:buFont typeface="Arial" panose="020B0604020202020204" pitchFamily="34" charset="0"/>
                        <a:buNone/>
                      </a:pPr>
                      <a:r>
                        <a:rPr lang="en-GB" sz="1400" noProof="0">
                          <a:solidFill>
                            <a:schemeClr val="bg1"/>
                          </a:solidFill>
                        </a:rPr>
                        <a:t>France</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94054"/>
                  </a:ext>
                </a:extLst>
              </a:tr>
              <a:tr h="309379">
                <a:tc>
                  <a:txBody>
                    <a:bodyPr/>
                    <a:lstStyle/>
                    <a:p>
                      <a:pPr marL="0" indent="0" algn="r">
                        <a:buFont typeface="Arial" panose="020B0604020202020204" pitchFamily="34" charset="0"/>
                        <a:buNone/>
                      </a:pPr>
                      <a:r>
                        <a:rPr lang="en-GB" sz="1400" noProof="0">
                          <a:solidFill>
                            <a:schemeClr val="bg1"/>
                          </a:solidFill>
                        </a:rPr>
                        <a:t>Poland</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79054"/>
                  </a:ext>
                </a:extLst>
              </a:tr>
              <a:tr h="309379">
                <a:tc>
                  <a:txBody>
                    <a:bodyPr/>
                    <a:lstStyle/>
                    <a:p>
                      <a:pPr marL="0" indent="0" algn="r">
                        <a:buFont typeface="Arial" panose="020B0604020202020204" pitchFamily="34" charset="0"/>
                        <a:buNone/>
                      </a:pPr>
                      <a:r>
                        <a:rPr lang="en-GB" sz="1400" noProof="0">
                          <a:solidFill>
                            <a:schemeClr val="bg1"/>
                          </a:solidFill>
                        </a:rPr>
                        <a:t>Belgium</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300128"/>
                  </a:ext>
                </a:extLst>
              </a:tr>
              <a:tr h="309379">
                <a:tc>
                  <a:txBody>
                    <a:bodyPr/>
                    <a:lstStyle/>
                    <a:p>
                      <a:pPr marL="0" indent="0" algn="r">
                        <a:buFont typeface="Arial" panose="020B0604020202020204" pitchFamily="34" charset="0"/>
                        <a:buNone/>
                      </a:pPr>
                      <a:r>
                        <a:rPr lang="en-GB" sz="1400" noProof="0">
                          <a:solidFill>
                            <a:schemeClr val="bg1"/>
                          </a:solidFill>
                        </a:rPr>
                        <a:t>The Netherlands</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6CF"/>
                    </a:solidFill>
                  </a:tcPr>
                </a:tc>
                <a:tc>
                  <a:txBody>
                    <a:bodyPr/>
                    <a:lstStyle/>
                    <a:p>
                      <a:pPr marL="0" indent="0" algn="r">
                        <a:buFont typeface="Arial" panose="020B0604020202020204" pitchFamily="34" charset="0"/>
                        <a:buNone/>
                      </a:pPr>
                      <a:endParaRPr lang="en-GB" sz="14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269506"/>
                  </a:ext>
                </a:extLst>
              </a:tr>
              <a:tr h="309379">
                <a:tc gridSpan="2">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noProof="0">
                          <a:solidFill>
                            <a:schemeClr val="bg1"/>
                          </a:solidFill>
                        </a:rPr>
                        <a:t>Appendix</a:t>
                      </a: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9C6CF"/>
                    </a:solidFill>
                  </a:tcPr>
                </a:tc>
                <a:tc hMerge="1">
                  <a:txBody>
                    <a:bodyPr/>
                    <a:lstStyle/>
                    <a:p>
                      <a:pPr marL="0" marR="0" lvl="0" indent="0" algn="r" defTabSz="9143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noProof="0">
                        <a:solidFill>
                          <a:schemeClr val="bg1"/>
                        </a:solidFill>
                      </a:endParaRPr>
                    </a:p>
                  </a:txBody>
                  <a:tcPr marL="69372" marR="69372" marT="27865" marB="27865"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55058634"/>
                  </a:ext>
                </a:extLst>
              </a:tr>
            </a:tbl>
          </a:graphicData>
        </a:graphic>
      </p:graphicFrame>
    </p:spTree>
    <p:extLst>
      <p:ext uri="{BB962C8B-B14F-4D97-AF65-F5344CB8AC3E}">
        <p14:creationId xmlns:p14="http://schemas.microsoft.com/office/powerpoint/2010/main" val="3829570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
</p:tagLst>
</file>

<file path=ppt/tags/tag10.xml><?xml version="1.0" encoding="utf-8"?>
<p:tagLst xmlns:a="http://schemas.openxmlformats.org/drawingml/2006/main" xmlns:r="http://schemas.openxmlformats.org/officeDocument/2006/relationships" xmlns:p="http://schemas.openxmlformats.org/presentationml/2006/main">
  <p:tag name="E_AT_INFO" val=" "/>
</p:tagLst>
</file>

<file path=ppt/tags/tag11.xml><?xml version="1.0" encoding="utf-8"?>
<p:tagLst xmlns:a="http://schemas.openxmlformats.org/drawingml/2006/main" xmlns:r="http://schemas.openxmlformats.org/officeDocument/2006/relationships" xmlns:p="http://schemas.openxmlformats.org/presentationml/2006/main">
  <p:tag name="E_AT_INFO" val=" "/>
</p:tagLst>
</file>

<file path=ppt/tags/tag12.xml><?xml version="1.0" encoding="utf-8"?>
<p:tagLst xmlns:a="http://schemas.openxmlformats.org/drawingml/2006/main" xmlns:r="http://schemas.openxmlformats.org/officeDocument/2006/relationships" xmlns:p="http://schemas.openxmlformats.org/presentationml/2006/main">
  <p:tag name="E_AT_INFO" val=" "/>
</p:tagLst>
</file>

<file path=ppt/tags/tag13.xml><?xml version="1.0" encoding="utf-8"?>
<p:tagLst xmlns:a="http://schemas.openxmlformats.org/drawingml/2006/main" xmlns:r="http://schemas.openxmlformats.org/officeDocument/2006/relationships" xmlns:p="http://schemas.openxmlformats.org/presentationml/2006/main">
  <p:tag name="E_AT_INFO" val=" "/>
</p:tagLst>
</file>

<file path=ppt/tags/tag14.xml><?xml version="1.0" encoding="utf-8"?>
<p:tagLst xmlns:a="http://schemas.openxmlformats.org/drawingml/2006/main" xmlns:r="http://schemas.openxmlformats.org/officeDocument/2006/relationships" xmlns:p="http://schemas.openxmlformats.org/presentationml/2006/main">
  <p:tag name="E_AT_INFO" val=" "/>
</p:tagLst>
</file>

<file path=ppt/tags/tag15.xml><?xml version="1.0" encoding="utf-8"?>
<p:tagLst xmlns:a="http://schemas.openxmlformats.org/drawingml/2006/main" xmlns:r="http://schemas.openxmlformats.org/officeDocument/2006/relationships" xmlns:p="http://schemas.openxmlformats.org/presentationml/2006/main">
  <p:tag name="E_AT_INFO" val=" "/>
</p:tagLst>
</file>

<file path=ppt/tags/tag16.xml><?xml version="1.0" encoding="utf-8"?>
<p:tagLst xmlns:a="http://schemas.openxmlformats.org/drawingml/2006/main" xmlns:r="http://schemas.openxmlformats.org/officeDocument/2006/relationships" xmlns:p="http://schemas.openxmlformats.org/presentationml/2006/main">
  <p:tag name="E_AT_INFO" val=" "/>
</p:tagLst>
</file>

<file path=ppt/tags/tag17.xml><?xml version="1.0" encoding="utf-8"?>
<p:tagLst xmlns:a="http://schemas.openxmlformats.org/drawingml/2006/main" xmlns:r="http://schemas.openxmlformats.org/officeDocument/2006/relationships" xmlns:p="http://schemas.openxmlformats.org/presentationml/2006/main">
  <p:tag name="E_AT_INFO" val=" "/>
</p:tagLst>
</file>

<file path=ppt/tags/tag18.xml><?xml version="1.0" encoding="utf-8"?>
<p:tagLst xmlns:a="http://schemas.openxmlformats.org/drawingml/2006/main" xmlns:r="http://schemas.openxmlformats.org/officeDocument/2006/relationships" xmlns:p="http://schemas.openxmlformats.org/presentationml/2006/main">
  <p:tag name="E_AT_INFO" val=" "/>
</p:tagLst>
</file>

<file path=ppt/tags/tag19.xml><?xml version="1.0" encoding="utf-8"?>
<p:tagLst xmlns:a="http://schemas.openxmlformats.org/drawingml/2006/main" xmlns:r="http://schemas.openxmlformats.org/officeDocument/2006/relationships" xmlns:p="http://schemas.openxmlformats.org/presentationml/2006/main">
  <p:tag name="E_AT_INFO" val=" "/>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20.xml><?xml version="1.0" encoding="utf-8"?>
<p:tagLst xmlns:a="http://schemas.openxmlformats.org/drawingml/2006/main" xmlns:r="http://schemas.openxmlformats.org/officeDocument/2006/relationships" xmlns:p="http://schemas.openxmlformats.org/presentationml/2006/main">
  <p:tag name="E_AT_INFO" val=" "/>
</p:tagLst>
</file>

<file path=ppt/tags/tag21.xml><?xml version="1.0" encoding="utf-8"?>
<p:tagLst xmlns:a="http://schemas.openxmlformats.org/drawingml/2006/main" xmlns:r="http://schemas.openxmlformats.org/officeDocument/2006/relationships" xmlns:p="http://schemas.openxmlformats.org/presentationml/2006/main">
  <p:tag name="E_AT_INFO" val=" "/>
</p:tagLst>
</file>

<file path=ppt/tags/tag22.xml><?xml version="1.0" encoding="utf-8"?>
<p:tagLst xmlns:a="http://schemas.openxmlformats.org/drawingml/2006/main" xmlns:r="http://schemas.openxmlformats.org/officeDocument/2006/relationships" xmlns:p="http://schemas.openxmlformats.org/presentationml/2006/main">
  <p:tag name="E_AT_INFO" val=" "/>
</p:tagLst>
</file>

<file path=ppt/tags/tag23.xml><?xml version="1.0" encoding="utf-8"?>
<p:tagLst xmlns:a="http://schemas.openxmlformats.org/drawingml/2006/main" xmlns:r="http://schemas.openxmlformats.org/officeDocument/2006/relationships" xmlns:p="http://schemas.openxmlformats.org/presentationml/2006/main">
  <p:tag name="E_AT_INFO" val=" "/>
</p:tagLst>
</file>

<file path=ppt/tags/tag24.xml><?xml version="1.0" encoding="utf-8"?>
<p:tagLst xmlns:a="http://schemas.openxmlformats.org/drawingml/2006/main" xmlns:r="http://schemas.openxmlformats.org/officeDocument/2006/relationships" xmlns:p="http://schemas.openxmlformats.org/presentationml/2006/main">
  <p:tag name="E_AT_INFO" val=" "/>
</p:tagLst>
</file>

<file path=ppt/tags/tag25.xml><?xml version="1.0" encoding="utf-8"?>
<p:tagLst xmlns:a="http://schemas.openxmlformats.org/drawingml/2006/main" xmlns:r="http://schemas.openxmlformats.org/officeDocument/2006/relationships" xmlns:p="http://schemas.openxmlformats.org/presentationml/2006/main">
  <p:tag name="E_AT_INFO" val=" "/>
</p:tagLst>
</file>

<file path=ppt/tags/tag26.xml><?xml version="1.0" encoding="utf-8"?>
<p:tagLst xmlns:a="http://schemas.openxmlformats.org/drawingml/2006/main" xmlns:r="http://schemas.openxmlformats.org/officeDocument/2006/relationships" xmlns:p="http://schemas.openxmlformats.org/presentationml/2006/main">
  <p:tag name="E_AT_INFO" val=" "/>
</p:tagLst>
</file>

<file path=ppt/tags/tag27.xml><?xml version="1.0" encoding="utf-8"?>
<p:tagLst xmlns:a="http://schemas.openxmlformats.org/drawingml/2006/main" xmlns:r="http://schemas.openxmlformats.org/officeDocument/2006/relationships" xmlns:p="http://schemas.openxmlformats.org/presentationml/2006/main">
  <p:tag name="E_AT_INFO" val=" "/>
</p:tagLst>
</file>

<file path=ppt/tags/tag28.xml><?xml version="1.0" encoding="utf-8"?>
<p:tagLst xmlns:a="http://schemas.openxmlformats.org/drawingml/2006/main" xmlns:r="http://schemas.openxmlformats.org/officeDocument/2006/relationships" xmlns:p="http://schemas.openxmlformats.org/presentationml/2006/main">
  <p:tag name="E_AT_INFO" val=" "/>
</p:tagLst>
</file>

<file path=ppt/tags/tag29.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30.xml><?xml version="1.0" encoding="utf-8"?>
<p:tagLst xmlns:a="http://schemas.openxmlformats.org/drawingml/2006/main" xmlns:r="http://schemas.openxmlformats.org/officeDocument/2006/relationships" xmlns:p="http://schemas.openxmlformats.org/presentationml/2006/main">
  <p:tag name="E_AT_INFO" val=" "/>
</p:tagLst>
</file>

<file path=ppt/tags/tag31.xml><?xml version="1.0" encoding="utf-8"?>
<p:tagLst xmlns:a="http://schemas.openxmlformats.org/drawingml/2006/main" xmlns:r="http://schemas.openxmlformats.org/officeDocument/2006/relationships" xmlns:p="http://schemas.openxmlformats.org/presentationml/2006/main">
  <p:tag name="E_AT_INFO" val=" "/>
</p:tagLst>
</file>

<file path=ppt/tags/tag32.xml><?xml version="1.0" encoding="utf-8"?>
<p:tagLst xmlns:a="http://schemas.openxmlformats.org/drawingml/2006/main" xmlns:r="http://schemas.openxmlformats.org/officeDocument/2006/relationships" xmlns:p="http://schemas.openxmlformats.org/presentationml/2006/main">
  <p:tag name="E_AT_INFO" val=" "/>
</p:tagLst>
</file>

<file path=ppt/tags/tag33.xml><?xml version="1.0" encoding="utf-8"?>
<p:tagLst xmlns:a="http://schemas.openxmlformats.org/drawingml/2006/main" xmlns:r="http://schemas.openxmlformats.org/officeDocument/2006/relationships" xmlns:p="http://schemas.openxmlformats.org/presentationml/2006/main">
  <p:tag name="E_AT_INFO" val=" "/>
</p:tagLst>
</file>

<file path=ppt/tags/tag34.xml><?xml version="1.0" encoding="utf-8"?>
<p:tagLst xmlns:a="http://schemas.openxmlformats.org/drawingml/2006/main" xmlns:r="http://schemas.openxmlformats.org/officeDocument/2006/relationships" xmlns:p="http://schemas.openxmlformats.org/presentationml/2006/main">
  <p:tag name="E_AT_INFO" val=" "/>
</p:tagLst>
</file>

<file path=ppt/tags/tag35.xml><?xml version="1.0" encoding="utf-8"?>
<p:tagLst xmlns:a="http://schemas.openxmlformats.org/drawingml/2006/main" xmlns:r="http://schemas.openxmlformats.org/officeDocument/2006/relationships" xmlns:p="http://schemas.openxmlformats.org/presentationml/2006/main">
  <p:tag name="E_AT_INFO" val=" "/>
</p:tagLst>
</file>

<file path=ppt/tags/tag36.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ags/tag5.xml><?xml version="1.0" encoding="utf-8"?>
<p:tagLst xmlns:a="http://schemas.openxmlformats.org/drawingml/2006/main" xmlns:r="http://schemas.openxmlformats.org/officeDocument/2006/relationships" xmlns:p="http://schemas.openxmlformats.org/presentationml/2006/main">
  <p:tag name="E_AT_INFO" val=" "/>
</p:tagLst>
</file>

<file path=ppt/tags/tag6.xml><?xml version="1.0" encoding="utf-8"?>
<p:tagLst xmlns:a="http://schemas.openxmlformats.org/drawingml/2006/main" xmlns:r="http://schemas.openxmlformats.org/officeDocument/2006/relationships" xmlns:p="http://schemas.openxmlformats.org/presentationml/2006/main">
  <p:tag name="E_AT_INFO" val=" "/>
</p:tagLst>
</file>

<file path=ppt/tags/tag7.xml><?xml version="1.0" encoding="utf-8"?>
<p:tagLst xmlns:a="http://schemas.openxmlformats.org/drawingml/2006/main" xmlns:r="http://schemas.openxmlformats.org/officeDocument/2006/relationships" xmlns:p="http://schemas.openxmlformats.org/presentationml/2006/main">
  <p:tag name="E_AT_INFO" val=" "/>
</p:tagLst>
</file>

<file path=ppt/tags/tag8.xml><?xml version="1.0" encoding="utf-8"?>
<p:tagLst xmlns:a="http://schemas.openxmlformats.org/drawingml/2006/main" xmlns:r="http://schemas.openxmlformats.org/officeDocument/2006/relationships" xmlns:p="http://schemas.openxmlformats.org/presentationml/2006/main">
  <p:tag name="E_AT_INFO" val=" "/>
</p:tagLst>
</file>

<file path=ppt/tags/tag9.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USP Marketing Consultancy">
  <a:themeElements>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l">
          <a:lnSpc>
            <a:spcPct val="90000"/>
          </a:lnSpc>
          <a:defRPr sz="1400" b="1" dirty="0" smtClean="0">
            <a:solidFill>
              <a:schemeClr val="accent2"/>
            </a:solidFill>
          </a:defRPr>
        </a:defPPr>
      </a:lstStyle>
    </a:txDef>
  </a:objectDefaults>
  <a:extraClrSchemeLst/>
  <a:extLst>
    <a:ext uri="{05A4C25C-085E-4340-85A3-A5531E510DB2}">
      <thm15:themeFamily xmlns:thm15="http://schemas.microsoft.com/office/thememl/2012/main" name="Report Template MH" id="{1E48F431-CDE5-4043-8E0F-3331A3065BBF}" vid="{0BCF0E4F-37AC-4E55-9CF1-C26A807A088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SP Marketing">
    <a:dk1>
      <a:sysClr val="windowText" lastClr="000000"/>
    </a:dk1>
    <a:lt1>
      <a:sysClr val="window" lastClr="FFFFFF"/>
    </a:lt1>
    <a:dk2>
      <a:srgbClr val="4A4A49"/>
    </a:dk2>
    <a:lt2>
      <a:srgbClr val="B9C6CF"/>
    </a:lt2>
    <a:accent1>
      <a:srgbClr val="CD1719"/>
    </a:accent1>
    <a:accent2>
      <a:srgbClr val="0A5D7A"/>
    </a:accent2>
    <a:accent3>
      <a:srgbClr val="5497BE"/>
    </a:accent3>
    <a:accent4>
      <a:srgbClr val="8DBDCB"/>
    </a:accent4>
    <a:accent5>
      <a:srgbClr val="009970"/>
    </a:accent5>
    <a:accent6>
      <a:srgbClr val="FFD002"/>
    </a:accent6>
    <a:hlink>
      <a:srgbClr val="CD1719"/>
    </a:hlink>
    <a:folHlink>
      <a:srgbClr val="0A5D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D447AFB69F54287FF1361C8D45988" ma:contentTypeVersion="14" ma:contentTypeDescription="Create a new document." ma:contentTypeScope="" ma:versionID="b8f098bca86296b0f6b513c36d7ca46e">
  <xsd:schema xmlns:xsd="http://www.w3.org/2001/XMLSchema" xmlns:xs="http://www.w3.org/2001/XMLSchema" xmlns:p="http://schemas.microsoft.com/office/2006/metadata/properties" xmlns:ns2="2d6fef5e-086b-45f4-bb33-adabada9a214" xmlns:ns3="31bc9de7-e6fb-4c61-942f-dacb1e06dc12" targetNamespace="http://schemas.microsoft.com/office/2006/metadata/properties" ma:root="true" ma:fieldsID="88986e057924ceae561e0867deaff205" ns2:_="" ns3:_="">
    <xsd:import namespace="2d6fef5e-086b-45f4-bb33-adabada9a214"/>
    <xsd:import namespace="31bc9de7-e6fb-4c61-942f-dacb1e06dc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fef5e-086b-45f4-bb33-adabada9a2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e77e9f-cdbc-4404-b7f7-ac31c1e1c840}" ma:internalName="TaxCatchAll" ma:showField="CatchAllData" ma:web="2d6fef5e-086b-45f4-bb33-adabada9a2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bc9de7-e6fb-4c61-942f-dacb1e06dc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e1da941-0a93-4b94-922e-be0c15f0a7c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bc9de7-e6fb-4c61-942f-dacb1e06dc12">
      <Terms xmlns="http://schemas.microsoft.com/office/infopath/2007/PartnerControls"/>
    </lcf76f155ced4ddcb4097134ff3c332f>
    <TaxCatchAll xmlns="2d6fef5e-086b-45f4-bb33-adabada9a214" xsi:nil="true"/>
    <SharedWithUsers xmlns="2d6fef5e-086b-45f4-bb33-adabada9a214">
      <UserInfo>
        <DisplayName/>
        <AccountId xsi:nil="true"/>
        <AccountType/>
      </UserInfo>
    </SharedWithUsers>
    <MediaLengthInSeconds xmlns="31bc9de7-e6fb-4c61-942f-dacb1e06dc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C051B-6C09-42DC-ADDD-9CE322B6D4BA}"/>
</file>

<file path=customXml/itemProps2.xml><?xml version="1.0" encoding="utf-8"?>
<ds:datastoreItem xmlns:ds="http://schemas.openxmlformats.org/officeDocument/2006/customXml" ds:itemID="{292E0744-4612-40E1-8ABC-139616F828D8}">
  <ds:schemaRefs>
    <ds:schemaRef ds:uri="2d6fef5e-086b-45f4-bb33-adabada9a214"/>
    <ds:schemaRef ds:uri="31bc9de7-e6fb-4c61-942f-dacb1e06dc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9F8DB9-1EDA-41B7-AB71-57E91F09E7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Report Template</Template>
  <TotalTime>63</TotalTime>
  <Words>5879</Words>
  <Application>Microsoft Office PowerPoint</Application>
  <PresentationFormat>Breedbeeld</PresentationFormat>
  <Paragraphs>1168</Paragraphs>
  <Slides>48</Slides>
  <Notes>16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48</vt:i4>
      </vt:variant>
    </vt:vector>
  </HeadingPairs>
  <TitlesOfParts>
    <vt:vector size="51" baseType="lpstr">
      <vt:lpstr>Arial</vt:lpstr>
      <vt:lpstr>Calibri</vt:lpstr>
      <vt:lpstr>USP Marketing Consultancy</vt:lpstr>
      <vt:lpstr>A product by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Markovic</dc:creator>
  <cp:lastModifiedBy>Hanane Bouazzaoui</cp:lastModifiedBy>
  <cp:revision>24</cp:revision>
  <dcterms:created xsi:type="dcterms:W3CDTF">2020-05-01T11:05:09Z</dcterms:created>
  <dcterms:modified xsi:type="dcterms:W3CDTF">2022-11-17T10:57:20Z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0x0101002D8D447AFB69F54287FF1361C8D45988</vt:lpwstr>
  </property>
  <property fmtid="{D5CDD505-2E9C-101B-9397-08002B2CF9AE}" pid="3" name="MediaServiceImageTags">
    <vt:lpwstr/>
  </property>
  <property fmtid="{D5CDD505-2E9C-101B-9397-08002B2CF9AE}" pid="4" name="Order">
    <vt:r8>23023800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